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3156317cf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3156317cf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3156317cf_2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c3156317cf_2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3156317cf_2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c3156317cf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3156317cf_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3156317cf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c3156317cf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c3156317cf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c3156317cf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c3156317cf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Steck-Vaughn Unit 3, Lesson 16</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f80eda39c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f80eda39c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80eda39c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80eda39c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B</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f80eda39c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f80eda39c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c3156317cf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3156317cf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f80eda39c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f80eda39c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80eda39c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f80eda39c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3156317cf_2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c3156317cf_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80eda39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f80eda39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3156317cf_2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3156317cf_2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3156317cf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3156317cf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c3156317cf_2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c3156317cf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6.jp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2.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8.jp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www.youtube.com/watch?v=Ya_IiGWiTfE"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www.youtube.com/watch?v=gMhx8R7IL8M"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title"/>
          </p:nvPr>
        </p:nvSpPr>
        <p:spPr>
          <a:xfrm>
            <a:off x="311700" y="445025"/>
            <a:ext cx="8520600" cy="132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Vietnam War </a:t>
            </a:r>
            <a:endParaRPr/>
          </a:p>
          <a:p>
            <a:pPr indent="0" lvl="0" marL="0" rtl="0" algn="ctr">
              <a:spcBef>
                <a:spcPts val="0"/>
              </a:spcBef>
              <a:spcAft>
                <a:spcPts val="0"/>
              </a:spcAft>
              <a:buNone/>
            </a:pPr>
            <a:r>
              <a:rPr lang="en" sz="2300"/>
              <a:t>10/12</a:t>
            </a:r>
            <a:r>
              <a:rPr lang="en" sz="2300"/>
              <a:t>/2021</a:t>
            </a:r>
            <a:endParaRPr sz="2300"/>
          </a:p>
        </p:txBody>
      </p:sp>
      <p:pic>
        <p:nvPicPr>
          <p:cNvPr id="100" name="Google Shape;100;p25"/>
          <p:cNvPicPr preferRelativeResize="0"/>
          <p:nvPr/>
        </p:nvPicPr>
        <p:blipFill>
          <a:blip r:embed="rId3">
            <a:alphaModFix/>
          </a:blip>
          <a:stretch>
            <a:fillRect/>
          </a:stretch>
        </p:blipFill>
        <p:spPr>
          <a:xfrm>
            <a:off x="152400" y="1814825"/>
            <a:ext cx="3599775" cy="3176275"/>
          </a:xfrm>
          <a:prstGeom prst="rect">
            <a:avLst/>
          </a:prstGeom>
          <a:noFill/>
          <a:ln>
            <a:noFill/>
          </a:ln>
        </p:spPr>
      </p:pic>
      <p:pic>
        <p:nvPicPr>
          <p:cNvPr id="101" name="Google Shape;101;p25"/>
          <p:cNvPicPr preferRelativeResize="0"/>
          <p:nvPr/>
        </p:nvPicPr>
        <p:blipFill rotWithShape="1">
          <a:blip r:embed="rId4">
            <a:alphaModFix/>
          </a:blip>
          <a:srcRect b="0" l="3746" r="3755" t="0"/>
          <a:stretch/>
        </p:blipFill>
        <p:spPr>
          <a:xfrm>
            <a:off x="3904575" y="2627250"/>
            <a:ext cx="3151802" cy="2363850"/>
          </a:xfrm>
          <a:prstGeom prst="rect">
            <a:avLst/>
          </a:prstGeom>
          <a:noFill/>
          <a:ln>
            <a:noFill/>
          </a:ln>
        </p:spPr>
      </p:pic>
      <p:pic>
        <p:nvPicPr>
          <p:cNvPr id="102" name="Google Shape;102;p25"/>
          <p:cNvPicPr preferRelativeResize="0"/>
          <p:nvPr/>
        </p:nvPicPr>
        <p:blipFill>
          <a:blip r:embed="rId5">
            <a:alphaModFix/>
          </a:blip>
          <a:stretch>
            <a:fillRect/>
          </a:stretch>
        </p:blipFill>
        <p:spPr>
          <a:xfrm>
            <a:off x="6319697" y="0"/>
            <a:ext cx="2780407"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Nixon and the Watergate Scandal</a:t>
            </a:r>
            <a:endParaRPr/>
          </a:p>
        </p:txBody>
      </p:sp>
      <p:sp>
        <p:nvSpPr>
          <p:cNvPr id="162" name="Google Shape;162;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June 17, 1972 burglars broke into a Democratic office at the Watergate Office building in Washington DC.  </a:t>
            </a:r>
            <a:endParaRPr/>
          </a:p>
          <a:p>
            <a:pPr indent="-342900" lvl="0" marL="457200" rtl="0" algn="l">
              <a:spcBef>
                <a:spcPts val="0"/>
              </a:spcBef>
              <a:spcAft>
                <a:spcPts val="0"/>
              </a:spcAft>
              <a:buSzPts val="1800"/>
              <a:buChar char="●"/>
            </a:pPr>
            <a:r>
              <a:rPr lang="en"/>
              <a:t>October 10, 1972 The Washington Post published a story based on a mysterious informant that the burglars were sent by the Nixon campaign to steal documents and tap phones.</a:t>
            </a:r>
            <a:endParaRPr/>
          </a:p>
          <a:p>
            <a:pPr indent="-342900" lvl="0" marL="457200" rtl="0" algn="l">
              <a:spcBef>
                <a:spcPts val="0"/>
              </a:spcBef>
              <a:spcAft>
                <a:spcPts val="0"/>
              </a:spcAft>
              <a:buSzPts val="1800"/>
              <a:buChar char="●"/>
            </a:pPr>
            <a:r>
              <a:rPr lang="en"/>
              <a:t>The American public believed Nixon and re-</a:t>
            </a:r>
            <a:r>
              <a:rPr lang="en"/>
              <a:t>elected</a:t>
            </a:r>
            <a:r>
              <a:rPr lang="en"/>
              <a:t> him in November 17972</a:t>
            </a:r>
            <a:endParaRPr/>
          </a:p>
          <a:p>
            <a:pPr indent="-342900" lvl="0" marL="457200" rtl="0" algn="l">
              <a:spcBef>
                <a:spcPts val="0"/>
              </a:spcBef>
              <a:spcAft>
                <a:spcPts val="0"/>
              </a:spcAft>
              <a:buSzPts val="1800"/>
              <a:buChar char="●"/>
            </a:pPr>
            <a:r>
              <a:rPr lang="en"/>
              <a:t>Nixon later ordered the CIA to interfere with the FBI investigation of the Watergate break in-this was the abuse of power that Nixon resigned over</a:t>
            </a:r>
            <a:endParaRPr/>
          </a:p>
          <a:p>
            <a:pPr indent="-342900" lvl="0" marL="457200" rtl="0" algn="l">
              <a:spcBef>
                <a:spcPts val="0"/>
              </a:spcBef>
              <a:spcAft>
                <a:spcPts val="0"/>
              </a:spcAft>
              <a:buSzPts val="1800"/>
              <a:buChar char="●"/>
            </a:pPr>
            <a:r>
              <a:rPr lang="en"/>
              <a:t>Proof that Nixon interfered was available on recordings that were set up throughout the White House</a:t>
            </a:r>
            <a:endParaRPr/>
          </a:p>
          <a:p>
            <a:pPr indent="0" lvl="0" marL="45720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5"/>
          <p:cNvPicPr preferRelativeResize="0"/>
          <p:nvPr/>
        </p:nvPicPr>
        <p:blipFill>
          <a:blip r:embed="rId3">
            <a:alphaModFix/>
          </a:blip>
          <a:stretch>
            <a:fillRect/>
          </a:stretch>
        </p:blipFill>
        <p:spPr>
          <a:xfrm>
            <a:off x="224299" y="273850"/>
            <a:ext cx="2501899" cy="4447826"/>
          </a:xfrm>
          <a:prstGeom prst="rect">
            <a:avLst/>
          </a:prstGeom>
          <a:noFill/>
          <a:ln>
            <a:noFill/>
          </a:ln>
        </p:spPr>
      </p:pic>
      <p:pic>
        <p:nvPicPr>
          <p:cNvPr id="168" name="Google Shape;168;p35"/>
          <p:cNvPicPr preferRelativeResize="0"/>
          <p:nvPr/>
        </p:nvPicPr>
        <p:blipFill>
          <a:blip r:embed="rId4">
            <a:alphaModFix/>
          </a:blip>
          <a:stretch>
            <a:fillRect/>
          </a:stretch>
        </p:blipFill>
        <p:spPr>
          <a:xfrm>
            <a:off x="2804573" y="273850"/>
            <a:ext cx="6113001" cy="40594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6"/>
          <p:cNvPicPr preferRelativeResize="0"/>
          <p:nvPr/>
        </p:nvPicPr>
        <p:blipFill rotWithShape="1">
          <a:blip r:embed="rId3">
            <a:alphaModFix/>
          </a:blip>
          <a:srcRect b="17387" l="21635" r="21562" t="32932"/>
          <a:stretch/>
        </p:blipFill>
        <p:spPr>
          <a:xfrm>
            <a:off x="94000" y="282000"/>
            <a:ext cx="4888351" cy="2403900"/>
          </a:xfrm>
          <a:prstGeom prst="rect">
            <a:avLst/>
          </a:prstGeom>
          <a:noFill/>
          <a:ln>
            <a:noFill/>
          </a:ln>
        </p:spPr>
      </p:pic>
      <p:pic>
        <p:nvPicPr>
          <p:cNvPr id="174" name="Google Shape;174;p36"/>
          <p:cNvPicPr preferRelativeResize="0"/>
          <p:nvPr/>
        </p:nvPicPr>
        <p:blipFill rotWithShape="1">
          <a:blip r:embed="rId4">
            <a:alphaModFix/>
          </a:blip>
          <a:srcRect b="18969" l="0" r="35880" t="45481"/>
          <a:stretch/>
        </p:blipFill>
        <p:spPr>
          <a:xfrm>
            <a:off x="2217275" y="2484451"/>
            <a:ext cx="6720925" cy="209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7"/>
          <p:cNvPicPr preferRelativeResize="0"/>
          <p:nvPr/>
        </p:nvPicPr>
        <p:blipFill rotWithShape="1">
          <a:blip r:embed="rId3">
            <a:alphaModFix/>
          </a:blip>
          <a:srcRect b="17387" l="21635" r="21562" t="32932"/>
          <a:stretch/>
        </p:blipFill>
        <p:spPr>
          <a:xfrm>
            <a:off x="94000" y="282000"/>
            <a:ext cx="4888351" cy="2403900"/>
          </a:xfrm>
          <a:prstGeom prst="rect">
            <a:avLst/>
          </a:prstGeom>
          <a:noFill/>
          <a:ln>
            <a:noFill/>
          </a:ln>
        </p:spPr>
      </p:pic>
      <p:pic>
        <p:nvPicPr>
          <p:cNvPr id="180" name="Google Shape;180;p37"/>
          <p:cNvPicPr preferRelativeResize="0"/>
          <p:nvPr/>
        </p:nvPicPr>
        <p:blipFill rotWithShape="1">
          <a:blip r:embed="rId4">
            <a:alphaModFix/>
          </a:blip>
          <a:srcRect b="20992" l="0" r="59438" t="42827"/>
          <a:stretch/>
        </p:blipFill>
        <p:spPr>
          <a:xfrm>
            <a:off x="3952950" y="2497875"/>
            <a:ext cx="4888351" cy="24515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8"/>
          <p:cNvPicPr preferRelativeResize="0"/>
          <p:nvPr/>
        </p:nvPicPr>
        <p:blipFill rotWithShape="1">
          <a:blip r:embed="rId3">
            <a:alphaModFix/>
          </a:blip>
          <a:srcRect b="17944" l="0" r="1283" t="32097"/>
          <a:stretch/>
        </p:blipFill>
        <p:spPr>
          <a:xfrm>
            <a:off x="165825" y="805775"/>
            <a:ext cx="8496199" cy="2417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9"/>
          <p:cNvPicPr preferRelativeResize="0"/>
          <p:nvPr/>
        </p:nvPicPr>
        <p:blipFill rotWithShape="1">
          <a:blip r:embed="rId3">
            <a:alphaModFix/>
          </a:blip>
          <a:srcRect b="19052" l="0" r="2524" t="29048"/>
          <a:stretch/>
        </p:blipFill>
        <p:spPr>
          <a:xfrm>
            <a:off x="60300" y="140025"/>
            <a:ext cx="9025200" cy="27018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40"/>
          <p:cNvPicPr preferRelativeResize="0"/>
          <p:nvPr/>
        </p:nvPicPr>
        <p:blipFill rotWithShape="1">
          <a:blip r:embed="rId3">
            <a:alphaModFix/>
          </a:blip>
          <a:srcRect b="15442" l="0" r="2997" t="31269"/>
          <a:stretch/>
        </p:blipFill>
        <p:spPr>
          <a:xfrm>
            <a:off x="100300" y="88225"/>
            <a:ext cx="8876773" cy="2741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41"/>
          <p:cNvPicPr preferRelativeResize="0"/>
          <p:nvPr/>
        </p:nvPicPr>
        <p:blipFill rotWithShape="1">
          <a:blip r:embed="rId3">
            <a:alphaModFix/>
          </a:blip>
          <a:srcRect b="25159" l="0" r="2219" t="23495"/>
          <a:stretch/>
        </p:blipFill>
        <p:spPr>
          <a:xfrm>
            <a:off x="117425" y="518050"/>
            <a:ext cx="8849126" cy="2612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6"/>
          <p:cNvSpPr txBox="1"/>
          <p:nvPr>
            <p:ph type="title"/>
          </p:nvPr>
        </p:nvSpPr>
        <p:spPr>
          <a:xfrm>
            <a:off x="311700" y="189325"/>
            <a:ext cx="8520600" cy="828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Great Society- President Johnson’s Domestic Program</a:t>
            </a:r>
            <a:endParaRPr/>
          </a:p>
        </p:txBody>
      </p:sp>
      <p:sp>
        <p:nvSpPr>
          <p:cNvPr id="108" name="Google Shape;108;p26"/>
          <p:cNvSpPr txBox="1"/>
          <p:nvPr>
            <p:ph idx="1" type="body"/>
          </p:nvPr>
        </p:nvSpPr>
        <p:spPr>
          <a:xfrm>
            <a:off x="311700" y="1152475"/>
            <a:ext cx="6188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Funded Head Start and provided school lunches</a:t>
            </a:r>
            <a:endParaRPr/>
          </a:p>
          <a:p>
            <a:pPr indent="-342900" lvl="0" marL="457200" rtl="0" algn="l">
              <a:spcBef>
                <a:spcPts val="0"/>
              </a:spcBef>
              <a:spcAft>
                <a:spcPts val="0"/>
              </a:spcAft>
              <a:buSzPts val="1800"/>
              <a:buChar char="●"/>
            </a:pPr>
            <a:r>
              <a:rPr lang="en"/>
              <a:t>Created now AmeriCorps VISTA program</a:t>
            </a:r>
            <a:endParaRPr/>
          </a:p>
          <a:p>
            <a:pPr indent="-342900" lvl="0" marL="457200" rtl="0" algn="l">
              <a:spcBef>
                <a:spcPts val="0"/>
              </a:spcBef>
              <a:spcAft>
                <a:spcPts val="0"/>
              </a:spcAft>
              <a:buSzPts val="1800"/>
              <a:buChar char="●"/>
            </a:pPr>
            <a:r>
              <a:rPr lang="en"/>
              <a:t>Created Medicare and Medicaid</a:t>
            </a:r>
            <a:endParaRPr/>
          </a:p>
          <a:p>
            <a:pPr indent="-342900" lvl="0" marL="457200" rtl="0" algn="l">
              <a:spcBef>
                <a:spcPts val="0"/>
              </a:spcBef>
              <a:spcAft>
                <a:spcPts val="0"/>
              </a:spcAft>
              <a:buSzPts val="1800"/>
              <a:buChar char="●"/>
            </a:pPr>
            <a:r>
              <a:rPr lang="en"/>
              <a:t>Ended quotas on immigrants based on where they’re from</a:t>
            </a:r>
            <a:endParaRPr/>
          </a:p>
          <a:p>
            <a:pPr indent="-342900" lvl="0" marL="457200" rtl="0" algn="l">
              <a:spcBef>
                <a:spcPts val="0"/>
              </a:spcBef>
              <a:spcAft>
                <a:spcPts val="0"/>
              </a:spcAft>
              <a:buSzPts val="1800"/>
              <a:buChar char="●"/>
            </a:pPr>
            <a:r>
              <a:rPr lang="en"/>
              <a:t>Provided funds to build low income housing</a:t>
            </a:r>
            <a:endParaRPr/>
          </a:p>
          <a:p>
            <a:pPr indent="-342900" lvl="0" marL="457200" rtl="0" algn="l">
              <a:spcBef>
                <a:spcPts val="0"/>
              </a:spcBef>
              <a:spcAft>
                <a:spcPts val="0"/>
              </a:spcAft>
              <a:buSzPts val="1800"/>
              <a:buChar char="●"/>
            </a:pPr>
            <a:r>
              <a:rPr lang="en"/>
              <a:t>Protected 9 million acres of wilderness from development</a:t>
            </a:r>
            <a:endParaRPr/>
          </a:p>
        </p:txBody>
      </p:sp>
      <p:pic>
        <p:nvPicPr>
          <p:cNvPr id="109" name="Google Shape;109;p26"/>
          <p:cNvPicPr preferRelativeResize="0"/>
          <p:nvPr/>
        </p:nvPicPr>
        <p:blipFill>
          <a:blip r:embed="rId3">
            <a:alphaModFix/>
          </a:blip>
          <a:stretch>
            <a:fillRect/>
          </a:stretch>
        </p:blipFill>
        <p:spPr>
          <a:xfrm>
            <a:off x="6500404" y="1858500"/>
            <a:ext cx="2382176" cy="2969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13" name="Shape 113"/>
        <p:cNvGrpSpPr/>
        <p:nvPr/>
      </p:nvGrpSpPr>
      <p:grpSpPr>
        <a:xfrm>
          <a:off x="0" y="0"/>
          <a:ext cx="0" cy="0"/>
          <a:chOff x="0" y="0"/>
          <a:chExt cx="0" cy="0"/>
        </a:xfrm>
      </p:grpSpPr>
      <p:sp>
        <p:nvSpPr>
          <p:cNvPr id="114" name="Google Shape;11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Communism Characteristics</a:t>
            </a:r>
            <a:endParaRPr>
              <a:solidFill>
                <a:srgbClr val="FFFFFF"/>
              </a:solidFill>
            </a:endParaRPr>
          </a:p>
        </p:txBody>
      </p:sp>
      <p:sp>
        <p:nvSpPr>
          <p:cNvPr id="115" name="Google Shape;115;p27"/>
          <p:cNvSpPr txBox="1"/>
          <p:nvPr>
            <p:ph idx="1" type="body"/>
          </p:nvPr>
        </p:nvSpPr>
        <p:spPr>
          <a:xfrm>
            <a:off x="311700" y="1152475"/>
            <a:ext cx="4576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State ownership of land</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Classless society</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Seeks to eliminate religion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Income redistribution</a:t>
            </a:r>
            <a:endParaRPr>
              <a:solidFill>
                <a:srgbClr val="FFFFFF"/>
              </a:solidFill>
            </a:endParaRPr>
          </a:p>
          <a:p>
            <a:pPr indent="0" lvl="0" marL="457200" rtl="0" algn="l">
              <a:spcBef>
                <a:spcPts val="1600"/>
              </a:spcBef>
              <a:spcAft>
                <a:spcPts val="1600"/>
              </a:spcAft>
              <a:buNone/>
            </a:pPr>
            <a:r>
              <a:t/>
            </a:r>
            <a:endParaRPr>
              <a:solidFill>
                <a:srgbClr val="FFFFFF"/>
              </a:solidFill>
            </a:endParaRPr>
          </a:p>
        </p:txBody>
      </p:sp>
      <p:pic>
        <p:nvPicPr>
          <p:cNvPr id="116" name="Google Shape;116;p27"/>
          <p:cNvPicPr preferRelativeResize="0"/>
          <p:nvPr/>
        </p:nvPicPr>
        <p:blipFill>
          <a:blip r:embed="rId3">
            <a:alphaModFix/>
          </a:blip>
          <a:stretch>
            <a:fillRect/>
          </a:stretch>
        </p:blipFill>
        <p:spPr>
          <a:xfrm>
            <a:off x="5196875" y="308900"/>
            <a:ext cx="2800274" cy="2860476"/>
          </a:xfrm>
          <a:prstGeom prst="rect">
            <a:avLst/>
          </a:prstGeom>
          <a:noFill/>
          <a:ln>
            <a:noFill/>
          </a:ln>
        </p:spPr>
      </p:pic>
      <p:pic>
        <p:nvPicPr>
          <p:cNvPr id="117" name="Google Shape;117;p27"/>
          <p:cNvPicPr preferRelativeResize="0"/>
          <p:nvPr/>
        </p:nvPicPr>
        <p:blipFill>
          <a:blip r:embed="rId4">
            <a:alphaModFix/>
          </a:blip>
          <a:stretch>
            <a:fillRect/>
          </a:stretch>
        </p:blipFill>
        <p:spPr>
          <a:xfrm>
            <a:off x="546725" y="2712775"/>
            <a:ext cx="2105751" cy="2256151"/>
          </a:xfrm>
          <a:prstGeom prst="rect">
            <a:avLst/>
          </a:prstGeom>
          <a:noFill/>
          <a:ln>
            <a:noFill/>
          </a:ln>
        </p:spPr>
      </p:pic>
      <p:pic>
        <p:nvPicPr>
          <p:cNvPr id="118" name="Google Shape;118;p27"/>
          <p:cNvPicPr preferRelativeResize="0"/>
          <p:nvPr/>
        </p:nvPicPr>
        <p:blipFill>
          <a:blip r:embed="rId5">
            <a:alphaModFix/>
          </a:blip>
          <a:stretch>
            <a:fillRect/>
          </a:stretch>
        </p:blipFill>
        <p:spPr>
          <a:xfrm>
            <a:off x="3630500" y="3006189"/>
            <a:ext cx="1669322" cy="16693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 of Vietnam-North Communist</a:t>
            </a:r>
            <a:endParaRPr/>
          </a:p>
        </p:txBody>
      </p:sp>
      <p:pic>
        <p:nvPicPr>
          <p:cNvPr id="124" name="Google Shape;124;p28"/>
          <p:cNvPicPr preferRelativeResize="0"/>
          <p:nvPr/>
        </p:nvPicPr>
        <p:blipFill>
          <a:blip r:embed="rId3">
            <a:alphaModFix/>
          </a:blip>
          <a:stretch>
            <a:fillRect/>
          </a:stretch>
        </p:blipFill>
        <p:spPr>
          <a:xfrm>
            <a:off x="643324" y="1100650"/>
            <a:ext cx="1892275" cy="3500550"/>
          </a:xfrm>
          <a:prstGeom prst="rect">
            <a:avLst/>
          </a:prstGeom>
          <a:noFill/>
          <a:ln>
            <a:noFill/>
          </a:ln>
        </p:spPr>
      </p:pic>
      <p:pic>
        <p:nvPicPr>
          <p:cNvPr id="125" name="Google Shape;125;p28"/>
          <p:cNvPicPr preferRelativeResize="0"/>
          <p:nvPr/>
        </p:nvPicPr>
        <p:blipFill>
          <a:blip r:embed="rId4">
            <a:alphaModFix/>
          </a:blip>
          <a:stretch>
            <a:fillRect/>
          </a:stretch>
        </p:blipFill>
        <p:spPr>
          <a:xfrm>
            <a:off x="3006249" y="1017713"/>
            <a:ext cx="2931436" cy="3820975"/>
          </a:xfrm>
          <a:prstGeom prst="rect">
            <a:avLst/>
          </a:prstGeom>
          <a:noFill/>
          <a:ln>
            <a:noFill/>
          </a:ln>
        </p:spPr>
      </p:pic>
      <p:pic>
        <p:nvPicPr>
          <p:cNvPr id="126" name="Google Shape;126;p28"/>
          <p:cNvPicPr preferRelativeResize="0"/>
          <p:nvPr/>
        </p:nvPicPr>
        <p:blipFill>
          <a:blip r:embed="rId5">
            <a:alphaModFix/>
          </a:blip>
          <a:stretch>
            <a:fillRect/>
          </a:stretch>
        </p:blipFill>
        <p:spPr>
          <a:xfrm>
            <a:off x="6504560" y="1017725"/>
            <a:ext cx="1769916"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Vietnam War 1955-1975</a:t>
            </a:r>
            <a:endParaRPr/>
          </a:p>
        </p:txBody>
      </p:sp>
      <p:sp>
        <p:nvSpPr>
          <p:cNvPr id="132" name="Google Shape;132;p29"/>
          <p:cNvSpPr txBox="1"/>
          <p:nvPr>
            <p:ph idx="1" type="body"/>
          </p:nvPr>
        </p:nvSpPr>
        <p:spPr>
          <a:xfrm>
            <a:off x="311700" y="1152475"/>
            <a:ext cx="5627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Vietnam was a French colony</a:t>
            </a:r>
            <a:endParaRPr/>
          </a:p>
          <a:p>
            <a:pPr indent="-342900" lvl="0" marL="457200" rtl="0" algn="l">
              <a:spcBef>
                <a:spcPts val="0"/>
              </a:spcBef>
              <a:spcAft>
                <a:spcPts val="0"/>
              </a:spcAft>
              <a:buSzPts val="1800"/>
              <a:buChar char="●"/>
            </a:pPr>
            <a:r>
              <a:rPr lang="en"/>
              <a:t>Northern Vietnam was controlled by a communist leader, Ho Chi Minh</a:t>
            </a:r>
            <a:endParaRPr/>
          </a:p>
          <a:p>
            <a:pPr indent="-342900" lvl="0" marL="457200" rtl="0" algn="l">
              <a:spcBef>
                <a:spcPts val="0"/>
              </a:spcBef>
              <a:spcAft>
                <a:spcPts val="0"/>
              </a:spcAft>
              <a:buSzPts val="1800"/>
              <a:buChar char="●"/>
            </a:pPr>
            <a:r>
              <a:rPr lang="en"/>
              <a:t>Southern Vietnam was controlled by a French backed leader, Ngo Dinh Diem</a:t>
            </a:r>
            <a:endParaRPr/>
          </a:p>
          <a:p>
            <a:pPr indent="-342900" lvl="0" marL="457200" rtl="0" algn="l">
              <a:spcBef>
                <a:spcPts val="0"/>
              </a:spcBef>
              <a:spcAft>
                <a:spcPts val="0"/>
              </a:spcAft>
              <a:buSzPts val="1800"/>
              <a:buChar char="●"/>
            </a:pPr>
            <a:r>
              <a:rPr lang="en"/>
              <a:t>“Domino theory” -if one nation becomes communist in a region others will follow</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3" name="Google Shape;133;p29"/>
          <p:cNvPicPr preferRelativeResize="0"/>
          <p:nvPr/>
        </p:nvPicPr>
        <p:blipFill>
          <a:blip r:embed="rId3">
            <a:alphaModFix/>
          </a:blip>
          <a:stretch>
            <a:fillRect/>
          </a:stretch>
        </p:blipFill>
        <p:spPr>
          <a:xfrm>
            <a:off x="5939094" y="96900"/>
            <a:ext cx="3126000" cy="2019699"/>
          </a:xfrm>
          <a:prstGeom prst="rect">
            <a:avLst/>
          </a:prstGeom>
          <a:noFill/>
          <a:ln>
            <a:noFill/>
          </a:ln>
        </p:spPr>
      </p:pic>
      <p:pic>
        <p:nvPicPr>
          <p:cNvPr id="134" name="Google Shape;134;p29"/>
          <p:cNvPicPr preferRelativeResize="0"/>
          <p:nvPr/>
        </p:nvPicPr>
        <p:blipFill>
          <a:blip r:embed="rId4">
            <a:alphaModFix/>
          </a:blip>
          <a:stretch>
            <a:fillRect/>
          </a:stretch>
        </p:blipFill>
        <p:spPr>
          <a:xfrm>
            <a:off x="6091500" y="2268999"/>
            <a:ext cx="2722101" cy="2722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Learn about the many names and identities of the man who would become the face of the Vietnamese nationalist movement.&#10;&#10;Subscribe for more HISTORY:&#10;http://histv.co/SubscribeHistoryYT&#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id="139" name="Google Shape;139;p30" title="Who Was Ho Chi Minh? | History">
            <a:hlinkClick r:id="rId3"/>
          </p:cNvPr>
          <p:cNvPicPr preferRelativeResize="0"/>
          <p:nvPr/>
        </p:nvPicPr>
        <p:blipFill>
          <a:blip r:embed="rId4">
            <a:alphaModFix/>
          </a:blip>
          <a:stretch>
            <a:fillRect/>
          </a:stretch>
        </p:blipFill>
        <p:spPr>
          <a:xfrm>
            <a:off x="2610000" y="7433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Vietnam &amp; The Gulf of Tonkin Resolution</a:t>
            </a:r>
            <a:endParaRPr/>
          </a:p>
        </p:txBody>
      </p:sp>
      <p:sp>
        <p:nvSpPr>
          <p:cNvPr id="145" name="Google Shape;145;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President Eisenhower pledged to oppose communism</a:t>
            </a:r>
            <a:endParaRPr/>
          </a:p>
          <a:p>
            <a:pPr indent="-342900" lvl="0" marL="457200" rtl="0" algn="l">
              <a:spcBef>
                <a:spcPts val="0"/>
              </a:spcBef>
              <a:spcAft>
                <a:spcPts val="0"/>
              </a:spcAft>
              <a:buSzPts val="1800"/>
              <a:buChar char="●"/>
            </a:pPr>
            <a:r>
              <a:rPr lang="en"/>
              <a:t>North Vietnam’s Viet Cong began attacking Southern Vietnam</a:t>
            </a:r>
            <a:endParaRPr/>
          </a:p>
          <a:p>
            <a:pPr indent="-342900" lvl="0" marL="457200" rtl="0" algn="l">
              <a:spcBef>
                <a:spcPts val="0"/>
              </a:spcBef>
              <a:spcAft>
                <a:spcPts val="0"/>
              </a:spcAft>
              <a:buSzPts val="1800"/>
              <a:buChar char="●"/>
            </a:pPr>
            <a:r>
              <a:rPr lang="en"/>
              <a:t>Ngo Dinh Diem was a religiously oppressive leader to the Vietnamese and was assassinated by the Vietnamese</a:t>
            </a:r>
            <a:endParaRPr/>
          </a:p>
          <a:p>
            <a:pPr indent="-342900" lvl="0" marL="457200" rtl="0" algn="l">
              <a:spcBef>
                <a:spcPts val="0"/>
              </a:spcBef>
              <a:spcAft>
                <a:spcPts val="0"/>
              </a:spcAft>
              <a:buSzPts val="1800"/>
              <a:buChar char="●"/>
            </a:pPr>
            <a:r>
              <a:rPr lang="en"/>
              <a:t>August 1964 in the Gulf of Tonkin off the coast of Northern Vietnam the US ship Maddox was hit with machine gun fire from North Vietnamese</a:t>
            </a:r>
            <a:endParaRPr/>
          </a:p>
          <a:p>
            <a:pPr indent="-342900" lvl="0" marL="457200" rtl="0" algn="l">
              <a:spcBef>
                <a:spcPts val="0"/>
              </a:spcBef>
              <a:spcAft>
                <a:spcPts val="0"/>
              </a:spcAft>
              <a:buSzPts val="1800"/>
              <a:buChar char="●"/>
            </a:pPr>
            <a:r>
              <a:rPr lang="en"/>
              <a:t>2 days later it was claimed that the North Vietnamese attacked again</a:t>
            </a:r>
            <a:endParaRPr/>
          </a:p>
          <a:p>
            <a:pPr indent="-342900" lvl="0" marL="457200" rtl="0" algn="l">
              <a:spcBef>
                <a:spcPts val="0"/>
              </a:spcBef>
              <a:spcAft>
                <a:spcPts val="0"/>
              </a:spcAft>
              <a:buSzPts val="1800"/>
              <a:buChar char="●"/>
            </a:pPr>
            <a:r>
              <a:rPr lang="en"/>
              <a:t>This lead congress to pass the Gulf of Tonkin Resolution and officially began the US involvement in Vietnam</a:t>
            </a:r>
            <a:endParaRPr/>
          </a:p>
          <a:p>
            <a:pPr indent="-342900" lvl="0" marL="457200" rtl="0" algn="l">
              <a:spcBef>
                <a:spcPts val="0"/>
              </a:spcBef>
              <a:spcAft>
                <a:spcPts val="0"/>
              </a:spcAft>
              <a:buSzPts val="1800"/>
              <a:buChar char="●"/>
            </a:pPr>
            <a:r>
              <a:rPr lang="en"/>
              <a:t>In 2003 then Secretary of Defense, McNamara admitted that the second attack never happened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Learn about the international incident that escalated American involvement in the Vietnam War.&#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id="150" name="Google Shape;150;p32" title="The Gulf of Tonkin Resolution | History">
            <a:hlinkClick r:id="rId3"/>
          </p:cNvPr>
          <p:cNvPicPr preferRelativeResize="0"/>
          <p:nvPr/>
        </p:nvPicPr>
        <p:blipFill>
          <a:blip r:embed="rId4">
            <a:alphaModFix/>
          </a:blip>
          <a:stretch>
            <a:fillRect/>
          </a:stretch>
        </p:blipFill>
        <p:spPr>
          <a:xfrm>
            <a:off x="2286000" y="7701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 Leaves Vietnam</a:t>
            </a:r>
            <a:endParaRPr/>
          </a:p>
        </p:txBody>
      </p:sp>
      <p:sp>
        <p:nvSpPr>
          <p:cNvPr id="156" name="Google Shape;156;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President Nixon and Henry Kissinger agree to get of Vietnam and at the Paris Peace Agreement US agrees to leave</a:t>
            </a:r>
            <a:endParaRPr/>
          </a:p>
          <a:p>
            <a:pPr indent="-342900" lvl="0" marL="457200" rtl="0" algn="l">
              <a:spcBef>
                <a:spcPts val="0"/>
              </a:spcBef>
              <a:spcAft>
                <a:spcPts val="0"/>
              </a:spcAft>
              <a:buSzPts val="1800"/>
              <a:buChar char="●"/>
            </a:pPr>
            <a:r>
              <a:rPr lang="en"/>
              <a:t>Nixon reduced the number of US troops by half by 1969</a:t>
            </a:r>
            <a:endParaRPr/>
          </a:p>
          <a:p>
            <a:pPr indent="-342900" lvl="0" marL="457200" rtl="0" algn="l">
              <a:spcBef>
                <a:spcPts val="0"/>
              </a:spcBef>
              <a:spcAft>
                <a:spcPts val="0"/>
              </a:spcAft>
              <a:buSzPts val="1800"/>
              <a:buChar char="●"/>
            </a:pPr>
            <a:r>
              <a:rPr lang="en"/>
              <a:t>Vietnam war between the North and the South continues with the Communist North winning and creating a communist Vietnam</a:t>
            </a:r>
            <a:endParaRPr/>
          </a:p>
          <a:p>
            <a:pPr indent="-342900" lvl="0" marL="457200" rtl="0" algn="l">
              <a:spcBef>
                <a:spcPts val="0"/>
              </a:spcBef>
              <a:spcAft>
                <a:spcPts val="0"/>
              </a:spcAft>
              <a:buSzPts val="1800"/>
              <a:buChar char="●"/>
            </a:pPr>
            <a:r>
              <a:rPr lang="en"/>
              <a:t>Americans didn’t understand until later that the Vietnamese were not fighting for communism, but were fighting for independence from the French the entire time</a:t>
            </a:r>
            <a:endParaRPr/>
          </a:p>
          <a:p>
            <a:pPr indent="0" lvl="0" marL="45720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