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2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9144000" cy="5143500" type="screen16x9"/>
  <p:notesSz cx="6858000" cy="9144000"/>
  <p:embeddedFontLst>
    <p:embeddedFont>
      <p:font typeface="Acme" panose="020B0604020202020204" charset="0"/>
      <p:regular r:id="rId28"/>
    </p:embeddedFont>
    <p:embeddedFont>
      <p:font typeface="Calibri" panose="020F0502020204030204" pitchFamily="34" charset="0"/>
      <p:regular r:id="rId29"/>
      <p:bold r:id="rId30"/>
      <p:italic r:id="rId31"/>
      <p:boldItalic r:id="rId32"/>
    </p:embeddedFont>
    <p:embeddedFont>
      <p:font typeface="Crushed" panose="020B0604020202020204" charset="0"/>
      <p:regular r:id="rId33"/>
    </p:embeddedFont>
    <p:embeddedFont>
      <p:font typeface="Grandstander" panose="020B0604020202020204" charset="0"/>
      <p:regular r:id="rId34"/>
      <p:bold r:id="rId35"/>
      <p:italic r:id="rId36"/>
      <p:boldItalic r:id="rId37"/>
    </p:embeddedFont>
    <p:embeddedFont>
      <p:font typeface="Luckiest Guy" panose="020B0604020202020204" charset="0"/>
      <p:regular r:id="rId38"/>
    </p:embeddedFont>
    <p:embeddedFont>
      <p:font typeface="Mountains of Christmas" panose="020B0604020202020204" charset="0"/>
      <p:regular r:id="rId39"/>
      <p:bold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6532C5-A7FC-4440-8759-85F70DEB6D93}" v="174" dt="2023-10-02T17:35:06.8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68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2.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7.fntdata"/><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f2b250d68d_2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gf2b250d68d_2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f2b250d68d_2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gf2b250d68d_2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f2b250d68d_2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gf2b250d68d_2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f2b250d68d_2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gf2b250d68d_2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efba955b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efba955b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f2b250d68d_2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gf2b250d68d_2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f2b250d68d_2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7" name="Google Shape;257;gf2b250d68d_2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f2b250d68d_2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 name="Google Shape;263;gf2b250d68d_2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f2b250d68d_2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9" name="Google Shape;269;gf2b250d68d_2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f2b250d68d_2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8" name="Google Shape;278;gf2b250d68d_2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f2b250d68d_2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9" name="Google Shape;289;gf2b250d68d_2_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f2b250d68d_2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gf2b250d68d_2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efba955b8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efba955b8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f2b250d68d_2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4" name="Google Shape;304;gf2b250d68d_2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f2b250d68d_2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5" name="Google Shape;315;gf2b250d68d_2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f2b250d68d_2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2" name="Google Shape;332;gf2b250d68d_2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f2b250d68d_2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8" name="Google Shape;338;gf2b250d68d_2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2b250d68d_2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gf2b250d68d_2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f2b250d68d_2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gf2b250d68d_2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f2b250d68d_2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gf2b250d68d_2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f2b250d68d_2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gf2b250d68d_2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f2b250d68d_2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gf2b250d68d_2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f2b250d68d_2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gf2b250d68d_2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f2b250d68d_2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gf2b250d68d_2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 name="Google Shape;58;p14"/>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59" name="Google Shape;59;p1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0" name="Google Shape;60;p1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1" name="Google Shape;61;p1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Font typeface="Grandstander"/>
              <a:buNone/>
              <a:defRPr>
                <a:latin typeface="Grandstander"/>
                <a:ea typeface="Grandstander"/>
                <a:cs typeface="Grandstander"/>
                <a:sym typeface="Grandstander"/>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4" name="Google Shape;64;p15"/>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Font typeface="Grandstander"/>
              <a:buChar char="•"/>
              <a:defRPr>
                <a:latin typeface="Grandstander"/>
                <a:ea typeface="Grandstander"/>
                <a:cs typeface="Grandstander"/>
                <a:sym typeface="Grandstander"/>
              </a:defRPr>
            </a:lvl1pPr>
            <a:lvl2pPr marL="914400" lvl="1" indent="-317500" algn="l">
              <a:lnSpc>
                <a:spcPct val="90000"/>
              </a:lnSpc>
              <a:spcBef>
                <a:spcPts val="400"/>
              </a:spcBef>
              <a:spcAft>
                <a:spcPts val="0"/>
              </a:spcAft>
              <a:buClr>
                <a:schemeClr val="dk1"/>
              </a:buClr>
              <a:buSzPts val="1400"/>
              <a:buFont typeface="Grandstander"/>
              <a:buChar char="•"/>
              <a:defRPr>
                <a:latin typeface="Grandstander"/>
                <a:ea typeface="Grandstander"/>
                <a:cs typeface="Grandstander"/>
                <a:sym typeface="Grandstande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5" name="Google Shape;65;p1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6" name="Google Shape;66;p1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7" name="Google Shape;67;p1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0" name="Google Shape;70;p16"/>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1" name="Google Shape;71;p1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2" name="Google Shape;72;p1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3" name="Google Shape;73;p1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6" name="Google Shape;76;p17"/>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7" name="Google Shape;77;p17"/>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8" name="Google Shape;78;p1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9" name="Google Shape;79;p1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0" name="Google Shape;80;p1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3" name="Google Shape;83;p18"/>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4" name="Google Shape;84;p18"/>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5" name="Google Shape;85;p18"/>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6" name="Google Shape;86;p18"/>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7" name="Google Shape;87;p1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8" name="Google Shape;88;p1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9" name="Google Shape;89;p1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2" name="Google Shape;92;p1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3" name="Google Shape;93;p1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4" name="Google Shape;94;p1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5"/>
        <p:cNvGrpSpPr/>
        <p:nvPr/>
      </p:nvGrpSpPr>
      <p:grpSpPr>
        <a:xfrm>
          <a:off x="0" y="0"/>
          <a:ext cx="0" cy="0"/>
          <a:chOff x="0" y="0"/>
          <a:chExt cx="0" cy="0"/>
        </a:xfrm>
      </p:grpSpPr>
      <p:sp>
        <p:nvSpPr>
          <p:cNvPr id="96" name="Google Shape;96;p2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7" name="Google Shape;97;p2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8" name="Google Shape;98;p2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1" name="Google Shape;101;p21"/>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02" name="Google Shape;102;p21"/>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03" name="Google Shape;103;p2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4" name="Google Shape;104;p2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5" name="Google Shape;105;p2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8" name="Google Shape;108;p22"/>
          <p:cNvSpPr>
            <a:spLocks noGrp="1"/>
          </p:cNvSpPr>
          <p:nvPr>
            <p:ph type="pic" idx="2"/>
          </p:nvPr>
        </p:nvSpPr>
        <p:spPr>
          <a:xfrm>
            <a:off x="3887391" y="740569"/>
            <a:ext cx="4629150" cy="3655219"/>
          </a:xfrm>
          <a:prstGeom prst="rect">
            <a:avLst/>
          </a:prstGeom>
          <a:noFill/>
          <a:ln>
            <a:noFill/>
          </a:ln>
        </p:spPr>
      </p:sp>
      <p:sp>
        <p:nvSpPr>
          <p:cNvPr id="109" name="Google Shape;109;p22"/>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0" name="Google Shape;110;p2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1" name="Google Shape;111;p2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2" name="Google Shape;112;p2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5" name="Google Shape;115;p23"/>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6" name="Google Shape;116;p2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7" name="Google Shape;117;p2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8" name="Google Shape;118;p2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5350073" y="1467446"/>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1" name="Google Shape;121;p24"/>
          <p:cNvSpPr txBox="1">
            <a:spLocks noGrp="1"/>
          </p:cNvSpPr>
          <p:nvPr>
            <p:ph type="body" idx="1"/>
          </p:nvPr>
        </p:nvSpPr>
        <p:spPr>
          <a:xfrm rot="5400000">
            <a:off x="1349573" y="-447079"/>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2" name="Google Shape;122;p2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3" name="Google Shape;123;p2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4" name="Google Shape;124;p2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22.jp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jp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5.jpg"/><Relationship Id="rId7" Type="http://schemas.openxmlformats.org/officeDocument/2006/relationships/image" Target="../media/image39.jp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37.png"/><Relationship Id="rId4" Type="http://schemas.openxmlformats.org/officeDocument/2006/relationships/image" Target="../media/image36.jpg"/></Relationships>
</file>

<file path=ppt/slides/_rels/slide23.xml.rels><?xml version="1.0" encoding="UTF-8" standalone="yes"?>
<Relationships xmlns="http://schemas.openxmlformats.org/package/2006/relationships"><Relationship Id="rId8" Type="http://schemas.openxmlformats.org/officeDocument/2006/relationships/hyperlink" Target="mailto:kimberly.graham@elmoreco.com" TargetMode="External"/><Relationship Id="rId3" Type="http://schemas.openxmlformats.org/officeDocument/2006/relationships/hyperlink" Target="mailto:janice.mckenzie@elmoreco.com" TargetMode="External"/><Relationship Id="rId7" Type="http://schemas.openxmlformats.org/officeDocument/2006/relationships/hyperlink" Target="mailto:lisa.granger@elmoreco.com"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hyperlink" Target="mailto:rebecca.collier@elmoreco.com" TargetMode="External"/><Relationship Id="rId5" Type="http://schemas.openxmlformats.org/officeDocument/2006/relationships/hyperlink" Target="mailto:michaeline.fuller@elmoreco.com" TargetMode="External"/><Relationship Id="rId4" Type="http://schemas.openxmlformats.org/officeDocument/2006/relationships/hyperlink" Target="mailto:amy.williams@elmoreco.com" TargetMode="External"/><Relationship Id="rId9" Type="http://schemas.openxmlformats.org/officeDocument/2006/relationships/hyperlink" Target="mailto:debra.murphy@elmoreco.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hyperlink" Target="https://docs.google.com/forms/d/e/1FAIpQLScsKMxQBNi0zL6XZEazY-EG_OuWGIwAlXQfHX0wGpAf9JTI0w/viewform?usp=sf_lin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6.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ctrTitle"/>
          </p:nvPr>
        </p:nvSpPr>
        <p:spPr>
          <a:xfrm>
            <a:off x="173113" y="1194495"/>
            <a:ext cx="8797772" cy="1850993"/>
          </a:xfrm>
          <a:prstGeom prst="rect">
            <a:avLst/>
          </a:prstGeom>
          <a:noFill/>
          <a:ln>
            <a:noFill/>
          </a:ln>
        </p:spPr>
        <p:txBody>
          <a:bodyPr spcFirstLastPara="1" wrap="square" lIns="68575" tIns="34275" rIns="68575" bIns="34275" anchor="b" anchorCtr="0">
            <a:normAutofit fontScale="90000"/>
          </a:bodyPr>
          <a:lstStyle/>
          <a:p>
            <a:pPr lvl="0">
              <a:buClr>
                <a:schemeClr val="lt1"/>
              </a:buClr>
              <a:buSzPts val="10400"/>
            </a:pPr>
            <a:br>
              <a:rPr lang="en-US" sz="10400" dirty="0">
                <a:solidFill>
                  <a:schemeClr val="lt1"/>
                </a:solidFill>
                <a:latin typeface="Luckiest Guy"/>
                <a:ea typeface="Luckiest Guy"/>
                <a:cs typeface="Luckiest Guy"/>
                <a:sym typeface="Luckiest Guy"/>
              </a:rPr>
            </a:br>
            <a:br>
              <a:rPr lang="en-US" sz="10400" dirty="0">
                <a:solidFill>
                  <a:schemeClr val="lt1"/>
                </a:solidFill>
                <a:latin typeface="Luckiest Guy"/>
                <a:ea typeface="Luckiest Guy"/>
                <a:cs typeface="Luckiest Guy"/>
                <a:sym typeface="Luckiest Guy"/>
              </a:rPr>
            </a:br>
            <a:br>
              <a:rPr lang="en-US" sz="10400" dirty="0">
                <a:solidFill>
                  <a:schemeClr val="lt1"/>
                </a:solidFill>
                <a:latin typeface="Luckiest Guy"/>
                <a:ea typeface="Luckiest Guy"/>
                <a:cs typeface="Luckiest Guy"/>
                <a:sym typeface="Luckiest Guy"/>
              </a:rPr>
            </a:br>
            <a:br>
              <a:rPr lang="en-US" sz="10400" dirty="0">
                <a:solidFill>
                  <a:schemeClr val="lt1"/>
                </a:solidFill>
                <a:latin typeface="Luckiest Guy"/>
                <a:ea typeface="Luckiest Guy"/>
                <a:cs typeface="Luckiest Guy"/>
                <a:sym typeface="Luckiest Guy"/>
              </a:rPr>
            </a:br>
            <a:br>
              <a:rPr lang="en-US" sz="10400" dirty="0">
                <a:solidFill>
                  <a:schemeClr val="lt1"/>
                </a:solidFill>
                <a:latin typeface="Luckiest Guy"/>
                <a:ea typeface="Luckiest Guy"/>
                <a:cs typeface="Luckiest Guy"/>
                <a:sym typeface="Luckiest Guy"/>
              </a:rPr>
            </a:br>
            <a:br>
              <a:rPr lang="en-US" sz="10400" dirty="0">
                <a:solidFill>
                  <a:schemeClr val="lt1"/>
                </a:solidFill>
                <a:latin typeface="Luckiest Guy"/>
                <a:ea typeface="Luckiest Guy"/>
                <a:cs typeface="Luckiest Guy"/>
                <a:sym typeface="Luckiest Guy"/>
              </a:rPr>
            </a:br>
            <a:br>
              <a:rPr lang="en-US" sz="10400" dirty="0">
                <a:solidFill>
                  <a:schemeClr val="lt1"/>
                </a:solidFill>
                <a:latin typeface="Luckiest Guy"/>
                <a:ea typeface="Luckiest Guy"/>
                <a:cs typeface="Luckiest Guy"/>
                <a:sym typeface="Luckiest Guy"/>
              </a:rPr>
            </a:br>
            <a:br>
              <a:rPr lang="en-US" sz="10400" dirty="0">
                <a:solidFill>
                  <a:schemeClr val="lt1"/>
                </a:solidFill>
                <a:latin typeface="Luckiest Guy"/>
                <a:ea typeface="Luckiest Guy"/>
                <a:cs typeface="Luckiest Guy"/>
                <a:sym typeface="Luckiest Guy"/>
              </a:rPr>
            </a:br>
            <a:br>
              <a:rPr lang="en-US" sz="10400" dirty="0">
                <a:solidFill>
                  <a:schemeClr val="lt1"/>
                </a:solidFill>
                <a:latin typeface="Luckiest Guy"/>
                <a:ea typeface="Luckiest Guy"/>
                <a:cs typeface="Luckiest Guy"/>
                <a:sym typeface="Luckiest Guy"/>
              </a:rPr>
            </a:br>
            <a:br>
              <a:rPr lang="en-US" sz="10400" dirty="0">
                <a:solidFill>
                  <a:schemeClr val="lt1"/>
                </a:solidFill>
                <a:latin typeface="Luckiest Guy"/>
                <a:ea typeface="Luckiest Guy"/>
                <a:cs typeface="Luckiest Guy"/>
                <a:sym typeface="Luckiest Guy"/>
              </a:rPr>
            </a:br>
            <a:br>
              <a:rPr lang="en-US" sz="10400" dirty="0">
                <a:solidFill>
                  <a:schemeClr val="lt1"/>
                </a:solidFill>
                <a:latin typeface="Luckiest Guy"/>
                <a:ea typeface="Luckiest Guy"/>
                <a:cs typeface="Luckiest Guy"/>
                <a:sym typeface="Luckiest Guy"/>
              </a:rPr>
            </a:br>
            <a:r>
              <a:rPr lang="en-US" sz="10400" dirty="0" err="1">
                <a:solidFill>
                  <a:schemeClr val="lt1"/>
                </a:solidFill>
                <a:latin typeface="Luckiest Guy"/>
                <a:ea typeface="Luckiest Guy"/>
                <a:cs typeface="Luckiest Guy"/>
                <a:sym typeface="Luckiest Guy"/>
              </a:rPr>
              <a:t>Bienvenido</a:t>
            </a:r>
            <a:r>
              <a:rPr lang="en-US" sz="10400" dirty="0">
                <a:solidFill>
                  <a:schemeClr val="lt1"/>
                </a:solidFill>
                <a:latin typeface="Luckiest Guy"/>
                <a:ea typeface="Luckiest Guy"/>
                <a:cs typeface="Luckiest Guy"/>
                <a:sym typeface="Luckiest Guy"/>
              </a:rPr>
              <a:t>
</a:t>
            </a:r>
            <a:endParaRPr sz="1100" dirty="0">
              <a:latin typeface="Luckiest Guy"/>
              <a:ea typeface="Luckiest Guy"/>
              <a:cs typeface="Luckiest Guy"/>
              <a:sym typeface="Luckiest Guy"/>
            </a:endParaRPr>
          </a:p>
        </p:txBody>
      </p:sp>
      <p:sp>
        <p:nvSpPr>
          <p:cNvPr id="130" name="Google Shape;130;p25"/>
          <p:cNvSpPr txBox="1">
            <a:spLocks noGrp="1"/>
          </p:cNvSpPr>
          <p:nvPr>
            <p:ph type="subTitle" idx="1"/>
          </p:nvPr>
        </p:nvSpPr>
        <p:spPr>
          <a:xfrm>
            <a:off x="801209" y="3655380"/>
            <a:ext cx="7541580" cy="1401563"/>
          </a:xfrm>
          <a:prstGeom prst="rect">
            <a:avLst/>
          </a:prstGeom>
          <a:noFill/>
          <a:ln>
            <a:noFill/>
          </a:ln>
        </p:spPr>
        <p:txBody>
          <a:bodyPr spcFirstLastPara="1" wrap="square" lIns="68575" tIns="34275" rIns="68575" bIns="34275" anchor="t" anchorCtr="0">
            <a:noAutofit/>
          </a:bodyPr>
          <a:lstStyle/>
          <a:p>
            <a:pPr marL="0" lvl="0" indent="0" algn="ctr" rtl="0">
              <a:lnSpc>
                <a:spcPct val="70000"/>
              </a:lnSpc>
              <a:spcBef>
                <a:spcPts val="0"/>
              </a:spcBef>
              <a:spcAft>
                <a:spcPts val="0"/>
              </a:spcAft>
              <a:buClr>
                <a:schemeClr val="dk1"/>
              </a:buClr>
              <a:buSzPts val="3300"/>
              <a:buNone/>
            </a:pPr>
            <a:endParaRPr sz="4000" dirty="0">
              <a:solidFill>
                <a:schemeClr val="lt1"/>
              </a:solidFill>
              <a:latin typeface="Crushed"/>
              <a:ea typeface="Crushed"/>
              <a:cs typeface="Crushed"/>
              <a:sym typeface="Crushed"/>
            </a:endParaRPr>
          </a:p>
          <a:p>
            <a:pPr marL="0" lvl="0" indent="0">
              <a:lnSpc>
                <a:spcPct val="70000"/>
              </a:lnSpc>
              <a:buClr>
                <a:schemeClr val="lt1"/>
              </a:buClr>
              <a:buSzPts val="3300"/>
            </a:pPr>
            <a:r>
              <a:rPr lang="en-US" sz="4000" dirty="0">
                <a:solidFill>
                  <a:schemeClr val="lt1"/>
                </a:solidFill>
                <a:latin typeface="Mountains of Christmas"/>
                <a:ea typeface="Mountains of Christmas"/>
                <a:cs typeface="Mountains of Christmas"/>
                <a:sym typeface="Mountains of Christmas"/>
              </a:rPr>
              <a:t>Escuela Primaria </a:t>
            </a:r>
            <a:r>
              <a:rPr lang="en-US" sz="4000" dirty="0" err="1">
                <a:solidFill>
                  <a:schemeClr val="lt1"/>
                </a:solidFill>
                <a:latin typeface="Mountains of Christmas"/>
                <a:ea typeface="Mountains of Christmas"/>
                <a:cs typeface="Mountains of Christmas"/>
                <a:sym typeface="Mountains of Christmas"/>
              </a:rPr>
              <a:t>Coosada</a:t>
            </a:r>
            <a:r>
              <a:rPr lang="en-US" sz="4000" dirty="0">
                <a:solidFill>
                  <a:schemeClr val="lt1"/>
                </a:solidFill>
                <a:latin typeface="Mountains of Christmas"/>
                <a:ea typeface="Mountains of Christmas"/>
                <a:cs typeface="Mountains of Christmas"/>
                <a:sym typeface="Mountains of Christmas"/>
              </a:rPr>
              <a:t>
</a:t>
            </a:r>
            <a:endParaRPr sz="4000" dirty="0">
              <a:solidFill>
                <a:schemeClr val="lt1"/>
              </a:solidFill>
              <a:latin typeface="Crushed"/>
              <a:ea typeface="Crushed"/>
              <a:cs typeface="Crushed"/>
              <a:sym typeface="Crushed"/>
            </a:endParaRPr>
          </a:p>
        </p:txBody>
      </p:sp>
      <p:sp>
        <p:nvSpPr>
          <p:cNvPr id="131" name="Google Shape;131;p25"/>
          <p:cNvSpPr/>
          <p:nvPr/>
        </p:nvSpPr>
        <p:spPr>
          <a:xfrm>
            <a:off x="1451373" y="2119992"/>
            <a:ext cx="6417000" cy="531000"/>
          </a:xfrm>
          <a:prstGeom prst="rect">
            <a:avLst/>
          </a:prstGeom>
          <a:noFill/>
          <a:ln>
            <a:noFill/>
          </a:ln>
        </p:spPr>
        <p:txBody>
          <a:bodyPr spcFirstLastPara="1" wrap="square" lIns="68575" tIns="34275" rIns="68575" bIns="34275" anchor="t" anchorCtr="0">
            <a:noAutofit/>
          </a:bodyPr>
          <a:lstStyle/>
          <a:p>
            <a:pPr lvl="0" algn="ctr"/>
            <a:r>
              <a:rPr lang="es-ES" sz="3000" dirty="0">
                <a:solidFill>
                  <a:schemeClr val="lt1"/>
                </a:solidFill>
                <a:latin typeface="Acme"/>
                <a:ea typeface="Acme"/>
                <a:cs typeface="Acme"/>
                <a:sym typeface="Acme"/>
              </a:rPr>
              <a:t>a la Reunión Anual de Padres del Título I
</a:t>
            </a:r>
            <a:endParaRPr sz="1100" dirty="0">
              <a:latin typeface="Acme"/>
              <a:ea typeface="Acme"/>
              <a:cs typeface="Acme"/>
              <a:sym typeface="Acme"/>
            </a:endParaRPr>
          </a:p>
        </p:txBody>
      </p:sp>
      <p:sp>
        <p:nvSpPr>
          <p:cNvPr id="132" name="Google Shape;132;p25"/>
          <p:cNvSpPr txBox="1"/>
          <p:nvPr/>
        </p:nvSpPr>
        <p:spPr>
          <a:xfrm>
            <a:off x="3466725" y="2893650"/>
            <a:ext cx="2596500" cy="78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900" dirty="0">
                <a:solidFill>
                  <a:schemeClr val="lt1"/>
                </a:solidFill>
                <a:latin typeface="Calibri"/>
                <a:ea typeface="Calibri"/>
                <a:cs typeface="Calibri"/>
                <a:sym typeface="Calibri"/>
              </a:rPr>
              <a:t>2023 - 2024</a:t>
            </a:r>
            <a:endParaRPr sz="3900" dirty="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4"/>
          <p:cNvSpPr txBox="1">
            <a:spLocks noGrp="1"/>
          </p:cNvSpPr>
          <p:nvPr>
            <p:ph type="title"/>
          </p:nvPr>
        </p:nvSpPr>
        <p:spPr>
          <a:xfrm>
            <a:off x="628650" y="123819"/>
            <a:ext cx="7886700" cy="994200"/>
          </a:xfrm>
          <a:prstGeom prst="rect">
            <a:avLst/>
          </a:prstGeom>
          <a:noFill/>
          <a:ln>
            <a:noFill/>
          </a:ln>
        </p:spPr>
        <p:txBody>
          <a:bodyPr spcFirstLastPara="1" wrap="square" lIns="68575" tIns="34275" rIns="68575" bIns="34275" anchor="ctr" anchorCtr="0">
            <a:normAutofit/>
          </a:bodyPr>
          <a:lstStyle/>
          <a:p>
            <a:pPr lvl="0" algn="ctr">
              <a:buClr>
                <a:schemeClr val="lt1"/>
              </a:buClr>
              <a:buSzPts val="3300"/>
            </a:pPr>
            <a:r>
              <a:rPr lang="en-US" sz="2600" dirty="0">
                <a:solidFill>
                  <a:schemeClr val="lt1"/>
                </a:solidFill>
                <a:latin typeface="Arial"/>
                <a:ea typeface="Arial"/>
                <a:cs typeface="Arial"/>
                <a:sym typeface="Arial"/>
              </a:rPr>
              <a:t>¿</a:t>
            </a:r>
            <a:r>
              <a:rPr lang="en-US" sz="2600" dirty="0" err="1">
                <a:solidFill>
                  <a:schemeClr val="lt1"/>
                </a:solidFill>
                <a:latin typeface="Arial"/>
                <a:ea typeface="Arial"/>
                <a:cs typeface="Arial"/>
                <a:sym typeface="Arial"/>
              </a:rPr>
              <a:t>Qué</a:t>
            </a:r>
            <a:r>
              <a:rPr lang="en-US" sz="2600" dirty="0">
                <a:solidFill>
                  <a:schemeClr val="lt1"/>
                </a:solidFill>
                <a:latin typeface="Arial"/>
                <a:ea typeface="Arial"/>
                <a:cs typeface="Arial"/>
                <a:sym typeface="Arial"/>
              </a:rPr>
              <a:t> es ACIP? 
</a:t>
            </a:r>
            <a:endParaRPr sz="2600" dirty="0"/>
          </a:p>
        </p:txBody>
      </p:sp>
      <p:sp>
        <p:nvSpPr>
          <p:cNvPr id="222" name="Google Shape;222;p34"/>
          <p:cNvSpPr txBox="1">
            <a:spLocks noGrp="1"/>
          </p:cNvSpPr>
          <p:nvPr>
            <p:ph type="body" idx="1"/>
          </p:nvPr>
        </p:nvSpPr>
        <p:spPr>
          <a:xfrm>
            <a:off x="670595" y="991715"/>
            <a:ext cx="7886700" cy="1601700"/>
          </a:xfrm>
          <a:prstGeom prst="rect">
            <a:avLst/>
          </a:prstGeom>
          <a:noFill/>
          <a:ln>
            <a:noFill/>
          </a:ln>
        </p:spPr>
        <p:txBody>
          <a:bodyPr spcFirstLastPara="1" wrap="square" lIns="68575" tIns="34275" rIns="68575" bIns="34275" anchor="t" anchorCtr="0">
            <a:normAutofit/>
          </a:bodyPr>
          <a:lstStyle/>
          <a:p>
            <a:pPr marL="177800" lvl="0" indent="-150018">
              <a:spcBef>
                <a:spcPts val="0"/>
              </a:spcBef>
              <a:buClr>
                <a:schemeClr val="lt1"/>
              </a:buClr>
              <a:buSzPct val="100000"/>
            </a:pPr>
            <a:r>
              <a:rPr lang="es-ES" sz="1500" dirty="0">
                <a:solidFill>
                  <a:schemeClr val="lt1"/>
                </a:solidFill>
                <a:latin typeface="Arial"/>
                <a:ea typeface="Arial"/>
                <a:cs typeface="Arial"/>
                <a:sym typeface="Arial"/>
              </a:rPr>
              <a:t>El ACIP es el Plan de Mejora Continua de </a:t>
            </a:r>
            <a:r>
              <a:rPr lang="es-ES" sz="1500" dirty="0" err="1">
                <a:solidFill>
                  <a:schemeClr val="lt1"/>
                </a:solidFill>
                <a:latin typeface="Arial"/>
                <a:ea typeface="Arial"/>
                <a:cs typeface="Arial"/>
                <a:sym typeface="Arial"/>
              </a:rPr>
              <a:t>Coosada</a:t>
            </a:r>
            <a:r>
              <a:rPr lang="es-ES" sz="1500" dirty="0">
                <a:solidFill>
                  <a:schemeClr val="lt1"/>
                </a:solidFill>
                <a:latin typeface="Arial"/>
                <a:ea typeface="Arial"/>
                <a:cs typeface="Arial"/>
                <a:sym typeface="Arial"/>
              </a:rPr>
              <a:t>:
Evaluación de las necesidades y resumen de los datos  
Metas y estrategias para abordar las necesidades académicas de los estudiantes
Coordinación de Recursos/Presupuesto Integral
El Plan de Participación de los Padres y la Familia de la Escuela
</a:t>
            </a:r>
            <a:endParaRPr sz="1500" dirty="0">
              <a:solidFill>
                <a:schemeClr val="lt1"/>
              </a:solidFill>
              <a:latin typeface="Arial"/>
              <a:ea typeface="Arial"/>
              <a:cs typeface="Arial"/>
              <a:sym typeface="Arial"/>
            </a:endParaRPr>
          </a:p>
        </p:txBody>
      </p:sp>
      <p:sp>
        <p:nvSpPr>
          <p:cNvPr id="223" name="Google Shape;223;p34"/>
          <p:cNvSpPr txBox="1"/>
          <p:nvPr/>
        </p:nvSpPr>
        <p:spPr>
          <a:xfrm>
            <a:off x="1740578" y="4501528"/>
            <a:ext cx="4823388" cy="577051"/>
          </a:xfrm>
          <a:prstGeom prst="rect">
            <a:avLst/>
          </a:prstGeom>
          <a:noFill/>
          <a:ln>
            <a:noFill/>
          </a:ln>
        </p:spPr>
        <p:txBody>
          <a:bodyPr spcFirstLastPara="1" wrap="square" lIns="68575" tIns="34275" rIns="68575" bIns="34275" anchor="t" anchorCtr="0">
            <a:spAutoFit/>
          </a:bodyPr>
          <a:lstStyle/>
          <a:p>
            <a:pPr lvl="0" algn="ctr"/>
            <a:r>
              <a:rPr lang="es-ES" sz="1100" dirty="0">
                <a:solidFill>
                  <a:schemeClr val="lt1"/>
                </a:solidFill>
              </a:rPr>
              <a:t>Ustedes, como padres del Título I, tienen derecho a participar en el desarrollo de este plan.
</a:t>
            </a:r>
            <a:endParaRPr sz="1100" dirty="0"/>
          </a:p>
        </p:txBody>
      </p:sp>
      <p:pic>
        <p:nvPicPr>
          <p:cNvPr id="224" name="Google Shape;224;p34" descr="7 Time-Saving Ways to Balance Teaching Tasks"/>
          <p:cNvPicPr preferRelativeResize="0"/>
          <p:nvPr/>
        </p:nvPicPr>
        <p:blipFill rotWithShape="1">
          <a:blip r:embed="rId3">
            <a:alphaModFix/>
          </a:blip>
          <a:srcRect/>
          <a:stretch/>
        </p:blipFill>
        <p:spPr>
          <a:xfrm>
            <a:off x="2529117" y="2681484"/>
            <a:ext cx="2693030" cy="147030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5"/>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lvl="0" algn="ctr">
              <a:buClr>
                <a:schemeClr val="lt1"/>
              </a:buClr>
              <a:buSzPts val="3300"/>
            </a:pPr>
            <a:r>
              <a:rPr lang="es-ES" sz="2100" dirty="0">
                <a:solidFill>
                  <a:schemeClr val="lt1"/>
                </a:solidFill>
              </a:rPr>
              <a:t>Plan de Participación de Padres y Familias de </a:t>
            </a:r>
            <a:r>
              <a:rPr lang="es-ES" sz="2100" dirty="0" err="1">
                <a:solidFill>
                  <a:schemeClr val="lt1"/>
                </a:solidFill>
              </a:rPr>
              <a:t>Coosada</a:t>
            </a:r>
            <a:r>
              <a:rPr lang="es-ES" sz="2100" dirty="0">
                <a:solidFill>
                  <a:schemeClr val="lt1"/>
                </a:solidFill>
              </a:rPr>
              <a:t> Elementary
</a:t>
            </a:r>
            <a:endParaRPr sz="2100" dirty="0"/>
          </a:p>
        </p:txBody>
      </p:sp>
      <p:sp>
        <p:nvSpPr>
          <p:cNvPr id="230" name="Google Shape;230;p35"/>
          <p:cNvSpPr txBox="1">
            <a:spLocks noGrp="1"/>
          </p:cNvSpPr>
          <p:nvPr>
            <p:ph type="body" idx="1"/>
          </p:nvPr>
        </p:nvSpPr>
        <p:spPr>
          <a:xfrm>
            <a:off x="855676" y="1369219"/>
            <a:ext cx="7659600" cy="1751400"/>
          </a:xfrm>
          <a:prstGeom prst="rect">
            <a:avLst/>
          </a:prstGeom>
          <a:noFill/>
          <a:ln>
            <a:noFill/>
          </a:ln>
        </p:spPr>
        <p:txBody>
          <a:bodyPr spcFirstLastPara="1" wrap="square" lIns="68575" tIns="34275" rIns="68575" bIns="34275" anchor="t" anchorCtr="0">
            <a:normAutofit lnSpcReduction="10000"/>
          </a:bodyPr>
          <a:lstStyle/>
          <a:p>
            <a:pPr marL="177800" lvl="0" indent="-171450">
              <a:spcBef>
                <a:spcPts val="0"/>
              </a:spcBef>
              <a:buClr>
                <a:schemeClr val="lt1"/>
              </a:buClr>
              <a:buSzPts val="1500"/>
            </a:pPr>
            <a:r>
              <a:rPr lang="es-ES" sz="1500" dirty="0">
                <a:solidFill>
                  <a:schemeClr val="lt1"/>
                </a:solidFill>
              </a:rPr>
              <a:t>Este plan aborda cómo la escuela implementará los requisitos de participación de los padres y la familia de la Ley Cada Niño Triunfa de 2015:
Cómo los padres pueden participar en la toma de decisiones y las actividades
Cómo se utilizan los fondos de participación de los padres y la familia
Cómo se proporcionará información y capacitación a los padres
Cómo la escuela desarrollará la capacidad de los padres y el personal para una fuerte participación de los padres y la familia a través de estrategias "basadas en la evidencia"
</a:t>
            </a:r>
            <a:endParaRPr sz="1100" dirty="0"/>
          </a:p>
        </p:txBody>
      </p:sp>
      <p:pic>
        <p:nvPicPr>
          <p:cNvPr id="231" name="Google Shape;231;p35" descr="How to Talk to Teachers: 10 Tips for Student Success - Student Futures"/>
          <p:cNvPicPr preferRelativeResize="0"/>
          <p:nvPr/>
        </p:nvPicPr>
        <p:blipFill rotWithShape="1">
          <a:blip r:embed="rId3">
            <a:alphaModFix/>
          </a:blip>
          <a:srcRect/>
          <a:stretch/>
        </p:blipFill>
        <p:spPr>
          <a:xfrm>
            <a:off x="963992" y="3120705"/>
            <a:ext cx="2078372" cy="1378051"/>
          </a:xfrm>
          <a:prstGeom prst="rect">
            <a:avLst/>
          </a:prstGeom>
          <a:noFill/>
          <a:ln>
            <a:noFill/>
          </a:ln>
        </p:spPr>
      </p:pic>
      <p:pic>
        <p:nvPicPr>
          <p:cNvPr id="232" name="Google Shape;232;p35" descr="The Importance of Teachers and Parents Working Together | Healthy Schools  Campaign"/>
          <p:cNvPicPr preferRelativeResize="0"/>
          <p:nvPr/>
        </p:nvPicPr>
        <p:blipFill rotWithShape="1">
          <a:blip r:embed="rId4">
            <a:alphaModFix/>
          </a:blip>
          <a:srcRect/>
          <a:stretch/>
        </p:blipFill>
        <p:spPr>
          <a:xfrm>
            <a:off x="3347568" y="3092023"/>
            <a:ext cx="2346353" cy="1435416"/>
          </a:xfrm>
          <a:prstGeom prst="rect">
            <a:avLst/>
          </a:prstGeom>
          <a:noFill/>
          <a:ln>
            <a:noFill/>
          </a:ln>
        </p:spPr>
      </p:pic>
      <p:pic>
        <p:nvPicPr>
          <p:cNvPr id="233" name="Google Shape;233;p35" descr="Individualized Education Programs (IEPs) - Articles, Law, Regulations,  Cases, Frequently Asked Questions about IEPs from Wrightslaw.com"/>
          <p:cNvPicPr preferRelativeResize="0"/>
          <p:nvPr/>
        </p:nvPicPr>
        <p:blipFill rotWithShape="1">
          <a:blip r:embed="rId5">
            <a:alphaModFix/>
          </a:blip>
          <a:srcRect/>
          <a:stretch/>
        </p:blipFill>
        <p:spPr>
          <a:xfrm>
            <a:off x="6209951" y="3046426"/>
            <a:ext cx="2078373" cy="1385582"/>
          </a:xfrm>
          <a:prstGeom prst="rect">
            <a:avLst/>
          </a:prstGeom>
          <a:noFill/>
          <a:ln>
            <a:noFill/>
          </a:ln>
        </p:spPr>
      </p:pic>
      <p:sp>
        <p:nvSpPr>
          <p:cNvPr id="234" name="Google Shape;234;p35"/>
          <p:cNvSpPr txBox="1"/>
          <p:nvPr/>
        </p:nvSpPr>
        <p:spPr>
          <a:xfrm>
            <a:off x="383796" y="4668473"/>
            <a:ext cx="7602000" cy="577051"/>
          </a:xfrm>
          <a:prstGeom prst="rect">
            <a:avLst/>
          </a:prstGeom>
          <a:noFill/>
          <a:ln>
            <a:noFill/>
          </a:ln>
        </p:spPr>
        <p:txBody>
          <a:bodyPr spcFirstLastPara="1" wrap="square" lIns="68575" tIns="34275" rIns="68575" bIns="34275" anchor="t" anchorCtr="0">
            <a:spAutoFit/>
          </a:bodyPr>
          <a:lstStyle/>
          <a:p>
            <a:pPr lvl="0"/>
            <a:r>
              <a:rPr lang="es-ES" sz="1100" dirty="0">
                <a:solidFill>
                  <a:schemeClr val="lt1"/>
                </a:solidFill>
                <a:latin typeface="Grandstander"/>
                <a:ea typeface="Grandstander"/>
                <a:cs typeface="Grandstander"/>
                <a:sym typeface="Grandstander"/>
              </a:rPr>
              <a:t>Ustedes, como padres del Título I, tienen derecho a participar en el desarrollo del Plan de Participación de Padres y Familias de </a:t>
            </a:r>
            <a:r>
              <a:rPr lang="es-ES" sz="1100" dirty="0" err="1">
                <a:solidFill>
                  <a:schemeClr val="lt1"/>
                </a:solidFill>
                <a:latin typeface="Grandstander"/>
                <a:ea typeface="Grandstander"/>
                <a:cs typeface="Grandstander"/>
                <a:sym typeface="Grandstander"/>
              </a:rPr>
              <a:t>Coosada</a:t>
            </a:r>
            <a:r>
              <a:rPr lang="es-ES" sz="1100" dirty="0">
                <a:solidFill>
                  <a:schemeClr val="lt1"/>
                </a:solidFill>
                <a:latin typeface="Grandstander"/>
                <a:ea typeface="Grandstander"/>
                <a:cs typeface="Grandstander"/>
                <a:sym typeface="Grandstander"/>
              </a:rPr>
              <a:t> Elementary.
</a:t>
            </a:r>
            <a:endParaRPr sz="1100" dirty="0">
              <a:latin typeface="Grandstander"/>
              <a:ea typeface="Grandstander"/>
              <a:cs typeface="Grandstander"/>
              <a:sym typeface="Grandstande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6"/>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lvl="0" algn="ctr">
              <a:buClr>
                <a:schemeClr val="lt1"/>
              </a:buClr>
              <a:buSzPts val="3300"/>
            </a:pPr>
            <a:r>
              <a:rPr lang="es-ES" sz="2700" dirty="0">
                <a:solidFill>
                  <a:schemeClr val="lt1"/>
                </a:solidFill>
              </a:rPr>
              <a:t>¿Qué es el Pacto Escuela-Padres?
</a:t>
            </a:r>
            <a:endParaRPr sz="2700" dirty="0"/>
          </a:p>
        </p:txBody>
      </p:sp>
      <p:sp>
        <p:nvSpPr>
          <p:cNvPr id="240" name="Google Shape;240;p36"/>
          <p:cNvSpPr txBox="1">
            <a:spLocks noGrp="1"/>
          </p:cNvSpPr>
          <p:nvPr>
            <p:ph type="body" idx="1"/>
          </p:nvPr>
        </p:nvSpPr>
        <p:spPr>
          <a:xfrm>
            <a:off x="628650" y="1268016"/>
            <a:ext cx="7886700" cy="3364707"/>
          </a:xfrm>
          <a:prstGeom prst="rect">
            <a:avLst/>
          </a:prstGeom>
          <a:noFill/>
          <a:ln>
            <a:noFill/>
          </a:ln>
        </p:spPr>
        <p:txBody>
          <a:bodyPr spcFirstLastPara="1" wrap="square" lIns="68575" tIns="34275" rIns="68575" bIns="34275" anchor="t" anchorCtr="0">
            <a:normAutofit/>
          </a:bodyPr>
          <a:lstStyle/>
          <a:p>
            <a:pPr marL="177800" lvl="0" indent="-164306">
              <a:spcBef>
                <a:spcPts val="0"/>
              </a:spcBef>
              <a:buClr>
                <a:schemeClr val="lt1"/>
              </a:buClr>
              <a:buSzPct val="100000"/>
            </a:pPr>
            <a:r>
              <a:rPr lang="es-ES" sz="1500" dirty="0">
                <a:solidFill>
                  <a:schemeClr val="lt1"/>
                </a:solidFill>
              </a:rPr>
              <a:t>El pacto es un compromiso de la escuela, los padres y el estudiante para compartir la responsabilidad de mejorar el rendimiento académico.
Ustedes, como Padres del Título I, tienen derecho a participar en el desarrollo del Pacto Escuela-Padres.
El hogar y la escuela deben mantener una comunicación regular y significativa, y en un idioma que el miembro de la familia pueda entender.
Distribución del Pacto – Jornada de Puertas Abiertas o Día del Informe de Progreso de los Padres
Componentes del compacto:
Responsabilidades escolares
Responsabilidades de los padres
Responsabilidades del estudiante</a:t>
            </a:r>
          </a:p>
          <a:p>
            <a:pPr marL="13494" lvl="0" indent="0">
              <a:spcBef>
                <a:spcPts val="0"/>
              </a:spcBef>
              <a:buClr>
                <a:schemeClr val="lt1"/>
              </a:buClr>
              <a:buSzPct val="100000"/>
              <a:buNone/>
            </a:pPr>
            <a:endParaRPr lang="es-ES" sz="1500" dirty="0">
              <a:solidFill>
                <a:schemeClr val="lt1"/>
              </a:solidFill>
            </a:endParaRPr>
          </a:p>
          <a:p>
            <a:pPr marL="177800" lvl="0" indent="-164306">
              <a:spcBef>
                <a:spcPts val="0"/>
              </a:spcBef>
              <a:buClr>
                <a:schemeClr val="lt1"/>
              </a:buClr>
              <a:buSzPct val="100000"/>
            </a:pPr>
            <a:r>
              <a:rPr lang="es-ES" sz="1500" dirty="0">
                <a:solidFill>
                  <a:schemeClr val="lt1"/>
                </a:solidFill>
              </a:rPr>
              <a:t>*Su copia del Pacto Escuela-Padres se puede encontrar en su Manual de la Escuela Primaria </a:t>
            </a:r>
            <a:r>
              <a:rPr lang="es-ES" sz="1500" dirty="0" err="1">
                <a:solidFill>
                  <a:schemeClr val="lt1"/>
                </a:solidFill>
              </a:rPr>
              <a:t>Coosada</a:t>
            </a:r>
            <a:r>
              <a:rPr lang="es-ES" sz="1500" dirty="0">
                <a:solidFill>
                  <a:schemeClr val="lt1"/>
                </a:solidFill>
              </a:rPr>
              <a:t>.</a:t>
            </a:r>
            <a:endParaRPr sz="1400" b="1" dirty="0">
              <a:solidFill>
                <a:schemeClr val="lt1"/>
              </a:solidFill>
            </a:endParaRPr>
          </a:p>
          <a:p>
            <a:pPr marL="177800" lvl="0" indent="-76200" algn="l" rtl="0">
              <a:lnSpc>
                <a:spcPct val="90000"/>
              </a:lnSpc>
              <a:spcBef>
                <a:spcPts val="800"/>
              </a:spcBef>
              <a:spcAft>
                <a:spcPts val="0"/>
              </a:spcAft>
              <a:buClr>
                <a:schemeClr val="dk1"/>
              </a:buClr>
              <a:buSzPct val="100000"/>
              <a:buNone/>
            </a:pPr>
            <a:endParaRPr sz="1500" dirty="0">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7"/>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fontScale="90000"/>
          </a:bodyPr>
          <a:lstStyle/>
          <a:p>
            <a:pPr lvl="0" algn="ctr"/>
            <a:r>
              <a:rPr lang="es-ES" dirty="0">
                <a:solidFill>
                  <a:schemeClr val="lt1"/>
                </a:solidFill>
              </a:rPr>
              <a:t>Escuela Primaria </a:t>
            </a:r>
            <a:r>
              <a:rPr lang="es-ES" dirty="0" err="1">
                <a:solidFill>
                  <a:schemeClr val="lt1"/>
                </a:solidFill>
              </a:rPr>
              <a:t>Coosada</a:t>
            </a:r>
            <a:r>
              <a:rPr lang="es-ES" dirty="0">
                <a:solidFill>
                  <a:schemeClr val="lt1"/>
                </a:solidFill>
              </a:rPr>
              <a:t>
Pacto Escuela-Padre
</a:t>
            </a:r>
            <a:endParaRPr dirty="0">
              <a:solidFill>
                <a:schemeClr val="lt1"/>
              </a:solidFill>
            </a:endParaRPr>
          </a:p>
        </p:txBody>
      </p:sp>
      <p:sp>
        <p:nvSpPr>
          <p:cNvPr id="246" name="Google Shape;246;p37"/>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endParaRPr sz="1200" dirty="0"/>
          </a:p>
          <a:p>
            <a:pPr marL="0" lvl="0" indent="0" algn="l" rtl="0">
              <a:spcBef>
                <a:spcPts val="800"/>
              </a:spcBef>
              <a:spcAft>
                <a:spcPts val="0"/>
              </a:spcAft>
              <a:buNone/>
            </a:pPr>
            <a:endParaRPr sz="1200" dirty="0"/>
          </a:p>
          <a:p>
            <a:pPr marL="0" lvl="0" indent="0" algn="l" rtl="0">
              <a:spcBef>
                <a:spcPts val="800"/>
              </a:spcBef>
              <a:spcAft>
                <a:spcPts val="0"/>
              </a:spcAft>
              <a:buNone/>
            </a:pPr>
            <a:endParaRPr sz="1200" dirty="0"/>
          </a:p>
          <a:p>
            <a:pPr marL="0" lvl="0" indent="0" algn="l" rtl="0">
              <a:spcBef>
                <a:spcPts val="800"/>
              </a:spcBef>
              <a:spcAft>
                <a:spcPts val="0"/>
              </a:spcAft>
              <a:buNone/>
            </a:pPr>
            <a:endParaRPr sz="1200" dirty="0"/>
          </a:p>
          <a:p>
            <a:pPr marL="0" lvl="0" indent="0">
              <a:buNone/>
            </a:pPr>
            <a:r>
              <a:rPr lang="es-ES" sz="1200" dirty="0">
                <a:solidFill>
                  <a:schemeClr val="lt1"/>
                </a:solidFill>
              </a:rPr>
              <a:t>Puede encontrar su copia del Compact en el
Manual de la Escuela Primaria </a:t>
            </a:r>
            <a:r>
              <a:rPr lang="es-ES" sz="1200" dirty="0" err="1">
                <a:solidFill>
                  <a:schemeClr val="lt1"/>
                </a:solidFill>
              </a:rPr>
              <a:t>Coosada</a:t>
            </a:r>
            <a:r>
              <a:rPr lang="es-ES" sz="1200" dirty="0">
                <a:solidFill>
                  <a:schemeClr val="lt1"/>
                </a:solidFill>
              </a:rPr>
              <a:t>.
</a:t>
            </a:r>
            <a:endParaRPr sz="1200" dirty="0">
              <a:solidFill>
                <a:schemeClr val="lt1"/>
              </a:solidFill>
            </a:endParaRPr>
          </a:p>
        </p:txBody>
      </p:sp>
      <p:pic>
        <p:nvPicPr>
          <p:cNvPr id="247" name="Google Shape;247;p37"/>
          <p:cNvPicPr preferRelativeResize="0"/>
          <p:nvPr/>
        </p:nvPicPr>
        <p:blipFill>
          <a:blip r:embed="rId3">
            <a:alphaModFix/>
          </a:blip>
          <a:stretch>
            <a:fillRect/>
          </a:stretch>
        </p:blipFill>
        <p:spPr>
          <a:xfrm>
            <a:off x="4834875" y="1419813"/>
            <a:ext cx="2897350" cy="3162225"/>
          </a:xfrm>
          <a:prstGeom prst="rect">
            <a:avLst/>
          </a:prstGeom>
          <a:noFill/>
          <a:ln>
            <a:noFill/>
          </a:ln>
        </p:spPr>
      </p:pic>
      <p:sp>
        <p:nvSpPr>
          <p:cNvPr id="248" name="Google Shape;248;p37"/>
          <p:cNvSpPr txBox="1"/>
          <p:nvPr/>
        </p:nvSpPr>
        <p:spPr>
          <a:xfrm>
            <a:off x="2172025" y="4632625"/>
            <a:ext cx="4075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8"/>
          <p:cNvSpPr txBox="1">
            <a:spLocks noGrp="1"/>
          </p:cNvSpPr>
          <p:nvPr>
            <p:ph type="title"/>
          </p:nvPr>
        </p:nvSpPr>
        <p:spPr>
          <a:xfrm>
            <a:off x="628650" y="267552"/>
            <a:ext cx="7886700" cy="994200"/>
          </a:xfrm>
          <a:prstGeom prst="rect">
            <a:avLst/>
          </a:prstGeom>
          <a:noFill/>
          <a:ln>
            <a:noFill/>
          </a:ln>
        </p:spPr>
        <p:txBody>
          <a:bodyPr spcFirstLastPara="1" wrap="square" lIns="68575" tIns="34275" rIns="68575" bIns="34275" anchor="ctr" anchorCtr="0">
            <a:normAutofit/>
          </a:bodyPr>
          <a:lstStyle/>
          <a:p>
            <a:pPr lvl="0" algn="ctr">
              <a:buClr>
                <a:schemeClr val="lt1"/>
              </a:buClr>
              <a:buSzPts val="3300"/>
            </a:pPr>
            <a:r>
              <a:rPr lang="en-US" sz="2300" dirty="0" err="1">
                <a:solidFill>
                  <a:schemeClr val="lt1"/>
                </a:solidFill>
              </a:rPr>
              <a:t>Pacto</a:t>
            </a:r>
            <a:r>
              <a:rPr lang="en-US" sz="2300" dirty="0">
                <a:solidFill>
                  <a:schemeClr val="lt1"/>
                </a:solidFill>
              </a:rPr>
              <a:t> Escuela-Padres: </a:t>
            </a:r>
            <a:r>
              <a:rPr lang="en-US" sz="2300" dirty="0" err="1">
                <a:solidFill>
                  <a:schemeClr val="lt1"/>
                </a:solidFill>
              </a:rPr>
              <a:t>Responsabilidades</a:t>
            </a:r>
            <a:r>
              <a:rPr lang="en-US" sz="2300" dirty="0">
                <a:solidFill>
                  <a:schemeClr val="lt1"/>
                </a:solidFill>
              </a:rPr>
              <a:t> </a:t>
            </a:r>
            <a:r>
              <a:rPr lang="en-US" sz="2300" dirty="0" err="1">
                <a:solidFill>
                  <a:schemeClr val="lt1"/>
                </a:solidFill>
              </a:rPr>
              <a:t>Escolares</a:t>
            </a:r>
            <a:r>
              <a:rPr lang="en-US" sz="2300" dirty="0">
                <a:solidFill>
                  <a:schemeClr val="lt1"/>
                </a:solidFill>
              </a:rPr>
              <a:t> 
</a:t>
            </a:r>
            <a:endParaRPr sz="2300" dirty="0"/>
          </a:p>
        </p:txBody>
      </p:sp>
      <p:sp>
        <p:nvSpPr>
          <p:cNvPr id="254" name="Google Shape;254;p38"/>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lnSpcReduction="10000"/>
          </a:bodyPr>
          <a:lstStyle/>
          <a:p>
            <a:pPr marL="0" lvl="0" indent="0">
              <a:spcBef>
                <a:spcPts val="0"/>
              </a:spcBef>
              <a:buClr>
                <a:schemeClr val="lt1"/>
              </a:buClr>
              <a:buSzPct val="100000"/>
              <a:buNone/>
            </a:pPr>
            <a:r>
              <a:rPr lang="es-ES" sz="1500" dirty="0">
                <a:solidFill>
                  <a:schemeClr val="lt1"/>
                </a:solidFill>
              </a:rPr>
              <a:t>La Escuela Primaria </a:t>
            </a:r>
            <a:r>
              <a:rPr lang="es-ES" sz="1500" dirty="0" err="1">
                <a:solidFill>
                  <a:schemeClr val="lt1"/>
                </a:solidFill>
              </a:rPr>
              <a:t>Coosada</a:t>
            </a:r>
            <a:r>
              <a:rPr lang="es-ES" sz="1500" dirty="0">
                <a:solidFill>
                  <a:schemeClr val="lt1"/>
                </a:solidFill>
              </a:rPr>
              <a:t>:
 - Proporcionar un plan de estudios e instrucción de alta calidad en un entorno de aprendizaje de apoyo y efectivo que permita a los niños participantes cumplir con los estándares de rendimiento académico estudiantil del Estado.
Celebre conferencias de padres y maestros durante las cuales se discutirá este pacto en relación con el logro individual del niño. (Limitado debido a las restricciones de COVID-19)
Proporcione a los padres informes frecuentes sobre el progreso de sus hijos.
Proporcionar a los padres un acceso razonable al personal.
Brinde a los padres oportunidades para ser voluntarios y participar en la clase de sus hijos, y para observar las actividades del aula. (Limitado debido a las restricciones de COVID-19).
Asegurar una comunicación regular bidireccional y significativa entre los miembros de la familia y el personal de la escuela y, en la medida de lo posible, en un idioma que los miembros de la familia puedan entender.    
</a:t>
            </a:r>
            <a:endParaRPr sz="900" dirty="0">
              <a:solidFill>
                <a:schemeClr val="lt1"/>
              </a:solidFill>
            </a:endParaRPr>
          </a:p>
          <a:p>
            <a:pPr marL="342900" lvl="1" indent="0" algn="l" rtl="0">
              <a:lnSpc>
                <a:spcPct val="100000"/>
              </a:lnSpc>
              <a:spcBef>
                <a:spcPts val="400"/>
              </a:spcBef>
              <a:spcAft>
                <a:spcPts val="0"/>
              </a:spcAft>
              <a:buClr>
                <a:schemeClr val="dk1"/>
              </a:buClr>
              <a:buSzPct val="100000"/>
              <a:buNone/>
            </a:pPr>
            <a:endParaRPr sz="900" dirty="0">
              <a:solidFill>
                <a:schemeClr val="lt1"/>
              </a:solidFill>
            </a:endParaRPr>
          </a:p>
          <a:p>
            <a:pPr marL="520700" lvl="1" indent="-114300" algn="l" rtl="0">
              <a:lnSpc>
                <a:spcPct val="100000"/>
              </a:lnSpc>
              <a:spcBef>
                <a:spcPts val="400"/>
              </a:spcBef>
              <a:spcAft>
                <a:spcPts val="0"/>
              </a:spcAft>
              <a:buClr>
                <a:schemeClr val="dk1"/>
              </a:buClr>
              <a:buSzPct val="100000"/>
              <a:buNone/>
            </a:pPr>
            <a:endParaRPr sz="900" dirty="0">
              <a:solidFill>
                <a:schemeClr val="lt1"/>
              </a:solidFill>
            </a:endParaRPr>
          </a:p>
          <a:p>
            <a:pPr marL="520700" lvl="1" indent="-114300" algn="l" rtl="0">
              <a:lnSpc>
                <a:spcPct val="90000"/>
              </a:lnSpc>
              <a:spcBef>
                <a:spcPts val="400"/>
              </a:spcBef>
              <a:spcAft>
                <a:spcPts val="0"/>
              </a:spcAft>
              <a:buClr>
                <a:schemeClr val="dk1"/>
              </a:buClr>
              <a:buSzPct val="100000"/>
              <a:buNone/>
            </a:pPr>
            <a:endParaRPr sz="1100" dirty="0">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fontScale="90000"/>
          </a:bodyPr>
          <a:lstStyle/>
          <a:p>
            <a:pPr lvl="0" algn="ctr">
              <a:buClr>
                <a:schemeClr val="lt1"/>
              </a:buClr>
              <a:buSzPts val="3300"/>
            </a:pPr>
            <a:r>
              <a:rPr lang="es-ES" sz="2400" dirty="0">
                <a:solidFill>
                  <a:schemeClr val="lt1"/>
                </a:solidFill>
              </a:rPr>
              <a:t>Pacto Escuela-Padres:</a:t>
            </a:r>
            <a:br>
              <a:rPr lang="es-ES" sz="2400" dirty="0">
                <a:solidFill>
                  <a:schemeClr val="lt1"/>
                </a:solidFill>
              </a:rPr>
            </a:br>
            <a:r>
              <a:rPr lang="es-ES" sz="2400" dirty="0">
                <a:solidFill>
                  <a:schemeClr val="lt1"/>
                </a:solidFill>
              </a:rPr>
              <a:t>Responsabilidades de los padres
</a:t>
            </a:r>
            <a:endParaRPr sz="2400" dirty="0"/>
          </a:p>
        </p:txBody>
      </p:sp>
      <p:sp>
        <p:nvSpPr>
          <p:cNvPr id="260" name="Google Shape;260;p39"/>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lnSpcReduction="10000"/>
          </a:bodyPr>
          <a:lstStyle/>
          <a:p>
            <a:pPr marL="177800" lvl="0" indent="-171450">
              <a:spcBef>
                <a:spcPts val="0"/>
              </a:spcBef>
              <a:buClr>
                <a:schemeClr val="lt1"/>
              </a:buClr>
              <a:buSzPts val="1500"/>
            </a:pPr>
            <a:r>
              <a:rPr lang="es-ES" sz="1500" dirty="0">
                <a:solidFill>
                  <a:schemeClr val="lt1"/>
                </a:solidFill>
              </a:rPr>
              <a:t>Nosotros, como padres, apoyaremos el aprendizaje de nuestro hijo de las siguientes maneras:
Supervise la asistencia y asegúrese de que mi hijo llegue a la escuela a tiempo todos los días.
Supervise y asegúrese de que la tarea se complete y se devuelva a la escuela todos los días.
Supervise y asegúrese de que las tareas en línea se completen, en caso de que la escuela esté cerrada.
Participar, según corresponda, en las decisiones relacionadas con la educación de mi hijo.
Promover el uso positivo del tiempo extracurricular de mi hijo.
Manténgase informado sobre la educación de mi hijo.  Comuníquese con la escuela leyendo y devolviendo rápidamente todos los avisos, documentos calificados, etc.
Servir, en la medida de lo posible, en grupos asesores (título I y Plan de Mejora Continua de la escuela) y comités de participación de los padres.</a:t>
            </a:r>
            <a:endParaRPr sz="1200" dirty="0">
              <a:solidFill>
                <a:schemeClr val="l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0"/>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lvl="0" algn="ctr">
              <a:buClr>
                <a:schemeClr val="lt1"/>
              </a:buClr>
              <a:buSzPts val="3300"/>
            </a:pPr>
            <a:r>
              <a:rPr lang="es-ES" sz="2200" dirty="0">
                <a:solidFill>
                  <a:schemeClr val="lt1"/>
                </a:solidFill>
              </a:rPr>
              <a:t>Pacto Escuela-Padres:</a:t>
            </a:r>
            <a:br>
              <a:rPr lang="es-ES" sz="2200" dirty="0">
                <a:solidFill>
                  <a:schemeClr val="lt1"/>
                </a:solidFill>
              </a:rPr>
            </a:br>
            <a:r>
              <a:rPr lang="es-ES" sz="2200" dirty="0">
                <a:solidFill>
                  <a:schemeClr val="lt1"/>
                </a:solidFill>
              </a:rPr>
              <a:t>Responsabilidades del estudiante
</a:t>
            </a:r>
            <a:endParaRPr sz="2200" dirty="0"/>
          </a:p>
        </p:txBody>
      </p:sp>
      <p:sp>
        <p:nvSpPr>
          <p:cNvPr id="266" name="Google Shape;266;p40"/>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p>
            <a:pPr marL="177800" lvl="0" indent="-171450">
              <a:spcBef>
                <a:spcPts val="0"/>
              </a:spcBef>
              <a:buClr>
                <a:schemeClr val="lt1"/>
              </a:buClr>
              <a:buSzPts val="1500"/>
            </a:pPr>
            <a:r>
              <a:rPr lang="es-ES" sz="1500" dirty="0">
                <a:solidFill>
                  <a:schemeClr val="lt1"/>
                </a:solidFill>
              </a:rPr>
              <a:t>Nosotros, como estudiantes, compartiremos la responsabilidad de mejorar nuestro rendimiento académico y alcanzar los altos estándares del Estado.  Específicamente, haremos lo siguiente:
Haz mi tarea todos los días y pide ayuda cuando lo necesite.
Lea con o para alguien durante al menos 20 minutos fuera del horario escolar 5 días a la semana.
Entregue a mi padre/tutor todos los avisos e información recibidos por mí de mi escuela.
Sigue las 3 reglas de la escuela
Respeta a los demás
Respétame a mí mismo
Propiedad </a:t>
            </a:r>
            <a:r>
              <a:rPr lang="es-ES" sz="1500" dirty="0" err="1">
                <a:solidFill>
                  <a:schemeClr val="lt1"/>
                </a:solidFill>
              </a:rPr>
              <a:t>Respect</a:t>
            </a:r>
            <a:endParaRPr sz="1100" dirty="0">
              <a:latin typeface="Grandstander"/>
              <a:ea typeface="Grandstander"/>
              <a:cs typeface="Grandstander"/>
              <a:sym typeface="Grandstande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1"/>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lvl="0" algn="ctr">
              <a:buClr>
                <a:schemeClr val="lt1"/>
              </a:buClr>
              <a:buSzPts val="3300"/>
            </a:pPr>
            <a:r>
              <a:rPr lang="es-ES" sz="2100" dirty="0">
                <a:solidFill>
                  <a:schemeClr val="lt1"/>
                </a:solidFill>
              </a:rPr>
              <a:t>¿Cómo solicito las calificaciones del maestro de mi hijo?
</a:t>
            </a:r>
            <a:endParaRPr sz="2100" dirty="0"/>
          </a:p>
        </p:txBody>
      </p:sp>
      <p:sp>
        <p:nvSpPr>
          <p:cNvPr id="272" name="Google Shape;272;p41"/>
          <p:cNvSpPr txBox="1">
            <a:spLocks noGrp="1"/>
          </p:cNvSpPr>
          <p:nvPr>
            <p:ph type="body" idx="1"/>
          </p:nvPr>
        </p:nvSpPr>
        <p:spPr>
          <a:xfrm>
            <a:off x="628650" y="1369219"/>
            <a:ext cx="7886700" cy="3500400"/>
          </a:xfrm>
          <a:prstGeom prst="rect">
            <a:avLst/>
          </a:prstGeom>
          <a:noFill/>
          <a:ln>
            <a:noFill/>
          </a:ln>
        </p:spPr>
        <p:txBody>
          <a:bodyPr spcFirstLastPara="1" wrap="square" lIns="68575" tIns="34275" rIns="68575" bIns="34275" anchor="t" anchorCtr="0">
            <a:normAutofit/>
          </a:bodyPr>
          <a:lstStyle/>
          <a:p>
            <a:pPr marL="177800" lvl="0" indent="-177800">
              <a:spcBef>
                <a:spcPts val="0"/>
              </a:spcBef>
              <a:buClr>
                <a:schemeClr val="lt1"/>
              </a:buClr>
              <a:buSzPts val="1200"/>
            </a:pPr>
            <a:r>
              <a:rPr lang="es-ES" sz="1200" dirty="0">
                <a:solidFill>
                  <a:schemeClr val="lt1"/>
                </a:solidFill>
              </a:rPr>
              <a:t>Ustedes, como Padres del Título I, tienen derecho a solicitar las calificaciones de los maestros de su hijo. elmoreco.com - publicaciones
</a:t>
            </a:r>
            <a:endParaRPr sz="1100" dirty="0">
              <a:solidFill>
                <a:schemeClr val="lt1"/>
              </a:solidFill>
            </a:endParaRPr>
          </a:p>
        </p:txBody>
      </p:sp>
      <p:pic>
        <p:nvPicPr>
          <p:cNvPr id="273" name="Google Shape;273;p41"/>
          <p:cNvPicPr preferRelativeResize="0"/>
          <p:nvPr/>
        </p:nvPicPr>
        <p:blipFill rotWithShape="1">
          <a:blip r:embed="rId3">
            <a:alphaModFix/>
          </a:blip>
          <a:srcRect/>
          <a:stretch/>
        </p:blipFill>
        <p:spPr>
          <a:xfrm>
            <a:off x="951701" y="1946399"/>
            <a:ext cx="2392049" cy="2803876"/>
          </a:xfrm>
          <a:prstGeom prst="rect">
            <a:avLst/>
          </a:prstGeom>
          <a:noFill/>
          <a:ln>
            <a:noFill/>
          </a:ln>
        </p:spPr>
      </p:pic>
      <p:pic>
        <p:nvPicPr>
          <p:cNvPr id="274" name="Google Shape;274;p41"/>
          <p:cNvPicPr preferRelativeResize="0"/>
          <p:nvPr/>
        </p:nvPicPr>
        <p:blipFill rotWithShape="1">
          <a:blip r:embed="rId4">
            <a:alphaModFix/>
          </a:blip>
          <a:srcRect/>
          <a:stretch/>
        </p:blipFill>
        <p:spPr>
          <a:xfrm>
            <a:off x="3749938" y="2416028"/>
            <a:ext cx="2331555" cy="2378279"/>
          </a:xfrm>
          <a:prstGeom prst="rect">
            <a:avLst/>
          </a:prstGeom>
          <a:noFill/>
          <a:ln>
            <a:noFill/>
          </a:ln>
        </p:spPr>
      </p:pic>
      <p:sp>
        <p:nvSpPr>
          <p:cNvPr id="275" name="Google Shape;275;p41"/>
          <p:cNvSpPr txBox="1"/>
          <p:nvPr/>
        </p:nvSpPr>
        <p:spPr>
          <a:xfrm>
            <a:off x="6316910" y="2478947"/>
            <a:ext cx="1962900" cy="577051"/>
          </a:xfrm>
          <a:prstGeom prst="rect">
            <a:avLst/>
          </a:prstGeom>
          <a:noFill/>
          <a:ln>
            <a:noFill/>
          </a:ln>
        </p:spPr>
        <p:txBody>
          <a:bodyPr spcFirstLastPara="1" wrap="square" lIns="68575" tIns="34275" rIns="68575" bIns="34275" anchor="t" anchorCtr="0">
            <a:spAutoFit/>
          </a:bodyPr>
          <a:lstStyle/>
          <a:p>
            <a:pPr lvl="0"/>
            <a:r>
              <a:rPr lang="es-ES" sz="1100" dirty="0">
                <a:solidFill>
                  <a:schemeClr val="lt1"/>
                </a:solidFill>
                <a:latin typeface="Grandstander"/>
                <a:ea typeface="Grandstander"/>
                <a:cs typeface="Grandstander"/>
                <a:sym typeface="Grandstander"/>
              </a:rPr>
              <a:t>Derecho de los padres a saber - proceso
</a:t>
            </a:r>
            <a:endParaRPr sz="1100" dirty="0">
              <a:latin typeface="Grandstander"/>
              <a:ea typeface="Grandstander"/>
              <a:cs typeface="Grandstander"/>
              <a:sym typeface="Grandstande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2"/>
          <p:cNvSpPr txBox="1">
            <a:spLocks noGrp="1"/>
          </p:cNvSpPr>
          <p:nvPr>
            <p:ph type="title"/>
          </p:nvPr>
        </p:nvSpPr>
        <p:spPr>
          <a:xfrm>
            <a:off x="525000" y="273800"/>
            <a:ext cx="8094000" cy="994200"/>
          </a:xfrm>
          <a:prstGeom prst="rect">
            <a:avLst/>
          </a:prstGeom>
          <a:noFill/>
          <a:ln>
            <a:noFill/>
          </a:ln>
        </p:spPr>
        <p:txBody>
          <a:bodyPr spcFirstLastPara="1" wrap="square" lIns="68575" tIns="34275" rIns="68575" bIns="34275" anchor="ctr" anchorCtr="0">
            <a:normAutofit/>
          </a:bodyPr>
          <a:lstStyle/>
          <a:p>
            <a:pPr lvl="0" algn="ctr">
              <a:buClr>
                <a:schemeClr val="lt1"/>
              </a:buClr>
              <a:buSzPts val="3300"/>
            </a:pPr>
            <a:r>
              <a:rPr lang="es-ES" sz="1700" dirty="0">
                <a:solidFill>
                  <a:schemeClr val="lt1"/>
                </a:solidFill>
              </a:rPr>
              <a:t>¿Cómo se lleva a cabo la evaluación del Plan de Participación de Padres y Familias de LEA?
</a:t>
            </a:r>
            <a:endParaRPr sz="1700" dirty="0"/>
          </a:p>
        </p:txBody>
      </p:sp>
      <p:sp>
        <p:nvSpPr>
          <p:cNvPr id="281" name="Google Shape;281;p42"/>
          <p:cNvSpPr txBox="1">
            <a:spLocks noGrp="1"/>
          </p:cNvSpPr>
          <p:nvPr>
            <p:ph type="body" idx="1"/>
          </p:nvPr>
        </p:nvSpPr>
        <p:spPr>
          <a:xfrm>
            <a:off x="628650" y="1369219"/>
            <a:ext cx="7886700" cy="2355600"/>
          </a:xfrm>
          <a:prstGeom prst="rect">
            <a:avLst/>
          </a:prstGeom>
          <a:noFill/>
          <a:ln>
            <a:noFill/>
          </a:ln>
        </p:spPr>
        <p:txBody>
          <a:bodyPr spcFirstLastPara="1" wrap="square" lIns="68575" tIns="34275" rIns="68575" bIns="34275" anchor="t" anchorCtr="0">
            <a:normAutofit fontScale="92500" lnSpcReduction="10000"/>
          </a:bodyPr>
          <a:lstStyle/>
          <a:p>
            <a:pPr marL="177800" lvl="0" indent="-171450">
              <a:spcBef>
                <a:spcPts val="0"/>
              </a:spcBef>
              <a:buClr>
                <a:schemeClr val="lt1"/>
              </a:buClr>
              <a:buSzPts val="1500"/>
            </a:pPr>
            <a:r>
              <a:rPr lang="es-ES" sz="1500" b="1" dirty="0">
                <a:solidFill>
                  <a:schemeClr val="lt1"/>
                </a:solidFill>
              </a:rPr>
              <a:t>Requisitos de evaluación: cada estudiante tiene éxito en el requisito de la Ley
Propósito de la evaluación – Para mejorar en última instancia la calidad académica de la escuela
Las LEA y las escuelas deben llegar activamente a todos los padres y familias que superan las barreras de la cultura, el idioma, las discapacidades y la pobreza. 
Conducta anual
Conducta con los padres del Título I
Analizar el contenido y la efectividad del plan actual
Identificar las barreras a la participación de los padres
Los datos/entradas pueden incluir: Encuestas para Padres, Grupos Focales, Comités Asesores para Padres
</a:t>
            </a:r>
            <a:endParaRPr sz="1200" dirty="0">
              <a:solidFill>
                <a:schemeClr val="lt1"/>
              </a:solidFill>
            </a:endParaRPr>
          </a:p>
        </p:txBody>
      </p:sp>
      <p:pic>
        <p:nvPicPr>
          <p:cNvPr id="282" name="Google Shape;282;p42" descr="Printable February 2022 Calendar Templates - 123Calendars.com"/>
          <p:cNvPicPr preferRelativeResize="0"/>
          <p:nvPr/>
        </p:nvPicPr>
        <p:blipFill rotWithShape="1">
          <a:blip r:embed="rId3">
            <a:alphaModFix/>
          </a:blip>
          <a:srcRect/>
          <a:stretch/>
        </p:blipFill>
        <p:spPr>
          <a:xfrm>
            <a:off x="548792" y="3825915"/>
            <a:ext cx="1319856" cy="1043741"/>
          </a:xfrm>
          <a:prstGeom prst="rect">
            <a:avLst/>
          </a:prstGeom>
          <a:noFill/>
          <a:ln>
            <a:noFill/>
          </a:ln>
        </p:spPr>
      </p:pic>
      <p:pic>
        <p:nvPicPr>
          <p:cNvPr id="283" name="Google Shape;283;p42" descr="Title I / Title I Parent Survey"/>
          <p:cNvPicPr preferRelativeResize="0"/>
          <p:nvPr/>
        </p:nvPicPr>
        <p:blipFill rotWithShape="1">
          <a:blip r:embed="rId4">
            <a:alphaModFix/>
          </a:blip>
          <a:srcRect/>
          <a:stretch/>
        </p:blipFill>
        <p:spPr>
          <a:xfrm>
            <a:off x="2159968" y="3825915"/>
            <a:ext cx="721651" cy="994736"/>
          </a:xfrm>
          <a:prstGeom prst="rect">
            <a:avLst/>
          </a:prstGeom>
          <a:noFill/>
          <a:ln>
            <a:noFill/>
          </a:ln>
        </p:spPr>
      </p:pic>
      <p:pic>
        <p:nvPicPr>
          <p:cNvPr id="284" name="Google Shape;284;p42" descr="Clock 6:00 | ClipArt ETC"/>
          <p:cNvPicPr preferRelativeResize="0"/>
          <p:nvPr/>
        </p:nvPicPr>
        <p:blipFill rotWithShape="1">
          <a:blip r:embed="rId5">
            <a:alphaModFix/>
          </a:blip>
          <a:srcRect/>
          <a:stretch/>
        </p:blipFill>
        <p:spPr>
          <a:xfrm>
            <a:off x="3283865" y="3951214"/>
            <a:ext cx="755970" cy="755970"/>
          </a:xfrm>
          <a:prstGeom prst="rect">
            <a:avLst/>
          </a:prstGeom>
          <a:noFill/>
          <a:ln>
            <a:noFill/>
          </a:ln>
        </p:spPr>
      </p:pic>
      <p:pic>
        <p:nvPicPr>
          <p:cNvPr id="285" name="Google Shape;285;p42" descr="Main Complex Reminder Entrance"/>
          <p:cNvPicPr preferRelativeResize="0"/>
          <p:nvPr/>
        </p:nvPicPr>
        <p:blipFill rotWithShape="1">
          <a:blip r:embed="rId6">
            <a:alphaModFix/>
          </a:blip>
          <a:srcRect/>
          <a:stretch/>
        </p:blipFill>
        <p:spPr>
          <a:xfrm>
            <a:off x="4371943" y="3996052"/>
            <a:ext cx="1164790" cy="723396"/>
          </a:xfrm>
          <a:prstGeom prst="rect">
            <a:avLst/>
          </a:prstGeom>
          <a:noFill/>
          <a:ln>
            <a:noFill/>
          </a:ln>
        </p:spPr>
      </p:pic>
      <p:pic>
        <p:nvPicPr>
          <p:cNvPr id="286" name="Google Shape;286;p42" descr="Childcare Centre in Sydney | Childcare Costs Sydney"/>
          <p:cNvPicPr preferRelativeResize="0"/>
          <p:nvPr/>
        </p:nvPicPr>
        <p:blipFill rotWithShape="1">
          <a:blip r:embed="rId7">
            <a:alphaModFix/>
          </a:blip>
          <a:srcRect/>
          <a:stretch/>
        </p:blipFill>
        <p:spPr>
          <a:xfrm>
            <a:off x="5969620" y="3724712"/>
            <a:ext cx="1769224" cy="114494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lvl="0" algn="ctr">
              <a:buClr>
                <a:schemeClr val="lt1"/>
              </a:buClr>
              <a:buSzPts val="3300"/>
            </a:pPr>
            <a:r>
              <a:rPr lang="es-ES" sz="1800" dirty="0">
                <a:solidFill>
                  <a:schemeClr val="lt1"/>
                </a:solidFill>
              </a:rPr>
              <a:t>¿Cómo se lleva a cabo la evaluación de la LEA Padres y Familia?
</a:t>
            </a:r>
            <a:endParaRPr sz="1800" dirty="0"/>
          </a:p>
        </p:txBody>
      </p:sp>
      <p:sp>
        <p:nvSpPr>
          <p:cNvPr id="292" name="Google Shape;292;p43"/>
          <p:cNvSpPr txBox="1">
            <a:spLocks noGrp="1"/>
          </p:cNvSpPr>
          <p:nvPr>
            <p:ph type="body" idx="1"/>
          </p:nvPr>
        </p:nvSpPr>
        <p:spPr>
          <a:xfrm>
            <a:off x="553149" y="1369218"/>
            <a:ext cx="7886700" cy="1537500"/>
          </a:xfrm>
          <a:prstGeom prst="rect">
            <a:avLst/>
          </a:prstGeom>
          <a:noFill/>
          <a:ln>
            <a:noFill/>
          </a:ln>
        </p:spPr>
        <p:txBody>
          <a:bodyPr spcFirstLastPara="1" wrap="square" lIns="68575" tIns="34275" rIns="68575" bIns="34275" anchor="t" anchorCtr="0">
            <a:normAutofit fontScale="25000" lnSpcReduction="20000"/>
          </a:bodyPr>
          <a:lstStyle/>
          <a:p>
            <a:pPr marL="177800" lvl="0" indent="-166260">
              <a:spcBef>
                <a:spcPts val="0"/>
              </a:spcBef>
              <a:buClr>
                <a:schemeClr val="lt1"/>
              </a:buClr>
              <a:buSzPct val="114138"/>
            </a:pPr>
            <a:r>
              <a:rPr lang="es-ES" sz="7073" b="1" dirty="0">
                <a:solidFill>
                  <a:schemeClr val="lt1"/>
                </a:solidFill>
              </a:rPr>
              <a:t>Proceso y cronograma
Las encuestas para padres se administran en la primavera
Recopilación de datos de encuestas
Participación de los padres en las actividades escolares
Aportes de los padres en las reuniones de asesoramiento
</a:t>
            </a:r>
            <a:endParaRPr sz="2100" dirty="0">
              <a:solidFill>
                <a:schemeClr val="lt1"/>
              </a:solidFill>
            </a:endParaRPr>
          </a:p>
          <a:p>
            <a:pPr marL="520700" lvl="1" indent="-63500" algn="l" rtl="0">
              <a:lnSpc>
                <a:spcPct val="90000"/>
              </a:lnSpc>
              <a:spcBef>
                <a:spcPts val="400"/>
              </a:spcBef>
              <a:spcAft>
                <a:spcPts val="0"/>
              </a:spcAft>
              <a:buClr>
                <a:schemeClr val="dk1"/>
              </a:buClr>
              <a:buSzPct val="163636"/>
              <a:buNone/>
            </a:pPr>
            <a:endParaRPr sz="1100" dirty="0">
              <a:solidFill>
                <a:schemeClr val="lt1"/>
              </a:solidFill>
            </a:endParaRPr>
          </a:p>
          <a:p>
            <a:pPr marL="520700" lvl="1" indent="-38100" algn="l" rtl="0">
              <a:lnSpc>
                <a:spcPct val="90000"/>
              </a:lnSpc>
              <a:spcBef>
                <a:spcPts val="400"/>
              </a:spcBef>
              <a:spcAft>
                <a:spcPts val="0"/>
              </a:spcAft>
              <a:buClr>
                <a:schemeClr val="dk1"/>
              </a:buClr>
              <a:buSzPct val="100000"/>
              <a:buNone/>
            </a:pPr>
            <a:endParaRPr sz="2100" dirty="0">
              <a:solidFill>
                <a:schemeClr val="lt1"/>
              </a:solidFill>
            </a:endParaRPr>
          </a:p>
          <a:p>
            <a:pPr marL="520700" lvl="1" indent="-38100" algn="l" rtl="0">
              <a:lnSpc>
                <a:spcPct val="90000"/>
              </a:lnSpc>
              <a:spcBef>
                <a:spcPts val="400"/>
              </a:spcBef>
              <a:spcAft>
                <a:spcPts val="0"/>
              </a:spcAft>
              <a:buClr>
                <a:schemeClr val="dk1"/>
              </a:buClr>
              <a:buSzPct val="100000"/>
              <a:buNone/>
            </a:pPr>
            <a:endParaRPr sz="2100" dirty="0">
              <a:solidFill>
                <a:schemeClr val="lt1"/>
              </a:solidFill>
            </a:endParaRPr>
          </a:p>
          <a:p>
            <a:pPr marL="342900" lvl="1" indent="0" algn="l" rtl="0">
              <a:lnSpc>
                <a:spcPct val="90000"/>
              </a:lnSpc>
              <a:spcBef>
                <a:spcPts val="400"/>
              </a:spcBef>
              <a:spcAft>
                <a:spcPts val="0"/>
              </a:spcAft>
              <a:buClr>
                <a:schemeClr val="dk1"/>
              </a:buClr>
              <a:buSzPct val="100000"/>
              <a:buNone/>
            </a:pPr>
            <a:endParaRPr sz="2100" dirty="0">
              <a:solidFill>
                <a:schemeClr val="lt1"/>
              </a:solidFill>
            </a:endParaRPr>
          </a:p>
          <a:p>
            <a:pPr marL="520700" lvl="1" indent="-63500" algn="l" rtl="0">
              <a:lnSpc>
                <a:spcPct val="90000"/>
              </a:lnSpc>
              <a:spcBef>
                <a:spcPts val="400"/>
              </a:spcBef>
              <a:spcAft>
                <a:spcPts val="0"/>
              </a:spcAft>
              <a:buClr>
                <a:schemeClr val="dk1"/>
              </a:buClr>
              <a:buSzPct val="163636"/>
              <a:buNone/>
            </a:pPr>
            <a:endParaRPr sz="1100" dirty="0">
              <a:solidFill>
                <a:schemeClr val="lt1"/>
              </a:solidFill>
            </a:endParaRPr>
          </a:p>
        </p:txBody>
      </p:sp>
      <p:sp>
        <p:nvSpPr>
          <p:cNvPr id="293" name="Google Shape;293;p43"/>
          <p:cNvSpPr txBox="1"/>
          <p:nvPr/>
        </p:nvSpPr>
        <p:spPr>
          <a:xfrm>
            <a:off x="490756" y="3007988"/>
            <a:ext cx="5808300" cy="1685046"/>
          </a:xfrm>
          <a:prstGeom prst="rect">
            <a:avLst/>
          </a:prstGeom>
          <a:noFill/>
          <a:ln>
            <a:noFill/>
          </a:ln>
        </p:spPr>
        <p:txBody>
          <a:bodyPr spcFirstLastPara="1" wrap="square" lIns="68575" tIns="34275" rIns="68575" bIns="34275" anchor="t" anchorCtr="0">
            <a:spAutoFit/>
          </a:bodyPr>
          <a:lstStyle/>
          <a:p>
            <a:pPr marL="342900" lvl="0" indent="-336550">
              <a:buClr>
                <a:schemeClr val="lt1"/>
              </a:buClr>
              <a:buSzPts val="2100"/>
              <a:buFont typeface="Grandstander"/>
              <a:buChar char="•"/>
            </a:pPr>
            <a:r>
              <a:rPr lang="es-ES" sz="2100" b="1" dirty="0">
                <a:solidFill>
                  <a:schemeClr val="lt1"/>
                </a:solidFill>
                <a:latin typeface="Grandstander"/>
                <a:ea typeface="Grandstander"/>
                <a:cs typeface="Grandstander"/>
                <a:sym typeface="Grandstander"/>
              </a:rPr>
              <a:t>Cómo la evaluación informa el plan del próximo año
</a:t>
            </a:r>
            <a:r>
              <a:rPr lang="en" sz="2100" b="1" dirty="0">
                <a:solidFill>
                  <a:schemeClr val="lt1"/>
                </a:solidFill>
                <a:latin typeface="Grandstander"/>
                <a:ea typeface="Grandstander"/>
                <a:cs typeface="Grandstander"/>
                <a:sym typeface="Grandstander"/>
              </a:rPr>
              <a:t>           </a:t>
            </a:r>
            <a:r>
              <a:rPr lang="es-ES" sz="2100" b="1" dirty="0">
                <a:solidFill>
                  <a:schemeClr val="lt1"/>
                </a:solidFill>
                <a:latin typeface="Grandstander"/>
                <a:ea typeface="Grandstander"/>
                <a:cs typeface="Grandstander"/>
                <a:sym typeface="Grandstander"/>
              </a:rPr>
              <a:t>-Los objetivos revisados se establecen en función de las necesidades.</a:t>
            </a:r>
            <a:endParaRPr sz="1100" dirty="0">
              <a:latin typeface="Grandstander"/>
              <a:ea typeface="Grandstander"/>
              <a:cs typeface="Grandstander"/>
              <a:sym typeface="Grandstander"/>
            </a:endParaRPr>
          </a:p>
        </p:txBody>
      </p:sp>
      <p:pic>
        <p:nvPicPr>
          <p:cNvPr id="294" name="Google Shape;294;p43" descr="Continuous integration Continuous delivery Software Testing DevOps  Integral, cycle, logo, sphere, microservices png | PNGWing"/>
          <p:cNvPicPr preferRelativeResize="0"/>
          <p:nvPr/>
        </p:nvPicPr>
        <p:blipFill rotWithShape="1">
          <a:blip r:embed="rId3">
            <a:alphaModFix/>
          </a:blip>
          <a:srcRect/>
          <a:stretch/>
        </p:blipFill>
        <p:spPr>
          <a:xfrm>
            <a:off x="6298979" y="3315846"/>
            <a:ext cx="1600200" cy="160734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6"/>
          <p:cNvSpPr txBox="1">
            <a:spLocks noGrp="1"/>
          </p:cNvSpPr>
          <p:nvPr>
            <p:ph type="title"/>
          </p:nvPr>
        </p:nvSpPr>
        <p:spPr>
          <a:xfrm>
            <a:off x="437502" y="291703"/>
            <a:ext cx="8268900" cy="994200"/>
          </a:xfrm>
          <a:prstGeom prst="rect">
            <a:avLst/>
          </a:prstGeom>
          <a:noFill/>
          <a:ln>
            <a:noFill/>
          </a:ln>
        </p:spPr>
        <p:txBody>
          <a:bodyPr spcFirstLastPara="1" wrap="square" lIns="68575" tIns="34275" rIns="68575" bIns="34275" anchor="ctr" anchorCtr="0">
            <a:normAutofit/>
          </a:bodyPr>
          <a:lstStyle/>
          <a:p>
            <a:pPr lvl="0" algn="ctr">
              <a:buClr>
                <a:schemeClr val="lt1"/>
              </a:buClr>
              <a:buSzPts val="3300"/>
            </a:pPr>
            <a:r>
              <a:rPr lang="es-ES" sz="2500" dirty="0">
                <a:solidFill>
                  <a:schemeClr val="lt1"/>
                </a:solidFill>
                <a:latin typeface="Acme"/>
                <a:ea typeface="Acme"/>
                <a:cs typeface="Acme"/>
                <a:sym typeface="Acme"/>
              </a:rPr>
              <a:t>La Escuela Primaria </a:t>
            </a:r>
            <a:r>
              <a:rPr lang="es-ES" sz="2500" dirty="0" err="1">
                <a:solidFill>
                  <a:schemeClr val="lt1"/>
                </a:solidFill>
                <a:latin typeface="Acme"/>
                <a:ea typeface="Acme"/>
                <a:cs typeface="Acme"/>
                <a:sym typeface="Acme"/>
              </a:rPr>
              <a:t>Coosada</a:t>
            </a:r>
            <a:r>
              <a:rPr lang="es-ES" sz="2500" dirty="0">
                <a:solidFill>
                  <a:schemeClr val="lt1"/>
                </a:solidFill>
                <a:latin typeface="Acme"/>
                <a:ea typeface="Acme"/>
                <a:cs typeface="Acme"/>
                <a:sym typeface="Acme"/>
              </a:rPr>
              <a:t> es una Escuela de Título I</a:t>
            </a:r>
            <a:r>
              <a:rPr lang="en" sz="2500" dirty="0">
                <a:solidFill>
                  <a:schemeClr val="lt1"/>
                </a:solidFill>
                <a:latin typeface="Acme"/>
                <a:ea typeface="Acme"/>
                <a:cs typeface="Acme"/>
                <a:sym typeface="Acme"/>
              </a:rPr>
              <a:t>.</a:t>
            </a:r>
            <a:endParaRPr sz="2500" dirty="0">
              <a:latin typeface="Acme"/>
              <a:ea typeface="Acme"/>
              <a:cs typeface="Acme"/>
              <a:sym typeface="Acme"/>
            </a:endParaRPr>
          </a:p>
        </p:txBody>
      </p:sp>
      <p:pic>
        <p:nvPicPr>
          <p:cNvPr id="138" name="Google Shape;138;p26" descr="Coosada Elementary Releases Second Grade Honor Roll for First Quarter |  Elmore-Autauga News"/>
          <p:cNvPicPr preferRelativeResize="0">
            <a:picLocks noGrp="1"/>
          </p:cNvPicPr>
          <p:nvPr>
            <p:ph type="body" idx="1"/>
          </p:nvPr>
        </p:nvPicPr>
        <p:blipFill rotWithShape="1">
          <a:blip r:embed="rId3">
            <a:alphaModFix/>
          </a:blip>
          <a:srcRect/>
          <a:stretch/>
        </p:blipFill>
        <p:spPr>
          <a:xfrm>
            <a:off x="1925240" y="1647230"/>
            <a:ext cx="5293500" cy="2707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4"/>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lvl="0" algn="ctr"/>
            <a:r>
              <a:rPr lang="es-ES" dirty="0">
                <a:solidFill>
                  <a:schemeClr val="lt1"/>
                </a:solidFill>
              </a:rPr>
              <a:t>Encuesta para padres del Título I
</a:t>
            </a:r>
            <a:endParaRPr dirty="0">
              <a:solidFill>
                <a:schemeClr val="lt1"/>
              </a:solidFill>
            </a:endParaRPr>
          </a:p>
        </p:txBody>
      </p:sp>
      <p:sp>
        <p:nvSpPr>
          <p:cNvPr id="300" name="Google Shape;300;p44"/>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endParaRPr sz="1200" dirty="0"/>
          </a:p>
          <a:p>
            <a:pPr marL="0" lvl="0" indent="0" algn="l" rtl="0">
              <a:spcBef>
                <a:spcPts val="800"/>
              </a:spcBef>
              <a:spcAft>
                <a:spcPts val="0"/>
              </a:spcAft>
              <a:buNone/>
            </a:pPr>
            <a:endParaRPr sz="1200" dirty="0"/>
          </a:p>
          <a:p>
            <a:pPr marL="0" lvl="0" indent="0" algn="l" rtl="0">
              <a:spcBef>
                <a:spcPts val="800"/>
              </a:spcBef>
              <a:spcAft>
                <a:spcPts val="0"/>
              </a:spcAft>
              <a:buNone/>
            </a:pPr>
            <a:endParaRPr sz="1200" dirty="0"/>
          </a:p>
          <a:p>
            <a:pPr marL="0" lvl="0" indent="0" algn="l" rtl="0">
              <a:spcBef>
                <a:spcPts val="800"/>
              </a:spcBef>
              <a:spcAft>
                <a:spcPts val="0"/>
              </a:spcAft>
              <a:buNone/>
            </a:pPr>
            <a:endParaRPr sz="1200" dirty="0"/>
          </a:p>
          <a:p>
            <a:pPr marL="0" lvl="0" indent="0">
              <a:buNone/>
            </a:pPr>
            <a:r>
              <a:rPr lang="es-ES" sz="1200" dirty="0">
                <a:solidFill>
                  <a:schemeClr val="lt1"/>
                </a:solidFill>
              </a:rPr>
              <a:t>Copia de muestra del Título I
Encuesta de padres que harás 
recibir en febrero/marzo.
</a:t>
            </a:r>
            <a:endParaRPr sz="1200" dirty="0">
              <a:solidFill>
                <a:schemeClr val="lt1"/>
              </a:solidFill>
            </a:endParaRPr>
          </a:p>
        </p:txBody>
      </p:sp>
      <p:pic>
        <p:nvPicPr>
          <p:cNvPr id="301" name="Google Shape;301;p44"/>
          <p:cNvPicPr preferRelativeResize="0"/>
          <p:nvPr/>
        </p:nvPicPr>
        <p:blipFill>
          <a:blip r:embed="rId3">
            <a:alphaModFix/>
          </a:blip>
          <a:stretch>
            <a:fillRect/>
          </a:stretch>
        </p:blipFill>
        <p:spPr>
          <a:xfrm>
            <a:off x="3422075" y="1044600"/>
            <a:ext cx="3941650" cy="37507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5"/>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lvl="0" algn="ctr">
              <a:buClr>
                <a:schemeClr val="lt1"/>
              </a:buClr>
              <a:buSzPts val="3300"/>
            </a:pPr>
            <a:r>
              <a:rPr lang="en-US" sz="2200" dirty="0">
                <a:solidFill>
                  <a:schemeClr val="lt1"/>
                </a:solidFill>
              </a:rPr>
              <a:t>Escuela Primaria </a:t>
            </a:r>
            <a:r>
              <a:rPr lang="en-US" sz="2200" dirty="0" err="1">
                <a:solidFill>
                  <a:schemeClr val="lt1"/>
                </a:solidFill>
              </a:rPr>
              <a:t>Coosada</a:t>
            </a:r>
            <a:br>
              <a:rPr lang="en-US" sz="2200" dirty="0">
                <a:solidFill>
                  <a:schemeClr val="lt1"/>
                </a:solidFill>
              </a:rPr>
            </a:br>
            <a:r>
              <a:rPr lang="en-US" sz="2200" dirty="0" err="1">
                <a:solidFill>
                  <a:schemeClr val="lt1"/>
                </a:solidFill>
              </a:rPr>
              <a:t>Título</a:t>
            </a:r>
            <a:r>
              <a:rPr lang="en-US" sz="2200" dirty="0">
                <a:solidFill>
                  <a:schemeClr val="lt1"/>
                </a:solidFill>
              </a:rPr>
              <a:t> I </a:t>
            </a:r>
            <a:r>
              <a:rPr lang="en-US" sz="2200" dirty="0" err="1">
                <a:solidFill>
                  <a:schemeClr val="lt1"/>
                </a:solidFill>
              </a:rPr>
              <a:t>Resultados</a:t>
            </a:r>
            <a:r>
              <a:rPr lang="en-US" sz="2200" dirty="0">
                <a:solidFill>
                  <a:schemeClr val="lt1"/>
                </a:solidFill>
              </a:rPr>
              <a:t> de la </a:t>
            </a:r>
            <a:r>
              <a:rPr lang="en-US" sz="2200" dirty="0" err="1">
                <a:solidFill>
                  <a:schemeClr val="lt1"/>
                </a:solidFill>
              </a:rPr>
              <a:t>encuesta</a:t>
            </a:r>
            <a:r>
              <a:rPr lang="en-US" sz="2200" dirty="0">
                <a:solidFill>
                  <a:schemeClr val="lt1"/>
                </a:solidFill>
              </a:rPr>
              <a:t>
</a:t>
            </a:r>
            <a:endParaRPr sz="2200" dirty="0"/>
          </a:p>
        </p:txBody>
      </p:sp>
      <p:pic>
        <p:nvPicPr>
          <p:cNvPr id="307" name="Google Shape;307;p45"/>
          <p:cNvPicPr preferRelativeResize="0">
            <a:picLocks noGrp="1"/>
          </p:cNvPicPr>
          <p:nvPr>
            <p:ph type="body" idx="1"/>
          </p:nvPr>
        </p:nvPicPr>
        <p:blipFill rotWithShape="1">
          <a:blip r:embed="rId3">
            <a:alphaModFix/>
          </a:blip>
          <a:srcRect/>
          <a:stretch/>
        </p:blipFill>
        <p:spPr>
          <a:xfrm>
            <a:off x="238214" y="1410214"/>
            <a:ext cx="3059400" cy="2590500"/>
          </a:xfrm>
          <a:prstGeom prst="rect">
            <a:avLst/>
          </a:prstGeom>
          <a:noFill/>
          <a:ln>
            <a:noFill/>
          </a:ln>
        </p:spPr>
      </p:pic>
      <p:pic>
        <p:nvPicPr>
          <p:cNvPr id="308" name="Google Shape;308;p45"/>
          <p:cNvPicPr preferRelativeResize="0"/>
          <p:nvPr/>
        </p:nvPicPr>
        <p:blipFill rotWithShape="1">
          <a:blip r:embed="rId4">
            <a:alphaModFix/>
          </a:blip>
          <a:srcRect/>
          <a:stretch/>
        </p:blipFill>
        <p:spPr>
          <a:xfrm>
            <a:off x="3375243" y="1617808"/>
            <a:ext cx="3343275" cy="2175436"/>
          </a:xfrm>
          <a:prstGeom prst="rect">
            <a:avLst/>
          </a:prstGeom>
          <a:noFill/>
          <a:ln>
            <a:noFill/>
          </a:ln>
        </p:spPr>
      </p:pic>
      <p:sp>
        <p:nvSpPr>
          <p:cNvPr id="309" name="Google Shape;309;p45"/>
          <p:cNvSpPr txBox="1"/>
          <p:nvPr/>
        </p:nvSpPr>
        <p:spPr>
          <a:xfrm>
            <a:off x="6712225" y="2220925"/>
            <a:ext cx="2301900" cy="346218"/>
          </a:xfrm>
          <a:prstGeom prst="rect">
            <a:avLst/>
          </a:prstGeom>
          <a:noFill/>
          <a:ln>
            <a:noFill/>
          </a:ln>
        </p:spPr>
        <p:txBody>
          <a:bodyPr spcFirstLastPara="1" wrap="square" lIns="68575" tIns="34275" rIns="68575" bIns="34275" anchor="t" anchorCtr="0">
            <a:spAutoFit/>
          </a:bodyPr>
          <a:lstStyle/>
          <a:p>
            <a:pPr lvl="0"/>
            <a:r>
              <a:rPr lang="en-US" sz="900" dirty="0">
                <a:solidFill>
                  <a:schemeClr val="lt1"/>
                </a:solidFill>
                <a:latin typeface="Grandstander"/>
                <a:ea typeface="Grandstander"/>
                <a:cs typeface="Grandstander"/>
                <a:sym typeface="Grandstander"/>
              </a:rPr>
              <a:t>elmoreco.com – </a:t>
            </a:r>
            <a:r>
              <a:rPr lang="en-US" sz="900" dirty="0" err="1">
                <a:solidFill>
                  <a:schemeClr val="lt1"/>
                </a:solidFill>
                <a:latin typeface="Grandstander"/>
                <a:ea typeface="Grandstander"/>
                <a:cs typeface="Grandstander"/>
                <a:sym typeface="Grandstander"/>
              </a:rPr>
              <a:t>Programas</a:t>
            </a:r>
            <a:r>
              <a:rPr lang="en-US" sz="900" dirty="0">
                <a:solidFill>
                  <a:schemeClr val="lt1"/>
                </a:solidFill>
                <a:latin typeface="Grandstander"/>
                <a:ea typeface="Grandstander"/>
                <a:cs typeface="Grandstander"/>
                <a:sym typeface="Grandstander"/>
              </a:rPr>
              <a:t> Federales
</a:t>
            </a:r>
            <a:endParaRPr sz="1100" dirty="0">
              <a:latin typeface="Grandstander"/>
              <a:ea typeface="Grandstander"/>
              <a:cs typeface="Grandstander"/>
              <a:sym typeface="Grandstander"/>
            </a:endParaRPr>
          </a:p>
        </p:txBody>
      </p:sp>
      <p:sp>
        <p:nvSpPr>
          <p:cNvPr id="310" name="Google Shape;310;p45"/>
          <p:cNvSpPr txBox="1"/>
          <p:nvPr/>
        </p:nvSpPr>
        <p:spPr>
          <a:xfrm>
            <a:off x="6718525" y="2497925"/>
            <a:ext cx="2643300" cy="346218"/>
          </a:xfrm>
          <a:prstGeom prst="rect">
            <a:avLst/>
          </a:prstGeom>
          <a:noFill/>
          <a:ln>
            <a:noFill/>
          </a:ln>
        </p:spPr>
        <p:txBody>
          <a:bodyPr spcFirstLastPara="1" wrap="square" lIns="68575" tIns="34275" rIns="68575" bIns="34275" anchor="t" anchorCtr="0">
            <a:spAutoFit/>
          </a:bodyPr>
          <a:lstStyle/>
          <a:p>
            <a:pPr lvl="0"/>
            <a:r>
              <a:rPr lang="en-US" sz="900" dirty="0">
                <a:solidFill>
                  <a:schemeClr val="lt1"/>
                </a:solidFill>
                <a:latin typeface="Grandstander"/>
                <a:ea typeface="Grandstander"/>
                <a:cs typeface="Grandstander"/>
                <a:sym typeface="Grandstander"/>
              </a:rPr>
              <a:t>coosadaelemelmoreal.schoolinsites.com
</a:t>
            </a:r>
            <a:endParaRPr sz="1100" dirty="0">
              <a:latin typeface="Grandstander"/>
              <a:ea typeface="Grandstander"/>
              <a:cs typeface="Grandstander"/>
              <a:sym typeface="Grandstander"/>
            </a:endParaRPr>
          </a:p>
        </p:txBody>
      </p:sp>
      <p:sp>
        <p:nvSpPr>
          <p:cNvPr id="311" name="Google Shape;311;p45"/>
          <p:cNvSpPr txBox="1"/>
          <p:nvPr/>
        </p:nvSpPr>
        <p:spPr>
          <a:xfrm>
            <a:off x="6718518" y="2774931"/>
            <a:ext cx="1907400" cy="346218"/>
          </a:xfrm>
          <a:prstGeom prst="rect">
            <a:avLst/>
          </a:prstGeom>
          <a:noFill/>
          <a:ln>
            <a:noFill/>
          </a:ln>
        </p:spPr>
        <p:txBody>
          <a:bodyPr spcFirstLastPara="1" wrap="square" lIns="68575" tIns="34275" rIns="68575" bIns="34275" anchor="t" anchorCtr="0">
            <a:spAutoFit/>
          </a:bodyPr>
          <a:lstStyle/>
          <a:p>
            <a:pPr lvl="0"/>
            <a:r>
              <a:rPr lang="en-US" sz="900" dirty="0">
                <a:solidFill>
                  <a:schemeClr val="lt1"/>
                </a:solidFill>
                <a:latin typeface="Grandstander"/>
                <a:ea typeface="Grandstander"/>
                <a:cs typeface="Grandstander"/>
                <a:sym typeface="Grandstander"/>
              </a:rPr>
              <a:t>Manual de </a:t>
            </a:r>
            <a:r>
              <a:rPr lang="en-US" sz="900" dirty="0" err="1">
                <a:solidFill>
                  <a:schemeClr val="lt1"/>
                </a:solidFill>
                <a:latin typeface="Grandstander"/>
                <a:ea typeface="Grandstander"/>
                <a:cs typeface="Grandstander"/>
                <a:sym typeface="Grandstander"/>
              </a:rPr>
              <a:t>Coosada</a:t>
            </a:r>
            <a:r>
              <a:rPr lang="en-US" sz="900" dirty="0">
                <a:solidFill>
                  <a:schemeClr val="lt1"/>
                </a:solidFill>
                <a:latin typeface="Grandstander"/>
                <a:ea typeface="Grandstander"/>
                <a:cs typeface="Grandstander"/>
                <a:sym typeface="Grandstander"/>
              </a:rPr>
              <a:t>
</a:t>
            </a:r>
            <a:endParaRPr sz="1100" dirty="0">
              <a:latin typeface="Grandstander"/>
              <a:ea typeface="Grandstander"/>
              <a:cs typeface="Grandstander"/>
              <a:sym typeface="Grandstander"/>
            </a:endParaRPr>
          </a:p>
        </p:txBody>
      </p:sp>
      <p:sp>
        <p:nvSpPr>
          <p:cNvPr id="312" name="Google Shape;312;p45"/>
          <p:cNvSpPr txBox="1"/>
          <p:nvPr/>
        </p:nvSpPr>
        <p:spPr>
          <a:xfrm>
            <a:off x="6753854" y="3262749"/>
            <a:ext cx="1966500" cy="346218"/>
          </a:xfrm>
          <a:prstGeom prst="rect">
            <a:avLst/>
          </a:prstGeom>
          <a:noFill/>
          <a:ln>
            <a:noFill/>
          </a:ln>
        </p:spPr>
        <p:txBody>
          <a:bodyPr spcFirstLastPara="1" wrap="square" lIns="68575" tIns="34275" rIns="68575" bIns="34275" anchor="t" anchorCtr="0">
            <a:spAutoFit/>
          </a:bodyPr>
          <a:lstStyle/>
          <a:p>
            <a:pPr lvl="0"/>
            <a:r>
              <a:rPr lang="en-US" sz="900" dirty="0" err="1">
                <a:solidFill>
                  <a:schemeClr val="lt1"/>
                </a:solidFill>
                <a:latin typeface="Grandstander"/>
                <a:ea typeface="Grandstander"/>
                <a:cs typeface="Grandstander"/>
                <a:sym typeface="Grandstander"/>
              </a:rPr>
              <a:t>Consejeros</a:t>
            </a:r>
            <a:r>
              <a:rPr lang="en-US" sz="900" dirty="0">
                <a:solidFill>
                  <a:schemeClr val="lt1"/>
                </a:solidFill>
                <a:latin typeface="Grandstander"/>
                <a:ea typeface="Grandstander"/>
                <a:cs typeface="Grandstander"/>
                <a:sym typeface="Grandstander"/>
              </a:rPr>
              <a:t> de </a:t>
            </a:r>
            <a:r>
              <a:rPr lang="en-US" sz="900" dirty="0" err="1">
                <a:solidFill>
                  <a:schemeClr val="lt1"/>
                </a:solidFill>
                <a:latin typeface="Grandstander"/>
                <a:ea typeface="Grandstander"/>
                <a:cs typeface="Grandstander"/>
                <a:sym typeface="Grandstander"/>
              </a:rPr>
              <a:t>Coosada</a:t>
            </a:r>
            <a:r>
              <a:rPr lang="en-US" sz="900" dirty="0">
                <a:solidFill>
                  <a:schemeClr val="lt1"/>
                </a:solidFill>
                <a:latin typeface="Grandstander"/>
                <a:ea typeface="Grandstander"/>
                <a:cs typeface="Grandstander"/>
                <a:sym typeface="Grandstander"/>
              </a:rPr>
              <a:t> 
</a:t>
            </a:r>
            <a:endParaRPr sz="1100" dirty="0">
              <a:latin typeface="Grandstander"/>
              <a:ea typeface="Grandstander"/>
              <a:cs typeface="Grandstander"/>
              <a:sym typeface="Grandstande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6"/>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lvl="0" algn="ctr">
              <a:buClr>
                <a:schemeClr val="lt1"/>
              </a:buClr>
              <a:buSzPts val="3300"/>
            </a:pPr>
            <a:r>
              <a:rPr lang="en-US" sz="2200" dirty="0">
                <a:solidFill>
                  <a:schemeClr val="lt1"/>
                </a:solidFill>
              </a:rPr>
              <a:t>Escuela Primaria </a:t>
            </a:r>
            <a:r>
              <a:rPr lang="en-US" sz="2200" dirty="0" err="1">
                <a:solidFill>
                  <a:schemeClr val="lt1"/>
                </a:solidFill>
              </a:rPr>
              <a:t>Coosada</a:t>
            </a:r>
            <a:br>
              <a:rPr lang="en-US" sz="2200" dirty="0">
                <a:solidFill>
                  <a:schemeClr val="lt1"/>
                </a:solidFill>
              </a:rPr>
            </a:br>
            <a:r>
              <a:rPr lang="en-US" sz="2200" dirty="0" err="1">
                <a:solidFill>
                  <a:schemeClr val="lt1"/>
                </a:solidFill>
              </a:rPr>
              <a:t>Programa</a:t>
            </a:r>
            <a:r>
              <a:rPr lang="en-US" sz="2200" dirty="0">
                <a:solidFill>
                  <a:schemeClr val="lt1"/>
                </a:solidFill>
              </a:rPr>
              <a:t> de </a:t>
            </a:r>
            <a:r>
              <a:rPr lang="en-US" sz="2200" dirty="0" err="1">
                <a:solidFill>
                  <a:schemeClr val="lt1"/>
                </a:solidFill>
              </a:rPr>
              <a:t>Referidos</a:t>
            </a:r>
            <a:r>
              <a:rPr lang="en-US" sz="2200" dirty="0">
                <a:solidFill>
                  <a:schemeClr val="lt1"/>
                </a:solidFill>
              </a:rPr>
              <a:t> - </a:t>
            </a:r>
            <a:r>
              <a:rPr lang="en-US" sz="2200" dirty="0" err="1">
                <a:solidFill>
                  <a:schemeClr val="lt1"/>
                </a:solidFill>
              </a:rPr>
              <a:t>Consejeros</a:t>
            </a:r>
            <a:r>
              <a:rPr lang="en-US" sz="2200" dirty="0">
                <a:solidFill>
                  <a:schemeClr val="lt1"/>
                </a:solidFill>
              </a:rPr>
              <a:t>
</a:t>
            </a:r>
            <a:endParaRPr sz="2200" dirty="0"/>
          </a:p>
        </p:txBody>
      </p:sp>
      <p:sp>
        <p:nvSpPr>
          <p:cNvPr id="318" name="Google Shape;318;p46"/>
          <p:cNvSpPr txBox="1">
            <a:spLocks noGrp="1"/>
          </p:cNvSpPr>
          <p:nvPr>
            <p:ph type="body" idx="1"/>
          </p:nvPr>
        </p:nvSpPr>
        <p:spPr>
          <a:xfrm>
            <a:off x="411800" y="1081252"/>
            <a:ext cx="2357622" cy="960554"/>
          </a:xfrm>
          <a:prstGeom prst="rect">
            <a:avLst/>
          </a:prstGeom>
          <a:noFill/>
          <a:ln>
            <a:noFill/>
          </a:ln>
        </p:spPr>
        <p:txBody>
          <a:bodyPr spcFirstLastPara="1" wrap="square" lIns="68575" tIns="34275" rIns="68575" bIns="34275" anchor="t" anchorCtr="0">
            <a:noAutofit/>
          </a:bodyPr>
          <a:lstStyle/>
          <a:p>
            <a:pPr marL="177800" indent="-206375">
              <a:lnSpc>
                <a:spcPct val="70000"/>
              </a:lnSpc>
              <a:spcBef>
                <a:spcPts val="0"/>
              </a:spcBef>
              <a:buClr>
                <a:schemeClr val="lt1"/>
              </a:buClr>
              <a:buSzPts val="1655"/>
            </a:pPr>
            <a:r>
              <a:rPr lang="es-ES" sz="1400" dirty="0">
                <a:solidFill>
                  <a:schemeClr val="lt1"/>
                </a:solidFill>
              </a:rPr>
              <a:t>Resultados de la encuesta: </a:t>
            </a:r>
            <a:r>
              <a:rPr lang="en" sz="1400" dirty="0">
                <a:solidFill>
                  <a:schemeClr val="lt1"/>
                </a:solidFill>
              </a:rPr>
              <a:t> 306</a:t>
            </a:r>
            <a:endParaRPr lang="en-US" sz="1400" dirty="0">
              <a:solidFill>
                <a:schemeClr val="lt1"/>
              </a:solidFill>
            </a:endParaRPr>
          </a:p>
        </p:txBody>
      </p:sp>
      <p:pic>
        <p:nvPicPr>
          <p:cNvPr id="320" name="Google Shape;320;p46" descr="Daphne McClendon"/>
          <p:cNvPicPr preferRelativeResize="0"/>
          <p:nvPr/>
        </p:nvPicPr>
        <p:blipFill rotWithShape="1">
          <a:blip r:embed="rId3">
            <a:alphaModFix/>
          </a:blip>
          <a:srcRect/>
          <a:stretch/>
        </p:blipFill>
        <p:spPr>
          <a:xfrm>
            <a:off x="4400551" y="1222447"/>
            <a:ext cx="834180" cy="1112239"/>
          </a:xfrm>
          <a:prstGeom prst="rect">
            <a:avLst/>
          </a:prstGeom>
          <a:noFill/>
          <a:ln>
            <a:noFill/>
          </a:ln>
        </p:spPr>
      </p:pic>
      <p:sp>
        <p:nvSpPr>
          <p:cNvPr id="321" name="Google Shape;321;p46"/>
          <p:cNvSpPr txBox="1"/>
          <p:nvPr/>
        </p:nvSpPr>
        <p:spPr>
          <a:xfrm>
            <a:off x="4059038" y="2338125"/>
            <a:ext cx="1445028" cy="577051"/>
          </a:xfrm>
          <a:prstGeom prst="rect">
            <a:avLst/>
          </a:prstGeom>
          <a:noFill/>
          <a:ln>
            <a:noFill/>
          </a:ln>
        </p:spPr>
        <p:txBody>
          <a:bodyPr spcFirstLastPara="1" wrap="square" lIns="68575" tIns="34275" rIns="68575" bIns="34275" anchor="t" anchorCtr="0">
            <a:spAutoFit/>
          </a:bodyPr>
          <a:lstStyle/>
          <a:p>
            <a:r>
              <a:rPr lang="en" sz="1100" dirty="0">
                <a:solidFill>
                  <a:schemeClr val="lt1"/>
                </a:solidFill>
                <a:latin typeface="Grandstander"/>
                <a:ea typeface="Grandstander"/>
                <a:cs typeface="Grandstander"/>
                <a:sym typeface="Grandstander"/>
              </a:rPr>
              <a:t>                               Mrs.</a:t>
            </a:r>
            <a:r>
              <a:rPr lang="en-US" sz="1100" dirty="0">
                <a:solidFill>
                  <a:schemeClr val="lt1"/>
                </a:solidFill>
                <a:latin typeface="Grandstander"/>
                <a:ea typeface="Grandstander"/>
                <a:cs typeface="Grandstander"/>
                <a:sym typeface="Grandstander"/>
              </a:rPr>
              <a:t> McClendon              </a:t>
            </a:r>
            <a:r>
              <a:rPr lang="en" sz="1100" dirty="0">
                <a:solidFill>
                  <a:schemeClr val="lt1"/>
                </a:solidFill>
                <a:latin typeface="Grandstander"/>
                <a:ea typeface="Grandstander"/>
                <a:cs typeface="Grandstander"/>
                <a:sym typeface="Grandstander"/>
              </a:rPr>
              <a:t>         </a:t>
            </a:r>
            <a:endParaRPr sz="1100" dirty="0">
              <a:solidFill>
                <a:schemeClr val="lt1"/>
              </a:solidFill>
              <a:latin typeface="Grandstander"/>
              <a:ea typeface="Grandstander"/>
              <a:cs typeface="Grandstander"/>
              <a:sym typeface="Grandstander"/>
            </a:endParaRPr>
          </a:p>
        </p:txBody>
      </p:sp>
      <p:pic>
        <p:nvPicPr>
          <p:cNvPr id="322" name="Google Shape;322;p46" descr="Adult Literacy - READ Program | Ventura County Library"/>
          <p:cNvPicPr preferRelativeResize="0"/>
          <p:nvPr/>
        </p:nvPicPr>
        <p:blipFill rotWithShape="1">
          <a:blip r:embed="rId4">
            <a:alphaModFix/>
          </a:blip>
          <a:srcRect/>
          <a:stretch/>
        </p:blipFill>
        <p:spPr>
          <a:xfrm>
            <a:off x="512842" y="3028922"/>
            <a:ext cx="1324347" cy="892132"/>
          </a:xfrm>
          <a:prstGeom prst="rect">
            <a:avLst/>
          </a:prstGeom>
          <a:noFill/>
          <a:ln>
            <a:noFill/>
          </a:ln>
        </p:spPr>
      </p:pic>
      <p:pic>
        <p:nvPicPr>
          <p:cNvPr id="323" name="Google Shape;323;p46" descr="Landing Page"/>
          <p:cNvPicPr preferRelativeResize="0"/>
          <p:nvPr/>
        </p:nvPicPr>
        <p:blipFill rotWithShape="1">
          <a:blip r:embed="rId5">
            <a:alphaModFix/>
          </a:blip>
          <a:srcRect/>
          <a:stretch/>
        </p:blipFill>
        <p:spPr>
          <a:xfrm>
            <a:off x="2128706" y="2884136"/>
            <a:ext cx="1409351" cy="1104177"/>
          </a:xfrm>
          <a:prstGeom prst="rect">
            <a:avLst/>
          </a:prstGeom>
          <a:noFill/>
          <a:ln>
            <a:noFill/>
          </a:ln>
        </p:spPr>
      </p:pic>
      <p:pic>
        <p:nvPicPr>
          <p:cNvPr id="324" name="Google Shape;324;p46" descr="Texas Weighs State-Based Alternative to GED Exam | The Texas Tribune"/>
          <p:cNvPicPr preferRelativeResize="0"/>
          <p:nvPr/>
        </p:nvPicPr>
        <p:blipFill rotWithShape="1">
          <a:blip r:embed="rId6">
            <a:alphaModFix/>
          </a:blip>
          <a:srcRect/>
          <a:stretch/>
        </p:blipFill>
        <p:spPr>
          <a:xfrm>
            <a:off x="4211341" y="3028922"/>
            <a:ext cx="1639980" cy="965553"/>
          </a:xfrm>
          <a:prstGeom prst="rect">
            <a:avLst/>
          </a:prstGeom>
          <a:noFill/>
          <a:ln>
            <a:noFill/>
          </a:ln>
        </p:spPr>
      </p:pic>
      <p:pic>
        <p:nvPicPr>
          <p:cNvPr id="325" name="Google Shape;325;p46" descr="Child, Family, and School Social Workers"/>
          <p:cNvPicPr preferRelativeResize="0"/>
          <p:nvPr/>
        </p:nvPicPr>
        <p:blipFill rotWithShape="1">
          <a:blip r:embed="rId7">
            <a:alphaModFix/>
          </a:blip>
          <a:srcRect/>
          <a:stretch/>
        </p:blipFill>
        <p:spPr>
          <a:xfrm>
            <a:off x="6310618" y="2953448"/>
            <a:ext cx="1528895" cy="965553"/>
          </a:xfrm>
          <a:prstGeom prst="rect">
            <a:avLst/>
          </a:prstGeom>
          <a:noFill/>
          <a:ln>
            <a:noFill/>
          </a:ln>
        </p:spPr>
      </p:pic>
      <p:sp>
        <p:nvSpPr>
          <p:cNvPr id="326" name="Google Shape;326;p46"/>
          <p:cNvSpPr txBox="1"/>
          <p:nvPr/>
        </p:nvSpPr>
        <p:spPr>
          <a:xfrm>
            <a:off x="512853" y="4114800"/>
            <a:ext cx="1241100" cy="577051"/>
          </a:xfrm>
          <a:prstGeom prst="rect">
            <a:avLst/>
          </a:prstGeom>
          <a:noFill/>
          <a:ln>
            <a:noFill/>
          </a:ln>
        </p:spPr>
        <p:txBody>
          <a:bodyPr spcFirstLastPara="1" wrap="square" lIns="68575" tIns="34275" rIns="68575" bIns="34275" anchor="t" anchorCtr="0">
            <a:spAutoFit/>
          </a:bodyPr>
          <a:lstStyle/>
          <a:p>
            <a:pPr lvl="0"/>
            <a:r>
              <a:rPr lang="en-US" sz="1100" dirty="0" err="1">
                <a:solidFill>
                  <a:schemeClr val="lt1"/>
                </a:solidFill>
                <a:latin typeface="Grandstander"/>
                <a:ea typeface="Grandstander"/>
                <a:cs typeface="Grandstander"/>
                <a:sym typeface="Grandstander"/>
              </a:rPr>
              <a:t>Alfabetización</a:t>
            </a:r>
            <a:r>
              <a:rPr lang="en-US" sz="1100" dirty="0">
                <a:solidFill>
                  <a:schemeClr val="lt1"/>
                </a:solidFill>
                <a:latin typeface="Grandstander"/>
                <a:ea typeface="Grandstander"/>
                <a:cs typeface="Grandstander"/>
                <a:sym typeface="Grandstander"/>
              </a:rPr>
              <a:t> de </a:t>
            </a:r>
            <a:r>
              <a:rPr lang="en-US" sz="1100" dirty="0" err="1">
                <a:solidFill>
                  <a:schemeClr val="lt1"/>
                </a:solidFill>
                <a:latin typeface="Grandstander"/>
                <a:ea typeface="Grandstander"/>
                <a:cs typeface="Grandstander"/>
                <a:sym typeface="Grandstander"/>
              </a:rPr>
              <a:t>adultos</a:t>
            </a:r>
            <a:r>
              <a:rPr lang="en-US" sz="1100" dirty="0">
                <a:solidFill>
                  <a:schemeClr val="lt1"/>
                </a:solidFill>
                <a:latin typeface="Grandstander"/>
                <a:ea typeface="Grandstander"/>
                <a:cs typeface="Grandstander"/>
                <a:sym typeface="Grandstander"/>
              </a:rPr>
              <a:t>
</a:t>
            </a:r>
            <a:endParaRPr sz="1100" dirty="0">
              <a:latin typeface="Grandstander"/>
              <a:ea typeface="Grandstander"/>
              <a:cs typeface="Grandstander"/>
              <a:sym typeface="Grandstander"/>
            </a:endParaRPr>
          </a:p>
        </p:txBody>
      </p:sp>
      <p:sp>
        <p:nvSpPr>
          <p:cNvPr id="327" name="Google Shape;327;p46"/>
          <p:cNvSpPr txBox="1"/>
          <p:nvPr/>
        </p:nvSpPr>
        <p:spPr>
          <a:xfrm>
            <a:off x="2471855" y="4058325"/>
            <a:ext cx="678600" cy="407774"/>
          </a:xfrm>
          <a:prstGeom prst="rect">
            <a:avLst/>
          </a:prstGeom>
          <a:noFill/>
          <a:ln>
            <a:noFill/>
          </a:ln>
        </p:spPr>
        <p:txBody>
          <a:bodyPr spcFirstLastPara="1" wrap="square" lIns="68575" tIns="34275" rIns="68575" bIns="34275" anchor="t" anchorCtr="0">
            <a:spAutoFit/>
          </a:bodyPr>
          <a:lstStyle/>
          <a:p>
            <a:pPr lvl="0"/>
            <a:r>
              <a:rPr lang="en-US" sz="1100" dirty="0" err="1">
                <a:solidFill>
                  <a:schemeClr val="lt1"/>
                </a:solidFill>
                <a:latin typeface="Grandstander"/>
                <a:ea typeface="Grandstander"/>
                <a:cs typeface="Grandstander"/>
                <a:sym typeface="Grandstander"/>
              </a:rPr>
              <a:t>Abuso</a:t>
            </a:r>
            <a:r>
              <a:rPr lang="en-US" sz="1100" dirty="0">
                <a:solidFill>
                  <a:schemeClr val="lt1"/>
                </a:solidFill>
                <a:latin typeface="Grandstander"/>
                <a:ea typeface="Grandstander"/>
                <a:cs typeface="Grandstander"/>
                <a:sym typeface="Grandstander"/>
              </a:rPr>
              <a:t>
</a:t>
            </a:r>
            <a:endParaRPr sz="1100" dirty="0">
              <a:latin typeface="Grandstander"/>
              <a:ea typeface="Grandstander"/>
              <a:cs typeface="Grandstander"/>
              <a:sym typeface="Grandstander"/>
            </a:endParaRPr>
          </a:p>
        </p:txBody>
      </p:sp>
      <p:sp>
        <p:nvSpPr>
          <p:cNvPr id="328" name="Google Shape;328;p46"/>
          <p:cNvSpPr txBox="1"/>
          <p:nvPr/>
        </p:nvSpPr>
        <p:spPr>
          <a:xfrm>
            <a:off x="4700683" y="4152450"/>
            <a:ext cx="600600" cy="407774"/>
          </a:xfrm>
          <a:prstGeom prst="rect">
            <a:avLst/>
          </a:prstGeom>
          <a:noFill/>
          <a:ln>
            <a:noFill/>
          </a:ln>
        </p:spPr>
        <p:txBody>
          <a:bodyPr spcFirstLastPara="1" wrap="square" lIns="68575" tIns="34275" rIns="68575" bIns="34275" anchor="t" anchorCtr="0">
            <a:spAutoFit/>
          </a:bodyPr>
          <a:lstStyle/>
          <a:p>
            <a:pPr lvl="0"/>
            <a:r>
              <a:rPr lang="en-US" sz="1100" dirty="0">
                <a:solidFill>
                  <a:schemeClr val="lt1"/>
                </a:solidFill>
                <a:latin typeface="Grandstander"/>
                <a:ea typeface="Grandstander"/>
                <a:cs typeface="Grandstander"/>
                <a:sym typeface="Grandstander"/>
              </a:rPr>
              <a:t>GED
</a:t>
            </a:r>
            <a:endParaRPr sz="1100" dirty="0">
              <a:latin typeface="Grandstander"/>
              <a:ea typeface="Grandstander"/>
              <a:cs typeface="Grandstander"/>
              <a:sym typeface="Grandstander"/>
            </a:endParaRPr>
          </a:p>
        </p:txBody>
      </p:sp>
      <p:sp>
        <p:nvSpPr>
          <p:cNvPr id="329" name="Google Shape;329;p46"/>
          <p:cNvSpPr txBox="1"/>
          <p:nvPr/>
        </p:nvSpPr>
        <p:spPr>
          <a:xfrm>
            <a:off x="6547128" y="4058325"/>
            <a:ext cx="1292400" cy="577051"/>
          </a:xfrm>
          <a:prstGeom prst="rect">
            <a:avLst/>
          </a:prstGeom>
          <a:noFill/>
          <a:ln>
            <a:noFill/>
          </a:ln>
        </p:spPr>
        <p:txBody>
          <a:bodyPr spcFirstLastPara="1" wrap="square" lIns="68575" tIns="34275" rIns="68575" bIns="34275" anchor="t" anchorCtr="0">
            <a:spAutoFit/>
          </a:bodyPr>
          <a:lstStyle/>
          <a:p>
            <a:pPr lvl="0"/>
            <a:r>
              <a:rPr lang="en-US" sz="1100" dirty="0" err="1">
                <a:solidFill>
                  <a:schemeClr val="lt1"/>
                </a:solidFill>
                <a:latin typeface="Grandstander"/>
                <a:ea typeface="Grandstander"/>
                <a:cs typeface="Grandstander"/>
                <a:sym typeface="Grandstander"/>
              </a:rPr>
              <a:t>Servicios</a:t>
            </a:r>
            <a:r>
              <a:rPr lang="en-US" sz="1100" dirty="0">
                <a:solidFill>
                  <a:schemeClr val="lt1"/>
                </a:solidFill>
                <a:latin typeface="Grandstander"/>
                <a:ea typeface="Grandstander"/>
                <a:cs typeface="Grandstander"/>
                <a:sym typeface="Grandstander"/>
              </a:rPr>
              <a:t> </a:t>
            </a:r>
            <a:r>
              <a:rPr lang="en-US" sz="1100" dirty="0" err="1">
                <a:solidFill>
                  <a:schemeClr val="lt1"/>
                </a:solidFill>
                <a:latin typeface="Grandstander"/>
                <a:ea typeface="Grandstander"/>
                <a:cs typeface="Grandstander"/>
                <a:sym typeface="Grandstander"/>
              </a:rPr>
              <a:t>sociales</a:t>
            </a:r>
            <a:r>
              <a:rPr lang="en-US" sz="1100" dirty="0">
                <a:solidFill>
                  <a:schemeClr val="lt1"/>
                </a:solidFill>
                <a:latin typeface="Grandstander"/>
                <a:ea typeface="Grandstander"/>
                <a:cs typeface="Grandstander"/>
                <a:sym typeface="Grandstander"/>
              </a:rPr>
              <a:t>
</a:t>
            </a:r>
            <a:endParaRPr sz="1100" dirty="0">
              <a:latin typeface="Grandstander"/>
              <a:ea typeface="Grandstander"/>
              <a:cs typeface="Grandstander"/>
              <a:sym typeface="Grandstander"/>
            </a:endParaRPr>
          </a:p>
        </p:txBody>
      </p:sp>
      <p:sp>
        <p:nvSpPr>
          <p:cNvPr id="2" name="TextBox 1">
            <a:extLst>
              <a:ext uri="{FF2B5EF4-FFF2-40B4-BE49-F238E27FC236}">
                <a16:creationId xmlns:a16="http://schemas.microsoft.com/office/drawing/2014/main" id="{A03020CE-60AA-1616-1713-F1B26B66079F}"/>
              </a:ext>
            </a:extLst>
          </p:cNvPr>
          <p:cNvSpPr txBox="1"/>
          <p:nvPr/>
        </p:nvSpPr>
        <p:spPr>
          <a:xfrm>
            <a:off x="5983111" y="2554110"/>
            <a:ext cx="1622777" cy="261610"/>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solidFill>
                  <a:schemeClr val="bg1"/>
                </a:solidFill>
              </a:rPr>
              <a:t>Ms. Winchester</a:t>
            </a:r>
            <a:endParaRPr lang="en-US" dirty="0">
              <a:solidFill>
                <a:schemeClr val="bg1"/>
              </a:solidFill>
            </a:endParaRPr>
          </a:p>
        </p:txBody>
      </p:sp>
      <p:sp>
        <p:nvSpPr>
          <p:cNvPr id="3" name="TextBox 2">
            <a:extLst>
              <a:ext uri="{FF2B5EF4-FFF2-40B4-BE49-F238E27FC236}">
                <a16:creationId xmlns:a16="http://schemas.microsoft.com/office/drawing/2014/main" id="{E9086FB8-DAC1-2CA6-C6C9-192E7877C93B}"/>
              </a:ext>
            </a:extLst>
          </p:cNvPr>
          <p:cNvSpPr txBox="1"/>
          <p:nvPr/>
        </p:nvSpPr>
        <p:spPr>
          <a:xfrm>
            <a:off x="2681111" y="1269999"/>
            <a:ext cx="2743199" cy="3657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lvl="0" algn="ctr">
              <a:buClr>
                <a:schemeClr val="lt1"/>
              </a:buClr>
              <a:buSzPts val="3300"/>
            </a:pPr>
            <a:r>
              <a:rPr lang="es-ES" sz="2400" dirty="0">
                <a:solidFill>
                  <a:schemeClr val="lt1"/>
                </a:solidFill>
              </a:rPr>
              <a:t>¿Quiénes son los padres líderes en mi escuela?
</a:t>
            </a:r>
            <a:endParaRPr sz="2400" dirty="0"/>
          </a:p>
        </p:txBody>
      </p:sp>
      <p:sp>
        <p:nvSpPr>
          <p:cNvPr id="335" name="Google Shape;335;p47"/>
          <p:cNvSpPr txBox="1">
            <a:spLocks noGrp="1"/>
          </p:cNvSpPr>
          <p:nvPr>
            <p:ph type="body" idx="1"/>
          </p:nvPr>
        </p:nvSpPr>
        <p:spPr>
          <a:xfrm>
            <a:off x="74000" y="1369225"/>
            <a:ext cx="9221400" cy="3263400"/>
          </a:xfrm>
          <a:prstGeom prst="rect">
            <a:avLst/>
          </a:prstGeom>
          <a:noFill/>
          <a:ln>
            <a:noFill/>
          </a:ln>
        </p:spPr>
        <p:txBody>
          <a:bodyPr spcFirstLastPara="1" wrap="square" lIns="68575" tIns="34275" rIns="68575" bIns="34275" anchor="t" anchorCtr="0">
            <a:normAutofit/>
          </a:bodyPr>
          <a:lstStyle/>
          <a:p>
            <a:pPr marL="177800" lvl="0" indent="-165100" algn="l" rtl="0">
              <a:lnSpc>
                <a:spcPct val="90000"/>
              </a:lnSpc>
              <a:spcBef>
                <a:spcPts val="0"/>
              </a:spcBef>
              <a:spcAft>
                <a:spcPts val="0"/>
              </a:spcAft>
              <a:buClr>
                <a:schemeClr val="lt1"/>
              </a:buClr>
              <a:buSzPts val="1800"/>
              <a:buChar char="•"/>
            </a:pPr>
            <a:r>
              <a:rPr lang="en" sz="1800">
                <a:solidFill>
                  <a:schemeClr val="lt1"/>
                </a:solidFill>
              </a:rPr>
              <a:t>Janice McKenzie, Principal:</a:t>
            </a:r>
            <a:r>
              <a:rPr lang="en" sz="1800"/>
              <a:t> </a:t>
            </a:r>
            <a:r>
              <a:rPr lang="en" sz="1800" u="sng">
                <a:solidFill>
                  <a:schemeClr val="hlink"/>
                </a:solidFill>
                <a:hlinkClick r:id="rId3"/>
              </a:rPr>
              <a:t>janice.mckenzie@elmoreco.com</a:t>
            </a:r>
            <a:endParaRPr sz="1800"/>
          </a:p>
          <a:p>
            <a:pPr marL="177800" lvl="0" indent="-165100" algn="l" rtl="0">
              <a:lnSpc>
                <a:spcPct val="90000"/>
              </a:lnSpc>
              <a:spcBef>
                <a:spcPts val="800"/>
              </a:spcBef>
              <a:spcAft>
                <a:spcPts val="0"/>
              </a:spcAft>
              <a:buClr>
                <a:schemeClr val="lt1"/>
              </a:buClr>
              <a:buSzPts val="1800"/>
              <a:buChar char="•"/>
            </a:pPr>
            <a:r>
              <a:rPr lang="en" sz="1800">
                <a:solidFill>
                  <a:schemeClr val="lt1"/>
                </a:solidFill>
              </a:rPr>
              <a:t>Amy Williams, Assistant Principal:</a:t>
            </a:r>
            <a:r>
              <a:rPr lang="en" sz="1800"/>
              <a:t> </a:t>
            </a:r>
            <a:r>
              <a:rPr lang="en" sz="1800" u="sng">
                <a:solidFill>
                  <a:schemeClr val="hlink"/>
                </a:solidFill>
                <a:hlinkClick r:id="rId4"/>
              </a:rPr>
              <a:t>amy.williams@elmoreco.com</a:t>
            </a:r>
            <a:endParaRPr sz="1800"/>
          </a:p>
          <a:p>
            <a:pPr marL="177800" lvl="0" indent="-165100" algn="l" rtl="0">
              <a:lnSpc>
                <a:spcPct val="90000"/>
              </a:lnSpc>
              <a:spcBef>
                <a:spcPts val="800"/>
              </a:spcBef>
              <a:spcAft>
                <a:spcPts val="0"/>
              </a:spcAft>
              <a:buClr>
                <a:schemeClr val="lt1"/>
              </a:buClr>
              <a:buSzPts val="1800"/>
              <a:buChar char="•"/>
            </a:pPr>
            <a:r>
              <a:rPr lang="en" sz="1800">
                <a:solidFill>
                  <a:schemeClr val="lt1"/>
                </a:solidFill>
              </a:rPr>
              <a:t>Michaeline Fuller, Administrative Assistant: </a:t>
            </a:r>
            <a:r>
              <a:rPr lang="en" sz="1800" u="sng">
                <a:solidFill>
                  <a:schemeClr val="hlink"/>
                </a:solidFill>
                <a:hlinkClick r:id="rId5"/>
              </a:rPr>
              <a:t>michaeline.fuller@elmoreco.com</a:t>
            </a:r>
            <a:endParaRPr sz="1800"/>
          </a:p>
          <a:p>
            <a:pPr marL="177800" lvl="0" indent="-165100" algn="l" rtl="0">
              <a:lnSpc>
                <a:spcPct val="90000"/>
              </a:lnSpc>
              <a:spcBef>
                <a:spcPts val="800"/>
              </a:spcBef>
              <a:spcAft>
                <a:spcPts val="0"/>
              </a:spcAft>
              <a:buClr>
                <a:schemeClr val="lt1"/>
              </a:buClr>
              <a:buSzPts val="1800"/>
              <a:buChar char="•"/>
            </a:pPr>
            <a:r>
              <a:rPr lang="en" sz="1800">
                <a:solidFill>
                  <a:schemeClr val="lt1"/>
                </a:solidFill>
              </a:rPr>
              <a:t>Rebecca Collier, Instructional Coach: </a:t>
            </a:r>
            <a:r>
              <a:rPr lang="en" sz="1800" u="sng">
                <a:solidFill>
                  <a:schemeClr val="hlink"/>
                </a:solidFill>
                <a:hlinkClick r:id="rId6"/>
              </a:rPr>
              <a:t>rebecca.collier@elmoreco.com</a:t>
            </a:r>
            <a:endParaRPr sz="1800"/>
          </a:p>
          <a:p>
            <a:pPr marL="177800" lvl="0" indent="-165100" algn="l" rtl="0">
              <a:lnSpc>
                <a:spcPct val="90000"/>
              </a:lnSpc>
              <a:spcBef>
                <a:spcPts val="800"/>
              </a:spcBef>
              <a:spcAft>
                <a:spcPts val="0"/>
              </a:spcAft>
              <a:buClr>
                <a:schemeClr val="lt1"/>
              </a:buClr>
              <a:buSzPts val="1800"/>
              <a:buChar char="•"/>
            </a:pPr>
            <a:r>
              <a:rPr lang="en" sz="1800">
                <a:solidFill>
                  <a:schemeClr val="lt1"/>
                </a:solidFill>
              </a:rPr>
              <a:t>Lisa Granger, Title I: </a:t>
            </a:r>
            <a:r>
              <a:rPr lang="en" sz="1800" u="sng">
                <a:solidFill>
                  <a:schemeClr val="hlink"/>
                </a:solidFill>
                <a:hlinkClick r:id="rId7"/>
              </a:rPr>
              <a:t>lisa.granger@elmoreco.com</a:t>
            </a:r>
            <a:endParaRPr sz="1800"/>
          </a:p>
          <a:p>
            <a:pPr marL="177800" lvl="0" indent="-165100" algn="l" rtl="0">
              <a:lnSpc>
                <a:spcPct val="90000"/>
              </a:lnSpc>
              <a:spcBef>
                <a:spcPts val="800"/>
              </a:spcBef>
              <a:spcAft>
                <a:spcPts val="0"/>
              </a:spcAft>
              <a:buClr>
                <a:schemeClr val="lt1"/>
              </a:buClr>
              <a:buSzPts val="1800"/>
              <a:buChar char="•"/>
            </a:pPr>
            <a:r>
              <a:rPr lang="en" sz="1800">
                <a:solidFill>
                  <a:schemeClr val="lt1"/>
                </a:solidFill>
              </a:rPr>
              <a:t>Kimberly Graham, Title I: </a:t>
            </a:r>
            <a:r>
              <a:rPr lang="en" sz="1800" u="sng">
                <a:solidFill>
                  <a:schemeClr val="hlink"/>
                </a:solidFill>
                <a:hlinkClick r:id="rId8"/>
              </a:rPr>
              <a:t>kimberly.graham@elmoreco.com</a:t>
            </a:r>
            <a:endParaRPr sz="1800"/>
          </a:p>
          <a:p>
            <a:pPr marL="177800" lvl="0" indent="-165100" algn="l" rtl="0">
              <a:lnSpc>
                <a:spcPct val="90000"/>
              </a:lnSpc>
              <a:spcBef>
                <a:spcPts val="800"/>
              </a:spcBef>
              <a:spcAft>
                <a:spcPts val="0"/>
              </a:spcAft>
              <a:buClr>
                <a:schemeClr val="lt1"/>
              </a:buClr>
              <a:buSzPts val="1800"/>
              <a:buChar char="•"/>
            </a:pPr>
            <a:r>
              <a:rPr lang="en" sz="1800">
                <a:solidFill>
                  <a:schemeClr val="lt1"/>
                </a:solidFill>
              </a:rPr>
              <a:t>Debra Murphy, ESL Coordinator, Title III, </a:t>
            </a:r>
            <a:r>
              <a:rPr lang="en" sz="1800" u="sng">
                <a:solidFill>
                  <a:schemeClr val="hlink"/>
                </a:solidFill>
                <a:hlinkClick r:id="rId9"/>
              </a:rPr>
              <a:t>debra.murphy@elmoreco.com</a:t>
            </a:r>
            <a:endParaRPr sz="1800"/>
          </a:p>
          <a:p>
            <a:pPr marL="177800" lvl="0" indent="-50800" algn="l" rtl="0">
              <a:lnSpc>
                <a:spcPct val="90000"/>
              </a:lnSpc>
              <a:spcBef>
                <a:spcPts val="800"/>
              </a:spcBef>
              <a:spcAft>
                <a:spcPts val="0"/>
              </a:spcAft>
              <a:buClr>
                <a:schemeClr val="dk1"/>
              </a:buClr>
              <a:buSzPts val="2000"/>
              <a:buNone/>
            </a:pPr>
            <a:endParaRPr sz="1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48"/>
          <p:cNvSpPr txBox="1">
            <a:spLocks noGrp="1"/>
          </p:cNvSpPr>
          <p:nvPr>
            <p:ph type="title"/>
          </p:nvPr>
        </p:nvSpPr>
        <p:spPr>
          <a:xfrm>
            <a:off x="582042" y="207262"/>
            <a:ext cx="7886700" cy="1834200"/>
          </a:xfrm>
          <a:prstGeom prst="rect">
            <a:avLst/>
          </a:prstGeom>
          <a:noFill/>
          <a:ln>
            <a:noFill/>
          </a:ln>
        </p:spPr>
        <p:txBody>
          <a:bodyPr spcFirstLastPara="1" wrap="square" lIns="68575" tIns="34275" rIns="68575" bIns="34275" anchor="ctr" anchorCtr="0">
            <a:noAutofit/>
          </a:bodyPr>
          <a:lstStyle/>
          <a:p>
            <a:pPr lvl="0" algn="ctr">
              <a:buClr>
                <a:schemeClr val="lt1"/>
              </a:buClr>
              <a:buSzPts val="2400"/>
            </a:pPr>
            <a:r>
              <a:rPr lang="es-ES" sz="2400" dirty="0">
                <a:solidFill>
                  <a:schemeClr val="lt1"/>
                </a:solidFill>
              </a:rPr>
              <a:t>¡Gracias por su participación!</a:t>
            </a:r>
            <a:br>
              <a:rPr lang="es-ES" sz="2400" dirty="0">
                <a:solidFill>
                  <a:schemeClr val="lt1"/>
                </a:solidFill>
              </a:rPr>
            </a:br>
            <a:br>
              <a:rPr lang="es-ES" sz="2400" dirty="0">
                <a:solidFill>
                  <a:schemeClr val="lt1"/>
                </a:solidFill>
              </a:rPr>
            </a:br>
            <a:r>
              <a:rPr lang="es-ES" sz="2400" dirty="0">
                <a:solidFill>
                  <a:schemeClr val="lt1"/>
                </a:solidFill>
              </a:rPr>
              <a:t>* Por favor, envíe un mensaje de recordatorio o nota al maestro de su hijo con la palabra: </a:t>
            </a:r>
            <a:r>
              <a:rPr lang="es-ES" sz="2400" dirty="0" err="1">
                <a:solidFill>
                  <a:schemeClr val="lt1"/>
                </a:solidFill>
              </a:rPr>
              <a:t>coosada</a:t>
            </a:r>
            <a:r>
              <a:rPr lang="es-ES" sz="2400" dirty="0">
                <a:solidFill>
                  <a:schemeClr val="lt1"/>
                </a:solidFill>
              </a:rPr>
              <a:t>. Esto documenta que su lectura de PowerPoint. Su hijo </a:t>
            </a:r>
            <a:r>
              <a:rPr lang="es-ES" sz="2400">
                <a:solidFill>
                  <a:schemeClr val="lt1"/>
                </a:solidFill>
              </a:rPr>
              <a:t>recibirá 1 GOTCHA.*</a:t>
            </a:r>
            <a:r>
              <a:rPr lang="es-ES" sz="2400" dirty="0">
                <a:solidFill>
                  <a:schemeClr val="lt1"/>
                </a:solidFill>
              </a:rPr>
              <a:t>
</a:t>
            </a:r>
            <a:endParaRPr sz="1100" dirty="0"/>
          </a:p>
        </p:txBody>
      </p:sp>
      <p:pic>
        <p:nvPicPr>
          <p:cNvPr id="341" name="Google Shape;341;p48" descr="Thank You's for 2020-21! - Eastern Hancock Elementary School"/>
          <p:cNvPicPr preferRelativeResize="0">
            <a:picLocks noGrp="1"/>
          </p:cNvPicPr>
          <p:nvPr>
            <p:ph type="body" idx="1"/>
          </p:nvPr>
        </p:nvPicPr>
        <p:blipFill rotWithShape="1">
          <a:blip r:embed="rId3">
            <a:alphaModFix/>
          </a:blip>
          <a:srcRect/>
          <a:stretch/>
        </p:blipFill>
        <p:spPr>
          <a:xfrm>
            <a:off x="2315397" y="2140591"/>
            <a:ext cx="4513200" cy="2123700"/>
          </a:xfrm>
          <a:prstGeom prst="rect">
            <a:avLst/>
          </a:prstGeom>
          <a:noFill/>
          <a:ln>
            <a:noFill/>
          </a:ln>
        </p:spPr>
      </p:pic>
      <p:sp>
        <p:nvSpPr>
          <p:cNvPr id="342" name="Google Shape;342;p48"/>
          <p:cNvSpPr txBox="1"/>
          <p:nvPr/>
        </p:nvSpPr>
        <p:spPr>
          <a:xfrm>
            <a:off x="1865675" y="4264300"/>
            <a:ext cx="5579400" cy="800400"/>
          </a:xfrm>
          <a:prstGeom prst="rect">
            <a:avLst/>
          </a:prstGeom>
          <a:solidFill>
            <a:schemeClr val="lt1"/>
          </a:solidFill>
          <a:ln>
            <a:noFill/>
          </a:ln>
        </p:spPr>
        <p:txBody>
          <a:bodyPr spcFirstLastPara="1" wrap="square" lIns="91425" tIns="91425" rIns="91425" bIns="91425" anchor="t" anchorCtr="0">
            <a:spAutoFit/>
          </a:bodyPr>
          <a:lstStyle/>
          <a:p>
            <a:pPr lvl="0"/>
            <a:r>
              <a:rPr lang="es-ES" sz="2000" u="sng" dirty="0">
                <a:solidFill>
                  <a:schemeClr val="hlink"/>
                </a:solidFill>
                <a:latin typeface="Grandstander"/>
                <a:ea typeface="Grandstander"/>
                <a:cs typeface="Grandstander"/>
                <a:sym typeface="Grandstander"/>
                <a:hlinkClick r:id="rId4"/>
              </a:rPr>
              <a:t>Haga clic aquí si tiene alguna pregunta o inquietud</a:t>
            </a:r>
            <a:r>
              <a:rPr lang="en" sz="2000" u="sng" dirty="0">
                <a:solidFill>
                  <a:schemeClr val="hlink"/>
                </a:solidFill>
                <a:latin typeface="Grandstander"/>
                <a:ea typeface="Grandstander"/>
                <a:cs typeface="Grandstander"/>
                <a:sym typeface="Grandstander"/>
                <a:hlinkClick r:id="rId4"/>
              </a:rPr>
              <a:t>.</a:t>
            </a:r>
            <a:endParaRPr sz="2000" dirty="0">
              <a:latin typeface="Grandstander"/>
              <a:ea typeface="Grandstander"/>
              <a:cs typeface="Grandstander"/>
              <a:sym typeface="Grandstande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7"/>
          <p:cNvSpPr txBox="1">
            <a:spLocks noGrp="1"/>
          </p:cNvSpPr>
          <p:nvPr>
            <p:ph type="title"/>
          </p:nvPr>
        </p:nvSpPr>
        <p:spPr>
          <a:xfrm>
            <a:off x="628650" y="256869"/>
            <a:ext cx="7886700" cy="994200"/>
          </a:xfrm>
          <a:prstGeom prst="rect">
            <a:avLst/>
          </a:prstGeom>
          <a:noFill/>
          <a:ln>
            <a:noFill/>
          </a:ln>
        </p:spPr>
        <p:txBody>
          <a:bodyPr spcFirstLastPara="1" wrap="square" lIns="68575" tIns="34275" rIns="68575" bIns="34275" anchor="ctr" anchorCtr="0">
            <a:normAutofit/>
          </a:bodyPr>
          <a:lstStyle/>
          <a:p>
            <a:pPr lvl="0" algn="ctr">
              <a:buClr>
                <a:schemeClr val="lt1"/>
              </a:buClr>
              <a:buSzPts val="3300"/>
            </a:pPr>
            <a:r>
              <a:rPr lang="en-US" sz="2100" dirty="0">
                <a:solidFill>
                  <a:schemeClr val="lt1"/>
                </a:solidFill>
                <a:latin typeface="Acme"/>
                <a:ea typeface="Acme"/>
                <a:cs typeface="Acme"/>
                <a:sym typeface="Acme"/>
              </a:rPr>
              <a:t>¿</a:t>
            </a:r>
            <a:r>
              <a:rPr lang="en-US" sz="2100" dirty="0" err="1">
                <a:solidFill>
                  <a:schemeClr val="lt1"/>
                </a:solidFill>
                <a:latin typeface="Acme"/>
                <a:ea typeface="Acme"/>
                <a:cs typeface="Acme"/>
                <a:sym typeface="Acme"/>
              </a:rPr>
              <a:t>Qué</a:t>
            </a:r>
            <a:r>
              <a:rPr lang="en-US" sz="2100" dirty="0">
                <a:solidFill>
                  <a:schemeClr val="lt1"/>
                </a:solidFill>
                <a:latin typeface="Acme"/>
                <a:ea typeface="Acme"/>
                <a:cs typeface="Acme"/>
                <a:sym typeface="Acme"/>
              </a:rPr>
              <a:t> </a:t>
            </a:r>
            <a:r>
              <a:rPr lang="en-US" sz="2100" dirty="0" err="1">
                <a:solidFill>
                  <a:schemeClr val="lt1"/>
                </a:solidFill>
                <a:latin typeface="Acme"/>
                <a:ea typeface="Acme"/>
                <a:cs typeface="Acme"/>
                <a:sym typeface="Acme"/>
              </a:rPr>
              <a:t>significa</a:t>
            </a:r>
            <a:r>
              <a:rPr lang="en-US" sz="2100" dirty="0">
                <a:solidFill>
                  <a:schemeClr val="lt1"/>
                </a:solidFill>
                <a:latin typeface="Acme"/>
                <a:ea typeface="Acme"/>
                <a:cs typeface="Acme"/>
                <a:sym typeface="Acme"/>
              </a:rPr>
              <a:t> ser una Escuela de </a:t>
            </a:r>
            <a:r>
              <a:rPr lang="en-US" sz="2100" dirty="0" err="1">
                <a:solidFill>
                  <a:schemeClr val="lt1"/>
                </a:solidFill>
                <a:latin typeface="Acme"/>
                <a:ea typeface="Acme"/>
                <a:cs typeface="Acme"/>
                <a:sym typeface="Acme"/>
              </a:rPr>
              <a:t>Título</a:t>
            </a:r>
            <a:r>
              <a:rPr lang="en-US" sz="2100" dirty="0">
                <a:solidFill>
                  <a:schemeClr val="lt1"/>
                </a:solidFill>
                <a:latin typeface="Acme"/>
                <a:ea typeface="Acme"/>
                <a:cs typeface="Acme"/>
                <a:sym typeface="Acme"/>
              </a:rPr>
              <a:t> I – </a:t>
            </a:r>
            <a:r>
              <a:rPr lang="en-US" sz="2100" dirty="0" err="1">
                <a:solidFill>
                  <a:schemeClr val="lt1"/>
                </a:solidFill>
                <a:latin typeface="Acme"/>
                <a:ea typeface="Acme"/>
                <a:cs typeface="Acme"/>
                <a:sym typeface="Acme"/>
              </a:rPr>
              <a:t>Fondos</a:t>
            </a:r>
            <a:r>
              <a:rPr lang="en-US" sz="2100" dirty="0">
                <a:solidFill>
                  <a:schemeClr val="lt1"/>
                </a:solidFill>
                <a:latin typeface="Acme"/>
                <a:ea typeface="Acme"/>
                <a:cs typeface="Acme"/>
                <a:sym typeface="Acme"/>
              </a:rPr>
              <a:t> Federales?
</a:t>
            </a:r>
            <a:endParaRPr sz="2100" dirty="0">
              <a:latin typeface="Acme"/>
              <a:ea typeface="Acme"/>
              <a:cs typeface="Acme"/>
              <a:sym typeface="Acme"/>
            </a:endParaRPr>
          </a:p>
        </p:txBody>
      </p:sp>
      <p:pic>
        <p:nvPicPr>
          <p:cNvPr id="144" name="Google Shape;144;p27" descr="Front of the U.S. Capitol"/>
          <p:cNvPicPr preferRelativeResize="0">
            <a:picLocks noGrp="1"/>
          </p:cNvPicPr>
          <p:nvPr>
            <p:ph type="body" idx="1"/>
          </p:nvPr>
        </p:nvPicPr>
        <p:blipFill rotWithShape="1">
          <a:blip r:embed="rId3">
            <a:alphaModFix/>
          </a:blip>
          <a:srcRect/>
          <a:stretch/>
        </p:blipFill>
        <p:spPr>
          <a:xfrm>
            <a:off x="2001813" y="1358519"/>
            <a:ext cx="5140500" cy="2625900"/>
          </a:xfrm>
          <a:prstGeom prst="rect">
            <a:avLst/>
          </a:prstGeom>
          <a:noFill/>
          <a:ln>
            <a:noFill/>
          </a:ln>
        </p:spPr>
      </p:pic>
      <p:sp>
        <p:nvSpPr>
          <p:cNvPr id="145" name="Google Shape;145;p27"/>
          <p:cNvSpPr txBox="1"/>
          <p:nvPr/>
        </p:nvSpPr>
        <p:spPr>
          <a:xfrm>
            <a:off x="2023956" y="4146813"/>
            <a:ext cx="5096400" cy="992549"/>
          </a:xfrm>
          <a:prstGeom prst="rect">
            <a:avLst/>
          </a:prstGeom>
          <a:noFill/>
          <a:ln>
            <a:noFill/>
          </a:ln>
        </p:spPr>
        <p:txBody>
          <a:bodyPr spcFirstLastPara="1" wrap="square" lIns="68575" tIns="34275" rIns="68575" bIns="34275" anchor="t" anchorCtr="0">
            <a:spAutoFit/>
          </a:bodyPr>
          <a:lstStyle/>
          <a:p>
            <a:pPr lvl="0" algn="ctr"/>
            <a:r>
              <a:rPr lang="es-ES" sz="1500" dirty="0">
                <a:solidFill>
                  <a:schemeClr val="lt1"/>
                </a:solidFill>
                <a:latin typeface="Acme"/>
                <a:ea typeface="Acme"/>
                <a:cs typeface="Acme"/>
                <a:sym typeface="Acme"/>
              </a:rPr>
              <a:t>Ser una escuela de Título I significa la participación de los padres y la familia y conocer sus derechos bajo la Ley de Éxito de Cada Estudiante de 2015.  (ESSA)
</a:t>
            </a:r>
            <a:endParaRPr sz="1200" dirty="0">
              <a:latin typeface="Acme"/>
              <a:ea typeface="Acme"/>
              <a:cs typeface="Acme"/>
              <a:sym typeface="Acm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8"/>
          <p:cNvSpPr txBox="1">
            <a:spLocks noGrp="1"/>
          </p:cNvSpPr>
          <p:nvPr>
            <p:ph type="title"/>
          </p:nvPr>
        </p:nvSpPr>
        <p:spPr>
          <a:xfrm>
            <a:off x="139823" y="273844"/>
            <a:ext cx="8722200" cy="994200"/>
          </a:xfrm>
          <a:prstGeom prst="rect">
            <a:avLst/>
          </a:prstGeom>
          <a:noFill/>
          <a:ln>
            <a:noFill/>
          </a:ln>
        </p:spPr>
        <p:txBody>
          <a:bodyPr spcFirstLastPara="1" wrap="square" lIns="68575" tIns="34275" rIns="68575" bIns="34275" anchor="ctr" anchorCtr="0">
            <a:normAutofit fontScale="90000"/>
          </a:bodyPr>
          <a:lstStyle/>
          <a:p>
            <a:pPr lvl="0" algn="ctr">
              <a:buClr>
                <a:schemeClr val="lt1"/>
              </a:buClr>
              <a:buSzPts val="3000"/>
            </a:pPr>
            <a:r>
              <a:rPr lang="es-ES" sz="3000" dirty="0">
                <a:solidFill>
                  <a:schemeClr val="lt1"/>
                </a:solidFill>
                <a:latin typeface="Acme"/>
                <a:ea typeface="Acme"/>
                <a:cs typeface="Acme"/>
                <a:sym typeface="Acme"/>
              </a:rPr>
              <a:t>Los fondos federales se utilizan para complementar los programas de </a:t>
            </a:r>
            <a:r>
              <a:rPr lang="es-ES" sz="3000" dirty="0" err="1">
                <a:solidFill>
                  <a:schemeClr val="lt1"/>
                </a:solidFill>
                <a:latin typeface="Acme"/>
                <a:ea typeface="Acme"/>
                <a:cs typeface="Acme"/>
                <a:sym typeface="Acme"/>
              </a:rPr>
              <a:t>Coosada</a:t>
            </a:r>
            <a:r>
              <a:rPr lang="es-ES" sz="3000" dirty="0">
                <a:solidFill>
                  <a:schemeClr val="lt1"/>
                </a:solidFill>
                <a:latin typeface="Acme"/>
                <a:ea typeface="Acme"/>
                <a:cs typeface="Acme"/>
                <a:sym typeface="Acme"/>
              </a:rPr>
              <a:t>.
</a:t>
            </a:r>
            <a:endParaRPr sz="1100" dirty="0">
              <a:latin typeface="Acme"/>
              <a:ea typeface="Acme"/>
              <a:cs typeface="Acme"/>
              <a:sym typeface="Acme"/>
            </a:endParaRPr>
          </a:p>
        </p:txBody>
      </p:sp>
      <p:pic>
        <p:nvPicPr>
          <p:cNvPr id="151" name="Google Shape;151;p28" descr="Response: Tier 2 Small-Group Intervention Lessons - YouTube"/>
          <p:cNvPicPr preferRelativeResize="0">
            <a:picLocks noGrp="1"/>
          </p:cNvPicPr>
          <p:nvPr>
            <p:ph type="body" idx="1"/>
          </p:nvPr>
        </p:nvPicPr>
        <p:blipFill rotWithShape="1">
          <a:blip r:embed="rId3">
            <a:alphaModFix/>
          </a:blip>
          <a:srcRect/>
          <a:stretch/>
        </p:blipFill>
        <p:spPr>
          <a:xfrm>
            <a:off x="837850" y="1642145"/>
            <a:ext cx="1965000" cy="1252200"/>
          </a:xfrm>
          <a:prstGeom prst="rect">
            <a:avLst/>
          </a:prstGeom>
          <a:noFill/>
          <a:ln>
            <a:noFill/>
          </a:ln>
        </p:spPr>
      </p:pic>
      <p:pic>
        <p:nvPicPr>
          <p:cNvPr id="152" name="Google Shape;152;p28" descr="Math Intervention Kits for Small Group Instruction – Lee Pesky Learning  Center"/>
          <p:cNvPicPr preferRelativeResize="0"/>
          <p:nvPr/>
        </p:nvPicPr>
        <p:blipFill rotWithShape="1">
          <a:blip r:embed="rId4">
            <a:alphaModFix/>
          </a:blip>
          <a:srcRect/>
          <a:stretch/>
        </p:blipFill>
        <p:spPr>
          <a:xfrm>
            <a:off x="3313651" y="1587801"/>
            <a:ext cx="1688285" cy="1306400"/>
          </a:xfrm>
          <a:prstGeom prst="rect">
            <a:avLst/>
          </a:prstGeom>
          <a:noFill/>
          <a:ln>
            <a:noFill/>
          </a:ln>
        </p:spPr>
      </p:pic>
      <p:sp>
        <p:nvSpPr>
          <p:cNvPr id="153" name="Google Shape;153;p28"/>
          <p:cNvSpPr txBox="1"/>
          <p:nvPr/>
        </p:nvSpPr>
        <p:spPr>
          <a:xfrm>
            <a:off x="887135" y="3164746"/>
            <a:ext cx="1873800" cy="1146437"/>
          </a:xfrm>
          <a:prstGeom prst="rect">
            <a:avLst/>
          </a:prstGeom>
          <a:noFill/>
          <a:ln>
            <a:noFill/>
          </a:ln>
        </p:spPr>
        <p:txBody>
          <a:bodyPr spcFirstLastPara="1" wrap="square" lIns="68575" tIns="34275" rIns="68575" bIns="34275" anchor="t" anchorCtr="0">
            <a:spAutoFit/>
          </a:bodyPr>
          <a:lstStyle/>
          <a:p>
            <a:pPr lvl="0" algn="ctr"/>
            <a:r>
              <a:rPr lang="es-ES" dirty="0">
                <a:solidFill>
                  <a:schemeClr val="lt1"/>
                </a:solidFill>
                <a:latin typeface="Grandstander"/>
                <a:ea typeface="Grandstander"/>
                <a:cs typeface="Grandstander"/>
                <a:sym typeface="Grandstander"/>
              </a:rPr>
              <a:t>Proporcionar asistencia a los estudiantes que están luchando.
</a:t>
            </a:r>
            <a:endParaRPr sz="1100" dirty="0">
              <a:latin typeface="Grandstander"/>
              <a:ea typeface="Grandstander"/>
              <a:cs typeface="Grandstander"/>
              <a:sym typeface="Grandstander"/>
            </a:endParaRPr>
          </a:p>
        </p:txBody>
      </p:sp>
      <p:sp>
        <p:nvSpPr>
          <p:cNvPr id="154" name="Google Shape;154;p28"/>
          <p:cNvSpPr txBox="1"/>
          <p:nvPr/>
        </p:nvSpPr>
        <p:spPr>
          <a:xfrm>
            <a:off x="3313651" y="3163651"/>
            <a:ext cx="1688400" cy="1238770"/>
          </a:xfrm>
          <a:prstGeom prst="rect">
            <a:avLst/>
          </a:prstGeom>
          <a:noFill/>
          <a:ln>
            <a:noFill/>
          </a:ln>
        </p:spPr>
        <p:txBody>
          <a:bodyPr spcFirstLastPara="1" wrap="square" lIns="68575" tIns="34275" rIns="68575" bIns="34275" anchor="t" anchorCtr="0">
            <a:spAutoFit/>
          </a:bodyPr>
          <a:lstStyle/>
          <a:p>
            <a:pPr lvl="0" algn="ctr"/>
            <a:r>
              <a:rPr lang="es-ES" sz="1200" dirty="0">
                <a:solidFill>
                  <a:schemeClr val="lt1"/>
                </a:solidFill>
                <a:latin typeface="Grandstander"/>
                <a:ea typeface="Grandstander"/>
                <a:cs typeface="Grandstander"/>
                <a:sym typeface="Grandstander"/>
              </a:rPr>
              <a:t>Comprar materiales suplementarios para ayudar a las necesidades de los estudiantes.</a:t>
            </a:r>
            <a:r>
              <a:rPr lang="es-ES" dirty="0">
                <a:solidFill>
                  <a:schemeClr val="lt1"/>
                </a:solidFill>
                <a:latin typeface="Grandstander"/>
                <a:ea typeface="Grandstander"/>
                <a:cs typeface="Grandstander"/>
                <a:sym typeface="Grandstander"/>
              </a:rPr>
              <a:t>
</a:t>
            </a:r>
            <a:endParaRPr sz="1100" dirty="0">
              <a:latin typeface="Grandstander"/>
              <a:ea typeface="Grandstander"/>
              <a:cs typeface="Grandstander"/>
              <a:sym typeface="Grandstander"/>
            </a:endParaRPr>
          </a:p>
        </p:txBody>
      </p:sp>
      <p:pic>
        <p:nvPicPr>
          <p:cNvPr id="155" name="Google Shape;155;p28" descr="Parent meetings held to address the possibility of state seizing/closing  three ECISD schools"/>
          <p:cNvPicPr preferRelativeResize="0"/>
          <p:nvPr/>
        </p:nvPicPr>
        <p:blipFill rotWithShape="1">
          <a:blip r:embed="rId5">
            <a:alphaModFix/>
          </a:blip>
          <a:srcRect/>
          <a:stretch/>
        </p:blipFill>
        <p:spPr>
          <a:xfrm>
            <a:off x="5379440" y="1587802"/>
            <a:ext cx="2416030" cy="1234045"/>
          </a:xfrm>
          <a:prstGeom prst="rect">
            <a:avLst/>
          </a:prstGeom>
          <a:noFill/>
          <a:ln>
            <a:noFill/>
          </a:ln>
        </p:spPr>
      </p:pic>
      <p:sp>
        <p:nvSpPr>
          <p:cNvPr id="156" name="Google Shape;156;p28"/>
          <p:cNvSpPr txBox="1"/>
          <p:nvPr/>
        </p:nvSpPr>
        <p:spPr>
          <a:xfrm>
            <a:off x="5554604" y="3163652"/>
            <a:ext cx="2165400" cy="1146437"/>
          </a:xfrm>
          <a:prstGeom prst="rect">
            <a:avLst/>
          </a:prstGeom>
          <a:noFill/>
          <a:ln>
            <a:noFill/>
          </a:ln>
        </p:spPr>
        <p:txBody>
          <a:bodyPr spcFirstLastPara="1" wrap="square" lIns="68575" tIns="34275" rIns="68575" bIns="34275" anchor="t" anchorCtr="0">
            <a:spAutoFit/>
          </a:bodyPr>
          <a:lstStyle/>
          <a:p>
            <a:pPr lvl="0" algn="ctr"/>
            <a:r>
              <a:rPr lang="es-ES" dirty="0">
                <a:solidFill>
                  <a:schemeClr val="lt1"/>
                </a:solidFill>
                <a:latin typeface="Grandstander"/>
                <a:ea typeface="Grandstander"/>
                <a:cs typeface="Grandstander"/>
                <a:sym typeface="Grandstander"/>
              </a:rPr>
              <a:t>Realización de reuniones y capacitaciones para padres. 
</a:t>
            </a:r>
            <a:endParaRPr sz="1100" dirty="0">
              <a:latin typeface="Grandstander"/>
              <a:ea typeface="Grandstander"/>
              <a:cs typeface="Grandstander"/>
              <a:sym typeface="Grandstander"/>
            </a:endParaRPr>
          </a:p>
        </p:txBody>
      </p:sp>
      <p:sp>
        <p:nvSpPr>
          <p:cNvPr id="157" name="Google Shape;157;p28"/>
          <p:cNvSpPr/>
          <p:nvPr/>
        </p:nvSpPr>
        <p:spPr>
          <a:xfrm>
            <a:off x="1044429" y="4333349"/>
            <a:ext cx="7034169" cy="484748"/>
          </a:xfrm>
          <a:prstGeom prst="rect">
            <a:avLst/>
          </a:prstGeom>
          <a:noFill/>
          <a:ln>
            <a:noFill/>
          </a:ln>
        </p:spPr>
        <p:txBody>
          <a:bodyPr spcFirstLastPara="1" wrap="square" lIns="68575" tIns="34275" rIns="68575" bIns="34275" anchor="t" anchorCtr="0">
            <a:noAutofit/>
          </a:bodyPr>
          <a:lstStyle/>
          <a:p>
            <a:pPr lvl="0"/>
            <a:r>
              <a:rPr lang="es-ES" dirty="0">
                <a:solidFill>
                  <a:schemeClr val="lt1"/>
                </a:solidFill>
                <a:latin typeface="Grandstander"/>
                <a:ea typeface="Grandstander"/>
                <a:cs typeface="Grandstander"/>
                <a:sym typeface="Grandstander"/>
              </a:rPr>
              <a:t>Ser una escuela de Título I significa la participación de los padres y la familia y conocer sus derechos bajo la Ley de Éxito de Cada Estudiante de 2015.  (ESSA)
</a:t>
            </a:r>
            <a:endParaRPr sz="1100" dirty="0">
              <a:latin typeface="Grandstander"/>
              <a:ea typeface="Grandstander"/>
              <a:cs typeface="Grandstander"/>
              <a:sym typeface="Grandstander"/>
            </a:endParaRPr>
          </a:p>
        </p:txBody>
      </p:sp>
      <p:sp>
        <p:nvSpPr>
          <p:cNvPr id="158" name="Google Shape;158;p28"/>
          <p:cNvSpPr/>
          <p:nvPr/>
        </p:nvSpPr>
        <p:spPr>
          <a:xfrm>
            <a:off x="6772279" y="4818100"/>
            <a:ext cx="2296200" cy="207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900">
                <a:solidFill>
                  <a:schemeClr val="lt1"/>
                </a:solidFill>
                <a:latin typeface="Grandstander"/>
                <a:ea typeface="Grandstander"/>
                <a:cs typeface="Grandstander"/>
                <a:sym typeface="Grandstander"/>
              </a:rPr>
              <a:t>*pictures were taken pre-Covid*</a:t>
            </a:r>
            <a:endParaRPr sz="1100">
              <a:latin typeface="Grandstander"/>
              <a:ea typeface="Grandstander"/>
              <a:cs typeface="Grandstander"/>
              <a:sym typeface="Grandstande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lvl="0" algn="ctr">
              <a:buClr>
                <a:schemeClr val="lt1"/>
              </a:buClr>
              <a:buSzPts val="3300"/>
            </a:pPr>
            <a:r>
              <a:rPr lang="es-ES" sz="2500" dirty="0">
                <a:solidFill>
                  <a:schemeClr val="lt1"/>
                </a:solidFill>
              </a:rPr>
              <a:t>¿Cómo se utilizan los fondos del Título I?
</a:t>
            </a:r>
            <a:endParaRPr sz="2500" dirty="0">
              <a:latin typeface="Grandstander"/>
              <a:ea typeface="Grandstander"/>
              <a:cs typeface="Grandstander"/>
              <a:sym typeface="Grandstander"/>
            </a:endParaRPr>
          </a:p>
        </p:txBody>
      </p:sp>
      <p:pic>
        <p:nvPicPr>
          <p:cNvPr id="164" name="Google Shape;164;p29" descr="First-year teacher who learned amid pandemic prepares for Day 1 | Local  News | mankatofreepress.com"/>
          <p:cNvPicPr preferRelativeResize="0">
            <a:picLocks noGrp="1"/>
          </p:cNvPicPr>
          <p:nvPr>
            <p:ph type="body" idx="1"/>
          </p:nvPr>
        </p:nvPicPr>
        <p:blipFill rotWithShape="1">
          <a:blip r:embed="rId3">
            <a:alphaModFix/>
          </a:blip>
          <a:srcRect/>
          <a:stretch/>
        </p:blipFill>
        <p:spPr>
          <a:xfrm>
            <a:off x="1856873" y="1438638"/>
            <a:ext cx="1415100" cy="994200"/>
          </a:xfrm>
          <a:prstGeom prst="rect">
            <a:avLst/>
          </a:prstGeom>
          <a:noFill/>
          <a:ln>
            <a:noFill/>
          </a:ln>
        </p:spPr>
      </p:pic>
      <p:pic>
        <p:nvPicPr>
          <p:cNvPr id="165" name="Google Shape;165;p29" descr="HP 11.6&amp;quot; Chromebook Intel Celeron 4GB Memory 32GB eMMC Flash Memory Ash  Gray 11A-NB0013DX - Best Buy"/>
          <p:cNvPicPr preferRelativeResize="0"/>
          <p:nvPr/>
        </p:nvPicPr>
        <p:blipFill rotWithShape="1">
          <a:blip r:embed="rId4">
            <a:alphaModFix/>
          </a:blip>
          <a:srcRect/>
          <a:stretch/>
        </p:blipFill>
        <p:spPr>
          <a:xfrm>
            <a:off x="4181749" y="1458960"/>
            <a:ext cx="1229127" cy="1001180"/>
          </a:xfrm>
          <a:prstGeom prst="rect">
            <a:avLst/>
          </a:prstGeom>
          <a:noFill/>
          <a:ln>
            <a:noFill/>
          </a:ln>
        </p:spPr>
      </p:pic>
      <p:pic>
        <p:nvPicPr>
          <p:cNvPr id="166" name="Google Shape;166;p29" descr="Spelling Supplement"/>
          <p:cNvPicPr preferRelativeResize="0"/>
          <p:nvPr/>
        </p:nvPicPr>
        <p:blipFill rotWithShape="1">
          <a:blip r:embed="rId5">
            <a:alphaModFix/>
          </a:blip>
          <a:srcRect/>
          <a:stretch/>
        </p:blipFill>
        <p:spPr>
          <a:xfrm>
            <a:off x="6320559" y="1694342"/>
            <a:ext cx="1661402" cy="738469"/>
          </a:xfrm>
          <a:prstGeom prst="rect">
            <a:avLst/>
          </a:prstGeom>
          <a:noFill/>
          <a:ln>
            <a:noFill/>
          </a:ln>
        </p:spPr>
      </p:pic>
      <p:sp>
        <p:nvSpPr>
          <p:cNvPr id="167" name="Google Shape;167;p29"/>
          <p:cNvSpPr txBox="1"/>
          <p:nvPr/>
        </p:nvSpPr>
        <p:spPr>
          <a:xfrm>
            <a:off x="2130641" y="2652090"/>
            <a:ext cx="994200" cy="500107"/>
          </a:xfrm>
          <a:prstGeom prst="rect">
            <a:avLst/>
          </a:prstGeom>
          <a:noFill/>
          <a:ln>
            <a:noFill/>
          </a:ln>
        </p:spPr>
        <p:txBody>
          <a:bodyPr spcFirstLastPara="1" wrap="square" lIns="68575" tIns="34275" rIns="68575" bIns="34275" anchor="t" anchorCtr="0">
            <a:spAutoFit/>
          </a:bodyPr>
          <a:lstStyle/>
          <a:p>
            <a:pPr lvl="0" algn="ctr"/>
            <a:r>
              <a:rPr lang="en-US" dirty="0" err="1">
                <a:solidFill>
                  <a:schemeClr val="lt1"/>
                </a:solidFill>
                <a:latin typeface="Grandstander"/>
                <a:ea typeface="Grandstander"/>
                <a:cs typeface="Grandstander"/>
                <a:sym typeface="Grandstander"/>
              </a:rPr>
              <a:t>Salarios</a:t>
            </a:r>
            <a:r>
              <a:rPr lang="en-US" dirty="0">
                <a:solidFill>
                  <a:schemeClr val="lt1"/>
                </a:solidFill>
                <a:latin typeface="Grandstander"/>
                <a:ea typeface="Grandstander"/>
                <a:cs typeface="Grandstander"/>
                <a:sym typeface="Grandstander"/>
              </a:rPr>
              <a:t>
</a:t>
            </a:r>
            <a:endParaRPr sz="1100" dirty="0">
              <a:latin typeface="Grandstander"/>
              <a:ea typeface="Grandstander"/>
              <a:cs typeface="Grandstander"/>
              <a:sym typeface="Grandstander"/>
            </a:endParaRPr>
          </a:p>
        </p:txBody>
      </p:sp>
      <p:sp>
        <p:nvSpPr>
          <p:cNvPr id="168" name="Google Shape;168;p29"/>
          <p:cNvSpPr txBox="1"/>
          <p:nvPr/>
        </p:nvSpPr>
        <p:spPr>
          <a:xfrm>
            <a:off x="4305060" y="2651075"/>
            <a:ext cx="1093500" cy="715550"/>
          </a:xfrm>
          <a:prstGeom prst="rect">
            <a:avLst/>
          </a:prstGeom>
          <a:noFill/>
          <a:ln>
            <a:noFill/>
          </a:ln>
        </p:spPr>
        <p:txBody>
          <a:bodyPr spcFirstLastPara="1" wrap="square" lIns="68575" tIns="34275" rIns="68575" bIns="34275" anchor="t" anchorCtr="0">
            <a:spAutoFit/>
          </a:bodyPr>
          <a:lstStyle/>
          <a:p>
            <a:pPr lvl="0" algn="ctr"/>
            <a:r>
              <a:rPr lang="en-US" dirty="0" err="1">
                <a:solidFill>
                  <a:schemeClr val="lt1"/>
                </a:solidFill>
                <a:latin typeface="Grandstander"/>
                <a:ea typeface="Grandstander"/>
                <a:cs typeface="Grandstander"/>
                <a:sym typeface="Grandstander"/>
              </a:rPr>
              <a:t>Computadoras</a:t>
            </a:r>
            <a:r>
              <a:rPr lang="en-US" dirty="0">
                <a:solidFill>
                  <a:schemeClr val="lt1"/>
                </a:solidFill>
                <a:latin typeface="Grandstander"/>
                <a:ea typeface="Grandstander"/>
                <a:cs typeface="Grandstander"/>
                <a:sym typeface="Grandstander"/>
              </a:rPr>
              <a:t>
</a:t>
            </a:r>
            <a:endParaRPr sz="1100" dirty="0">
              <a:latin typeface="Grandstander"/>
              <a:ea typeface="Grandstander"/>
              <a:cs typeface="Grandstander"/>
              <a:sym typeface="Grandstander"/>
            </a:endParaRPr>
          </a:p>
        </p:txBody>
      </p:sp>
      <p:sp>
        <p:nvSpPr>
          <p:cNvPr id="169" name="Google Shape;169;p29"/>
          <p:cNvSpPr txBox="1"/>
          <p:nvPr/>
        </p:nvSpPr>
        <p:spPr>
          <a:xfrm>
            <a:off x="6843156" y="2611700"/>
            <a:ext cx="1025700" cy="500107"/>
          </a:xfrm>
          <a:prstGeom prst="rect">
            <a:avLst/>
          </a:prstGeom>
          <a:noFill/>
          <a:ln>
            <a:noFill/>
          </a:ln>
        </p:spPr>
        <p:txBody>
          <a:bodyPr spcFirstLastPara="1" wrap="square" lIns="68575" tIns="34275" rIns="68575" bIns="34275" anchor="t" anchorCtr="0">
            <a:spAutoFit/>
          </a:bodyPr>
          <a:lstStyle/>
          <a:p>
            <a:pPr lvl="0" algn="ctr"/>
            <a:r>
              <a:rPr lang="en-US" dirty="0">
                <a:solidFill>
                  <a:schemeClr val="lt1"/>
                </a:solidFill>
                <a:latin typeface="Grandstander"/>
                <a:ea typeface="Grandstander"/>
                <a:cs typeface="Grandstander"/>
                <a:sym typeface="Grandstander"/>
              </a:rPr>
              <a:t>software
</a:t>
            </a:r>
            <a:endParaRPr sz="1100" dirty="0">
              <a:latin typeface="Grandstander"/>
              <a:ea typeface="Grandstander"/>
              <a:cs typeface="Grandstander"/>
              <a:sym typeface="Grandstander"/>
            </a:endParaRPr>
          </a:p>
        </p:txBody>
      </p:sp>
      <p:pic>
        <p:nvPicPr>
          <p:cNvPr id="170" name="Google Shape;170;p29" descr="Classroom Interactive Whiteboard SB660 and Epson brightLink 470W with  extras | eBay"/>
          <p:cNvPicPr preferRelativeResize="0"/>
          <p:nvPr/>
        </p:nvPicPr>
        <p:blipFill rotWithShape="1">
          <a:blip r:embed="rId6">
            <a:alphaModFix/>
          </a:blip>
          <a:srcRect/>
          <a:stretch/>
        </p:blipFill>
        <p:spPr>
          <a:xfrm>
            <a:off x="2932839" y="3255192"/>
            <a:ext cx="1584462" cy="1138806"/>
          </a:xfrm>
          <a:prstGeom prst="rect">
            <a:avLst/>
          </a:prstGeom>
          <a:noFill/>
          <a:ln>
            <a:noFill/>
          </a:ln>
        </p:spPr>
      </p:pic>
      <p:pic>
        <p:nvPicPr>
          <p:cNvPr id="171" name="Google Shape;171;p29" descr="HoverCam Solo Spark II Document Camera - HCSS-II - Projectors - CDW.com"/>
          <p:cNvPicPr preferRelativeResize="0"/>
          <p:nvPr/>
        </p:nvPicPr>
        <p:blipFill rotWithShape="1">
          <a:blip r:embed="rId7">
            <a:alphaModFix/>
          </a:blip>
          <a:srcRect/>
          <a:stretch/>
        </p:blipFill>
        <p:spPr>
          <a:xfrm>
            <a:off x="5186139" y="3255192"/>
            <a:ext cx="1661402" cy="1009533"/>
          </a:xfrm>
          <a:prstGeom prst="rect">
            <a:avLst/>
          </a:prstGeom>
          <a:noFill/>
          <a:ln>
            <a:noFill/>
          </a:ln>
        </p:spPr>
      </p:pic>
      <p:sp>
        <p:nvSpPr>
          <p:cNvPr id="172" name="Google Shape;172;p29"/>
          <p:cNvSpPr txBox="1"/>
          <p:nvPr/>
        </p:nvSpPr>
        <p:spPr>
          <a:xfrm>
            <a:off x="3760201" y="4651797"/>
            <a:ext cx="2183100" cy="715550"/>
          </a:xfrm>
          <a:prstGeom prst="rect">
            <a:avLst/>
          </a:prstGeom>
          <a:noFill/>
          <a:ln>
            <a:noFill/>
          </a:ln>
        </p:spPr>
        <p:txBody>
          <a:bodyPr spcFirstLastPara="1" wrap="square" lIns="68575" tIns="34275" rIns="68575" bIns="34275" anchor="t" anchorCtr="0">
            <a:spAutoFit/>
          </a:bodyPr>
          <a:lstStyle/>
          <a:p>
            <a:pPr lvl="0" algn="ctr"/>
            <a:r>
              <a:rPr lang="en-US" dirty="0" err="1">
                <a:solidFill>
                  <a:schemeClr val="lt1"/>
                </a:solidFill>
                <a:latin typeface="Grandstander"/>
                <a:ea typeface="Grandstander"/>
                <a:cs typeface="Grandstander"/>
                <a:sym typeface="Grandstander"/>
              </a:rPr>
              <a:t>Suministros</a:t>
            </a:r>
            <a:r>
              <a:rPr lang="en-US" dirty="0">
                <a:solidFill>
                  <a:schemeClr val="lt1"/>
                </a:solidFill>
                <a:latin typeface="Grandstander"/>
                <a:ea typeface="Grandstander"/>
                <a:cs typeface="Grandstander"/>
                <a:sym typeface="Grandstander"/>
              </a:rPr>
              <a:t> de </a:t>
            </a:r>
            <a:r>
              <a:rPr lang="en-US" dirty="0" err="1">
                <a:solidFill>
                  <a:schemeClr val="lt1"/>
                </a:solidFill>
                <a:latin typeface="Grandstander"/>
                <a:ea typeface="Grandstander"/>
                <a:cs typeface="Grandstander"/>
                <a:sym typeface="Grandstander"/>
              </a:rPr>
              <a:t>instrucción</a:t>
            </a:r>
            <a:r>
              <a:rPr lang="en-US" dirty="0">
                <a:solidFill>
                  <a:schemeClr val="lt1"/>
                </a:solidFill>
                <a:latin typeface="Grandstander"/>
                <a:ea typeface="Grandstander"/>
                <a:cs typeface="Grandstander"/>
                <a:sym typeface="Grandstander"/>
              </a:rPr>
              <a:t>
</a:t>
            </a:r>
            <a:endParaRPr sz="1100" dirty="0">
              <a:latin typeface="Grandstander"/>
              <a:ea typeface="Grandstander"/>
              <a:cs typeface="Grandstander"/>
              <a:sym typeface="Grandstande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0"/>
          <p:cNvSpPr txBox="1">
            <a:spLocks noGrp="1"/>
          </p:cNvSpPr>
          <p:nvPr>
            <p:ph type="title"/>
          </p:nvPr>
        </p:nvSpPr>
        <p:spPr>
          <a:xfrm>
            <a:off x="628650" y="310869"/>
            <a:ext cx="7886700" cy="994200"/>
          </a:xfrm>
          <a:prstGeom prst="rect">
            <a:avLst/>
          </a:prstGeom>
          <a:noFill/>
          <a:ln>
            <a:noFill/>
          </a:ln>
        </p:spPr>
        <p:txBody>
          <a:bodyPr spcFirstLastPara="1" wrap="square" lIns="68575" tIns="34275" rIns="68575" bIns="34275" anchor="ctr" anchorCtr="0">
            <a:normAutofit/>
          </a:bodyPr>
          <a:lstStyle/>
          <a:p>
            <a:pPr lvl="0" algn="ctr">
              <a:buClr>
                <a:schemeClr val="lt1"/>
              </a:buClr>
              <a:buSzPts val="3300"/>
            </a:pPr>
            <a:r>
              <a:rPr lang="es-ES" sz="2000" dirty="0">
                <a:solidFill>
                  <a:schemeClr val="lt1"/>
                </a:solidFill>
              </a:rPr>
              <a:t>¿Cómo se utilizan los Fondos del Título I para la Participación de los Padres y la Familia?
</a:t>
            </a:r>
            <a:endParaRPr sz="2000" dirty="0"/>
          </a:p>
        </p:txBody>
      </p:sp>
      <p:sp>
        <p:nvSpPr>
          <p:cNvPr id="178" name="Google Shape;178;p30"/>
          <p:cNvSpPr txBox="1"/>
          <p:nvPr/>
        </p:nvSpPr>
        <p:spPr>
          <a:xfrm>
            <a:off x="1283912" y="3647467"/>
            <a:ext cx="6272100" cy="1361881"/>
          </a:xfrm>
          <a:prstGeom prst="rect">
            <a:avLst/>
          </a:prstGeom>
          <a:noFill/>
          <a:ln>
            <a:noFill/>
          </a:ln>
        </p:spPr>
        <p:txBody>
          <a:bodyPr spcFirstLastPara="1" wrap="square" lIns="68575" tIns="34275" rIns="68575" bIns="34275" anchor="t" anchorCtr="0">
            <a:spAutoFit/>
          </a:bodyPr>
          <a:lstStyle/>
          <a:p>
            <a:pPr lvl="0" algn="ctr"/>
            <a:r>
              <a:rPr lang="es-ES" sz="2100" dirty="0">
                <a:solidFill>
                  <a:schemeClr val="lt1"/>
                </a:solidFill>
                <a:latin typeface="Grandstander"/>
                <a:ea typeface="Grandstander"/>
                <a:cs typeface="Grandstander"/>
                <a:sym typeface="Grandstander"/>
              </a:rPr>
              <a:t>Se compraron carpetas para llevar a casa para cada estudiante de la Escuela Primaria </a:t>
            </a:r>
            <a:r>
              <a:rPr lang="es-ES" sz="2100" dirty="0" err="1">
                <a:solidFill>
                  <a:schemeClr val="lt1"/>
                </a:solidFill>
                <a:latin typeface="Grandstander"/>
                <a:ea typeface="Grandstander"/>
                <a:cs typeface="Grandstander"/>
                <a:sym typeface="Grandstander"/>
              </a:rPr>
              <a:t>Coosada</a:t>
            </a:r>
            <a:r>
              <a:rPr lang="es-ES" sz="2100" dirty="0">
                <a:solidFill>
                  <a:schemeClr val="lt1"/>
                </a:solidFill>
                <a:latin typeface="Grandstander"/>
                <a:ea typeface="Grandstander"/>
                <a:cs typeface="Grandstander"/>
                <a:sym typeface="Grandstander"/>
              </a:rPr>
              <a:t>.
</a:t>
            </a:r>
            <a:endParaRPr sz="1100" dirty="0">
              <a:latin typeface="Grandstander"/>
              <a:ea typeface="Grandstander"/>
              <a:cs typeface="Grandstander"/>
              <a:sym typeface="Grandstander"/>
            </a:endParaRPr>
          </a:p>
        </p:txBody>
      </p:sp>
      <p:sp>
        <p:nvSpPr>
          <p:cNvPr id="179" name="Google Shape;179;p30"/>
          <p:cNvSpPr txBox="1"/>
          <p:nvPr/>
        </p:nvSpPr>
        <p:spPr>
          <a:xfrm>
            <a:off x="917275" y="4612075"/>
            <a:ext cx="7406700" cy="715550"/>
          </a:xfrm>
          <a:prstGeom prst="rect">
            <a:avLst/>
          </a:prstGeom>
          <a:noFill/>
          <a:ln>
            <a:noFill/>
          </a:ln>
        </p:spPr>
        <p:txBody>
          <a:bodyPr spcFirstLastPara="1" wrap="square" lIns="68575" tIns="34275" rIns="68575" bIns="34275" anchor="t" anchorCtr="0">
            <a:spAutoFit/>
          </a:bodyPr>
          <a:lstStyle/>
          <a:p>
            <a:pPr lvl="0" algn="ctr"/>
            <a:r>
              <a:rPr lang="es-ES" dirty="0">
                <a:solidFill>
                  <a:schemeClr val="lt1"/>
                </a:solidFill>
                <a:latin typeface="Grandstander"/>
                <a:ea typeface="Grandstander"/>
                <a:cs typeface="Grandstander"/>
                <a:sym typeface="Grandstander"/>
              </a:rPr>
              <a:t>Los padres tienen derecho a participar en las decisiones que se toman a nivel escolar y de distrito.
</a:t>
            </a:r>
            <a:endParaRPr sz="1100" dirty="0">
              <a:latin typeface="Grandstander"/>
              <a:ea typeface="Grandstander"/>
              <a:cs typeface="Grandstander"/>
              <a:sym typeface="Grandstander"/>
            </a:endParaRPr>
          </a:p>
        </p:txBody>
      </p:sp>
      <p:pic>
        <p:nvPicPr>
          <p:cNvPr id="180" name="Google Shape;180;p30"/>
          <p:cNvPicPr preferRelativeResize="0"/>
          <p:nvPr/>
        </p:nvPicPr>
        <p:blipFill>
          <a:blip r:embed="rId3">
            <a:alphaModFix/>
          </a:blip>
          <a:stretch>
            <a:fillRect/>
          </a:stretch>
        </p:blipFill>
        <p:spPr>
          <a:xfrm>
            <a:off x="2586200" y="1400850"/>
            <a:ext cx="3045500" cy="1821050"/>
          </a:xfrm>
          <a:prstGeom prst="rect">
            <a:avLst/>
          </a:prstGeom>
          <a:noFill/>
          <a:ln>
            <a:noFill/>
          </a:ln>
        </p:spPr>
      </p:pic>
      <p:sp>
        <p:nvSpPr>
          <p:cNvPr id="181" name="Google Shape;181;p30"/>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lvl="0" algn="ctr">
              <a:buClr>
                <a:schemeClr val="lt1"/>
              </a:buClr>
              <a:buSzPts val="3300"/>
            </a:pPr>
            <a:r>
              <a:rPr lang="es-ES" sz="2100" dirty="0">
                <a:solidFill>
                  <a:schemeClr val="lt1"/>
                </a:solidFill>
              </a:rPr>
              <a:t>1% Retirada de tierras</a:t>
            </a:r>
            <a:br>
              <a:rPr lang="es-ES" sz="2100" dirty="0">
                <a:solidFill>
                  <a:schemeClr val="lt1"/>
                </a:solidFill>
              </a:rPr>
            </a:br>
            <a:r>
              <a:rPr lang="es-ES" sz="2100" dirty="0">
                <a:solidFill>
                  <a:schemeClr val="lt1"/>
                </a:solidFill>
              </a:rPr>
              <a:t>¿Cómo se involucran los padres?
</a:t>
            </a:r>
            <a:endParaRPr sz="2100" dirty="0"/>
          </a:p>
        </p:txBody>
      </p:sp>
      <p:pic>
        <p:nvPicPr>
          <p:cNvPr id="187" name="Google Shape;187;p31" descr="Elmore County public schools set for reopen, with no mask requirement for  students"/>
          <p:cNvPicPr preferRelativeResize="0">
            <a:picLocks noGrp="1"/>
          </p:cNvPicPr>
          <p:nvPr>
            <p:ph type="body" idx="1"/>
          </p:nvPr>
        </p:nvPicPr>
        <p:blipFill rotWithShape="1">
          <a:blip r:embed="rId3">
            <a:alphaModFix/>
          </a:blip>
          <a:srcRect/>
          <a:stretch/>
        </p:blipFill>
        <p:spPr>
          <a:xfrm>
            <a:off x="906012" y="1369219"/>
            <a:ext cx="2000700" cy="1355100"/>
          </a:xfrm>
          <a:prstGeom prst="rect">
            <a:avLst/>
          </a:prstGeom>
          <a:noFill/>
          <a:ln>
            <a:noFill/>
          </a:ln>
        </p:spPr>
      </p:pic>
      <p:sp>
        <p:nvSpPr>
          <p:cNvPr id="188" name="Google Shape;188;p31"/>
          <p:cNvSpPr txBox="1"/>
          <p:nvPr/>
        </p:nvSpPr>
        <p:spPr>
          <a:xfrm>
            <a:off x="3094254" y="1492273"/>
            <a:ext cx="2699100" cy="407774"/>
          </a:xfrm>
          <a:prstGeom prst="rect">
            <a:avLst/>
          </a:prstGeom>
          <a:noFill/>
          <a:ln>
            <a:noFill/>
          </a:ln>
        </p:spPr>
        <p:txBody>
          <a:bodyPr spcFirstLastPara="1" wrap="square" lIns="68575" tIns="34275" rIns="68575" bIns="34275" anchor="t" anchorCtr="0">
            <a:spAutoFit/>
          </a:bodyPr>
          <a:lstStyle/>
          <a:p>
            <a:pPr lvl="0"/>
            <a:r>
              <a:rPr lang="es-ES" sz="1100" b="1" dirty="0">
                <a:solidFill>
                  <a:schemeClr val="lt1"/>
                </a:solidFill>
                <a:latin typeface="Grandstander"/>
                <a:ea typeface="Grandstander"/>
                <a:cs typeface="Grandstander"/>
                <a:sym typeface="Grandstander"/>
              </a:rPr>
              <a:t>Asignación del Título I - $2,435,945
</a:t>
            </a:r>
            <a:endParaRPr sz="1100" dirty="0">
              <a:latin typeface="Grandstander"/>
              <a:ea typeface="Grandstander"/>
              <a:cs typeface="Grandstander"/>
              <a:sym typeface="Grandstander"/>
            </a:endParaRPr>
          </a:p>
        </p:txBody>
      </p:sp>
      <p:sp>
        <p:nvSpPr>
          <p:cNvPr id="189" name="Google Shape;189;p31"/>
          <p:cNvSpPr txBox="1"/>
          <p:nvPr/>
        </p:nvSpPr>
        <p:spPr>
          <a:xfrm>
            <a:off x="3389965" y="1836558"/>
            <a:ext cx="2107800" cy="284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dirty="0">
                <a:solidFill>
                  <a:schemeClr val="lt1"/>
                </a:solidFill>
                <a:latin typeface="Grandstander"/>
                <a:ea typeface="Grandstander"/>
                <a:cs typeface="Grandstander"/>
                <a:sym typeface="Grandstander"/>
              </a:rPr>
              <a:t>1% = $24,539</a:t>
            </a:r>
            <a:endParaRPr sz="1100" dirty="0">
              <a:latin typeface="Grandstander"/>
              <a:ea typeface="Grandstander"/>
              <a:cs typeface="Grandstander"/>
              <a:sym typeface="Grandstander"/>
            </a:endParaRPr>
          </a:p>
        </p:txBody>
      </p:sp>
      <p:sp>
        <p:nvSpPr>
          <p:cNvPr id="190" name="Google Shape;190;p31"/>
          <p:cNvSpPr txBox="1"/>
          <p:nvPr/>
        </p:nvSpPr>
        <p:spPr>
          <a:xfrm>
            <a:off x="3264123" y="2025125"/>
            <a:ext cx="3923100" cy="284663"/>
          </a:xfrm>
          <a:prstGeom prst="rect">
            <a:avLst/>
          </a:prstGeom>
          <a:noFill/>
          <a:ln>
            <a:noFill/>
          </a:ln>
        </p:spPr>
        <p:txBody>
          <a:bodyPr spcFirstLastPara="1" wrap="square" lIns="68575" tIns="34275" rIns="68575" bIns="34275" anchor="t" anchorCtr="0">
            <a:spAutoFit/>
          </a:bodyPr>
          <a:lstStyle/>
          <a:p>
            <a:pPr lvl="0"/>
            <a:r>
              <a:rPr lang="en" sz="1400" dirty="0">
                <a:solidFill>
                  <a:schemeClr val="lt1"/>
                </a:solidFill>
                <a:latin typeface="Grandstander"/>
                <a:ea typeface="Grandstander"/>
                <a:cs typeface="Grandstander"/>
                <a:sym typeface="Grandstander"/>
              </a:rPr>
              <a:t>      - </a:t>
            </a:r>
            <a:r>
              <a:rPr lang="en" sz="1400" u="sng" dirty="0">
                <a:solidFill>
                  <a:schemeClr val="lt1"/>
                </a:solidFill>
                <a:latin typeface="Grandstander"/>
                <a:ea typeface="Grandstander"/>
                <a:cs typeface="Grandstander"/>
                <a:sym typeface="Grandstander"/>
              </a:rPr>
              <a:t>$  2.612 </a:t>
            </a:r>
            <a:r>
              <a:rPr lang="en" sz="1400" dirty="0">
                <a:solidFill>
                  <a:schemeClr val="lt1"/>
                </a:solidFill>
                <a:latin typeface="Grandstander"/>
                <a:ea typeface="Grandstander"/>
                <a:cs typeface="Grandstander"/>
                <a:sym typeface="Grandstander"/>
              </a:rPr>
              <a:t> - </a:t>
            </a:r>
            <a:r>
              <a:rPr lang="es-ES" sz="1050" dirty="0">
                <a:solidFill>
                  <a:schemeClr val="lt1"/>
                </a:solidFill>
                <a:latin typeface="Grandstander"/>
                <a:ea typeface="Grandstander"/>
                <a:cs typeface="Grandstander"/>
                <a:sym typeface="Grandstander"/>
              </a:rPr>
              <a:t>iniciativas a nivel de todo el sistema</a:t>
            </a:r>
            <a:endParaRPr sz="1050" u="sng" dirty="0">
              <a:solidFill>
                <a:schemeClr val="lt1"/>
              </a:solidFill>
              <a:latin typeface="Grandstander"/>
              <a:ea typeface="Grandstander"/>
              <a:cs typeface="Grandstander"/>
              <a:sym typeface="Grandstander"/>
            </a:endParaRPr>
          </a:p>
        </p:txBody>
      </p:sp>
      <p:sp>
        <p:nvSpPr>
          <p:cNvPr id="191" name="Google Shape;191;p31"/>
          <p:cNvSpPr txBox="1"/>
          <p:nvPr/>
        </p:nvSpPr>
        <p:spPr>
          <a:xfrm>
            <a:off x="3791783" y="2216745"/>
            <a:ext cx="1069500" cy="284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a:solidFill>
                  <a:schemeClr val="lt1"/>
                </a:solidFill>
                <a:latin typeface="Grandstander"/>
                <a:ea typeface="Grandstander"/>
                <a:cs typeface="Grandstander"/>
                <a:sym typeface="Grandstander"/>
              </a:rPr>
              <a:t>$21,359</a:t>
            </a:r>
            <a:endParaRPr sz="1100">
              <a:latin typeface="Grandstander"/>
              <a:ea typeface="Grandstander"/>
              <a:cs typeface="Grandstander"/>
              <a:sym typeface="Grandstander"/>
            </a:endParaRPr>
          </a:p>
        </p:txBody>
      </p:sp>
      <p:pic>
        <p:nvPicPr>
          <p:cNvPr id="192" name="Google Shape;192;p31"/>
          <p:cNvPicPr preferRelativeResize="0"/>
          <p:nvPr/>
        </p:nvPicPr>
        <p:blipFill rotWithShape="1">
          <a:blip r:embed="rId4">
            <a:alphaModFix/>
          </a:blip>
          <a:srcRect/>
          <a:stretch/>
        </p:blipFill>
        <p:spPr>
          <a:xfrm>
            <a:off x="711524" y="3202497"/>
            <a:ext cx="2588227" cy="1151389"/>
          </a:xfrm>
          <a:prstGeom prst="rect">
            <a:avLst/>
          </a:prstGeom>
          <a:noFill/>
          <a:ln>
            <a:noFill/>
          </a:ln>
        </p:spPr>
      </p:pic>
      <p:sp>
        <p:nvSpPr>
          <p:cNvPr id="193" name="Google Shape;193;p31"/>
          <p:cNvSpPr txBox="1"/>
          <p:nvPr/>
        </p:nvSpPr>
        <p:spPr>
          <a:xfrm>
            <a:off x="3422672" y="3697300"/>
            <a:ext cx="5353303" cy="715550"/>
          </a:xfrm>
          <a:prstGeom prst="rect">
            <a:avLst/>
          </a:prstGeom>
          <a:noFill/>
          <a:ln>
            <a:noFill/>
          </a:ln>
        </p:spPr>
        <p:txBody>
          <a:bodyPr spcFirstLastPara="1" wrap="square" lIns="68575" tIns="34275" rIns="68575" bIns="34275" anchor="t" anchorCtr="0">
            <a:spAutoFit/>
          </a:bodyPr>
          <a:lstStyle/>
          <a:p>
            <a:pPr lvl="0"/>
            <a:r>
              <a:rPr lang="es-ES" dirty="0">
                <a:solidFill>
                  <a:schemeClr val="lt1"/>
                </a:solidFill>
                <a:latin typeface="Grandstander"/>
                <a:ea typeface="Grandstander"/>
                <a:cs typeface="Grandstander"/>
                <a:sym typeface="Grandstander"/>
              </a:rPr>
              <a:t>Asignación - $3,941 (Basado en % de almuerzo gratis y reducido.)
</a:t>
            </a:r>
            <a:endParaRPr sz="1100" dirty="0">
              <a:solidFill>
                <a:schemeClr val="lt1"/>
              </a:solidFill>
              <a:latin typeface="Grandstander"/>
              <a:ea typeface="Grandstander"/>
              <a:cs typeface="Grandstander"/>
              <a:sym typeface="Grandstander"/>
            </a:endParaRPr>
          </a:p>
        </p:txBody>
      </p:sp>
      <p:sp>
        <p:nvSpPr>
          <p:cNvPr id="194" name="Google Shape;194;p31"/>
          <p:cNvSpPr txBox="1"/>
          <p:nvPr/>
        </p:nvSpPr>
        <p:spPr>
          <a:xfrm>
            <a:off x="1622899" y="4620000"/>
            <a:ext cx="6381600" cy="500100"/>
          </a:xfrm>
          <a:prstGeom prst="rect">
            <a:avLst/>
          </a:prstGeom>
          <a:noFill/>
          <a:ln>
            <a:noFill/>
          </a:ln>
        </p:spPr>
        <p:txBody>
          <a:bodyPr spcFirstLastPara="1" wrap="square" lIns="68575" tIns="34275" rIns="68575" bIns="34275" anchor="t" anchorCtr="0">
            <a:spAutoFit/>
          </a:bodyPr>
          <a:lstStyle/>
          <a:p>
            <a:pPr lvl="0"/>
            <a:r>
              <a:rPr lang="es-ES" dirty="0">
                <a:solidFill>
                  <a:schemeClr val="lt1"/>
                </a:solidFill>
                <a:latin typeface="Grandstander"/>
                <a:ea typeface="Grandstander"/>
                <a:cs typeface="Grandstander"/>
                <a:sym typeface="Grandstander"/>
              </a:rPr>
              <a:t>Ustedes, como padres del Título I, tienen derecho a participar en cómo se gasta este dinero.</a:t>
            </a:r>
            <a:r>
              <a:rPr lang="en" sz="1400" dirty="0">
                <a:solidFill>
                  <a:schemeClr val="lt1"/>
                </a:solidFill>
                <a:latin typeface="Grandstander"/>
                <a:ea typeface="Grandstander"/>
                <a:cs typeface="Grandstander"/>
                <a:sym typeface="Grandstander"/>
              </a:rPr>
              <a:t>.</a:t>
            </a:r>
            <a:endParaRPr sz="1100" dirty="0">
              <a:latin typeface="Grandstander"/>
              <a:ea typeface="Grandstander"/>
              <a:cs typeface="Grandstander"/>
              <a:sym typeface="Grandstander"/>
            </a:endParaRPr>
          </a:p>
        </p:txBody>
      </p:sp>
      <p:sp>
        <p:nvSpPr>
          <p:cNvPr id="195" name="Google Shape;195;p31"/>
          <p:cNvSpPr txBox="1"/>
          <p:nvPr/>
        </p:nvSpPr>
        <p:spPr>
          <a:xfrm>
            <a:off x="3422673" y="3278084"/>
            <a:ext cx="3606000" cy="500107"/>
          </a:xfrm>
          <a:prstGeom prst="rect">
            <a:avLst/>
          </a:prstGeom>
          <a:noFill/>
          <a:ln>
            <a:noFill/>
          </a:ln>
        </p:spPr>
        <p:txBody>
          <a:bodyPr spcFirstLastPara="1" wrap="square" lIns="68575" tIns="34275" rIns="68575" bIns="34275" anchor="t" anchorCtr="0">
            <a:spAutoFit/>
          </a:bodyPr>
          <a:lstStyle/>
          <a:p>
            <a:pPr lvl="0"/>
            <a:r>
              <a:rPr lang="es-ES" b="1" dirty="0">
                <a:solidFill>
                  <a:schemeClr val="lt1"/>
                </a:solidFill>
                <a:latin typeface="Grandstander"/>
                <a:ea typeface="Grandstander"/>
                <a:cs typeface="Grandstander"/>
                <a:sym typeface="Grandstander"/>
              </a:rPr>
              <a:t>Agencia Local de Educación - LEA
</a:t>
            </a:r>
            <a:endParaRPr sz="1100" dirty="0">
              <a:latin typeface="Grandstander"/>
              <a:ea typeface="Grandstander"/>
              <a:cs typeface="Grandstander"/>
              <a:sym typeface="Grandstande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2"/>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lvl="0" algn="ctr">
              <a:buClr>
                <a:schemeClr val="lt1"/>
              </a:buClr>
              <a:buSzPts val="3300"/>
            </a:pPr>
            <a:r>
              <a:rPr lang="en-US" sz="2800" dirty="0">
                <a:solidFill>
                  <a:schemeClr val="lt1"/>
                </a:solidFill>
              </a:rPr>
              <a:t>Plan </a:t>
            </a:r>
            <a:r>
              <a:rPr lang="en-US" sz="2800" dirty="0" err="1">
                <a:solidFill>
                  <a:schemeClr val="lt1"/>
                </a:solidFill>
              </a:rPr>
              <a:t>Consolidado</a:t>
            </a:r>
            <a:r>
              <a:rPr lang="en-US" sz="2800" dirty="0">
                <a:solidFill>
                  <a:schemeClr val="lt1"/>
                </a:solidFill>
              </a:rPr>
              <a:t> LEA
</a:t>
            </a:r>
            <a:endParaRPr sz="2800" dirty="0"/>
          </a:p>
        </p:txBody>
      </p:sp>
      <p:pic>
        <p:nvPicPr>
          <p:cNvPr id="201" name="Google Shape;201;p32"/>
          <p:cNvPicPr preferRelativeResize="0">
            <a:picLocks noGrp="1"/>
          </p:cNvPicPr>
          <p:nvPr>
            <p:ph type="body" idx="1"/>
          </p:nvPr>
        </p:nvPicPr>
        <p:blipFill rotWithShape="1">
          <a:blip r:embed="rId3">
            <a:alphaModFix/>
          </a:blip>
          <a:srcRect/>
          <a:stretch/>
        </p:blipFill>
        <p:spPr>
          <a:xfrm>
            <a:off x="578317" y="1268017"/>
            <a:ext cx="3190500" cy="2444100"/>
          </a:xfrm>
          <a:prstGeom prst="rect">
            <a:avLst/>
          </a:prstGeom>
          <a:noFill/>
          <a:ln>
            <a:noFill/>
          </a:ln>
        </p:spPr>
      </p:pic>
      <p:sp>
        <p:nvSpPr>
          <p:cNvPr id="202" name="Google Shape;202;p32"/>
          <p:cNvSpPr txBox="1"/>
          <p:nvPr/>
        </p:nvSpPr>
        <p:spPr>
          <a:xfrm>
            <a:off x="4092703" y="1605895"/>
            <a:ext cx="2378400" cy="2608376"/>
          </a:xfrm>
          <a:prstGeom prst="rect">
            <a:avLst/>
          </a:prstGeom>
          <a:noFill/>
          <a:ln>
            <a:noFill/>
          </a:ln>
        </p:spPr>
        <p:txBody>
          <a:bodyPr spcFirstLastPara="1" wrap="square" lIns="68575" tIns="34275" rIns="68575" bIns="34275" anchor="t" anchorCtr="0">
            <a:spAutoFit/>
          </a:bodyPr>
          <a:lstStyle/>
          <a:p>
            <a:pPr lvl="0"/>
            <a:r>
              <a:rPr lang="es-ES" sz="1100" dirty="0">
                <a:solidFill>
                  <a:schemeClr val="lt1"/>
                </a:solidFill>
                <a:latin typeface="Grandstander"/>
                <a:ea typeface="Grandstander"/>
                <a:cs typeface="Grandstander"/>
                <a:sym typeface="Grandstander"/>
              </a:rPr>
              <a:t>El plan explica cómo el Condado de Elmore usará los fondos del Título I en todo el sistema:
*Evaluaciones de los estudiantes 
*Asistencia adicional proporcionada a estudiantes con dificultades
*Coordinación de fondos y programas federales
*Programas escolares: EL, sin hogar
*Estrategias de participación de los padres y la familia
</a:t>
            </a:r>
            <a:endParaRPr sz="1300" dirty="0">
              <a:latin typeface="Grandstander"/>
              <a:ea typeface="Grandstander"/>
              <a:cs typeface="Grandstander"/>
              <a:sym typeface="Grandstander"/>
            </a:endParaRPr>
          </a:p>
        </p:txBody>
      </p:sp>
      <p:sp>
        <p:nvSpPr>
          <p:cNvPr id="203" name="Google Shape;203;p32"/>
          <p:cNvSpPr txBox="1"/>
          <p:nvPr/>
        </p:nvSpPr>
        <p:spPr>
          <a:xfrm flipH="1">
            <a:off x="698375" y="4065350"/>
            <a:ext cx="5173800" cy="807883"/>
          </a:xfrm>
          <a:prstGeom prst="rect">
            <a:avLst/>
          </a:prstGeom>
          <a:noFill/>
          <a:ln>
            <a:noFill/>
          </a:ln>
        </p:spPr>
        <p:txBody>
          <a:bodyPr spcFirstLastPara="1" wrap="square" lIns="68575" tIns="34275" rIns="68575" bIns="34275" anchor="t" anchorCtr="0">
            <a:spAutoFit/>
          </a:bodyPr>
          <a:lstStyle/>
          <a:p>
            <a:pPr lvl="0"/>
            <a:r>
              <a:rPr lang="es-ES" sz="1200" dirty="0">
                <a:solidFill>
                  <a:schemeClr val="lt1"/>
                </a:solidFill>
                <a:latin typeface="Grandstander"/>
                <a:ea typeface="Grandstander"/>
                <a:cs typeface="Grandstander"/>
                <a:sym typeface="Grandstander"/>
              </a:rPr>
              <a:t>El Plan Consolidado LEA completo se puede encontrar: elmoreco.com – Departamentos – Programas Federales – Publicaciones/Planes 
</a:t>
            </a:r>
            <a:endParaRPr dirty="0">
              <a:latin typeface="Grandstander"/>
              <a:ea typeface="Grandstander"/>
              <a:cs typeface="Grandstander"/>
              <a:sym typeface="Grandstander"/>
            </a:endParaRPr>
          </a:p>
        </p:txBody>
      </p:sp>
      <p:sp>
        <p:nvSpPr>
          <p:cNvPr id="204" name="Google Shape;204;p32"/>
          <p:cNvSpPr txBox="1"/>
          <p:nvPr/>
        </p:nvSpPr>
        <p:spPr>
          <a:xfrm>
            <a:off x="1583931" y="4660936"/>
            <a:ext cx="6782400" cy="408000"/>
          </a:xfrm>
          <a:prstGeom prst="rect">
            <a:avLst/>
          </a:prstGeom>
          <a:noFill/>
          <a:ln>
            <a:noFill/>
          </a:ln>
        </p:spPr>
        <p:txBody>
          <a:bodyPr spcFirstLastPara="1" wrap="square" lIns="68575" tIns="34275" rIns="68575" bIns="34275" anchor="t" anchorCtr="0">
            <a:spAutoFit/>
          </a:bodyPr>
          <a:lstStyle/>
          <a:p>
            <a:pPr lvl="0"/>
            <a:r>
              <a:rPr lang="es-ES" sz="1100" dirty="0">
                <a:solidFill>
                  <a:schemeClr val="lt1"/>
                </a:solidFill>
                <a:latin typeface="Grandstander"/>
                <a:ea typeface="Grandstander"/>
                <a:cs typeface="Grandstander"/>
                <a:sym typeface="Grandstander"/>
              </a:rPr>
              <a:t>Usted, como Padre del Título I, tiene derecho a participar en el desarrollo del Plan Consolidado lea.</a:t>
            </a:r>
            <a:r>
              <a:rPr lang="en" sz="1100" dirty="0">
                <a:solidFill>
                  <a:schemeClr val="lt1"/>
                </a:solidFill>
                <a:latin typeface="Grandstander"/>
                <a:ea typeface="Grandstander"/>
                <a:cs typeface="Grandstander"/>
                <a:sym typeface="Grandstander"/>
              </a:rPr>
              <a:t>.</a:t>
            </a:r>
            <a:endParaRPr sz="1300" dirty="0">
              <a:latin typeface="Grandstander"/>
              <a:ea typeface="Grandstander"/>
              <a:cs typeface="Grandstander"/>
              <a:sym typeface="Grandstander"/>
            </a:endParaRPr>
          </a:p>
        </p:txBody>
      </p:sp>
      <p:pic>
        <p:nvPicPr>
          <p:cNvPr id="205" name="Google Shape;205;p32" descr="ACAP Practice |"/>
          <p:cNvPicPr preferRelativeResize="0"/>
          <p:nvPr/>
        </p:nvPicPr>
        <p:blipFill rotWithShape="1">
          <a:blip r:embed="rId4">
            <a:alphaModFix/>
          </a:blip>
          <a:srcRect/>
          <a:stretch/>
        </p:blipFill>
        <p:spPr>
          <a:xfrm>
            <a:off x="6795082" y="1973131"/>
            <a:ext cx="1157682" cy="482367"/>
          </a:xfrm>
          <a:prstGeom prst="rect">
            <a:avLst/>
          </a:prstGeom>
          <a:noFill/>
          <a:ln>
            <a:noFill/>
          </a:ln>
        </p:spPr>
      </p:pic>
      <p:pic>
        <p:nvPicPr>
          <p:cNvPr id="206" name="Google Shape;206;p32" descr="Reading Recovery / What is CIM?"/>
          <p:cNvPicPr preferRelativeResize="0"/>
          <p:nvPr/>
        </p:nvPicPr>
        <p:blipFill rotWithShape="1">
          <a:blip r:embed="rId5">
            <a:alphaModFix/>
          </a:blip>
          <a:srcRect/>
          <a:stretch/>
        </p:blipFill>
        <p:spPr>
          <a:xfrm>
            <a:off x="6551146" y="3083746"/>
            <a:ext cx="1602953" cy="101179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lvl="0" algn="ctr">
              <a:buClr>
                <a:schemeClr val="lt1"/>
              </a:buClr>
              <a:buSzPts val="3300"/>
            </a:pPr>
            <a:r>
              <a:rPr lang="es-ES" sz="1100" dirty="0">
                <a:solidFill>
                  <a:schemeClr val="lt1"/>
                </a:solidFill>
              </a:rPr>
              <a:t>Plan de Participación de Padres y Familias de LEA
</a:t>
            </a:r>
            <a:endParaRPr sz="1100" dirty="0"/>
          </a:p>
        </p:txBody>
      </p:sp>
      <p:pic>
        <p:nvPicPr>
          <p:cNvPr id="212" name="Google Shape;212;p33"/>
          <p:cNvPicPr preferRelativeResize="0">
            <a:picLocks noGrp="1"/>
          </p:cNvPicPr>
          <p:nvPr>
            <p:ph type="body" idx="1"/>
          </p:nvPr>
        </p:nvPicPr>
        <p:blipFill rotWithShape="1">
          <a:blip r:embed="rId3">
            <a:alphaModFix/>
          </a:blip>
          <a:srcRect/>
          <a:stretch/>
        </p:blipFill>
        <p:spPr>
          <a:xfrm>
            <a:off x="895313" y="1268016"/>
            <a:ext cx="3012000" cy="3263400"/>
          </a:xfrm>
          <a:prstGeom prst="rect">
            <a:avLst/>
          </a:prstGeom>
          <a:noFill/>
          <a:ln>
            <a:noFill/>
          </a:ln>
        </p:spPr>
      </p:pic>
      <p:sp>
        <p:nvSpPr>
          <p:cNvPr id="213" name="Google Shape;213;p33"/>
          <p:cNvSpPr txBox="1"/>
          <p:nvPr/>
        </p:nvSpPr>
        <p:spPr>
          <a:xfrm>
            <a:off x="4750266" y="968448"/>
            <a:ext cx="3642900" cy="1931268"/>
          </a:xfrm>
          <a:prstGeom prst="rect">
            <a:avLst/>
          </a:prstGeom>
          <a:noFill/>
          <a:ln>
            <a:noFill/>
          </a:ln>
        </p:spPr>
        <p:txBody>
          <a:bodyPr spcFirstLastPara="1" wrap="square" lIns="68575" tIns="34275" rIns="68575" bIns="34275" anchor="t" anchorCtr="0">
            <a:spAutoFit/>
          </a:bodyPr>
          <a:lstStyle/>
          <a:p>
            <a:pPr lvl="0"/>
            <a:r>
              <a:rPr lang="es-ES" sz="1100" dirty="0">
                <a:solidFill>
                  <a:schemeClr val="lt1"/>
                </a:solidFill>
                <a:latin typeface="Grandstander"/>
                <a:ea typeface="Grandstander"/>
                <a:cs typeface="Grandstander"/>
                <a:sym typeface="Grandstander"/>
              </a:rPr>
              <a:t>El plan explica cómo la LEA implementará los requisitos de participación de los padres y la familia de la Ley De Éxito de Cada Estudiante.
*Las expectativas de la LEA para padres y familias
*Cómo la LEA involucrará a los padres en la toma de decisiones
* Cómo trabajará la LEA para desarrollar la capacidad de la escuela y los padres para una fuerte participación de los padres para mejorar el rendimiento académico de los estudiantes
</a:t>
            </a:r>
            <a:endParaRPr sz="900" dirty="0">
              <a:solidFill>
                <a:schemeClr val="lt1"/>
              </a:solidFill>
              <a:latin typeface="Grandstander"/>
              <a:ea typeface="Grandstander"/>
              <a:cs typeface="Grandstander"/>
              <a:sym typeface="Grandstander"/>
            </a:endParaRPr>
          </a:p>
        </p:txBody>
      </p:sp>
      <p:sp>
        <p:nvSpPr>
          <p:cNvPr id="214" name="Google Shape;214;p33"/>
          <p:cNvSpPr txBox="1"/>
          <p:nvPr/>
        </p:nvSpPr>
        <p:spPr>
          <a:xfrm>
            <a:off x="4750266" y="2822391"/>
            <a:ext cx="4185000" cy="915605"/>
          </a:xfrm>
          <a:prstGeom prst="rect">
            <a:avLst/>
          </a:prstGeom>
          <a:noFill/>
          <a:ln>
            <a:noFill/>
          </a:ln>
        </p:spPr>
        <p:txBody>
          <a:bodyPr spcFirstLastPara="1" wrap="square" lIns="68575" tIns="34275" rIns="68575" bIns="34275" anchor="t" anchorCtr="0">
            <a:spAutoFit/>
          </a:bodyPr>
          <a:lstStyle/>
          <a:p>
            <a:pPr lvl="0"/>
            <a:r>
              <a:rPr lang="es-ES" sz="1100" dirty="0">
                <a:solidFill>
                  <a:schemeClr val="lt1"/>
                </a:solidFill>
                <a:latin typeface="Grandstander"/>
                <a:ea typeface="Grandstander"/>
                <a:cs typeface="Grandstander"/>
                <a:sym typeface="Grandstander"/>
              </a:rPr>
              <a:t>El Plan de Participación de Padres y Familias de LEA se puede encontrar:
elmoreco.com – Departamentos – Programas Federales – Publicaciones/Planes
</a:t>
            </a:r>
            <a:endParaRPr sz="1100" dirty="0">
              <a:latin typeface="Grandstander"/>
              <a:ea typeface="Grandstander"/>
              <a:cs typeface="Grandstander"/>
              <a:sym typeface="Grandstander"/>
            </a:endParaRPr>
          </a:p>
        </p:txBody>
      </p:sp>
      <p:sp>
        <p:nvSpPr>
          <p:cNvPr id="215" name="Google Shape;215;p33"/>
          <p:cNvSpPr txBox="1"/>
          <p:nvPr/>
        </p:nvSpPr>
        <p:spPr>
          <a:xfrm>
            <a:off x="962637" y="4674765"/>
            <a:ext cx="4675200" cy="577051"/>
          </a:xfrm>
          <a:prstGeom prst="rect">
            <a:avLst/>
          </a:prstGeom>
          <a:noFill/>
          <a:ln>
            <a:noFill/>
          </a:ln>
        </p:spPr>
        <p:txBody>
          <a:bodyPr spcFirstLastPara="1" wrap="square" lIns="68575" tIns="34275" rIns="68575" bIns="34275" anchor="t" anchorCtr="0">
            <a:spAutoFit/>
          </a:bodyPr>
          <a:lstStyle/>
          <a:p>
            <a:pPr lvl="0"/>
            <a:r>
              <a:rPr lang="es-ES" sz="1100" dirty="0">
                <a:solidFill>
                  <a:schemeClr val="lt1"/>
                </a:solidFill>
                <a:latin typeface="Grandstander"/>
                <a:ea typeface="Grandstander"/>
                <a:cs typeface="Grandstander"/>
                <a:sym typeface="Grandstander"/>
              </a:rPr>
              <a:t>Ustedes, como padres del Título I, tienen derecho a participar en el desarrollo de este plan.
</a:t>
            </a:r>
            <a:endParaRPr sz="1100" dirty="0">
              <a:latin typeface="Grandstander"/>
              <a:ea typeface="Grandstander"/>
              <a:cs typeface="Grandstander"/>
              <a:sym typeface="Grandstander"/>
            </a:endParaRPr>
          </a:p>
        </p:txBody>
      </p:sp>
      <p:pic>
        <p:nvPicPr>
          <p:cNvPr id="216" name="Google Shape;216;p33" descr="Boosting Parent and Family Engagement"/>
          <p:cNvPicPr preferRelativeResize="0"/>
          <p:nvPr/>
        </p:nvPicPr>
        <p:blipFill rotWithShape="1">
          <a:blip r:embed="rId4">
            <a:alphaModFix/>
          </a:blip>
          <a:srcRect/>
          <a:stretch/>
        </p:blipFill>
        <p:spPr>
          <a:xfrm>
            <a:off x="5751011" y="3730090"/>
            <a:ext cx="2308119" cy="1091461"/>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1546</TotalTime>
  <Words>1999</Words>
  <Application>Microsoft Office PowerPoint</Application>
  <PresentationFormat>On-screen Show (16:9)</PresentationFormat>
  <Paragraphs>102</Paragraphs>
  <Slides>24</Slides>
  <Notes>24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Luckiest Guy</vt:lpstr>
      <vt:lpstr>Calibri</vt:lpstr>
      <vt:lpstr>Arial</vt:lpstr>
      <vt:lpstr>Acme</vt:lpstr>
      <vt:lpstr>Grandstander</vt:lpstr>
      <vt:lpstr>Crushed</vt:lpstr>
      <vt:lpstr>Mountains of Christmas</vt:lpstr>
      <vt:lpstr>Simple Light</vt:lpstr>
      <vt:lpstr>Office Theme</vt:lpstr>
      <vt:lpstr>           Bienvenido
</vt:lpstr>
      <vt:lpstr>La Escuela Primaria Coosada es una Escuela de Título I.</vt:lpstr>
      <vt:lpstr>¿Qué significa ser una Escuela de Título I – Fondos Federales?
</vt:lpstr>
      <vt:lpstr>Los fondos federales se utilizan para complementar los programas de Coosada.
</vt:lpstr>
      <vt:lpstr>¿Cómo se utilizan los fondos del Título I?
</vt:lpstr>
      <vt:lpstr>¿Cómo se utilizan los Fondos del Título I para la Participación de los Padres y la Familia?
</vt:lpstr>
      <vt:lpstr>1% Retirada de tierras ¿Cómo se involucran los padres?
</vt:lpstr>
      <vt:lpstr>Plan Consolidado LEA
</vt:lpstr>
      <vt:lpstr>Plan de Participación de Padres y Familias de LEA
</vt:lpstr>
      <vt:lpstr>¿Qué es ACIP? 
</vt:lpstr>
      <vt:lpstr>Plan de Participación de Padres y Familias de Coosada Elementary
</vt:lpstr>
      <vt:lpstr>¿Qué es el Pacto Escuela-Padres?
</vt:lpstr>
      <vt:lpstr>Escuela Primaria Coosada
Pacto Escuela-Padre
</vt:lpstr>
      <vt:lpstr>Pacto Escuela-Padres: Responsabilidades Escolares 
</vt:lpstr>
      <vt:lpstr>Pacto Escuela-Padres: Responsabilidades de los padres
</vt:lpstr>
      <vt:lpstr>Pacto Escuela-Padres: Responsabilidades del estudiante
</vt:lpstr>
      <vt:lpstr>¿Cómo solicito las calificaciones del maestro de mi hijo?
</vt:lpstr>
      <vt:lpstr>¿Cómo se lleva a cabo la evaluación del Plan de Participación de Padres y Familias de LEA?
</vt:lpstr>
      <vt:lpstr>¿Cómo se lleva a cabo la evaluación de la LEA Padres y Familia?
</vt:lpstr>
      <vt:lpstr>Encuesta para padres del Título I
</vt:lpstr>
      <vt:lpstr>Escuela Primaria Coosada Título I Resultados de la encuesta
</vt:lpstr>
      <vt:lpstr>Escuela Primaria Coosada Programa de Referidos - Consejeros
</vt:lpstr>
      <vt:lpstr>¿Quiénes son los padres líderes en mi escuela?
</vt:lpstr>
      <vt:lpstr>¡Gracias por su participación!  * Por favor, envíe un mensaje de recordatorio o nota al maestro de su hijo con la palabra: coosada. Esto documenta que su lectura de PowerPoint. Su hijo recibirá 1 GOTCHA.*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Bienvenido</dc:title>
  <dc:creator>dalila alvarez</dc:creator>
  <cp:lastModifiedBy>debra.murphy</cp:lastModifiedBy>
  <cp:revision>53</cp:revision>
  <dcterms:modified xsi:type="dcterms:W3CDTF">2023-10-03T16:51:35Z</dcterms:modified>
</cp:coreProperties>
</file>