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88" r:id="rId1"/>
  </p:sldMasterIdLst>
  <p:notesMasterIdLst>
    <p:notesMasterId r:id="rId14"/>
  </p:notesMasterIdLst>
  <p:sldIdLst>
    <p:sldId id="256" r:id="rId2"/>
    <p:sldId id="258" r:id="rId3"/>
    <p:sldId id="265" r:id="rId4"/>
    <p:sldId id="259" r:id="rId5"/>
    <p:sldId id="267" r:id="rId6"/>
    <p:sldId id="268" r:id="rId7"/>
    <p:sldId id="269" r:id="rId8"/>
    <p:sldId id="261" r:id="rId9"/>
    <p:sldId id="262" r:id="rId10"/>
    <p:sldId id="263" r:id="rId11"/>
    <p:sldId id="264" r:id="rId12"/>
    <p:sldId id="266" r:id="rId13"/>
  </p:sldIdLst>
  <p:sldSz cx="9144000" cy="5143500" type="screen16x9"/>
  <p:notesSz cx="6858000" cy="9144000"/>
  <p:embeddedFontLst>
    <p:embeddedFont>
      <p:font typeface="Congenial Black" panose="02000503040000020004" pitchFamily="2" charset="0"/>
      <p:bold r:id="rId15"/>
      <p:boldItalic r:id="rId16"/>
    </p:embeddedFont>
    <p:embeddedFont>
      <p:font typeface="Gill Sans MT" panose="020B0502020104020203" pitchFamily="34" charset="0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6522BA-1377-4D64-A3EA-3B98122FB844}" v="3" dt="2026-03-17T14:10:14.662"/>
  </p1510:revLst>
</p1510:revInfo>
</file>

<file path=ppt/tableStyles.xml><?xml version="1.0" encoding="utf-8"?>
<a:tblStyleLst xmlns:a="http://schemas.openxmlformats.org/drawingml/2006/main" def="{C9C9CC77-E8A8-42A8-9D4B-5CBFDB93C1B1}">
  <a:tblStyle styleId="{C9C9CC77-E8A8-42A8-9D4B-5CBFDB93C1B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75fc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75fc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6f75fce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6f75fce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c50a37afd4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c50a37afd4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f75fce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f75fce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8F4891CC-5CEE-AD39-4E4A-58301D75A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50a37afd4_1_36:notes">
            <a:extLst>
              <a:ext uri="{FF2B5EF4-FFF2-40B4-BE49-F238E27FC236}">
                <a16:creationId xmlns:a16="http://schemas.microsoft.com/office/drawing/2014/main" id="{AB395148-26C2-1971-C537-793CF6FB2C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50a37afd4_1_36:notes">
            <a:extLst>
              <a:ext uri="{FF2B5EF4-FFF2-40B4-BE49-F238E27FC236}">
                <a16:creationId xmlns:a16="http://schemas.microsoft.com/office/drawing/2014/main" id="{58B0D2A2-AC4D-07C0-7A34-6687778D55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399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46BB3A0F-7640-14C3-7458-A923B55A9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50a37afd4_1_36:notes">
            <a:extLst>
              <a:ext uri="{FF2B5EF4-FFF2-40B4-BE49-F238E27FC236}">
                <a16:creationId xmlns:a16="http://schemas.microsoft.com/office/drawing/2014/main" id="{7F1DC998-0E91-8B29-78FF-8811FB331E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50a37afd4_1_36:notes">
            <a:extLst>
              <a:ext uri="{FF2B5EF4-FFF2-40B4-BE49-F238E27FC236}">
                <a16:creationId xmlns:a16="http://schemas.microsoft.com/office/drawing/2014/main" id="{9ECE1288-DCBD-2FD4-BA0A-04CC1737F3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945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18CF17D2-3AB3-D879-9CB4-AB1ABA74A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c50a37afd4_1_36:notes">
            <a:extLst>
              <a:ext uri="{FF2B5EF4-FFF2-40B4-BE49-F238E27FC236}">
                <a16:creationId xmlns:a16="http://schemas.microsoft.com/office/drawing/2014/main" id="{810B9613-FBFF-04B3-2BF6-8F1FB6550B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c50a37afd4_1_36:notes">
            <a:extLst>
              <a:ext uri="{FF2B5EF4-FFF2-40B4-BE49-F238E27FC236}">
                <a16:creationId xmlns:a16="http://schemas.microsoft.com/office/drawing/2014/main" id="{F4766679-6C4D-AD93-E329-2CE77156A8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8988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c6f75fce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c6f75fce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c6f75fce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c6f75fceb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6f75fce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6f75fce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c6f75fce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c6f75fce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c50a37afd4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c50a37afd4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335" y="601724"/>
            <a:ext cx="6477805" cy="1906073"/>
          </a:xfrm>
        </p:spPr>
        <p:txBody>
          <a:bodyPr bIns="0" anchor="b">
            <a:normAutofit/>
          </a:bodyPr>
          <a:lstStyle>
            <a:lvl1pPr algn="l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3335" y="2648403"/>
            <a:ext cx="6477804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2376" y="246981"/>
            <a:ext cx="3730436" cy="2319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249" y="599230"/>
            <a:ext cx="608264" cy="37768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13335" y="2646407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40930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4232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317097"/>
            <a:ext cx="6482366" cy="1415963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2854647"/>
            <a:ext cx="6472835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2853739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83175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13" y="603667"/>
            <a:ext cx="7204226" cy="7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498" y="1508159"/>
            <a:ext cx="3483864" cy="25864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328" y="1513007"/>
            <a:ext cx="3483864" cy="2581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137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394" y="603123"/>
            <a:ext cx="7205746" cy="7922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5393" y="1514662"/>
            <a:ext cx="3483864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393" y="2118202"/>
            <a:ext cx="3483864" cy="19833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72" y="1517253"/>
            <a:ext cx="3483864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72" y="2116119"/>
            <a:ext cx="3483864" cy="197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21814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3312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421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504" y="599230"/>
            <a:ext cx="2454824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785" y="599230"/>
            <a:ext cx="4509353" cy="349412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504" y="2404119"/>
            <a:ext cx="2456260" cy="1686136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6210" y="2404118"/>
            <a:ext cx="24521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69853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361628"/>
            <a:ext cx="3055900" cy="3861826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405" y="847135"/>
            <a:ext cx="4149246" cy="137293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841907"/>
            <a:ext cx="2093378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7747" y="2359494"/>
            <a:ext cx="4143303" cy="150280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85537" y="4102393"/>
            <a:ext cx="4145513" cy="240092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5537" y="238981"/>
            <a:ext cx="4155753" cy="2406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5537" y="2357704"/>
            <a:ext cx="41455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74056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3/17/2026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58756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9333" y="599230"/>
            <a:ext cx="1211807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504" y="599230"/>
            <a:ext cx="5871623" cy="34949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79333" y="599230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71783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752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5865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14607"/>
            <a:ext cx="9144000" cy="3079456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03390"/>
            <a:ext cx="7202456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511799"/>
            <a:ext cx="7202456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47778"/>
            <a:ext cx="2625536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46981"/>
            <a:ext cx="4454127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599230"/>
            <a:ext cx="608264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596310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04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1" r:id="rId12"/>
    <p:sldLayoutId id="2147483802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cid:image007.png@01DCAA2C.7853E800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cid:image006.png@01DCAA2C.7853E800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cid:image005.png@01DCAA2C.19165850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cid:image004.png@01DCAA2C.19165850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cid:image001.png@01DCAA2B.AB092090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cid:image002.png@01DCAA2B.5C40F9B0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ric.baker@hcbe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942075" y="637075"/>
            <a:ext cx="6201300" cy="17763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Congenial Black" panose="02000503040000020004" pitchFamily="2" charset="0"/>
              </a:rPr>
              <a:t>Voices for the Vision</a:t>
            </a:r>
            <a:endParaRPr sz="1800" dirty="0">
              <a:solidFill>
                <a:schemeClr val="accent1"/>
              </a:solidFill>
              <a:latin typeface="Congenial Black" panose="02000503040000020004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C00000"/>
                </a:solidFill>
              </a:rPr>
              <a:t>Shared Decision Making FAculty Meeting</a:t>
            </a:r>
            <a:endParaRPr sz="1800" dirty="0">
              <a:solidFill>
                <a:srgbClr val="C00000"/>
              </a:solidFill>
            </a:endParaRPr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3804828" y="3510651"/>
            <a:ext cx="2167618" cy="8208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Quail Run Elementary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000000"/>
                </a:solidFill>
              </a:rPr>
              <a:t>3/18/2026</a:t>
            </a:r>
            <a:endParaRPr sz="1800" dirty="0">
              <a:solidFill>
                <a:srgbClr val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F428B7-FF9D-2D27-8366-765934A4B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69" y="637075"/>
            <a:ext cx="1672070" cy="16571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body" idx="2"/>
          </p:nvPr>
        </p:nvSpPr>
        <p:spPr>
          <a:xfrm>
            <a:off x="4995543" y="674706"/>
            <a:ext cx="3837000" cy="42699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2000" dirty="0"/>
              <a:t>Faculty Input Form</a:t>
            </a:r>
            <a:endParaRPr sz="2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Our FE Program (highlights)</a:t>
            </a:r>
            <a:endParaRPr sz="2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Achievement Data</a:t>
            </a:r>
            <a:endParaRPr sz="2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2026 Parent Survey Results</a:t>
            </a:r>
            <a:endParaRPr sz="2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Family Engagement Plan</a:t>
            </a:r>
            <a:endParaRPr sz="2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School-Family Compact</a:t>
            </a:r>
            <a:endParaRPr sz="20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 dirty="0"/>
              <a:t>Program Supports and Use of Funds</a:t>
            </a:r>
            <a:br>
              <a:rPr lang="en" dirty="0"/>
            </a:b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3277101" y="213041"/>
            <a:ext cx="3436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chemeClr val="accent1"/>
                </a:solidFill>
                <a:latin typeface="Congenial Black" panose="02000503040000020004" pitchFamily="2" charset="0"/>
              </a:rPr>
              <a:t>Agenda</a:t>
            </a:r>
            <a:endParaRPr lang="en-US" sz="5400" dirty="0">
              <a:solidFill>
                <a:schemeClr val="accent1"/>
              </a:solidFill>
              <a:latin typeface="Congenial Black" panose="02000503040000020004" pitchFamily="2" charset="0"/>
            </a:endParaRPr>
          </a:p>
        </p:txBody>
      </p:sp>
      <p:pic>
        <p:nvPicPr>
          <p:cNvPr id="4" name="Picture 3" descr="Pastel checklist and pencil">
            <a:extLst>
              <a:ext uri="{FF2B5EF4-FFF2-40B4-BE49-F238E27FC236}">
                <a16:creationId xmlns:a16="http://schemas.microsoft.com/office/drawing/2014/main" id="{12A99A26-0641-7884-98AD-6A015450B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50" y="1136371"/>
            <a:ext cx="3619150" cy="29611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/>
        </p:nvSpPr>
        <p:spPr>
          <a:xfrm>
            <a:off x="1907679" y="0"/>
            <a:ext cx="5478544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dirty="0">
                <a:solidFill>
                  <a:schemeClr val="accent1"/>
                </a:solidFill>
                <a:latin typeface="Congenial Black" panose="020F0502020204030204" pitchFamily="2" charset="0"/>
                <a:ea typeface="Comic Sans MS"/>
                <a:cs typeface="Comic Sans MS"/>
                <a:sym typeface="Comic Sans MS"/>
              </a:rPr>
              <a:t>Parent Input Form </a:t>
            </a:r>
            <a:endParaRPr lang="en-US" dirty="0"/>
          </a:p>
        </p:txBody>
      </p:sp>
      <p:pic>
        <p:nvPicPr>
          <p:cNvPr id="3" name="Picture 2" descr="A hand holding a pen&#10;&#10;Description automatically generated">
            <a:extLst>
              <a:ext uri="{FF2B5EF4-FFF2-40B4-BE49-F238E27FC236}">
                <a16:creationId xmlns:a16="http://schemas.microsoft.com/office/drawing/2014/main" id="{8BFF744C-CDE9-6CAD-0CB3-726A81E9B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66" y="1376913"/>
            <a:ext cx="1255580" cy="14668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22FD10-FBE7-E820-29D8-4F9813E753BE}"/>
              </a:ext>
            </a:extLst>
          </p:cNvPr>
          <p:cNvSpPr txBox="1"/>
          <p:nvPr/>
        </p:nvSpPr>
        <p:spPr>
          <a:xfrm>
            <a:off x="1553446" y="3389715"/>
            <a:ext cx="6187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dirty="0">
                <a:solidFill>
                  <a:schemeClr val="accent1"/>
                </a:solidFill>
              </a:rPr>
              <a:t>All school staff members must complete the Feedback Questionnaire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5E7932-C53E-C8B3-EE8B-06F0AEB2B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656" y="778216"/>
            <a:ext cx="2540664" cy="25214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 idx="4294967295"/>
          </p:nvPr>
        </p:nvSpPr>
        <p:spPr>
          <a:xfrm>
            <a:off x="0" y="373063"/>
            <a:ext cx="8521700" cy="7334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>
                <a:solidFill>
                  <a:schemeClr val="accent1"/>
                </a:solidFill>
                <a:latin typeface="Congenial Black" panose="02000503040000020004" pitchFamily="2" charset="0"/>
              </a:rPr>
              <a:t>A Glimpse at Family Engagement at</a:t>
            </a:r>
            <a:br>
              <a:rPr lang="en" sz="2500" dirty="0">
                <a:solidFill>
                  <a:schemeClr val="accent1"/>
                </a:solidFill>
                <a:latin typeface="Congenial Black" panose="02000503040000020004" pitchFamily="2" charset="0"/>
              </a:rPr>
            </a:br>
            <a:r>
              <a:rPr lang="en" sz="2500" dirty="0">
                <a:solidFill>
                  <a:schemeClr val="accent1"/>
                </a:solidFill>
                <a:latin typeface="Congenial Black" panose="02000503040000020004" pitchFamily="2" charset="0"/>
              </a:rPr>
              <a:t>Quail Run Elementary!</a:t>
            </a:r>
            <a:endParaRPr sz="2500" dirty="0">
              <a:solidFill>
                <a:schemeClr val="accent1"/>
              </a:solidFill>
              <a:latin typeface="Congenial Black" panose="02000503040000020004" pitchFamily="2" charset="0"/>
            </a:endParaRPr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4294967295"/>
          </p:nvPr>
        </p:nvSpPr>
        <p:spPr>
          <a:xfrm>
            <a:off x="273625" y="3893861"/>
            <a:ext cx="2182091" cy="5238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100" dirty="0">
                <a:solidFill>
                  <a:schemeClr val="accent5"/>
                </a:solidFill>
              </a:rPr>
              <a:t>Fall I</a:t>
            </a:r>
            <a:r>
              <a:rPr lang="en-US" sz="2100" dirty="0">
                <a:solidFill>
                  <a:schemeClr val="accent5"/>
                </a:solidFill>
              </a:rPr>
              <a:t>n</a:t>
            </a:r>
            <a:r>
              <a:rPr lang="en" sz="2100" dirty="0">
                <a:solidFill>
                  <a:schemeClr val="accent5"/>
                </a:solidFill>
              </a:rPr>
              <a:t>to Reading!</a:t>
            </a:r>
            <a:endParaRPr sz="2100" dirty="0">
              <a:solidFill>
                <a:schemeClr val="accent5"/>
              </a:solidFill>
            </a:endParaRPr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4294967295"/>
          </p:nvPr>
        </p:nvSpPr>
        <p:spPr>
          <a:xfrm>
            <a:off x="3121313" y="951189"/>
            <a:ext cx="2198832" cy="5238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dirty="0">
                <a:solidFill>
                  <a:schemeClr val="accent5"/>
                </a:solidFill>
              </a:rPr>
              <a:t>Bridging Languages, Building Learners</a:t>
            </a:r>
            <a:endParaRPr sz="2000" dirty="0">
              <a:solidFill>
                <a:schemeClr val="accent5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5CE5BA-B714-86F4-96B9-6C75C1A76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26415">
            <a:off x="180108" y="1796040"/>
            <a:ext cx="2369127" cy="17768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3BE05C-BD08-104E-16FA-472AFFA45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347" y="1813213"/>
            <a:ext cx="2022764" cy="15170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6E7F34-2708-D15C-E48C-6E594742B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18334">
            <a:off x="6379663" y="1261891"/>
            <a:ext cx="1701512" cy="22686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1B058F-632E-0381-D2DA-92A9C99C3EDA}"/>
              </a:ext>
            </a:extLst>
          </p:cNvPr>
          <p:cNvSpPr txBox="1"/>
          <p:nvPr/>
        </p:nvSpPr>
        <p:spPr>
          <a:xfrm>
            <a:off x="6038886" y="3955743"/>
            <a:ext cx="2633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</a:rPr>
              <a:t>Love, Logic &amp; Learning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EA1BE4E1-22E3-DEB5-64A4-982DA7CF5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>
            <a:extLst>
              <a:ext uri="{FF2B5EF4-FFF2-40B4-BE49-F238E27FC236}">
                <a16:creationId xmlns:a16="http://schemas.microsoft.com/office/drawing/2014/main" id="{86CABD77-D07D-08DA-4232-EAC98CB1B859}"/>
              </a:ext>
            </a:extLst>
          </p:cNvPr>
          <p:cNvSpPr txBox="1"/>
          <p:nvPr/>
        </p:nvSpPr>
        <p:spPr>
          <a:xfrm>
            <a:off x="859825" y="330492"/>
            <a:ext cx="7204175" cy="12926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1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Achievement Data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1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Math</a:t>
            </a:r>
            <a:endParaRPr sz="3600" dirty="0">
              <a:solidFill>
                <a:schemeClr val="accent1"/>
              </a:solidFill>
              <a:latin typeface="Congenial Black" panose="02000503040000020004" pitchFamily="2" charset="0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17">
            <a:extLst>
              <a:ext uri="{FF2B5EF4-FFF2-40B4-BE49-F238E27FC236}">
                <a16:creationId xmlns:a16="http://schemas.microsoft.com/office/drawing/2014/main" id="{A111C720-558A-7C03-47A6-8E82D1F664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350" y="517820"/>
            <a:ext cx="863150" cy="91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>
            <a:extLst>
              <a:ext uri="{FF2B5EF4-FFF2-40B4-BE49-F238E27FC236}">
                <a16:creationId xmlns:a16="http://schemas.microsoft.com/office/drawing/2014/main" id="{8DDD8632-E98D-7F3E-0793-4C891315B50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8175" y="532467"/>
            <a:ext cx="970475" cy="970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BC9F77-2125-D6EC-EC5F-8433928F9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00" y="152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7">
            <a:extLst>
              <a:ext uri="{FF2B5EF4-FFF2-40B4-BE49-F238E27FC236}">
                <a16:creationId xmlns:a16="http://schemas.microsoft.com/office/drawing/2014/main" id="{FFFDD2C6-A8A4-5BE1-97BE-296D6F27E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50" y="1653371"/>
            <a:ext cx="3237270" cy="160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734079-FDAD-0089-5790-8F93CB6C2A6A}"/>
              </a:ext>
            </a:extLst>
          </p:cNvPr>
          <p:cNvSpPr txBox="1"/>
          <p:nvPr/>
        </p:nvSpPr>
        <p:spPr>
          <a:xfrm>
            <a:off x="1149917" y="3389086"/>
            <a:ext cx="2097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err="1">
                <a:solidFill>
                  <a:schemeClr val="accent5"/>
                </a:solidFill>
              </a:rPr>
              <a:t>iReady</a:t>
            </a:r>
            <a:r>
              <a:rPr lang="en-US" u="sng" dirty="0">
                <a:solidFill>
                  <a:schemeClr val="accent5"/>
                </a:solidFill>
              </a:rPr>
              <a:t> K-2 Math Fall to Winter Growth</a:t>
            </a:r>
            <a:endParaRPr lang="en-US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2E1CB5B-9E10-45C1-710D-6A86FD7899F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572001" y="922994"/>
            <a:ext cx="631662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6">
            <a:extLst>
              <a:ext uri="{FF2B5EF4-FFF2-40B4-BE49-F238E27FC236}">
                <a16:creationId xmlns:a16="http://schemas.microsoft.com/office/drawing/2014/main" id="{3DD69066-D930-2121-B590-05B766F0F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155" y="1670039"/>
            <a:ext cx="3237270" cy="162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88807E-D0D6-8FE0-06A3-802279734840}"/>
              </a:ext>
            </a:extLst>
          </p:cNvPr>
          <p:cNvSpPr txBox="1"/>
          <p:nvPr/>
        </p:nvSpPr>
        <p:spPr>
          <a:xfrm>
            <a:off x="5307790" y="3389086"/>
            <a:ext cx="28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err="1">
                <a:solidFill>
                  <a:schemeClr val="accent5"/>
                </a:solidFill>
              </a:rPr>
              <a:t>iReady</a:t>
            </a:r>
            <a:r>
              <a:rPr lang="en-US" u="sng" dirty="0">
                <a:solidFill>
                  <a:schemeClr val="accent5"/>
                </a:solidFill>
              </a:rPr>
              <a:t> 3-5 Math Fall to Winter Growth</a:t>
            </a:r>
            <a:endParaRPr lang="en-US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011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6D204BB2-BAD6-3169-F6D2-6AAFA1137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>
            <a:extLst>
              <a:ext uri="{FF2B5EF4-FFF2-40B4-BE49-F238E27FC236}">
                <a16:creationId xmlns:a16="http://schemas.microsoft.com/office/drawing/2014/main" id="{6D9BE8A9-4511-B72E-DA2A-58B62DBA7524}"/>
              </a:ext>
            </a:extLst>
          </p:cNvPr>
          <p:cNvSpPr txBox="1"/>
          <p:nvPr/>
        </p:nvSpPr>
        <p:spPr>
          <a:xfrm>
            <a:off x="859825" y="330492"/>
            <a:ext cx="7204175" cy="12926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1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Achievement Data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1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Reading</a:t>
            </a:r>
            <a:endParaRPr sz="3600" dirty="0">
              <a:solidFill>
                <a:schemeClr val="accent1"/>
              </a:solidFill>
              <a:latin typeface="Congenial Black" panose="02000503040000020004" pitchFamily="2" charset="0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17">
            <a:extLst>
              <a:ext uri="{FF2B5EF4-FFF2-40B4-BE49-F238E27FC236}">
                <a16:creationId xmlns:a16="http://schemas.microsoft.com/office/drawing/2014/main" id="{1AF983BF-3810-B208-844E-FD83E3F39FD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350" y="517820"/>
            <a:ext cx="863150" cy="91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>
            <a:extLst>
              <a:ext uri="{FF2B5EF4-FFF2-40B4-BE49-F238E27FC236}">
                <a16:creationId xmlns:a16="http://schemas.microsoft.com/office/drawing/2014/main" id="{F9481E6E-10B7-F08D-B61A-24615D8B433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8175" y="532467"/>
            <a:ext cx="970475" cy="970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52C6C2-6D50-B5DF-1A37-7B7DA45BB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00" y="152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710B97-4349-EFCE-2328-D9FE8E695A6E}"/>
              </a:ext>
            </a:extLst>
          </p:cNvPr>
          <p:cNvSpPr txBox="1"/>
          <p:nvPr/>
        </p:nvSpPr>
        <p:spPr>
          <a:xfrm>
            <a:off x="1149917" y="3389086"/>
            <a:ext cx="2097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err="1">
                <a:solidFill>
                  <a:schemeClr val="accent5"/>
                </a:solidFill>
              </a:rPr>
              <a:t>iReady</a:t>
            </a:r>
            <a:r>
              <a:rPr lang="en-US" u="sng" dirty="0">
                <a:solidFill>
                  <a:schemeClr val="accent5"/>
                </a:solidFill>
              </a:rPr>
              <a:t> K-2 Reading Fall to Winter Growth</a:t>
            </a:r>
            <a:endParaRPr lang="en-US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5FE7BC2-63FB-2290-A99E-FDF2E9DA928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572001" y="922994"/>
            <a:ext cx="631662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86AB2-A75C-FC51-08D7-3BDE3D94087E}"/>
              </a:ext>
            </a:extLst>
          </p:cNvPr>
          <p:cNvSpPr txBox="1"/>
          <p:nvPr/>
        </p:nvSpPr>
        <p:spPr>
          <a:xfrm>
            <a:off x="5307790" y="3389086"/>
            <a:ext cx="28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err="1">
                <a:solidFill>
                  <a:schemeClr val="accent5"/>
                </a:solidFill>
              </a:rPr>
              <a:t>iReady</a:t>
            </a:r>
            <a:r>
              <a:rPr lang="en-US" u="sng" dirty="0">
                <a:solidFill>
                  <a:schemeClr val="accent5"/>
                </a:solidFill>
              </a:rPr>
              <a:t> 3-5 Reading Fall to Winter Growth</a:t>
            </a:r>
            <a:endParaRPr lang="en-US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BC6DAE1-25C0-39B6-D112-B86E54571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576" y="1713730"/>
            <a:ext cx="4128513" cy="68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5">
            <a:extLst>
              <a:ext uri="{FF2B5EF4-FFF2-40B4-BE49-F238E27FC236}">
                <a16:creationId xmlns:a16="http://schemas.microsoft.com/office/drawing/2014/main" id="{39F613DF-44A8-9207-C1D3-24111BE46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75" y="1713731"/>
            <a:ext cx="3263045" cy="163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FEF5F2E5-29BA-E0C6-A9AE-A3D5C418CCA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888746" y="725532"/>
            <a:ext cx="6419105" cy="5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5" name="Picture 4">
            <a:extLst>
              <a:ext uri="{FF2B5EF4-FFF2-40B4-BE49-F238E27FC236}">
                <a16:creationId xmlns:a16="http://schemas.microsoft.com/office/drawing/2014/main" id="{0E35E8CA-5A9B-784D-EFFA-DA1C6C40D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745" y="1700358"/>
            <a:ext cx="3263045" cy="164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899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>
          <a:extLst>
            <a:ext uri="{FF2B5EF4-FFF2-40B4-BE49-F238E27FC236}">
              <a16:creationId xmlns:a16="http://schemas.microsoft.com/office/drawing/2014/main" id="{276F2BD6-1EFC-3948-8035-5CA4DAFA0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>
            <a:extLst>
              <a:ext uri="{FF2B5EF4-FFF2-40B4-BE49-F238E27FC236}">
                <a16:creationId xmlns:a16="http://schemas.microsoft.com/office/drawing/2014/main" id="{B43587FF-A20A-9F8D-FC96-DE8C15A852FD}"/>
              </a:ext>
            </a:extLst>
          </p:cNvPr>
          <p:cNvSpPr txBox="1"/>
          <p:nvPr/>
        </p:nvSpPr>
        <p:spPr>
          <a:xfrm>
            <a:off x="859825" y="330492"/>
            <a:ext cx="7204175" cy="12926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1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Achievement Data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1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MAPs</a:t>
            </a:r>
            <a:endParaRPr sz="3600" dirty="0">
              <a:solidFill>
                <a:schemeClr val="accent1"/>
              </a:solidFill>
              <a:latin typeface="Congenial Black" panose="02000503040000020004" pitchFamily="2" charset="0"/>
              <a:ea typeface="Roboto"/>
              <a:cs typeface="Roboto"/>
              <a:sym typeface="Roboto"/>
            </a:endParaRPr>
          </a:p>
        </p:txBody>
      </p:sp>
      <p:pic>
        <p:nvPicPr>
          <p:cNvPr id="98" name="Google Shape;98;p17">
            <a:extLst>
              <a:ext uri="{FF2B5EF4-FFF2-40B4-BE49-F238E27FC236}">
                <a16:creationId xmlns:a16="http://schemas.microsoft.com/office/drawing/2014/main" id="{4A39F5A2-08C1-0D13-A7F9-FE3CBEC9C2D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350" y="517820"/>
            <a:ext cx="863150" cy="917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>
            <a:extLst>
              <a:ext uri="{FF2B5EF4-FFF2-40B4-BE49-F238E27FC236}">
                <a16:creationId xmlns:a16="http://schemas.microsoft.com/office/drawing/2014/main" id="{37F7031D-D81E-9AF5-AEE4-B4CA3AE3B01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8175" y="532467"/>
            <a:ext cx="970475" cy="970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089BD9-7BEA-FC84-2D05-7B1C2B79B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00" y="1526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062606-53D3-3ABD-72AA-261C3312D4C1}"/>
              </a:ext>
            </a:extLst>
          </p:cNvPr>
          <p:cNvSpPr txBox="1"/>
          <p:nvPr/>
        </p:nvSpPr>
        <p:spPr>
          <a:xfrm>
            <a:off x="3175108" y="2526643"/>
            <a:ext cx="3112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accent5"/>
                </a:solidFill>
              </a:rPr>
              <a:t>MAP Math school growth</a:t>
            </a:r>
            <a:endParaRPr lang="en-US" dirty="0">
              <a:solidFill>
                <a:schemeClr val="accent5"/>
              </a:solidFill>
            </a:endParaRPr>
          </a:p>
          <a:p>
            <a:endParaRPr lang="en-US" sz="14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542FED0-1A95-4BAA-031D-EAF7CF91CB5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572001" y="922994"/>
            <a:ext cx="631662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3C64F-ED83-FDF2-2C47-0039586CB024}"/>
              </a:ext>
            </a:extLst>
          </p:cNvPr>
          <p:cNvSpPr txBox="1"/>
          <p:nvPr/>
        </p:nvSpPr>
        <p:spPr>
          <a:xfrm>
            <a:off x="3175108" y="3968375"/>
            <a:ext cx="3083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accent5"/>
                </a:solidFill>
              </a:rPr>
              <a:t>MAP Reading School Growth</a:t>
            </a:r>
            <a:endParaRPr lang="en-US" dirty="0">
              <a:solidFill>
                <a:schemeClr val="accent5"/>
              </a:solidFill>
            </a:endParaRPr>
          </a:p>
          <a:p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7B602A2-0968-F6FC-03E2-47C7B5F78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576" y="1713730"/>
            <a:ext cx="4128513" cy="68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2003A9C-BA83-4E42-6A3E-B24E6B47979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888746" y="725532"/>
            <a:ext cx="6419105" cy="5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E4AAF83-03F2-60D9-30F8-2F5036C9E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350" y="156121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7" name="Picture 3">
            <a:extLst>
              <a:ext uri="{FF2B5EF4-FFF2-40B4-BE49-F238E27FC236}">
                <a16:creationId xmlns:a16="http://schemas.microsoft.com/office/drawing/2014/main" id="{1E689E88-D611-6B25-CC92-07FF3AFCB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949" y="1719830"/>
            <a:ext cx="5922101" cy="82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75F092DC-B1CC-9DB4-A272-6FBB66E0206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0" y="-1"/>
            <a:ext cx="67651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9" name="Picture 2">
            <a:extLst>
              <a:ext uri="{FF2B5EF4-FFF2-40B4-BE49-F238E27FC236}">
                <a16:creationId xmlns:a16="http://schemas.microsoft.com/office/drawing/2014/main" id="{4D06B5DF-B484-8C07-3D16-5E03C9E53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949" y="3006169"/>
            <a:ext cx="5922101" cy="82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425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title" idx="4294967295"/>
          </p:nvPr>
        </p:nvSpPr>
        <p:spPr>
          <a:xfrm>
            <a:off x="950119" y="43242"/>
            <a:ext cx="7243762" cy="7334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1155CC"/>
                </a:solidFill>
                <a:latin typeface="Congenial Black" panose="02000503040000020004" pitchFamily="2" charset="0"/>
              </a:rPr>
              <a:t>2026 Parent Satisfaction Survey Results</a:t>
            </a:r>
            <a:endParaRPr b="1" dirty="0">
              <a:solidFill>
                <a:srgbClr val="1155CC"/>
              </a:solidFill>
              <a:latin typeface="Congenial Black" panose="02000503040000020004" pitchFamily="2" charset="0"/>
            </a:endParaRPr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4294967295"/>
          </p:nvPr>
        </p:nvSpPr>
        <p:spPr>
          <a:xfrm>
            <a:off x="4714348" y="2751521"/>
            <a:ext cx="2176462" cy="4365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900" dirty="0">
                <a:solidFill>
                  <a:schemeClr val="accent5"/>
                </a:solidFill>
              </a:rPr>
              <a:t>Preferred Method of Communication</a:t>
            </a:r>
            <a:endParaRPr sz="900" dirty="0">
              <a:solidFill>
                <a:schemeClr val="accent5"/>
              </a:solidFill>
            </a:endParaRPr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4294967295"/>
          </p:nvPr>
        </p:nvSpPr>
        <p:spPr>
          <a:xfrm>
            <a:off x="4735950" y="3050252"/>
            <a:ext cx="2178050" cy="12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Text Message – 32.65%</a:t>
            </a:r>
            <a:endParaRPr sz="1100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Email -10.20 %</a:t>
            </a:r>
            <a:endParaRPr sz="1100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HCSD App – 22.45%</a:t>
            </a:r>
            <a:endParaRPr sz="1100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Social Media -4.08 %</a:t>
            </a:r>
            <a:endParaRPr sz="1100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 sz="1100" dirty="0"/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4294967295"/>
          </p:nvPr>
        </p:nvSpPr>
        <p:spPr>
          <a:xfrm>
            <a:off x="67462" y="2697709"/>
            <a:ext cx="2237752" cy="544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000" dirty="0">
                <a:solidFill>
                  <a:schemeClr val="accent5"/>
                </a:solidFill>
              </a:rPr>
              <a:t>Received Information about Academic Requirements</a:t>
            </a:r>
            <a:endParaRPr sz="1000" dirty="0">
              <a:solidFill>
                <a:schemeClr val="accent5"/>
              </a:solidFill>
            </a:endParaRPr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4294967295"/>
          </p:nvPr>
        </p:nvSpPr>
        <p:spPr>
          <a:xfrm>
            <a:off x="233512" y="3199355"/>
            <a:ext cx="2058801" cy="7263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All/Most of the Time – 75.51%</a:t>
            </a:r>
            <a:endParaRPr sz="1100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Some of the Time -22.45 % </a:t>
            </a:r>
            <a:endParaRPr sz="1100" dirty="0">
              <a:solidFill>
                <a:schemeClr val="accent1"/>
              </a:solidFill>
            </a:endParaRPr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4294967295"/>
          </p:nvPr>
        </p:nvSpPr>
        <p:spPr>
          <a:xfrm>
            <a:off x="2343296" y="2694690"/>
            <a:ext cx="2176463" cy="4365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000" dirty="0">
                <a:solidFill>
                  <a:schemeClr val="accent5"/>
                </a:solidFill>
              </a:rPr>
              <a:t>School Offers Parent Workshops</a:t>
            </a:r>
            <a:endParaRPr sz="1000" dirty="0">
              <a:solidFill>
                <a:schemeClr val="accent5"/>
              </a:solidFill>
            </a:endParaRPr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4294967295"/>
          </p:nvPr>
        </p:nvSpPr>
        <p:spPr>
          <a:xfrm>
            <a:off x="2374224" y="3191539"/>
            <a:ext cx="2178050" cy="11541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All/Most of the Time:  75.51%</a:t>
            </a:r>
            <a:endParaRPr sz="1100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Some of the Time – 24.49%</a:t>
            </a:r>
            <a:endParaRPr sz="1100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None of the Time - 0%</a:t>
            </a:r>
            <a:endParaRPr sz="1100" dirty="0">
              <a:solidFill>
                <a:schemeClr val="accent1"/>
              </a:solidFill>
            </a:endParaRPr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4294967295"/>
          </p:nvPr>
        </p:nvSpPr>
        <p:spPr>
          <a:xfrm>
            <a:off x="7001757" y="2735619"/>
            <a:ext cx="2082575" cy="3547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900" dirty="0">
                <a:solidFill>
                  <a:schemeClr val="accent5"/>
                </a:solidFill>
              </a:rPr>
              <a:t>Preferred  Day and Time for Academic Family Events</a:t>
            </a:r>
            <a:endParaRPr sz="900" dirty="0">
              <a:solidFill>
                <a:schemeClr val="accent5"/>
              </a:solidFill>
            </a:endParaRPr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4294967295"/>
          </p:nvPr>
        </p:nvSpPr>
        <p:spPr>
          <a:xfrm>
            <a:off x="6860462" y="3150135"/>
            <a:ext cx="2176462" cy="11605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Wednesday -19.80 %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100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Friday -29.70 %</a:t>
            </a:r>
            <a:endParaRPr sz="1100" dirty="0">
              <a:solidFill>
                <a:schemeClr val="accent1"/>
              </a:solidFill>
            </a:endParaRPr>
          </a:p>
          <a:p>
            <a:pPr marL="0" lvl="0" indent="0" algn="ctr" rtl="0"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Morning – 31.25%</a:t>
            </a:r>
          </a:p>
          <a:p>
            <a:pPr marL="0" lvl="0" indent="0" algn="ctr" rtl="0">
              <a:spcAft>
                <a:spcPts val="0"/>
              </a:spcAft>
              <a:buNone/>
            </a:pPr>
            <a:r>
              <a:rPr lang="en" sz="1100" dirty="0">
                <a:solidFill>
                  <a:schemeClr val="accent1"/>
                </a:solidFill>
              </a:rPr>
              <a:t>Evening – 47.92%</a:t>
            </a:r>
            <a:endParaRPr sz="1100" dirty="0">
              <a:solidFill>
                <a:schemeClr val="accent1"/>
              </a:solidFill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431488" y="960616"/>
            <a:ext cx="1644300" cy="1644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9" name="Google Shape;109;p18"/>
          <p:cNvCxnSpPr/>
          <p:nvPr/>
        </p:nvCxnSpPr>
        <p:spPr>
          <a:xfrm>
            <a:off x="1118175" y="3613373"/>
            <a:ext cx="27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1" name="Google Shape;111;p18"/>
          <p:cNvSpPr/>
          <p:nvPr/>
        </p:nvSpPr>
        <p:spPr>
          <a:xfrm>
            <a:off x="2621365" y="1025421"/>
            <a:ext cx="1644300" cy="1644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3" name="Google Shape;113;p18"/>
          <p:cNvCxnSpPr/>
          <p:nvPr/>
        </p:nvCxnSpPr>
        <p:spPr>
          <a:xfrm>
            <a:off x="3327800" y="3613373"/>
            <a:ext cx="27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6" name="Google Shape;116;p18"/>
          <p:cNvCxnSpPr/>
          <p:nvPr/>
        </p:nvCxnSpPr>
        <p:spPr>
          <a:xfrm>
            <a:off x="5554075" y="3613373"/>
            <a:ext cx="27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p18"/>
          <p:cNvSpPr/>
          <p:nvPr/>
        </p:nvSpPr>
        <p:spPr>
          <a:xfrm>
            <a:off x="4885064" y="1065612"/>
            <a:ext cx="1644300" cy="1644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0" name="Google Shape;120;p18"/>
          <p:cNvCxnSpPr/>
          <p:nvPr/>
        </p:nvCxnSpPr>
        <p:spPr>
          <a:xfrm>
            <a:off x="7747050" y="3613373"/>
            <a:ext cx="2709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1" name="Google Shape;121;p18"/>
          <p:cNvSpPr/>
          <p:nvPr/>
        </p:nvSpPr>
        <p:spPr>
          <a:xfrm>
            <a:off x="7057453" y="1065612"/>
            <a:ext cx="1644300" cy="1644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4" name="Google Shape;12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443" y="1255016"/>
            <a:ext cx="1055501" cy="105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0907" y="1474811"/>
            <a:ext cx="1192613" cy="1018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AF2AD9-FBB0-4397-A356-AA62E4173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469" y="1426612"/>
            <a:ext cx="1197088" cy="956959"/>
          </a:xfrm>
          <a:prstGeom prst="rect">
            <a:avLst/>
          </a:prstGeom>
        </p:spPr>
      </p:pic>
      <p:pic>
        <p:nvPicPr>
          <p:cNvPr id="1030" name="Picture 6" descr="download asset">
            <a:extLst>
              <a:ext uri="{FF2B5EF4-FFF2-40B4-BE49-F238E27FC236}">
                <a16:creationId xmlns:a16="http://schemas.microsoft.com/office/drawing/2014/main" id="{83CCB217-C61B-442A-A93A-FF2BE36E0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262" y="1255016"/>
            <a:ext cx="1191975" cy="115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435300" y="443350"/>
            <a:ext cx="4045200" cy="134569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accent6"/>
                </a:solidFill>
                <a:latin typeface="Congenial Black" panose="02000503040000020004" pitchFamily="2" charset="0"/>
              </a:rPr>
              <a:t>Family Engagement cOnnection</a:t>
            </a:r>
            <a:endParaRPr sz="1400" i="1" dirty="0">
              <a:solidFill>
                <a:schemeClr val="accent1"/>
              </a:solidFill>
            </a:endParaRPr>
          </a:p>
        </p:txBody>
      </p:sp>
      <p:graphicFrame>
        <p:nvGraphicFramePr>
          <p:cNvPr id="132" name="Google Shape;132;p19"/>
          <p:cNvGraphicFramePr/>
          <p:nvPr>
            <p:extLst>
              <p:ext uri="{D42A27DB-BD31-4B8C-83A1-F6EECF244321}">
                <p14:modId xmlns:p14="http://schemas.microsoft.com/office/powerpoint/2010/main" val="4282842517"/>
              </p:ext>
            </p:extLst>
          </p:nvPr>
        </p:nvGraphicFramePr>
        <p:xfrm>
          <a:off x="4668982" y="291176"/>
          <a:ext cx="4243836" cy="4259220"/>
        </p:xfrm>
        <a:graphic>
          <a:graphicData uri="http://schemas.openxmlformats.org/drawingml/2006/table">
            <a:tbl>
              <a:tblPr>
                <a:noFill/>
                <a:tableStyleId>{C9C9CC77-E8A8-42A8-9D4B-5CBFDB93C1B1}</a:tableStyleId>
              </a:tblPr>
              <a:tblGrid>
                <a:gridCol w="1929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2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299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accent1"/>
                          </a:solidFill>
                        </a:rPr>
                        <a:t>Events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accent1"/>
                          </a:solidFill>
                        </a:rPr>
                        <a:t>Event Type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chemeClr val="accent1"/>
                          </a:solidFill>
                        </a:rPr>
                        <a:t>Date 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Fall Into Reading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Literacy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10/29/25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ESOL Night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ESOL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11/17/25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Thanksgiving Lunch (K&amp;2</a:t>
                      </a:r>
                      <a:r>
                        <a:rPr lang="en-US" sz="1000" baseline="30000" dirty="0">
                          <a:solidFill>
                            <a:schemeClr val="accent5"/>
                          </a:solidFill>
                        </a:rPr>
                        <a:t>nd</a:t>
                      </a: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)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Welcoming Climate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11/20/25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38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Christmas Lunch (1</a:t>
                      </a:r>
                      <a:r>
                        <a:rPr lang="en-US" sz="1000" baseline="30000" dirty="0">
                          <a:solidFill>
                            <a:schemeClr val="accent5"/>
                          </a:solidFill>
                        </a:rPr>
                        <a:t>st</a:t>
                      </a: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 &amp; 4</a:t>
                      </a:r>
                      <a:r>
                        <a:rPr lang="en-US" sz="1000" baseline="30000" dirty="0">
                          <a:solidFill>
                            <a:schemeClr val="accent5"/>
                          </a:solidFill>
                        </a:rPr>
                        <a:t>th</a:t>
                      </a: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)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Welcoming Climate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12/11/25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Valentine Lunch (3</a:t>
                      </a:r>
                      <a:r>
                        <a:rPr lang="en-US" sz="1000" baseline="30000" dirty="0">
                          <a:solidFill>
                            <a:schemeClr val="accent5"/>
                          </a:solidFill>
                        </a:rPr>
                        <a:t>rd</a:t>
                      </a: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 &amp; 5</a:t>
                      </a:r>
                      <a:r>
                        <a:rPr lang="en-US" sz="1000" baseline="30000" dirty="0">
                          <a:solidFill>
                            <a:schemeClr val="accent5"/>
                          </a:solidFill>
                        </a:rPr>
                        <a:t>th</a:t>
                      </a: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)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Welcoming Climate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2/10/26</a:t>
                      </a:r>
                      <a:endParaRPr sz="1000" dirty="0">
                        <a:solidFill>
                          <a:schemeClr val="accent5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The Sweet Side of Technology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Tech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1/16/26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Love, Logic and Learning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MATH/STEM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accent5"/>
                          </a:solidFill>
                        </a:rPr>
                        <a:t>2/12/26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rgbClr val="FCE5CD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4" name="Google Shape;134;p19"/>
          <p:cNvSpPr txBox="1"/>
          <p:nvPr/>
        </p:nvSpPr>
        <p:spPr>
          <a:xfrm>
            <a:off x="738886" y="1691681"/>
            <a:ext cx="36789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27000" lvl="0" algn="l" rtl="0">
              <a:spcBef>
                <a:spcPts val="0"/>
              </a:spcBef>
              <a:spcAft>
                <a:spcPts val="0"/>
              </a:spcAft>
              <a:buClr>
                <a:srgbClr val="A4C2F4"/>
              </a:buClr>
              <a:buSzPts val="1600"/>
            </a:pPr>
            <a:r>
              <a:rPr lang="en" sz="16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Were you able to attend any of these family engagement events this year?</a:t>
            </a:r>
          </a:p>
          <a:p>
            <a:pPr marL="127000" lvl="0" algn="l" rtl="0">
              <a:spcBef>
                <a:spcPts val="0"/>
              </a:spcBef>
              <a:spcAft>
                <a:spcPts val="0"/>
              </a:spcAft>
              <a:buClr>
                <a:srgbClr val="A4C2F4"/>
              </a:buClr>
              <a:buSzPts val="1600"/>
            </a:pPr>
            <a:endParaRPr lang="en" sz="1600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27000" lvl="0" algn="l" rtl="0">
              <a:spcBef>
                <a:spcPts val="0"/>
              </a:spcBef>
              <a:spcAft>
                <a:spcPts val="0"/>
              </a:spcAft>
              <a:buClr>
                <a:srgbClr val="A4C2F4"/>
              </a:buClr>
              <a:buSzPts val="1600"/>
            </a:pPr>
            <a:r>
              <a:rPr lang="en" sz="16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If so, in what ways can we improve the event(s)?</a:t>
            </a:r>
          </a:p>
          <a:p>
            <a:pPr marL="127000" lvl="0" algn="l" rtl="0">
              <a:spcBef>
                <a:spcPts val="0"/>
              </a:spcBef>
              <a:spcAft>
                <a:spcPts val="0"/>
              </a:spcAft>
              <a:buClr>
                <a:srgbClr val="A4C2F4"/>
              </a:buClr>
              <a:buSzPts val="1600"/>
            </a:pPr>
            <a:endParaRPr lang="en" sz="1600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27000" lvl="0" algn="l" rtl="0">
              <a:spcBef>
                <a:spcPts val="0"/>
              </a:spcBef>
              <a:spcAft>
                <a:spcPts val="0"/>
              </a:spcAft>
              <a:buClr>
                <a:srgbClr val="A4C2F4"/>
              </a:buClr>
              <a:buSzPts val="1600"/>
            </a:pPr>
            <a:r>
              <a:rPr lang="en" sz="16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What other academic-based or family-fun type activities would you like us to consider offering?</a:t>
            </a:r>
            <a:endParaRPr sz="1600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AA3F85-8D8E-045F-AA2C-ACD78BFDB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419" y="285511"/>
            <a:ext cx="5406195" cy="4224426"/>
          </a:xfrm>
          <a:prstGeom prst="rect">
            <a:avLst/>
          </a:prstGeom>
        </p:spPr>
      </p:pic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-57525" y="386892"/>
            <a:ext cx="3744945" cy="56447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br>
              <a:rPr lang="en" sz="2800" dirty="0">
                <a:solidFill>
                  <a:schemeClr val="accent5"/>
                </a:solidFill>
                <a:latin typeface="Congenial Black" panose="02000503040000020004" pitchFamily="2" charset="0"/>
              </a:rPr>
            </a:br>
            <a:r>
              <a:rPr lang="en-US" sz="2800" dirty="0">
                <a:solidFill>
                  <a:schemeClr val="accent5"/>
                </a:solidFill>
                <a:latin typeface="Congenial Black" panose="02000503040000020004" pitchFamily="2" charset="0"/>
              </a:rPr>
              <a:t>S</a:t>
            </a:r>
            <a:r>
              <a:rPr lang="en" sz="2800" dirty="0">
                <a:solidFill>
                  <a:schemeClr val="accent5"/>
                </a:solidFill>
                <a:latin typeface="Congenial Black" panose="02000503040000020004" pitchFamily="2" charset="0"/>
              </a:rPr>
              <a:t>chool-Parent Compact</a:t>
            </a:r>
            <a:endParaRPr sz="2800" dirty="0">
              <a:solidFill>
                <a:schemeClr val="accent5"/>
              </a:solidFill>
              <a:latin typeface="Congenial Black" panose="02000503040000020004" pitchFamily="2" charset="0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205910" y="1433945"/>
            <a:ext cx="3306217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>
              <a:buClr>
                <a:srgbClr val="A4C2F4"/>
              </a:buClr>
              <a:buSzPts val="1400"/>
            </a:pPr>
            <a:r>
              <a:rPr lang="en-US" sz="1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What is the ONE academic concept you believe every student in your grade level should master before going to the next grade?</a:t>
            </a:r>
          </a:p>
          <a:p>
            <a:pPr marL="139700" lvl="0">
              <a:buClr>
                <a:srgbClr val="A4C2F4"/>
              </a:buClr>
              <a:buSzPts val="1400"/>
            </a:pPr>
            <a:endParaRPr lang="en-US" sz="1400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9700" lvl="0">
              <a:buClr>
                <a:srgbClr val="A4C2F4"/>
              </a:buClr>
              <a:buSzPts val="1400"/>
            </a:pPr>
            <a:r>
              <a:rPr lang="en-US" sz="1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What can our school do to better support students and their families in meeting this goal?</a:t>
            </a:r>
          </a:p>
          <a:p>
            <a:pPr marL="139700" lvl="0">
              <a:buClr>
                <a:srgbClr val="A4C2F4"/>
              </a:buClr>
              <a:buSzPts val="1400"/>
            </a:pPr>
            <a:endParaRPr lang="en-US" sz="1400" dirty="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9700" lvl="0">
              <a:buClr>
                <a:srgbClr val="A4C2F4"/>
              </a:buClr>
              <a:buSzPts val="1400"/>
            </a:pPr>
            <a:r>
              <a:rPr lang="en-US" sz="1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What are some things parents and students can do to help students obtain mastery of the concept?</a:t>
            </a:r>
          </a:p>
        </p:txBody>
      </p:sp>
      <p:sp>
        <p:nvSpPr>
          <p:cNvPr id="7" name="Google Shape;142;p20"/>
          <p:cNvSpPr/>
          <p:nvPr/>
        </p:nvSpPr>
        <p:spPr>
          <a:xfrm>
            <a:off x="5567417" y="659898"/>
            <a:ext cx="409903" cy="2586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42;p20"/>
          <p:cNvSpPr/>
          <p:nvPr/>
        </p:nvSpPr>
        <p:spPr>
          <a:xfrm>
            <a:off x="7430693" y="669128"/>
            <a:ext cx="409903" cy="2586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42;p20"/>
          <p:cNvSpPr/>
          <p:nvPr/>
        </p:nvSpPr>
        <p:spPr>
          <a:xfrm>
            <a:off x="6434488" y="3188792"/>
            <a:ext cx="409903" cy="2586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42;p20"/>
          <p:cNvSpPr/>
          <p:nvPr/>
        </p:nvSpPr>
        <p:spPr>
          <a:xfrm rot="2419082">
            <a:off x="3722411" y="2571036"/>
            <a:ext cx="409903" cy="258646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/>
          <p:nvPr/>
        </p:nvSpPr>
        <p:spPr>
          <a:xfrm>
            <a:off x="551850" y="513275"/>
            <a:ext cx="3841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463700" y="513250"/>
            <a:ext cx="38418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1075611" y="2339345"/>
            <a:ext cx="6992778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How can we increase family engagement and participation?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C00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en-US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What family engagement topics do you think teachers and administrators need to discuss or learn more about in order to support our students and their families?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FFC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3" name="Google Shape;1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68162">
            <a:off x="7085917" y="248539"/>
            <a:ext cx="1272096" cy="1422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93693">
            <a:off x="270192" y="501166"/>
            <a:ext cx="1872315" cy="124821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1"/>
          <p:cNvSpPr txBox="1"/>
          <p:nvPr/>
        </p:nvSpPr>
        <p:spPr>
          <a:xfrm>
            <a:off x="2044351" y="74745"/>
            <a:ext cx="4933241" cy="1323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 dirty="0">
                <a:solidFill>
                  <a:schemeClr val="accent5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Program Supports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b="1" dirty="0">
                <a:solidFill>
                  <a:schemeClr val="accent5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A</a:t>
            </a:r>
            <a:r>
              <a:rPr lang="en" sz="3700" b="1" dirty="0">
                <a:solidFill>
                  <a:schemeClr val="accent5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nd Use of Funds</a:t>
            </a:r>
            <a:endParaRPr sz="3700" b="1" dirty="0">
              <a:solidFill>
                <a:schemeClr val="accent5"/>
              </a:solidFill>
              <a:latin typeface="Congenial Black" panose="02000503040000020004" pitchFamily="2" charset="0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850" y="321912"/>
            <a:ext cx="4706800" cy="4499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 txBox="1"/>
          <p:nvPr/>
        </p:nvSpPr>
        <p:spPr>
          <a:xfrm>
            <a:off x="5165020" y="1026777"/>
            <a:ext cx="3537600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5"/>
                </a:solidFill>
                <a:latin typeface="Congenial Black" panose="02000503040000020004" pitchFamily="2" charset="0"/>
                <a:ea typeface="Roboto"/>
                <a:cs typeface="Roboto"/>
                <a:sym typeface="Roboto"/>
              </a:rPr>
              <a:t>FEL Contact Information</a:t>
            </a:r>
            <a:endParaRPr sz="3600" dirty="0">
              <a:solidFill>
                <a:schemeClr val="accent5"/>
              </a:solidFill>
              <a:latin typeface="Congenial Black" panose="02000503040000020004" pitchFamily="2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Roboto"/>
                <a:ea typeface="Roboto"/>
                <a:cs typeface="Roboto"/>
                <a:sym typeface="Roboto"/>
              </a:rPr>
              <a:t>Eric Baker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Roboto"/>
                <a:ea typeface="Roboto"/>
                <a:cs typeface="Roboto"/>
                <a:sym typeface="Roboto"/>
                <a:hlinkClick r:id="rId4"/>
              </a:rPr>
              <a:t>Eric.baker@hcbe.net</a:t>
            </a:r>
            <a:endParaRPr lang="en-US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/>
                <a:ea typeface="Roboto"/>
                <a:cs typeface="Roboto"/>
                <a:sym typeface="Roboto"/>
              </a:rPr>
              <a:t>478-953-0415 ext 8802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642</TotalTime>
  <Words>450</Words>
  <Application>Microsoft Office PowerPoint</Application>
  <PresentationFormat>On-screen Show (16:9)</PresentationFormat>
  <Paragraphs>97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Gill Sans MT</vt:lpstr>
      <vt:lpstr>Roboto</vt:lpstr>
      <vt:lpstr>Arial</vt:lpstr>
      <vt:lpstr>Congenial Black</vt:lpstr>
      <vt:lpstr>Gallery</vt:lpstr>
      <vt:lpstr>Voices for the Vision Shared Decision Making FAculty Meeting</vt:lpstr>
      <vt:lpstr>PowerPoint Presentation</vt:lpstr>
      <vt:lpstr>PowerPoint Presentation</vt:lpstr>
      <vt:lpstr>A Glimpse at Family Engagement at Quail Run Elementary!</vt:lpstr>
      <vt:lpstr>PowerPoint Presentation</vt:lpstr>
      <vt:lpstr>PowerPoint Presentation</vt:lpstr>
      <vt:lpstr>PowerPoint Presentation</vt:lpstr>
      <vt:lpstr>2026 Parent Satisfaction Survey Results</vt:lpstr>
      <vt:lpstr>Family Engagement cOnnection</vt:lpstr>
      <vt:lpstr> School-Parent Compact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Voices for the Vision Shared Decision Making Meeting</dc:title>
  <dc:creator>Thorpe, Carla</dc:creator>
  <cp:lastModifiedBy>Baker, Eric C</cp:lastModifiedBy>
  <cp:revision>38</cp:revision>
  <dcterms:modified xsi:type="dcterms:W3CDTF">2026-03-17T14:12:00Z</dcterms:modified>
</cp:coreProperties>
</file>