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Lst>
  <p:notesMasterIdLst>
    <p:notesMasterId r:id="rId9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Lst>
  <p:sldSz cx="9144000" cy="6858000" type="screen4x3"/>
  <p:notesSz cx="6858000" cy="9144000"/>
  <p:embeddedFontLst>
    <p:embeddedFont>
      <p:font typeface="Georgia" panose="02040502050405020303" pitchFamily="18" charset="0"/>
      <p:regular r:id="rId100"/>
      <p:bold r:id="rId101"/>
      <p:italic r:id="rId102"/>
      <p:boldItalic r:id="rId103"/>
    </p:embeddedFont>
    <p:embeddedFont>
      <p:font typeface="Meddon" panose="020B0604020202020204" charset="0"/>
      <p:regular r:id="rId10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hnAo2Bh9yXG+ad6SlAjVQwcl4L6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52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font" Target="fonts/font3.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4.fntdata"/><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5.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font" Target="fonts/font1.fntdata"/><Relationship Id="rId105"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4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4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4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4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4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5" name="Google Shape;485;p4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5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5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1" name="Google Shape;511;p5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5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5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2" name="Google Shape;532;p5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7" name="Google Shape;547;p5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4" name="Google Shape;554;p5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p5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8" name="Google Shape;568;p6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6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1" name="Google Shape;581;p6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6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6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p6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4" name="Google Shape;604;p6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0" name="Google Shape;610;p6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p6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2" name="Google Shape;622;p6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8" name="Google Shape;628;p7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5" name="Google Shape;635;p7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7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p7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5" name="Google Shape;655;p7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1" name="Google Shape;661;p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7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3" name="Google Shape;673;p7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9" name="Google Shape;679;p7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7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1" name="Google Shape;691;p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7" name="Google Shape;697;p8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3" name="Google Shape;703;p8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9" name="Google Shape;709;p8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8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1" name="Google Shape;721;p8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7" name="Google Shape;727;p8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3" name="Google Shape;733;p8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9" name="Google Shape;739;p8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5" name="Google Shape;745;p8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9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p9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4" name="Google Shape;764;p9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3" name="Google Shape;773;p9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9" name="Google Shape;779;p9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5" name="Google Shape;785;p9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2" name="Google Shape;792;p9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8"/>
          <p:cNvSpPr txBox="1">
            <a:spLocks noGrp="1"/>
          </p:cNvSpPr>
          <p:nvPr>
            <p:ph type="ctrTitle"/>
          </p:nvPr>
        </p:nvSpPr>
        <p:spPr>
          <a:xfrm>
            <a:off x="685347" y="1122363"/>
            <a:ext cx="777330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48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3" name="Google Shape;13;p98"/>
          <p:cNvSpPr txBox="1">
            <a:spLocks noGrp="1"/>
          </p:cNvSpPr>
          <p:nvPr>
            <p:ph type="subTitle" idx="1"/>
          </p:nvPr>
        </p:nvSpPr>
        <p:spPr>
          <a:xfrm>
            <a:off x="685347" y="3602038"/>
            <a:ext cx="7773308"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4" name="Google Shape;14;p98"/>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8"/>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8"/>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79"/>
        <p:cNvGrpSpPr/>
        <p:nvPr/>
      </p:nvGrpSpPr>
      <p:grpSpPr>
        <a:xfrm>
          <a:off x="0" y="0"/>
          <a:ext cx="0" cy="0"/>
          <a:chOff x="0" y="0"/>
          <a:chExt cx="0" cy="0"/>
        </a:xfrm>
      </p:grpSpPr>
      <p:sp>
        <p:nvSpPr>
          <p:cNvPr id="80" name="Google Shape;80;p107"/>
          <p:cNvSpPr txBox="1">
            <a:spLocks noGrp="1"/>
          </p:cNvSpPr>
          <p:nvPr>
            <p:ph type="title"/>
          </p:nvPr>
        </p:nvSpPr>
        <p:spPr>
          <a:xfrm>
            <a:off x="685355" y="2126943"/>
            <a:ext cx="7766495"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1" name="Google Shape;81;p107"/>
          <p:cNvSpPr txBox="1">
            <a:spLocks noGrp="1"/>
          </p:cNvSpPr>
          <p:nvPr>
            <p:ph type="body" idx="1"/>
          </p:nvPr>
        </p:nvSpPr>
        <p:spPr>
          <a:xfrm>
            <a:off x="685346" y="4650556"/>
            <a:ext cx="7765322"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2" name="Google Shape;82;p107"/>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7"/>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7"/>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5"/>
        <p:cNvGrpSpPr/>
        <p:nvPr/>
      </p:nvGrpSpPr>
      <p:grpSpPr>
        <a:xfrm>
          <a:off x="0" y="0"/>
          <a:ext cx="0" cy="0"/>
          <a:chOff x="0" y="0"/>
          <a:chExt cx="0" cy="0"/>
        </a:xfrm>
      </p:grpSpPr>
      <p:sp>
        <p:nvSpPr>
          <p:cNvPr id="86" name="Google Shape;86;p108"/>
          <p:cNvSpPr txBox="1">
            <a:spLocks noGrp="1"/>
          </p:cNvSpPr>
          <p:nvPr>
            <p:ph type="title"/>
          </p:nvPr>
        </p:nvSpPr>
        <p:spPr>
          <a:xfrm>
            <a:off x="685346" y="609601"/>
            <a:ext cx="776532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7" name="Google Shape;87;p108"/>
          <p:cNvSpPr txBox="1">
            <a:spLocks noGrp="1"/>
          </p:cNvSpPr>
          <p:nvPr>
            <p:ph type="body" idx="1"/>
          </p:nvPr>
        </p:nvSpPr>
        <p:spPr>
          <a:xfrm>
            <a:off x="685347" y="4204820"/>
            <a:ext cx="776532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8" name="Google Shape;88;p108"/>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08"/>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08"/>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91"/>
        <p:cNvGrpSpPr/>
        <p:nvPr/>
      </p:nvGrpSpPr>
      <p:grpSpPr>
        <a:xfrm>
          <a:off x="0" y="0"/>
          <a:ext cx="0" cy="0"/>
          <a:chOff x="0" y="0"/>
          <a:chExt cx="0" cy="0"/>
        </a:xfrm>
      </p:grpSpPr>
      <p:sp>
        <p:nvSpPr>
          <p:cNvPr id="92" name="Google Shape;92;p109"/>
          <p:cNvSpPr txBox="1">
            <a:spLocks noGrp="1"/>
          </p:cNvSpPr>
          <p:nvPr>
            <p:ph type="title"/>
          </p:nvPr>
        </p:nvSpPr>
        <p:spPr>
          <a:xfrm>
            <a:off x="685355" y="4289373"/>
            <a:ext cx="7775673"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28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93" name="Google Shape;93;p109"/>
          <p:cNvSpPr>
            <a:spLocks noGrp="1"/>
          </p:cNvSpPr>
          <p:nvPr>
            <p:ph type="pic" idx="2"/>
          </p:nvPr>
        </p:nvSpPr>
        <p:spPr>
          <a:xfrm>
            <a:off x="685355" y="621322"/>
            <a:ext cx="7775673"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a:solidFill>
                  <a:schemeClr val="lt1"/>
                </a:solidFill>
                <a:latin typeface="Arial"/>
                <a:ea typeface="Arial"/>
                <a:cs typeface="Arial"/>
                <a:sym typeface="Aria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94" name="Google Shape;94;p109"/>
          <p:cNvSpPr txBox="1">
            <a:spLocks noGrp="1"/>
          </p:cNvSpPr>
          <p:nvPr>
            <p:ph type="body" idx="1"/>
          </p:nvPr>
        </p:nvSpPr>
        <p:spPr>
          <a:xfrm>
            <a:off x="685346" y="5108728"/>
            <a:ext cx="7774499"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5" name="Google Shape;95;p109"/>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09"/>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09"/>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110"/>
          <p:cNvSpPr txBox="1">
            <a:spLocks noGrp="1"/>
          </p:cNvSpPr>
          <p:nvPr>
            <p:ph type="title"/>
          </p:nvPr>
        </p:nvSpPr>
        <p:spPr>
          <a:xfrm>
            <a:off x="687921" y="609600"/>
            <a:ext cx="416760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0" name="Google Shape;100;p110"/>
          <p:cNvSpPr>
            <a:spLocks noGrp="1"/>
          </p:cNvSpPr>
          <p:nvPr>
            <p:ph type="pic" idx="2"/>
          </p:nvPr>
        </p:nvSpPr>
        <p:spPr>
          <a:xfrm>
            <a:off x="5249932" y="758881"/>
            <a:ext cx="2966938"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a:solidFill>
                  <a:schemeClr val="lt1"/>
                </a:solidFill>
                <a:latin typeface="Arial"/>
                <a:ea typeface="Arial"/>
                <a:cs typeface="Arial"/>
                <a:sym typeface="Aria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101" name="Google Shape;101;p110"/>
          <p:cNvSpPr txBox="1">
            <a:spLocks noGrp="1"/>
          </p:cNvSpPr>
          <p:nvPr>
            <p:ph type="body" idx="1"/>
          </p:nvPr>
        </p:nvSpPr>
        <p:spPr>
          <a:xfrm>
            <a:off x="685346" y="2971800"/>
            <a:ext cx="4171242"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102" name="Google Shape;102;p110"/>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10"/>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10"/>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111"/>
          <p:cNvSpPr txBox="1">
            <a:spLocks noGrp="1"/>
          </p:cNvSpPr>
          <p:nvPr>
            <p:ph type="title"/>
          </p:nvPr>
        </p:nvSpPr>
        <p:spPr>
          <a:xfrm>
            <a:off x="687921" y="609600"/>
            <a:ext cx="2949178"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28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07" name="Google Shape;107;p111"/>
          <p:cNvSpPr txBox="1">
            <a:spLocks noGrp="1"/>
          </p:cNvSpPr>
          <p:nvPr>
            <p:ph type="body" idx="1"/>
          </p:nvPr>
        </p:nvSpPr>
        <p:spPr>
          <a:xfrm>
            <a:off x="3808548" y="609600"/>
            <a:ext cx="4642119"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08" name="Google Shape;108;p111"/>
          <p:cNvSpPr txBox="1">
            <a:spLocks noGrp="1"/>
          </p:cNvSpPr>
          <p:nvPr>
            <p:ph type="body" idx="2"/>
          </p:nvPr>
        </p:nvSpPr>
        <p:spPr>
          <a:xfrm>
            <a:off x="687921" y="2971801"/>
            <a:ext cx="2949178"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109" name="Google Shape;109;p111"/>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11"/>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11"/>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2"/>
        <p:cNvGrpSpPr/>
        <p:nvPr/>
      </p:nvGrpSpPr>
      <p:grpSpPr>
        <a:xfrm>
          <a:off x="0" y="0"/>
          <a:ext cx="0" cy="0"/>
          <a:chOff x="0" y="0"/>
          <a:chExt cx="0" cy="0"/>
        </a:xfrm>
      </p:grpSpPr>
      <p:sp>
        <p:nvSpPr>
          <p:cNvPr id="113" name="Google Shape;113;p112"/>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12"/>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12"/>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113"/>
          <p:cNvSpPr txBox="1">
            <a:spLocks noGrp="1"/>
          </p:cNvSpPr>
          <p:nvPr>
            <p:ph type="title"/>
          </p:nvPr>
        </p:nvSpPr>
        <p:spPr>
          <a:xfrm>
            <a:off x="685347" y="609601"/>
            <a:ext cx="776532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18" name="Google Shape;118;p113"/>
          <p:cNvSpPr txBox="1">
            <a:spLocks noGrp="1"/>
          </p:cNvSpPr>
          <p:nvPr>
            <p:ph type="body" idx="1"/>
          </p:nvPr>
        </p:nvSpPr>
        <p:spPr>
          <a:xfrm>
            <a:off x="915427" y="2088320"/>
            <a:ext cx="360032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9" name="Google Shape;119;p113"/>
          <p:cNvSpPr txBox="1">
            <a:spLocks noGrp="1"/>
          </p:cNvSpPr>
          <p:nvPr>
            <p:ph type="body" idx="2"/>
          </p:nvPr>
        </p:nvSpPr>
        <p:spPr>
          <a:xfrm>
            <a:off x="685346" y="2912232"/>
            <a:ext cx="3830406"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0" name="Google Shape;120;p113"/>
          <p:cNvSpPr txBox="1">
            <a:spLocks noGrp="1"/>
          </p:cNvSpPr>
          <p:nvPr>
            <p:ph type="body" idx="3"/>
          </p:nvPr>
        </p:nvSpPr>
        <p:spPr>
          <a:xfrm>
            <a:off x="4859230" y="2088320"/>
            <a:ext cx="359143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21" name="Google Shape;121;p113"/>
          <p:cNvSpPr txBox="1">
            <a:spLocks noGrp="1"/>
          </p:cNvSpPr>
          <p:nvPr>
            <p:ph type="body" idx="4"/>
          </p:nvPr>
        </p:nvSpPr>
        <p:spPr>
          <a:xfrm>
            <a:off x="4629150" y="2912232"/>
            <a:ext cx="382151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2" name="Google Shape;122;p113"/>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113"/>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13"/>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p114"/>
          <p:cNvSpPr txBox="1">
            <a:spLocks noGrp="1"/>
          </p:cNvSpPr>
          <p:nvPr>
            <p:ph type="title"/>
          </p:nvPr>
        </p:nvSpPr>
        <p:spPr>
          <a:xfrm>
            <a:off x="921933" y="657227"/>
            <a:ext cx="7300134"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1400"/>
              <a:buNone/>
              <a:defRPr sz="34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27" name="Google Shape;127;p114"/>
          <p:cNvSpPr txBox="1">
            <a:spLocks noGrp="1"/>
          </p:cNvSpPr>
          <p:nvPr>
            <p:ph type="body" idx="1"/>
          </p:nvPr>
        </p:nvSpPr>
        <p:spPr>
          <a:xfrm>
            <a:off x="921933" y="3602039"/>
            <a:ext cx="7300134"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128" name="Google Shape;128;p114"/>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14"/>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114"/>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9"/>
        <p:cNvGrpSpPr/>
        <p:nvPr/>
      </p:nvGrpSpPr>
      <p:grpSpPr>
        <a:xfrm>
          <a:off x="0" y="0"/>
          <a:ext cx="0" cy="0"/>
          <a:chOff x="0" y="0"/>
          <a:chExt cx="0" cy="0"/>
        </a:xfrm>
      </p:grpSpPr>
      <p:sp>
        <p:nvSpPr>
          <p:cNvPr id="140" name="Google Shape;140;p116"/>
          <p:cNvSpPr txBox="1">
            <a:spLocks noGrp="1"/>
          </p:cNvSpPr>
          <p:nvPr>
            <p:ph type="title"/>
          </p:nvPr>
        </p:nvSpPr>
        <p:spPr>
          <a:xfrm>
            <a:off x="1084659" y="609600"/>
            <a:ext cx="6977064"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41" name="Google Shape;141;p116"/>
          <p:cNvSpPr txBox="1">
            <a:spLocks noGrp="1"/>
          </p:cNvSpPr>
          <p:nvPr>
            <p:ph type="body" idx="1"/>
          </p:nvPr>
        </p:nvSpPr>
        <p:spPr>
          <a:xfrm>
            <a:off x="1290484" y="3610032"/>
            <a:ext cx="6564224"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142" name="Google Shape;142;p116"/>
          <p:cNvSpPr txBox="1">
            <a:spLocks noGrp="1"/>
          </p:cNvSpPr>
          <p:nvPr>
            <p:ph type="body" idx="2"/>
          </p:nvPr>
        </p:nvSpPr>
        <p:spPr>
          <a:xfrm>
            <a:off x="685345" y="4204821"/>
            <a:ext cx="776532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143" name="Google Shape;143;p116"/>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16"/>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16"/>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99"/>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9" name="Google Shape;19;p99"/>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0" name="Google Shape;20;p99"/>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9"/>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9"/>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00"/>
          <p:cNvSpPr txBox="1">
            <a:spLocks noGrp="1"/>
          </p:cNvSpPr>
          <p:nvPr>
            <p:ph type="title"/>
          </p:nvPr>
        </p:nvSpPr>
        <p:spPr>
          <a:xfrm>
            <a:off x="685347" y="609601"/>
            <a:ext cx="776532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5" name="Google Shape;25;p100"/>
          <p:cNvSpPr txBox="1">
            <a:spLocks noGrp="1"/>
          </p:cNvSpPr>
          <p:nvPr>
            <p:ph type="body" idx="1"/>
          </p:nvPr>
        </p:nvSpPr>
        <p:spPr>
          <a:xfrm>
            <a:off x="685346" y="2088320"/>
            <a:ext cx="3829503"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6" name="Google Shape;26;p100"/>
          <p:cNvSpPr txBox="1">
            <a:spLocks noGrp="1"/>
          </p:cNvSpPr>
          <p:nvPr>
            <p:ph type="body" idx="2"/>
          </p:nvPr>
        </p:nvSpPr>
        <p:spPr>
          <a:xfrm>
            <a:off x="4630052" y="2088320"/>
            <a:ext cx="3820616"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7" name="Google Shape;27;p100"/>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00"/>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00"/>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101"/>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2" name="Google Shape;32;p101"/>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1"/>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1"/>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35"/>
        <p:cNvGrpSpPr/>
        <p:nvPr/>
      </p:nvGrpSpPr>
      <p:grpSpPr>
        <a:xfrm>
          <a:off x="0" y="0"/>
          <a:ext cx="0" cy="0"/>
          <a:chOff x="0" y="0"/>
          <a:chExt cx="0" cy="0"/>
        </a:xfrm>
      </p:grpSpPr>
      <p:sp>
        <p:nvSpPr>
          <p:cNvPr id="36" name="Google Shape;36;p102"/>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7" name="Google Shape;37;p102"/>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8" name="Google Shape;38;p102"/>
          <p:cNvSpPr>
            <a:spLocks noGrp="1"/>
          </p:cNvSpPr>
          <p:nvPr>
            <p:ph type="clipArt" idx="2"/>
          </p:nvPr>
        </p:nvSpPr>
        <p:spPr>
          <a:xfrm>
            <a:off x="4648200" y="1981200"/>
            <a:ext cx="3810000" cy="4114800"/>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1000"/>
              </a:spcBef>
              <a:spcAft>
                <a:spcPts val="0"/>
              </a:spcAft>
              <a:buClr>
                <a:schemeClr val="lt1"/>
              </a:buClr>
              <a:buSzPts val="2000"/>
              <a:buFont typeface="Arial"/>
              <a:buChar char="•"/>
              <a:defRPr sz="2000">
                <a:solidFill>
                  <a:schemeClr val="lt1"/>
                </a:solidFill>
                <a:latin typeface="Arial"/>
                <a:ea typeface="Arial"/>
                <a:cs typeface="Arial"/>
                <a:sym typeface="Arial"/>
              </a:defRPr>
            </a:lvl1pPr>
            <a:lvl2pPr marR="0" lvl="1"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R="0" lvl="2"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R="0" lvl="3"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R="0" lvl="4"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R="0" lvl="5"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R="0" lvl="6"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R="0" lvl="7"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R="0" lvl="8"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39" name="Google Shape;39;p102"/>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2"/>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2"/>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2"/>
        <p:cNvGrpSpPr/>
        <p:nvPr/>
      </p:nvGrpSpPr>
      <p:grpSpPr>
        <a:xfrm>
          <a:off x="0" y="0"/>
          <a:ext cx="0" cy="0"/>
          <a:chOff x="0" y="0"/>
          <a:chExt cx="0" cy="0"/>
        </a:xfrm>
      </p:grpSpPr>
      <p:sp>
        <p:nvSpPr>
          <p:cNvPr id="43" name="Google Shape;43;p103"/>
          <p:cNvSpPr txBox="1">
            <a:spLocks noGrp="1"/>
          </p:cNvSpPr>
          <p:nvPr>
            <p:ph type="title"/>
          </p:nvPr>
        </p:nvSpPr>
        <p:spPr>
          <a:xfrm rot="5400000">
            <a:off x="4906371" y="2246904"/>
            <a:ext cx="5181601" cy="190699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4" name="Google Shape;44;p103"/>
          <p:cNvSpPr txBox="1">
            <a:spLocks noGrp="1"/>
          </p:cNvSpPr>
          <p:nvPr>
            <p:ph type="body" idx="1"/>
          </p:nvPr>
        </p:nvSpPr>
        <p:spPr>
          <a:xfrm rot="5400000">
            <a:off x="966560" y="328386"/>
            <a:ext cx="5181601" cy="574402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5" name="Google Shape;45;p103"/>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3"/>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3"/>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10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50" name="Google Shape;50;p104"/>
          <p:cNvSpPr txBox="1">
            <a:spLocks noGrp="1"/>
          </p:cNvSpPr>
          <p:nvPr>
            <p:ph type="body" idx="1"/>
          </p:nvPr>
        </p:nvSpPr>
        <p:spPr>
          <a:xfrm rot="5400000">
            <a:off x="2720181" y="61119"/>
            <a:ext cx="3695700" cy="77644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51" name="Google Shape;51;p104"/>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4"/>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4"/>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54"/>
        <p:cNvGrpSpPr/>
        <p:nvPr/>
      </p:nvGrpSpPr>
      <p:grpSpPr>
        <a:xfrm>
          <a:off x="0" y="0"/>
          <a:ext cx="0" cy="0"/>
          <a:chOff x="0" y="0"/>
          <a:chExt cx="0" cy="0"/>
        </a:xfrm>
      </p:grpSpPr>
      <p:sp>
        <p:nvSpPr>
          <p:cNvPr id="55" name="Google Shape;55;p105"/>
          <p:cNvSpPr txBox="1">
            <a:spLocks noGrp="1"/>
          </p:cNvSpPr>
          <p:nvPr>
            <p:ph type="title"/>
          </p:nvPr>
        </p:nvSpPr>
        <p:spPr>
          <a:xfrm>
            <a:off x="685346" y="609601"/>
            <a:ext cx="776532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56" name="Google Shape;56;p105"/>
          <p:cNvSpPr txBox="1">
            <a:spLocks noGrp="1"/>
          </p:cNvSpPr>
          <p:nvPr>
            <p:ph type="body" idx="1"/>
          </p:nvPr>
        </p:nvSpPr>
        <p:spPr>
          <a:xfrm>
            <a:off x="685347" y="3989147"/>
            <a:ext cx="2474216"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57" name="Google Shape;57;p105"/>
          <p:cNvSpPr>
            <a:spLocks noGrp="1"/>
          </p:cNvSpPr>
          <p:nvPr>
            <p:ph type="pic" idx="2"/>
          </p:nvPr>
        </p:nvSpPr>
        <p:spPr>
          <a:xfrm>
            <a:off x="819015" y="2092235"/>
            <a:ext cx="2205038"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a:solidFill>
                  <a:schemeClr val="lt1"/>
                </a:solidFill>
                <a:latin typeface="Arial"/>
                <a:ea typeface="Arial"/>
                <a:cs typeface="Arial"/>
                <a:sym typeface="Aria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58" name="Google Shape;58;p105"/>
          <p:cNvSpPr txBox="1">
            <a:spLocks noGrp="1"/>
          </p:cNvSpPr>
          <p:nvPr>
            <p:ph type="body" idx="3"/>
          </p:nvPr>
        </p:nvSpPr>
        <p:spPr>
          <a:xfrm>
            <a:off x="685347" y="4565409"/>
            <a:ext cx="2474216" cy="122579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59" name="Google Shape;59;p105"/>
          <p:cNvSpPr txBox="1">
            <a:spLocks noGrp="1"/>
          </p:cNvSpPr>
          <p:nvPr>
            <p:ph type="body" idx="4"/>
          </p:nvPr>
        </p:nvSpPr>
        <p:spPr>
          <a:xfrm>
            <a:off x="3332026" y="3989147"/>
            <a:ext cx="2474237"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60" name="Google Shape;60;p105"/>
          <p:cNvSpPr>
            <a:spLocks noGrp="1"/>
          </p:cNvSpPr>
          <p:nvPr>
            <p:ph type="pic" idx="5"/>
          </p:nvPr>
        </p:nvSpPr>
        <p:spPr>
          <a:xfrm>
            <a:off x="3426747" y="2092235"/>
            <a:ext cx="2197894"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a:solidFill>
                  <a:schemeClr val="lt1"/>
                </a:solidFill>
                <a:latin typeface="Arial"/>
                <a:ea typeface="Arial"/>
                <a:cs typeface="Arial"/>
                <a:sym typeface="Aria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61" name="Google Shape;61;p105"/>
          <p:cNvSpPr txBox="1">
            <a:spLocks noGrp="1"/>
          </p:cNvSpPr>
          <p:nvPr>
            <p:ph type="body" idx="6"/>
          </p:nvPr>
        </p:nvSpPr>
        <p:spPr>
          <a:xfrm>
            <a:off x="3331011" y="4565408"/>
            <a:ext cx="2475252" cy="122579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62" name="Google Shape;62;p105"/>
          <p:cNvSpPr txBox="1">
            <a:spLocks noGrp="1"/>
          </p:cNvSpPr>
          <p:nvPr>
            <p:ph type="body" idx="7"/>
          </p:nvPr>
        </p:nvSpPr>
        <p:spPr>
          <a:xfrm>
            <a:off x="5980067" y="3989147"/>
            <a:ext cx="246742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63" name="Google Shape;63;p105"/>
          <p:cNvSpPr>
            <a:spLocks noGrp="1"/>
          </p:cNvSpPr>
          <p:nvPr>
            <p:ph type="pic" idx="8"/>
          </p:nvPr>
        </p:nvSpPr>
        <p:spPr>
          <a:xfrm>
            <a:off x="6114603" y="2092235"/>
            <a:ext cx="219908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a:solidFill>
                  <a:schemeClr val="lt1"/>
                </a:solidFill>
                <a:latin typeface="Arial"/>
                <a:ea typeface="Arial"/>
                <a:cs typeface="Arial"/>
                <a:sym typeface="Aria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64" name="Google Shape;64;p105"/>
          <p:cNvSpPr txBox="1">
            <a:spLocks noGrp="1"/>
          </p:cNvSpPr>
          <p:nvPr>
            <p:ph type="body" idx="9"/>
          </p:nvPr>
        </p:nvSpPr>
        <p:spPr>
          <a:xfrm>
            <a:off x="5979973" y="4565410"/>
            <a:ext cx="2470694" cy="122579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65" name="Google Shape;65;p105"/>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5"/>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5"/>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8"/>
        <p:cNvGrpSpPr/>
        <p:nvPr/>
      </p:nvGrpSpPr>
      <p:grpSpPr>
        <a:xfrm>
          <a:off x="0" y="0"/>
          <a:ext cx="0" cy="0"/>
          <a:chOff x="0" y="0"/>
          <a:chExt cx="0" cy="0"/>
        </a:xfrm>
      </p:grpSpPr>
      <p:sp>
        <p:nvSpPr>
          <p:cNvPr id="69" name="Google Shape;69;p106"/>
          <p:cNvSpPr txBox="1">
            <a:spLocks noGrp="1"/>
          </p:cNvSpPr>
          <p:nvPr>
            <p:ph type="title"/>
          </p:nvPr>
        </p:nvSpPr>
        <p:spPr>
          <a:xfrm>
            <a:off x="685345" y="609601"/>
            <a:ext cx="776532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0" name="Google Shape;70;p106"/>
          <p:cNvSpPr txBox="1">
            <a:spLocks noGrp="1"/>
          </p:cNvSpPr>
          <p:nvPr>
            <p:ph type="body" idx="1"/>
          </p:nvPr>
        </p:nvSpPr>
        <p:spPr>
          <a:xfrm>
            <a:off x="685346" y="2088320"/>
            <a:ext cx="2474217"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71" name="Google Shape;71;p106"/>
          <p:cNvSpPr txBox="1">
            <a:spLocks noGrp="1"/>
          </p:cNvSpPr>
          <p:nvPr>
            <p:ph type="body" idx="2"/>
          </p:nvPr>
        </p:nvSpPr>
        <p:spPr>
          <a:xfrm>
            <a:off x="685346" y="2911624"/>
            <a:ext cx="2474217"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72" name="Google Shape;72;p106"/>
          <p:cNvSpPr txBox="1">
            <a:spLocks noGrp="1"/>
          </p:cNvSpPr>
          <p:nvPr>
            <p:ph type="body" idx="3"/>
          </p:nvPr>
        </p:nvSpPr>
        <p:spPr>
          <a:xfrm>
            <a:off x="3333658" y="2088320"/>
            <a:ext cx="2473919"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73" name="Google Shape;73;p106"/>
          <p:cNvSpPr txBox="1">
            <a:spLocks noGrp="1"/>
          </p:cNvSpPr>
          <p:nvPr>
            <p:ph type="body" idx="4"/>
          </p:nvPr>
        </p:nvSpPr>
        <p:spPr>
          <a:xfrm>
            <a:off x="3333659" y="2911624"/>
            <a:ext cx="247486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74" name="Google Shape;74;p106"/>
          <p:cNvSpPr txBox="1">
            <a:spLocks noGrp="1"/>
          </p:cNvSpPr>
          <p:nvPr>
            <p:ph type="body" idx="5"/>
          </p:nvPr>
        </p:nvSpPr>
        <p:spPr>
          <a:xfrm>
            <a:off x="5979974" y="2088320"/>
            <a:ext cx="246840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75" name="Google Shape;75;p106"/>
          <p:cNvSpPr txBox="1">
            <a:spLocks noGrp="1"/>
          </p:cNvSpPr>
          <p:nvPr>
            <p:ph type="body" idx="6"/>
          </p:nvPr>
        </p:nvSpPr>
        <p:spPr>
          <a:xfrm>
            <a:off x="5982260" y="2911624"/>
            <a:ext cx="2468408"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76" name="Google Shape;76;p106"/>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6"/>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6"/>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97"/>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1pPr>
            <a:lvl2pPr marR="0" lvl="1"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2pPr>
            <a:lvl3pPr marR="0" lvl="2"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3pPr>
            <a:lvl4pPr marR="0" lvl="3"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4pPr>
            <a:lvl5pPr marR="0" lvl="4"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5pPr>
            <a:lvl6pPr marR="0" lvl="5"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6pPr>
            <a:lvl7pPr marR="0" lvl="6"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7pPr>
            <a:lvl8pPr marR="0" lvl="7"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8pPr>
            <a:lvl9pPr marR="0" lvl="8"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9pPr>
          </a:lstStyle>
          <a:p>
            <a:endParaRPr/>
          </a:p>
        </p:txBody>
      </p:sp>
      <p:sp>
        <p:nvSpPr>
          <p:cNvPr id="7" name="Google Shape;7;p97"/>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8" name="Google Shape;8;p97"/>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 name="Google Shape;9;p97"/>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 name="Google Shape;10;p97"/>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2" name="Google Shape;132;p115"/>
          <p:cNvSpPr txBox="1"/>
          <p:nvPr/>
        </p:nvSpPr>
        <p:spPr>
          <a:xfrm>
            <a:off x="504825" y="641350"/>
            <a:ext cx="457200" cy="5857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8000"/>
              <a:buFont typeface="Arial"/>
              <a:buNone/>
            </a:pPr>
            <a:r>
              <a:rPr lang="en-US" sz="8000" b="0" i="0" u="none">
                <a:solidFill>
                  <a:schemeClr val="lt1"/>
                </a:solidFill>
                <a:latin typeface="Arial"/>
                <a:ea typeface="Arial"/>
                <a:cs typeface="Arial"/>
                <a:sym typeface="Arial"/>
              </a:rPr>
              <a:t>“</a:t>
            </a:r>
            <a:endParaRPr/>
          </a:p>
        </p:txBody>
      </p:sp>
      <p:sp>
        <p:nvSpPr>
          <p:cNvPr id="133" name="Google Shape;133;p115"/>
          <p:cNvSpPr txBox="1"/>
          <p:nvPr/>
        </p:nvSpPr>
        <p:spPr>
          <a:xfrm>
            <a:off x="7947025" y="3073400"/>
            <a:ext cx="457200" cy="58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8000"/>
              <a:buFont typeface="Arial"/>
              <a:buNone/>
            </a:pPr>
            <a:r>
              <a:rPr lang="en-US" sz="8000" b="0" i="0" u="none">
                <a:solidFill>
                  <a:schemeClr val="lt1"/>
                </a:solidFill>
                <a:latin typeface="Arial"/>
                <a:ea typeface="Arial"/>
                <a:cs typeface="Arial"/>
                <a:sym typeface="Arial"/>
              </a:rPr>
              <a:t>”</a:t>
            </a:r>
            <a:endParaRPr/>
          </a:p>
        </p:txBody>
      </p:sp>
      <p:sp>
        <p:nvSpPr>
          <p:cNvPr id="134" name="Google Shape;134;p115"/>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1pPr>
            <a:lvl2pPr marR="0" lvl="1"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2pPr>
            <a:lvl3pPr marR="0" lvl="2"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3pPr>
            <a:lvl4pPr marR="0" lvl="3"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4pPr>
            <a:lvl5pPr marR="0" lvl="4"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5pPr>
            <a:lvl6pPr marR="0" lvl="5"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6pPr>
            <a:lvl7pPr marR="0" lvl="6"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7pPr>
            <a:lvl8pPr marR="0" lvl="7"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8pPr>
            <a:lvl9pPr marR="0" lvl="8" algn="ctr" rtl="0">
              <a:lnSpc>
                <a:spcPct val="90000"/>
              </a:lnSpc>
              <a:spcBef>
                <a:spcPts val="0"/>
              </a:spcBef>
              <a:spcAft>
                <a:spcPts val="0"/>
              </a:spcAft>
              <a:buSzPts val="1400"/>
              <a:buNone/>
              <a:defRPr sz="3400" b="1" i="0" u="none" strike="noStrike" cap="none">
                <a:solidFill>
                  <a:schemeClr val="lt1"/>
                </a:solidFill>
                <a:latin typeface="Arial"/>
                <a:ea typeface="Arial"/>
                <a:cs typeface="Arial"/>
                <a:sym typeface="Arial"/>
              </a:defRPr>
            </a:lvl9pPr>
          </a:lstStyle>
          <a:p>
            <a:endParaRPr/>
          </a:p>
        </p:txBody>
      </p:sp>
      <p:sp>
        <p:nvSpPr>
          <p:cNvPr id="135" name="Google Shape;135;p115"/>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9pPr>
          </a:lstStyle>
          <a:p>
            <a:endParaRPr/>
          </a:p>
        </p:txBody>
      </p:sp>
      <p:sp>
        <p:nvSpPr>
          <p:cNvPr id="136" name="Google Shape;136;p115"/>
          <p:cNvSpPr txBox="1">
            <a:spLocks noGrp="1"/>
          </p:cNvSpPr>
          <p:nvPr>
            <p:ph type="dt" idx="10"/>
          </p:nvPr>
        </p:nvSpPr>
        <p:spPr>
          <a:xfrm>
            <a:off x="5759450" y="5883275"/>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7" name="Google Shape;137;p115"/>
          <p:cNvSpPr txBox="1">
            <a:spLocks noGrp="1"/>
          </p:cNvSpPr>
          <p:nvPr>
            <p:ph type="ftr" idx="11"/>
          </p:nvPr>
        </p:nvSpPr>
        <p:spPr>
          <a:xfrm>
            <a:off x="685800" y="5883275"/>
            <a:ext cx="5003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8" name="Google Shape;138;p115"/>
          <p:cNvSpPr txBox="1">
            <a:spLocks noGrp="1"/>
          </p:cNvSpPr>
          <p:nvPr>
            <p:ph type="sldNum" idx="12"/>
          </p:nvPr>
        </p:nvSpPr>
        <p:spPr>
          <a:xfrm>
            <a:off x="7885112" y="5883275"/>
            <a:ext cx="5651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FFFFFF"/>
              </a:buClr>
              <a:buSzPts val="1000"/>
              <a:buFont typeface="Arial"/>
              <a:buNone/>
              <a:defRPr sz="1000" b="0" i="0" u="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57.xml.rels><?xml version="1.0" encoding="UTF-8" standalone="yes"?>
<Relationships xmlns="http://schemas.openxmlformats.org/package/2006/relationships"><Relationship Id="rId3" Type="http://schemas.openxmlformats.org/officeDocument/2006/relationships/hyperlink" Target="https://aim.alsde.edu/aim" TargetMode="External"/><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www.dothaneyenews.com/featured/correct-media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dothaneyenews.com/featured/correct-median/"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9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96.xml.rels><?xml version="1.0" encoding="UTF-8" standalone="yes"?>
<Relationships xmlns="http://schemas.openxmlformats.org/package/2006/relationships"><Relationship Id="rId3" Type="http://schemas.openxmlformats.org/officeDocument/2006/relationships/hyperlink" Target="mailto:jseamon@alsde.edu" TargetMode="External"/><Relationship Id="rId7"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hyperlink" Target="mailto:dbarnes0522@comcast.net" TargetMode="External"/><Relationship Id="rId5" Type="http://schemas.openxmlformats.org/officeDocument/2006/relationships/hyperlink" Target="mailto:smosley@alsde.edu" TargetMode="External"/><Relationship Id="rId4" Type="http://schemas.openxmlformats.org/officeDocument/2006/relationships/hyperlink" Target="mailto:bcarter@alsd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
          <p:cNvSpPr txBox="1">
            <a:spLocks noGrp="1"/>
          </p:cNvSpPr>
          <p:nvPr>
            <p:ph type="ctrTitle"/>
          </p:nvPr>
        </p:nvSpPr>
        <p:spPr>
          <a:xfrm>
            <a:off x="609600" y="677862"/>
            <a:ext cx="8077200" cy="16002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Arial"/>
              <a:buNone/>
            </a:pPr>
            <a:r>
              <a:rPr lang="en-US" sz="4800" b="1" i="0" u="none">
                <a:solidFill>
                  <a:schemeClr val="lt1"/>
                </a:solidFill>
                <a:latin typeface="Arial"/>
                <a:ea typeface="Arial"/>
                <a:cs typeface="Arial"/>
                <a:sym typeface="Arial"/>
              </a:rPr>
              <a:t>THIRD PARTY TESTING PROGRAM</a:t>
            </a:r>
            <a:endParaRPr/>
          </a:p>
        </p:txBody>
      </p:sp>
      <p:sp>
        <p:nvSpPr>
          <p:cNvPr id="151" name="Google Shape;151;p1"/>
          <p:cNvSpPr txBox="1">
            <a:spLocks noGrp="1"/>
          </p:cNvSpPr>
          <p:nvPr>
            <p:ph type="subTitle" idx="1"/>
          </p:nvPr>
        </p:nvSpPr>
        <p:spPr>
          <a:xfrm>
            <a:off x="381000" y="4800600"/>
            <a:ext cx="8534400" cy="990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800"/>
              <a:buNone/>
            </a:pPr>
            <a:endParaRPr sz="800" b="0" i="0" u="none">
              <a:solidFill>
                <a:schemeClr val="lt1"/>
              </a:solidFill>
              <a:latin typeface="Arial"/>
              <a:ea typeface="Arial"/>
              <a:cs typeface="Arial"/>
              <a:sym typeface="Arial"/>
            </a:endParaRPr>
          </a:p>
          <a:p>
            <a:pPr marL="0" lvl="0" indent="0" algn="ctr" rtl="0">
              <a:lnSpc>
                <a:spcPct val="100000"/>
              </a:lnSpc>
              <a:spcBef>
                <a:spcPts val="1000"/>
              </a:spcBef>
              <a:spcAft>
                <a:spcPts val="0"/>
              </a:spcAft>
              <a:buClr>
                <a:schemeClr val="lt1"/>
              </a:buClr>
              <a:buSzPts val="800"/>
              <a:buNone/>
            </a:pPr>
            <a:endParaRPr sz="800" b="0" i="0" u="none">
              <a:solidFill>
                <a:schemeClr val="lt1"/>
              </a:solidFill>
              <a:latin typeface="Arial"/>
              <a:ea typeface="Arial"/>
              <a:cs typeface="Arial"/>
              <a:sym typeface="Arial"/>
            </a:endParaRPr>
          </a:p>
          <a:p>
            <a:pPr marL="0" lvl="0" indent="0" algn="ctr" rtl="0">
              <a:lnSpc>
                <a:spcPct val="100000"/>
              </a:lnSpc>
              <a:spcBef>
                <a:spcPts val="1000"/>
              </a:spcBef>
              <a:spcAft>
                <a:spcPts val="0"/>
              </a:spcAft>
              <a:buClr>
                <a:srgbClr val="FFC000"/>
              </a:buClr>
              <a:buSzPts val="2200"/>
              <a:buNone/>
            </a:pPr>
            <a:r>
              <a:rPr lang="en-US" sz="2200" b="0" i="0" u="none">
                <a:solidFill>
                  <a:srgbClr val="FFC000"/>
                </a:solidFill>
                <a:latin typeface="Arial"/>
                <a:ea typeface="Arial"/>
                <a:cs typeface="Arial"/>
                <a:sym typeface="Arial"/>
              </a:rPr>
              <a:t>The Alabama Driver Education Cooperative</a:t>
            </a:r>
            <a:endParaRPr/>
          </a:p>
        </p:txBody>
      </p:sp>
      <p:pic>
        <p:nvPicPr>
          <p:cNvPr id="152" name="Google Shape;152;p1"/>
          <p:cNvPicPr preferRelativeResize="0"/>
          <p:nvPr/>
        </p:nvPicPr>
        <p:blipFill rotWithShape="1">
          <a:blip r:embed="rId3">
            <a:alphaModFix/>
          </a:blip>
          <a:srcRect/>
          <a:stretch/>
        </p:blipFill>
        <p:spPr>
          <a:xfrm>
            <a:off x="1143000" y="2278062"/>
            <a:ext cx="2546350" cy="2597150"/>
          </a:xfrm>
          <a:prstGeom prst="rect">
            <a:avLst/>
          </a:prstGeom>
          <a:noFill/>
          <a:ln>
            <a:noFill/>
          </a:ln>
        </p:spPr>
      </p:pic>
      <p:pic>
        <p:nvPicPr>
          <p:cNvPr id="153" name="Google Shape;153;p1"/>
          <p:cNvPicPr preferRelativeResize="0"/>
          <p:nvPr/>
        </p:nvPicPr>
        <p:blipFill rotWithShape="1">
          <a:blip r:embed="rId4">
            <a:alphaModFix/>
          </a:blip>
          <a:srcRect/>
          <a:stretch/>
        </p:blipFill>
        <p:spPr>
          <a:xfrm>
            <a:off x="4114800" y="2278062"/>
            <a:ext cx="4016375" cy="260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a:spLocks noGrp="1"/>
          </p:cNvSpPr>
          <p:nvPr>
            <p:ph type="title"/>
          </p:nvPr>
        </p:nvSpPr>
        <p:spPr>
          <a:xfrm>
            <a:off x="914400" y="609600"/>
            <a:ext cx="776605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PARENTAL PERMISSION FORM</a:t>
            </a:r>
            <a:endParaRPr/>
          </a:p>
        </p:txBody>
      </p:sp>
      <p:sp>
        <p:nvSpPr>
          <p:cNvPr id="210" name="Google Shape;210;p10"/>
          <p:cNvSpPr txBox="1">
            <a:spLocks noGrp="1"/>
          </p:cNvSpPr>
          <p:nvPr>
            <p:ph type="body" idx="1"/>
          </p:nvPr>
        </p:nvSpPr>
        <p:spPr>
          <a:xfrm>
            <a:off x="990600" y="2133600"/>
            <a:ext cx="7772400" cy="41148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You must have parental permission for each student enrolled in the 3</a:t>
            </a:r>
            <a:r>
              <a:rPr lang="en-US" sz="2000" b="0" i="0" u="none" baseline="30000">
                <a:solidFill>
                  <a:schemeClr val="lt1"/>
                </a:solidFill>
                <a:latin typeface="Arial"/>
                <a:ea typeface="Arial"/>
                <a:cs typeface="Arial"/>
                <a:sym typeface="Arial"/>
              </a:rPr>
              <a:t>rd</a:t>
            </a:r>
            <a:r>
              <a:rPr lang="en-US" sz="2000" b="0" i="0" u="none">
                <a:solidFill>
                  <a:schemeClr val="lt1"/>
                </a:solidFill>
                <a:latin typeface="Arial"/>
                <a:ea typeface="Arial"/>
                <a:cs typeface="Arial"/>
                <a:sym typeface="Arial"/>
              </a:rPr>
              <a:t> Party Program.</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Keep these forms on file, along with the students’ skills checklist</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These forms must be available during on-site monitoring by SDE personnel.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1"/>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PARENTAL PERMISSION FORM</a:t>
            </a:r>
            <a:endParaRPr/>
          </a:p>
        </p:txBody>
      </p:sp>
      <p:sp>
        <p:nvSpPr>
          <p:cNvPr id="216" name="Google Shape;216;p11"/>
          <p:cNvSpPr txBox="1">
            <a:spLocks noGrp="1"/>
          </p:cNvSpPr>
          <p:nvPr>
            <p:ph type="body" idx="1"/>
          </p:nvPr>
        </p:nvSpPr>
        <p:spPr>
          <a:xfrm>
            <a:off x="990600" y="914400"/>
            <a:ext cx="7772400" cy="5334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You must have parental permission for each student enrolled in the 3</a:t>
            </a:r>
            <a:r>
              <a:rPr lang="en-US" sz="2000" b="0" i="0" u="none" baseline="30000">
                <a:solidFill>
                  <a:schemeClr val="lt1"/>
                </a:solidFill>
                <a:latin typeface="Arial"/>
                <a:ea typeface="Arial"/>
                <a:cs typeface="Arial"/>
                <a:sym typeface="Arial"/>
              </a:rPr>
              <a:t>rd</a:t>
            </a:r>
            <a:r>
              <a:rPr lang="en-US" sz="2000" b="0" i="0" u="none">
                <a:solidFill>
                  <a:schemeClr val="lt1"/>
                </a:solidFill>
                <a:latin typeface="Arial"/>
                <a:ea typeface="Arial"/>
                <a:cs typeface="Arial"/>
                <a:sym typeface="Arial"/>
              </a:rPr>
              <a:t> Party Program.</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Keep these forms on file, along with the students’ skills checklist</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These forms must be available during on-site monitoring by SDE personnel.</a:t>
            </a:r>
            <a:endParaRPr/>
          </a:p>
        </p:txBody>
      </p:sp>
      <p:pic>
        <p:nvPicPr>
          <p:cNvPr id="217" name="Google Shape;217;p11"/>
          <p:cNvPicPr preferRelativeResize="0"/>
          <p:nvPr/>
        </p:nvPicPr>
        <p:blipFill rotWithShape="1">
          <a:blip r:embed="rId3">
            <a:alphaModFix/>
          </a:blip>
          <a:srcRect/>
          <a:stretch/>
        </p:blipFill>
        <p:spPr>
          <a:xfrm>
            <a:off x="381000" y="1905000"/>
            <a:ext cx="8534400" cy="4724400"/>
          </a:xfrm>
          <a:prstGeom prst="rect">
            <a:avLst/>
          </a:prstGeom>
          <a:noFill/>
          <a:ln>
            <a:noFill/>
          </a:ln>
        </p:spPr>
      </p:pic>
      <p:sp>
        <p:nvSpPr>
          <p:cNvPr id="218" name="Google Shape;218;p11"/>
          <p:cNvSpPr txBox="1"/>
          <p:nvPr/>
        </p:nvSpPr>
        <p:spPr>
          <a:xfrm>
            <a:off x="762000" y="4495800"/>
            <a:ext cx="7848600" cy="1200150"/>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SEND THESE HOME AT BEGINNING OF SEMESTER AND HAVE</a:t>
            </a:r>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CUT-0FF DATE TO TURN BACK IN FROM EACH STUDENT.</a:t>
            </a:r>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Staple this form to the skills checklist.</a:t>
            </a:r>
            <a:endParaRPr/>
          </a:p>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Encourage parents to cut and keep the top portion for their own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2"/>
          <p:cNvSpPr txBox="1">
            <a:spLocks noGrp="1"/>
          </p:cNvSpPr>
          <p:nvPr>
            <p:ph type="ctrTitle"/>
          </p:nvPr>
        </p:nvSpPr>
        <p:spPr>
          <a:xfrm>
            <a:off x="685800" y="1122362"/>
            <a:ext cx="77724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Arial"/>
              <a:buNone/>
            </a:pPr>
            <a:r>
              <a:rPr lang="en-US" sz="4800" b="1" i="0" u="none">
                <a:solidFill>
                  <a:schemeClr val="lt1"/>
                </a:solidFill>
                <a:latin typeface="Arial"/>
                <a:ea typeface="Arial"/>
                <a:cs typeface="Arial"/>
                <a:sym typeface="Arial"/>
              </a:rPr>
              <a:t>SDE/ALEA THIRD PARTY TESTING PROGRAM</a:t>
            </a:r>
            <a:endParaRPr/>
          </a:p>
        </p:txBody>
      </p:sp>
      <p:sp>
        <p:nvSpPr>
          <p:cNvPr id="224" name="Google Shape;224;p12"/>
          <p:cNvSpPr txBox="1">
            <a:spLocks noGrp="1"/>
          </p:cNvSpPr>
          <p:nvPr>
            <p:ph type="subTitle" idx="1"/>
          </p:nvPr>
        </p:nvSpPr>
        <p:spPr>
          <a:xfrm>
            <a:off x="685800" y="3602037"/>
            <a:ext cx="7772400" cy="1655762"/>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FF0000"/>
              </a:buClr>
              <a:buSzPts val="4400"/>
              <a:buNone/>
            </a:pPr>
            <a:r>
              <a:rPr lang="en-US" sz="4400" b="0" i="0" u="none">
                <a:solidFill>
                  <a:srgbClr val="FF0000"/>
                </a:solidFill>
                <a:latin typeface="Arial"/>
                <a:ea typeface="Arial"/>
                <a:cs typeface="Arial"/>
                <a:sym typeface="Arial"/>
              </a:rPr>
              <a:t>SKILLS CHECKLIST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SKILLS TESTED</a:t>
            </a:r>
            <a:endParaRPr/>
          </a:p>
        </p:txBody>
      </p:sp>
      <p:sp>
        <p:nvSpPr>
          <p:cNvPr id="230" name="Google Shape;230;p13"/>
          <p:cNvSpPr txBox="1">
            <a:spLocks noGrp="1"/>
          </p:cNvSpPr>
          <p:nvPr>
            <p:ph type="body" idx="1"/>
          </p:nvPr>
        </p:nvSpPr>
        <p:spPr>
          <a:xfrm>
            <a:off x="685800" y="2095500"/>
            <a:ext cx="7764462" cy="39243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Form is a pass/fail type test</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Came directly from the ALEA form</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Combined “needs training” and “acceptable” into pass</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Fail for same things as ALEA</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Suggest each teacher have “routes” or areas for each when testing</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May re-test at discretion of teacher</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Have at least 2 students in the car at all times.</a:t>
            </a:r>
            <a:endParaRPr/>
          </a:p>
        </p:txBody>
      </p:sp>
      <p:pic>
        <p:nvPicPr>
          <p:cNvPr id="231" name="Google Shape;231;p13"/>
          <p:cNvPicPr preferRelativeResize="0"/>
          <p:nvPr/>
        </p:nvPicPr>
        <p:blipFill rotWithShape="1">
          <a:blip r:embed="rId3">
            <a:alphaModFix/>
          </a:blip>
          <a:srcRect/>
          <a:stretch/>
        </p:blipFill>
        <p:spPr>
          <a:xfrm>
            <a:off x="6705600" y="457200"/>
            <a:ext cx="2143125" cy="2143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5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5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5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5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Effect transition="in" filter="fade">
                                      <p:cBhvr>
                                        <p:cTn id="27" dur="500"/>
                                        <p:tgtEl>
                                          <p:spTgt spid="2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0">
                                            <p:txEl>
                                              <p:pRg st="5" end="5"/>
                                            </p:txEl>
                                          </p:spTgt>
                                        </p:tgtEl>
                                        <p:attrNameLst>
                                          <p:attrName>style.visibility</p:attrName>
                                        </p:attrNameLst>
                                      </p:cBhvr>
                                      <p:to>
                                        <p:strVal val="visible"/>
                                      </p:to>
                                    </p:set>
                                    <p:animEffect transition="in" filter="fade">
                                      <p:cBhvr>
                                        <p:cTn id="32" dur="500"/>
                                        <p:tgtEl>
                                          <p:spTgt spid="23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0">
                                            <p:txEl>
                                              <p:pRg st="6" end="6"/>
                                            </p:txEl>
                                          </p:spTgt>
                                        </p:tgtEl>
                                        <p:attrNameLst>
                                          <p:attrName>style.visibility</p:attrName>
                                        </p:attrNameLst>
                                      </p:cBhvr>
                                      <p:to>
                                        <p:strVal val="visible"/>
                                      </p:to>
                                    </p:set>
                                    <p:animEffect transition="in" filter="fade">
                                      <p:cBhvr>
                                        <p:cTn id="37" dur="500"/>
                                        <p:tgtEl>
                                          <p:spTgt spid="2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SKILL REQUIREMENTS</a:t>
            </a:r>
            <a:endParaRPr/>
          </a:p>
        </p:txBody>
      </p:sp>
      <p:sp>
        <p:nvSpPr>
          <p:cNvPr id="237" name="Google Shape;237;p14"/>
          <p:cNvSpPr txBox="1">
            <a:spLocks noGrp="1"/>
          </p:cNvSpPr>
          <p:nvPr>
            <p:ph type="body" idx="1"/>
          </p:nvPr>
        </p:nvSpPr>
        <p:spPr>
          <a:xfrm>
            <a:off x="1066800" y="3276600"/>
            <a:ext cx="3810000" cy="25146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Starting and stopping</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Backing in a straight line</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Stopping and starting on a hill</a:t>
            </a:r>
            <a:endParaRPr/>
          </a:p>
          <a:p>
            <a:pPr marL="228600" marR="0" lvl="0" indent="-228600" algn="l" rtl="0">
              <a:lnSpc>
                <a:spcPct val="9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3 Point Turnabout</a:t>
            </a:r>
            <a:endParaRPr/>
          </a:p>
        </p:txBody>
      </p:sp>
      <p:sp>
        <p:nvSpPr>
          <p:cNvPr id="238" name="Google Shape;238;p14"/>
          <p:cNvSpPr txBox="1">
            <a:spLocks noGrp="1"/>
          </p:cNvSpPr>
          <p:nvPr>
            <p:ph type="body" idx="2"/>
          </p:nvPr>
        </p:nvSpPr>
        <p:spPr>
          <a:xfrm>
            <a:off x="5029200" y="3124200"/>
            <a:ext cx="3810000" cy="3429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Reacting at two stop signs</a:t>
            </a:r>
            <a:endParaRPr/>
          </a:p>
          <a:p>
            <a:pPr marL="228600" marR="0" lvl="0" indent="-228600" algn="l" rtl="0">
              <a:lnSpc>
                <a:spcPct val="12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Reacting at two red traffic lights</a:t>
            </a:r>
            <a:endParaRPr/>
          </a:p>
          <a:p>
            <a:pPr marL="228600" marR="0" lvl="0" indent="-228600" algn="l" rtl="0">
              <a:lnSpc>
                <a:spcPct val="12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Three left and right turns</a:t>
            </a:r>
            <a:endParaRPr/>
          </a:p>
        </p:txBody>
      </p:sp>
      <p:sp>
        <p:nvSpPr>
          <p:cNvPr id="239" name="Google Shape;239;p14"/>
          <p:cNvSpPr txBox="1"/>
          <p:nvPr/>
        </p:nvSpPr>
        <p:spPr>
          <a:xfrm>
            <a:off x="609600" y="1752600"/>
            <a:ext cx="7959725" cy="15700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PLAN A ROUTE/AREA THAT INCLUDES THE FOLLOWING SKILLS: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animEffect transition="in" filter="fade">
                                      <p:cBhvr>
                                        <p:cTn id="7" dur="500"/>
                                        <p:tgtEl>
                                          <p:spTgt spid="2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7">
                                            <p:txEl>
                                              <p:pRg st="1" end="1"/>
                                            </p:txEl>
                                          </p:spTgt>
                                        </p:tgtEl>
                                        <p:attrNameLst>
                                          <p:attrName>style.visibility</p:attrName>
                                        </p:attrNameLst>
                                      </p:cBhvr>
                                      <p:to>
                                        <p:strVal val="visible"/>
                                      </p:to>
                                    </p:set>
                                    <p:animEffect transition="in" filter="fade">
                                      <p:cBhvr>
                                        <p:cTn id="12" dur="500"/>
                                        <p:tgtEl>
                                          <p:spTgt spid="2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7">
                                            <p:txEl>
                                              <p:pRg st="2" end="2"/>
                                            </p:txEl>
                                          </p:spTgt>
                                        </p:tgtEl>
                                        <p:attrNameLst>
                                          <p:attrName>style.visibility</p:attrName>
                                        </p:attrNameLst>
                                      </p:cBhvr>
                                      <p:to>
                                        <p:strVal val="visible"/>
                                      </p:to>
                                    </p:set>
                                    <p:animEffect transition="in" filter="fade">
                                      <p:cBhvr>
                                        <p:cTn id="17" dur="500"/>
                                        <p:tgtEl>
                                          <p:spTgt spid="2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xEl>
                                              <p:pRg st="3" end="3"/>
                                            </p:txEl>
                                          </p:spTgt>
                                        </p:tgtEl>
                                        <p:attrNameLst>
                                          <p:attrName>style.visibility</p:attrName>
                                        </p:attrNameLst>
                                      </p:cBhvr>
                                      <p:to>
                                        <p:strVal val="visible"/>
                                      </p:to>
                                    </p:set>
                                    <p:animEffect transition="in" filter="fade">
                                      <p:cBhvr>
                                        <p:cTn id="22" dur="500"/>
                                        <p:tgtEl>
                                          <p:spTgt spid="2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
                                            <p:txEl>
                                              <p:pRg st="0" end="0"/>
                                            </p:txEl>
                                          </p:spTgt>
                                        </p:tgtEl>
                                        <p:attrNameLst>
                                          <p:attrName>style.visibility</p:attrName>
                                        </p:attrNameLst>
                                      </p:cBhvr>
                                      <p:to>
                                        <p:strVal val="visible"/>
                                      </p:to>
                                    </p:set>
                                    <p:animEffect transition="in" filter="fade">
                                      <p:cBhvr>
                                        <p:cTn id="27" dur="500"/>
                                        <p:tgtEl>
                                          <p:spTgt spid="2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8">
                                            <p:txEl>
                                              <p:pRg st="1" end="1"/>
                                            </p:txEl>
                                          </p:spTgt>
                                        </p:tgtEl>
                                        <p:attrNameLst>
                                          <p:attrName>style.visibility</p:attrName>
                                        </p:attrNameLst>
                                      </p:cBhvr>
                                      <p:to>
                                        <p:strVal val="visible"/>
                                      </p:to>
                                    </p:set>
                                    <p:animEffect transition="in" filter="fade">
                                      <p:cBhvr>
                                        <p:cTn id="32" dur="500"/>
                                        <p:tgtEl>
                                          <p:spTgt spid="23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8">
                                            <p:txEl>
                                              <p:pRg st="2" end="2"/>
                                            </p:txEl>
                                          </p:spTgt>
                                        </p:tgtEl>
                                        <p:attrNameLst>
                                          <p:attrName>style.visibility</p:attrName>
                                        </p:attrNameLst>
                                      </p:cBhvr>
                                      <p:to>
                                        <p:strVal val="visible"/>
                                      </p:to>
                                    </p:set>
                                    <p:animEffect transition="in" filter="fade">
                                      <p:cBhvr>
                                        <p:cTn id="37" dur="500"/>
                                        <p:tgtEl>
                                          <p:spTgt spid="2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OTHER REQUIREMENTS</a:t>
            </a:r>
            <a:endParaRPr/>
          </a:p>
        </p:txBody>
      </p:sp>
      <p:sp>
        <p:nvSpPr>
          <p:cNvPr id="245" name="Google Shape;245;p15"/>
          <p:cNvSpPr txBox="1">
            <a:spLocks noGrp="1"/>
          </p:cNvSpPr>
          <p:nvPr>
            <p:ph type="body" idx="1"/>
          </p:nvPr>
        </p:nvSpPr>
        <p:spPr>
          <a:xfrm>
            <a:off x="1066800" y="2438400"/>
            <a:ext cx="3810000" cy="44196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Proper posture</a:t>
            </a:r>
            <a:endParaRPr/>
          </a:p>
          <a:p>
            <a:pPr marL="228600" marR="0" lvl="0" indent="-228600" algn="l" rtl="0">
              <a:lnSpc>
                <a:spcPct val="12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Proper following distance</a:t>
            </a:r>
            <a:endParaRPr/>
          </a:p>
          <a:p>
            <a:pPr marL="228600" marR="0" lvl="0" indent="-228600" algn="l" rtl="0">
              <a:lnSpc>
                <a:spcPct val="12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Being attentive at all times when behind the wheel</a:t>
            </a:r>
            <a:endParaRPr/>
          </a:p>
          <a:p>
            <a:pPr marL="228600" marR="0" lvl="0" indent="-76200" algn="l" rtl="0">
              <a:lnSpc>
                <a:spcPct val="12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p:txBody>
      </p:sp>
      <p:sp>
        <p:nvSpPr>
          <p:cNvPr id="246" name="Google Shape;246;p15"/>
          <p:cNvSpPr txBox="1">
            <a:spLocks noGrp="1"/>
          </p:cNvSpPr>
          <p:nvPr>
            <p:ph type="body" idx="2"/>
          </p:nvPr>
        </p:nvSpPr>
        <p:spPr>
          <a:xfrm>
            <a:off x="5029200" y="2362200"/>
            <a:ext cx="3810000" cy="4191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Reacting at signs other than the stop signs</a:t>
            </a:r>
            <a:endParaRPr/>
          </a:p>
          <a:p>
            <a:pPr marL="228600" marR="0" lvl="0" indent="-228600" algn="l" rtl="0">
              <a:lnSpc>
                <a:spcPct val="12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Being able to keep the car in the proper lane</a:t>
            </a:r>
            <a:endParaRPr/>
          </a:p>
          <a:p>
            <a:pPr marL="228600" marR="0" lvl="0" indent="-228600" algn="l" rtl="0">
              <a:lnSpc>
                <a:spcPct val="12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Understanding the right of way rules</a:t>
            </a:r>
            <a:endParaRPr/>
          </a:p>
        </p:txBody>
      </p:sp>
      <p:sp>
        <p:nvSpPr>
          <p:cNvPr id="247" name="Google Shape;247;p15"/>
          <p:cNvSpPr txBox="1"/>
          <p:nvPr/>
        </p:nvSpPr>
        <p:spPr>
          <a:xfrm>
            <a:off x="1143000" y="1782762"/>
            <a:ext cx="8054975"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strike="noStrike" cap="none">
                <a:solidFill>
                  <a:schemeClr val="lt1"/>
                </a:solidFill>
                <a:latin typeface="Arial"/>
                <a:ea typeface="Arial"/>
                <a:cs typeface="Arial"/>
                <a:sym typeface="Arial"/>
              </a:rPr>
              <a:t>Also,  check the following skills: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500"/>
                                        <p:tgtEl>
                                          <p:spTgt spid="2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xEl>
                                              <p:pRg st="1" end="1"/>
                                            </p:txEl>
                                          </p:spTgt>
                                        </p:tgtEl>
                                        <p:attrNameLst>
                                          <p:attrName>style.visibility</p:attrName>
                                        </p:attrNameLst>
                                      </p:cBhvr>
                                      <p:to>
                                        <p:strVal val="visible"/>
                                      </p:to>
                                    </p:set>
                                    <p:animEffect transition="in" filter="fade">
                                      <p:cBhvr>
                                        <p:cTn id="12" dur="500"/>
                                        <p:tgtEl>
                                          <p:spTgt spid="2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
                                            <p:txEl>
                                              <p:pRg st="2" end="2"/>
                                            </p:txEl>
                                          </p:spTgt>
                                        </p:tgtEl>
                                        <p:attrNameLst>
                                          <p:attrName>style.visibility</p:attrName>
                                        </p:attrNameLst>
                                      </p:cBhvr>
                                      <p:to>
                                        <p:strVal val="visible"/>
                                      </p:to>
                                    </p:set>
                                    <p:animEffect transition="in" filter="fade">
                                      <p:cBhvr>
                                        <p:cTn id="17" dur="500"/>
                                        <p:tgtEl>
                                          <p:spTgt spid="2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5">
                                            <p:txEl>
                                              <p:pRg st="3" end="3"/>
                                            </p:txEl>
                                          </p:spTgt>
                                        </p:tgtEl>
                                        <p:attrNameLst>
                                          <p:attrName>style.visibility</p:attrName>
                                        </p:attrNameLst>
                                      </p:cBhvr>
                                      <p:to>
                                        <p:strVal val="visible"/>
                                      </p:to>
                                    </p:set>
                                    <p:animEffect transition="in" filter="fade">
                                      <p:cBhvr>
                                        <p:cTn id="22" dur="500"/>
                                        <p:tgtEl>
                                          <p:spTgt spid="2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6">
                                            <p:txEl>
                                              <p:pRg st="0" end="0"/>
                                            </p:txEl>
                                          </p:spTgt>
                                        </p:tgtEl>
                                        <p:attrNameLst>
                                          <p:attrName>style.visibility</p:attrName>
                                        </p:attrNameLst>
                                      </p:cBhvr>
                                      <p:to>
                                        <p:strVal val="visible"/>
                                      </p:to>
                                    </p:set>
                                    <p:animEffect transition="in" filter="fade">
                                      <p:cBhvr>
                                        <p:cTn id="27" dur="500"/>
                                        <p:tgtEl>
                                          <p:spTgt spid="24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6">
                                            <p:txEl>
                                              <p:pRg st="1" end="1"/>
                                            </p:txEl>
                                          </p:spTgt>
                                        </p:tgtEl>
                                        <p:attrNameLst>
                                          <p:attrName>style.visibility</p:attrName>
                                        </p:attrNameLst>
                                      </p:cBhvr>
                                      <p:to>
                                        <p:strVal val="visible"/>
                                      </p:to>
                                    </p:set>
                                    <p:animEffect transition="in" filter="fade">
                                      <p:cBhvr>
                                        <p:cTn id="32" dur="500"/>
                                        <p:tgtEl>
                                          <p:spTgt spid="24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6">
                                            <p:txEl>
                                              <p:pRg st="2" end="2"/>
                                            </p:txEl>
                                          </p:spTgt>
                                        </p:tgtEl>
                                        <p:attrNameLst>
                                          <p:attrName>style.visibility</p:attrName>
                                        </p:attrNameLst>
                                      </p:cBhvr>
                                      <p:to>
                                        <p:strVal val="visible"/>
                                      </p:to>
                                    </p:set>
                                    <p:animEffect transition="in" filter="fade">
                                      <p:cBhvr>
                                        <p:cTn id="37" dur="500"/>
                                        <p:tgtEl>
                                          <p:spTgt spid="2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685800" y="228600"/>
            <a:ext cx="7772400" cy="99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SKILLS TEST</a:t>
            </a:r>
            <a:endParaRPr/>
          </a:p>
        </p:txBody>
      </p:sp>
      <p:sp>
        <p:nvSpPr>
          <p:cNvPr id="253" name="Google Shape;253;p16"/>
          <p:cNvSpPr txBox="1">
            <a:spLocks noGrp="1"/>
          </p:cNvSpPr>
          <p:nvPr>
            <p:ph type="body" idx="1"/>
          </p:nvPr>
        </p:nvSpPr>
        <p:spPr>
          <a:xfrm>
            <a:off x="1143000" y="1295400"/>
            <a:ext cx="7772400" cy="55626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lt1"/>
              </a:buClr>
              <a:buSzPts val="2600"/>
              <a:buFont typeface="Noto Sans Symbols"/>
              <a:buChar char="✔"/>
            </a:pPr>
            <a:r>
              <a:rPr lang="en-US" sz="2600" b="0" i="0" u="none">
                <a:solidFill>
                  <a:schemeClr val="lt1"/>
                </a:solidFill>
                <a:latin typeface="Arial"/>
                <a:ea typeface="Arial"/>
                <a:cs typeface="Arial"/>
                <a:sym typeface="Arial"/>
              </a:rPr>
              <a:t>Read carefully the actions that are cause for failure of the skills test.</a:t>
            </a:r>
            <a:endParaRPr/>
          </a:p>
          <a:p>
            <a:pPr marL="228600" marR="0" lvl="0" indent="-228600" algn="l" rtl="0">
              <a:lnSpc>
                <a:spcPct val="110000"/>
              </a:lnSpc>
              <a:spcBef>
                <a:spcPts val="1000"/>
              </a:spcBef>
              <a:spcAft>
                <a:spcPts val="0"/>
              </a:spcAft>
              <a:buClr>
                <a:schemeClr val="lt1"/>
              </a:buClr>
              <a:buSzPts val="2600"/>
              <a:buFont typeface="Noto Sans Symbols"/>
              <a:buChar char="✔"/>
            </a:pPr>
            <a:r>
              <a:rPr lang="en-US" sz="2600" b="0" i="0" u="none">
                <a:solidFill>
                  <a:schemeClr val="lt1"/>
                </a:solidFill>
                <a:latin typeface="Arial"/>
                <a:ea typeface="Arial"/>
                <a:cs typeface="Arial"/>
                <a:sym typeface="Arial"/>
              </a:rPr>
              <a:t>If a student makes any of these dangerous actions during their test then it is a failure.</a:t>
            </a:r>
            <a:endParaRPr/>
          </a:p>
          <a:p>
            <a:pPr marL="228600" marR="0" lvl="0" indent="-228600" algn="l" rtl="0">
              <a:lnSpc>
                <a:spcPct val="110000"/>
              </a:lnSpc>
              <a:spcBef>
                <a:spcPts val="1000"/>
              </a:spcBef>
              <a:spcAft>
                <a:spcPts val="0"/>
              </a:spcAft>
              <a:buClr>
                <a:schemeClr val="lt1"/>
              </a:buClr>
              <a:buSzPts val="2600"/>
              <a:buFont typeface="Noto Sans Symbols"/>
              <a:buChar char="✔"/>
            </a:pPr>
            <a:r>
              <a:rPr lang="en-US" sz="2600" b="0" i="0" u="none">
                <a:solidFill>
                  <a:schemeClr val="lt1"/>
                </a:solidFill>
                <a:latin typeface="Arial"/>
                <a:ea typeface="Arial"/>
                <a:cs typeface="Arial"/>
                <a:sym typeface="Arial"/>
              </a:rPr>
              <a:t>A student MUST have all checks in the “pass” column to receive a certificate.</a:t>
            </a:r>
            <a:endParaRPr/>
          </a:p>
          <a:p>
            <a:pPr marL="228600" marR="0" lvl="0" indent="-228600" algn="l" rtl="0">
              <a:lnSpc>
                <a:spcPct val="110000"/>
              </a:lnSpc>
              <a:spcBef>
                <a:spcPts val="1000"/>
              </a:spcBef>
              <a:spcAft>
                <a:spcPts val="0"/>
              </a:spcAft>
              <a:buClr>
                <a:schemeClr val="lt1"/>
              </a:buClr>
              <a:buSzPts val="2600"/>
              <a:buFont typeface="Noto Sans Symbols"/>
              <a:buChar char="✔"/>
            </a:pPr>
            <a:r>
              <a:rPr lang="en-US" sz="2600" b="0" i="0" u="none">
                <a:solidFill>
                  <a:schemeClr val="lt1"/>
                </a:solidFill>
                <a:latin typeface="Arial"/>
                <a:ea typeface="Arial"/>
                <a:cs typeface="Arial"/>
                <a:sym typeface="Arial"/>
              </a:rPr>
              <a:t>You may test skills cumulatively or have one test day set aside for all the skills.</a:t>
            </a:r>
            <a:endParaRPr/>
          </a:p>
          <a:p>
            <a:pPr marL="228600" marR="0" lvl="0" indent="-228600" algn="l" rtl="0">
              <a:lnSpc>
                <a:spcPct val="110000"/>
              </a:lnSpc>
              <a:spcBef>
                <a:spcPts val="1000"/>
              </a:spcBef>
              <a:spcAft>
                <a:spcPts val="0"/>
              </a:spcAft>
              <a:buClr>
                <a:srgbClr val="FF0000"/>
              </a:buClr>
              <a:buSzPts val="2600"/>
              <a:buFont typeface="Arial"/>
              <a:buNone/>
            </a:pPr>
            <a:r>
              <a:rPr lang="en-US" sz="2600" b="1" i="1" u="none">
                <a:solidFill>
                  <a:srgbClr val="FF0000"/>
                </a:solidFill>
                <a:latin typeface="Arial"/>
                <a:ea typeface="Arial"/>
                <a:cs typeface="Arial"/>
                <a:sym typeface="Arial"/>
              </a:rPr>
              <a:t>Remember:  You are giving your “Stamp of  Approval” on the students’ driving skills—</a:t>
            </a:r>
            <a:r>
              <a:rPr lang="en-US" sz="2600" b="1" i="1" u="sng">
                <a:solidFill>
                  <a:srgbClr val="FF0000"/>
                </a:solidFill>
                <a:latin typeface="Arial"/>
                <a:ea typeface="Arial"/>
                <a:cs typeface="Arial"/>
                <a:sym typeface="Arial"/>
              </a:rPr>
              <a:t>take this responsibility very seriously.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5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500"/>
                                        <p:tgtEl>
                                          <p:spTgt spid="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Effect transition="in" filter="fade">
                                      <p:cBhvr>
                                        <p:cTn id="17" dur="500"/>
                                        <p:tgtEl>
                                          <p:spTgt spid="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Effect transition="in" filter="fade">
                                      <p:cBhvr>
                                        <p:cTn id="22" dur="500"/>
                                        <p:tgtEl>
                                          <p:spTgt spid="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4" end="4"/>
                                            </p:txEl>
                                          </p:spTgt>
                                        </p:tgtEl>
                                        <p:attrNameLst>
                                          <p:attrName>style.visibility</p:attrName>
                                        </p:attrNameLst>
                                      </p:cBhvr>
                                      <p:to>
                                        <p:strVal val="visible"/>
                                      </p:to>
                                    </p:set>
                                    <p:animEffect transition="in" filter="fade">
                                      <p:cBhvr>
                                        <p:cTn id="27" dur="500"/>
                                        <p:tgtEl>
                                          <p:spTgt spid="2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a:spLocks noGrp="1"/>
          </p:cNvSpPr>
          <p:nvPr>
            <p:ph type="title"/>
          </p:nvPr>
        </p:nvSpPr>
        <p:spPr>
          <a:xfrm>
            <a:off x="457200" y="304800"/>
            <a:ext cx="8229600" cy="762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SKILLS CHECKLIST</a:t>
            </a:r>
            <a:endParaRPr/>
          </a:p>
        </p:txBody>
      </p:sp>
      <p:pic>
        <p:nvPicPr>
          <p:cNvPr id="259" name="Google Shape;259;p17"/>
          <p:cNvPicPr preferRelativeResize="0"/>
          <p:nvPr/>
        </p:nvPicPr>
        <p:blipFill rotWithShape="1">
          <a:blip r:embed="rId3">
            <a:alphaModFix/>
          </a:blip>
          <a:srcRect/>
          <a:stretch/>
        </p:blipFill>
        <p:spPr>
          <a:xfrm>
            <a:off x="533400" y="1905000"/>
            <a:ext cx="7924800" cy="4419600"/>
          </a:xfrm>
          <a:prstGeom prst="rect">
            <a:avLst/>
          </a:prstGeom>
          <a:noFill/>
          <a:ln>
            <a:noFill/>
          </a:ln>
        </p:spPr>
      </p:pic>
      <p:sp>
        <p:nvSpPr>
          <p:cNvPr id="260" name="Google Shape;260;p17"/>
          <p:cNvSpPr txBox="1"/>
          <p:nvPr/>
        </p:nvSpPr>
        <p:spPr>
          <a:xfrm>
            <a:off x="1066800" y="1066800"/>
            <a:ext cx="785177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FILL OUT THE REQUIRED PERSONAL DATA.  USE THE LEARNER’S LICENSE FOR THIS INFORMATION.</a:t>
            </a:r>
            <a:endParaRPr/>
          </a:p>
        </p:txBody>
      </p:sp>
      <p:sp>
        <p:nvSpPr>
          <p:cNvPr id="261" name="Google Shape;261;p17"/>
          <p:cNvSpPr txBox="1"/>
          <p:nvPr/>
        </p:nvSpPr>
        <p:spPr>
          <a:xfrm>
            <a:off x="838200" y="3810000"/>
            <a:ext cx="7239000" cy="646112"/>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MAKE A COPY OF THE LEARNERS LICENSE AND </a:t>
            </a:r>
            <a:endParaRPr/>
          </a:p>
          <a:p>
            <a:pPr marL="0" marR="0" lvl="0" indent="0" algn="ctr"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ATTACH TO THIS FORM TO USE AS A REFERENCE</a:t>
            </a:r>
            <a:endParaRPr/>
          </a:p>
        </p:txBody>
      </p:sp>
      <p:sp>
        <p:nvSpPr>
          <p:cNvPr id="262" name="Google Shape;262;p17"/>
          <p:cNvSpPr txBox="1"/>
          <p:nvPr/>
        </p:nvSpPr>
        <p:spPr>
          <a:xfrm>
            <a:off x="3500437" y="2925762"/>
            <a:ext cx="27432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strike="noStrike" cap="none">
                <a:solidFill>
                  <a:srgbClr val="FF0000"/>
                </a:solidFill>
                <a:latin typeface="Arial"/>
                <a:ea typeface="Arial"/>
                <a:cs typeface="Arial"/>
                <a:sym typeface="Arial"/>
              </a:rPr>
              <a:t>Michael Wayne Smith</a:t>
            </a:r>
            <a:endParaRPr/>
          </a:p>
        </p:txBody>
      </p:sp>
      <p:sp>
        <p:nvSpPr>
          <p:cNvPr id="263" name="Google Shape;263;p17"/>
          <p:cNvSpPr txBox="1"/>
          <p:nvPr/>
        </p:nvSpPr>
        <p:spPr>
          <a:xfrm>
            <a:off x="3049587" y="3276600"/>
            <a:ext cx="1211262" cy="3381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600"/>
              <a:buFont typeface="Arial"/>
              <a:buNone/>
            </a:pPr>
            <a:r>
              <a:rPr lang="en-US" sz="1600" b="0" i="0" u="none" strike="noStrike" cap="none">
                <a:solidFill>
                  <a:srgbClr val="FF0000"/>
                </a:solidFill>
                <a:latin typeface="Arial"/>
                <a:ea typeface="Arial"/>
                <a:cs typeface="Arial"/>
                <a:sym typeface="Arial"/>
              </a:rPr>
              <a:t>06/18/2000</a:t>
            </a:r>
            <a:endParaRPr/>
          </a:p>
        </p:txBody>
      </p:sp>
      <p:sp>
        <p:nvSpPr>
          <p:cNvPr id="264" name="Google Shape;264;p17"/>
          <p:cNvSpPr txBox="1"/>
          <p:nvPr/>
        </p:nvSpPr>
        <p:spPr>
          <a:xfrm>
            <a:off x="5581650" y="3244850"/>
            <a:ext cx="10826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strike="noStrike" cap="none">
                <a:solidFill>
                  <a:srgbClr val="FF0000"/>
                </a:solidFill>
                <a:latin typeface="Arial"/>
                <a:ea typeface="Arial"/>
                <a:cs typeface="Arial"/>
                <a:sym typeface="Arial"/>
              </a:rPr>
              <a:t>1234567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 calcmode="lin" valueType="num">
                                      <p:cBhvr additive="base">
                                        <p:cTn id="7" dur="500"/>
                                        <p:tgtEl>
                                          <p:spTgt spid="26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3">
                                            <p:txEl>
                                              <p:pRg st="0" end="0"/>
                                            </p:txEl>
                                          </p:spTgt>
                                        </p:tgtEl>
                                        <p:attrNameLst>
                                          <p:attrName>style.visibility</p:attrName>
                                        </p:attrNameLst>
                                      </p:cBhvr>
                                      <p:to>
                                        <p:strVal val="visible"/>
                                      </p:to>
                                    </p:set>
                                    <p:anim calcmode="lin" valueType="num">
                                      <p:cBhvr additive="base">
                                        <p:cTn id="12" dur="500"/>
                                        <p:tgtEl>
                                          <p:spTgt spid="2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 calcmode="lin" valueType="num">
                                      <p:cBhvr additive="base">
                                        <p:cTn id="17" dur="500"/>
                                        <p:tgtEl>
                                          <p:spTgt spid="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457200" y="0"/>
            <a:ext cx="8229600" cy="1066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THE TEST</a:t>
            </a:r>
            <a:endParaRPr/>
          </a:p>
        </p:txBody>
      </p:sp>
      <p:sp>
        <p:nvSpPr>
          <p:cNvPr id="270" name="Google Shape;270;p18"/>
          <p:cNvSpPr txBox="1">
            <a:spLocks noGrp="1"/>
          </p:cNvSpPr>
          <p:nvPr>
            <p:ph type="body" idx="1"/>
          </p:nvPr>
        </p:nvSpPr>
        <p:spPr>
          <a:xfrm>
            <a:off x="457200" y="457200"/>
            <a:ext cx="8229600" cy="6248400"/>
          </a:xfrm>
          <a:prstGeom prst="rect">
            <a:avLst/>
          </a:prstGeom>
          <a:noFill/>
          <a:ln>
            <a:noFill/>
          </a:ln>
        </p:spPr>
        <p:txBody>
          <a:bodyPr spcFirstLastPara="1" wrap="square" lIns="91425" tIns="45700" rIns="91425" bIns="45700" anchor="t" anchorCtr="0">
            <a:normAutofit/>
          </a:bodyPr>
          <a:lstStyle/>
          <a:p>
            <a:pPr marL="228600" marR="0" lvl="0" indent="-76200" algn="l" rtl="0">
              <a:lnSpc>
                <a:spcPct val="80000"/>
              </a:lnSpc>
              <a:spcBef>
                <a:spcPts val="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Make sure you test on ALL skills.</a:t>
            </a:r>
            <a:endParaRPr/>
          </a:p>
          <a:p>
            <a:pPr marL="228600" marR="0" lvl="0" indent="-228600" algn="l" rtl="0">
              <a:lnSpc>
                <a:spcPct val="8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Do not short cut on any skills.  LIABILITY</a:t>
            </a:r>
            <a:endParaRPr/>
          </a:p>
          <a:p>
            <a:pPr marL="228600" marR="0" lvl="0" indent="-228600" algn="l" rtl="0">
              <a:lnSpc>
                <a:spcPct val="8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If a student fails the test at some point then you can cut it off at that time or finish the test.</a:t>
            </a:r>
            <a:endParaRPr/>
          </a:p>
          <a:p>
            <a:pPr marL="228600" marR="0" lvl="0" indent="-228600" algn="l" rtl="0">
              <a:lnSpc>
                <a:spcPct val="8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Only test those that, in your opinion, are ready to be tested.  You will know from your </a:t>
            </a:r>
            <a:r>
              <a:rPr lang="en-US" sz="2400" b="1" i="0" u="none">
                <a:solidFill>
                  <a:schemeClr val="lt1"/>
                </a:solidFill>
                <a:latin typeface="Arial"/>
                <a:ea typeface="Arial"/>
                <a:cs typeface="Arial"/>
                <a:sym typeface="Arial"/>
              </a:rPr>
              <a:t>teaching of the skills</a:t>
            </a:r>
            <a:r>
              <a:rPr lang="en-US" sz="2400" b="0" i="0" u="none">
                <a:solidFill>
                  <a:schemeClr val="lt1"/>
                </a:solidFill>
                <a:latin typeface="Arial"/>
                <a:ea typeface="Arial"/>
                <a:cs typeface="Arial"/>
                <a:sym typeface="Arial"/>
              </a:rPr>
              <a:t> and riding with them previously if they are ready.</a:t>
            </a:r>
            <a:endParaRPr/>
          </a:p>
          <a:p>
            <a:pPr marL="228600" marR="0" lvl="0" indent="-76200" algn="l" rtl="0">
              <a:lnSpc>
                <a:spcPct val="8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Have 2 -3 testing routes.  Maybe have a test route that you take on the way out with one student and then another coming back with the 2</a:t>
            </a:r>
            <a:r>
              <a:rPr lang="en-US" sz="2400" b="0" i="0" u="none" baseline="30000">
                <a:solidFill>
                  <a:schemeClr val="lt1"/>
                </a:solidFill>
                <a:latin typeface="Arial"/>
                <a:ea typeface="Arial"/>
                <a:cs typeface="Arial"/>
                <a:sym typeface="Arial"/>
              </a:rPr>
              <a:t>nd</a:t>
            </a:r>
            <a:r>
              <a:rPr lang="en-US" sz="2400" b="0" i="0" u="none">
                <a:solidFill>
                  <a:schemeClr val="lt1"/>
                </a:solidFill>
                <a:latin typeface="Arial"/>
                <a:ea typeface="Arial"/>
                <a:cs typeface="Arial"/>
                <a:sym typeface="Arial"/>
              </a:rPr>
              <a:t> student.  It is okay to teach the ALEA route but try to find a different route for your testing.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9"/>
          <p:cNvSpPr txBox="1">
            <a:spLocks noGrp="1"/>
          </p:cNvSpPr>
          <p:nvPr>
            <p:ph type="title"/>
          </p:nvPr>
        </p:nvSpPr>
        <p:spPr>
          <a:xfrm>
            <a:off x="685800" y="350837"/>
            <a:ext cx="7764462" cy="8683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THE TEST</a:t>
            </a:r>
            <a:endParaRPr/>
          </a:p>
        </p:txBody>
      </p:sp>
      <p:sp>
        <p:nvSpPr>
          <p:cNvPr id="276" name="Google Shape;276;p19"/>
          <p:cNvSpPr txBox="1">
            <a:spLocks noGrp="1"/>
          </p:cNvSpPr>
          <p:nvPr>
            <p:ph type="body" idx="1"/>
          </p:nvPr>
        </p:nvSpPr>
        <p:spPr>
          <a:xfrm>
            <a:off x="452437" y="1219200"/>
            <a:ext cx="8229600" cy="5410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Try to avoid using the same route(s) after a student has failed and is being tested for the 2</a:t>
            </a:r>
            <a:r>
              <a:rPr lang="en-US" sz="2800" b="0" i="0" u="none" baseline="30000">
                <a:solidFill>
                  <a:schemeClr val="lt1"/>
                </a:solidFill>
                <a:latin typeface="Arial"/>
                <a:ea typeface="Arial"/>
                <a:cs typeface="Arial"/>
                <a:sym typeface="Arial"/>
              </a:rPr>
              <a:t>nd</a:t>
            </a:r>
            <a:r>
              <a:rPr lang="en-US" sz="2800" b="0" i="0" u="none">
                <a:solidFill>
                  <a:schemeClr val="lt1"/>
                </a:solidFill>
                <a:latin typeface="Arial"/>
                <a:ea typeface="Arial"/>
                <a:cs typeface="Arial"/>
                <a:sym typeface="Arial"/>
              </a:rPr>
              <a:t> time.</a:t>
            </a:r>
            <a:endParaRPr/>
          </a:p>
          <a:p>
            <a:pPr marL="228600" marR="0" lvl="0" indent="-228600" algn="l" rtl="0">
              <a:lnSpc>
                <a:spcPct val="80000"/>
              </a:lnSpc>
              <a:spcBef>
                <a:spcPts val="1000"/>
              </a:spcBef>
              <a:spcAft>
                <a:spcPts val="0"/>
              </a:spcAft>
              <a:buClr>
                <a:schemeClr val="lt1"/>
              </a:buClr>
              <a:buSzPts val="2800"/>
              <a:buFont typeface="Arial"/>
              <a:buNone/>
            </a:pPr>
            <a:endParaRPr sz="28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Know where you will score each skill, but if the student commits a violation of the law or does a dangerous action anytime during the test then they should fail.</a:t>
            </a:r>
            <a:endParaRPr/>
          </a:p>
          <a:p>
            <a:pPr marL="228600" marR="0" lvl="0" indent="-228600" algn="l" rtl="0">
              <a:lnSpc>
                <a:spcPct val="80000"/>
              </a:lnSpc>
              <a:spcBef>
                <a:spcPts val="1000"/>
              </a:spcBef>
              <a:spcAft>
                <a:spcPts val="0"/>
              </a:spcAft>
              <a:buClr>
                <a:schemeClr val="lt1"/>
              </a:buClr>
              <a:buSzPts val="2800"/>
              <a:buFont typeface="Arial"/>
              <a:buNone/>
            </a:pPr>
            <a:endParaRPr sz="28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If you don’t have areas for all required skills – then simulate them</a:t>
            </a:r>
            <a:endParaRPr/>
          </a:p>
          <a:p>
            <a:pPr marL="685800" marR="0" lvl="1" indent="-228600" algn="l" rtl="0">
              <a:lnSpc>
                <a:spcPct val="8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Ex.  No traffic lights, use a “simulated” situation at an intersection, but explain it well to the students</a:t>
            </a:r>
            <a:endParaRPr/>
          </a:p>
          <a:p>
            <a:pPr marL="228600" marR="0" lvl="0" indent="-76200" algn="l" rtl="0">
              <a:lnSpc>
                <a:spcPct val="120000"/>
              </a:lnSpc>
              <a:spcBef>
                <a:spcPts val="10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0" end="0"/>
                                            </p:txEl>
                                          </p:spTgt>
                                        </p:tgtEl>
                                        <p:attrNameLst>
                                          <p:attrName>style.visibility</p:attrName>
                                        </p:attrNameLst>
                                      </p:cBhvr>
                                      <p:to>
                                        <p:strVal val="visible"/>
                                      </p:to>
                                    </p:set>
                                    <p:animEffect transition="in" filter="fade">
                                      <p:cBhvr>
                                        <p:cTn id="7" dur="2000"/>
                                        <p:tgtEl>
                                          <p:spTgt spid="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xEl>
                                              <p:pRg st="1" end="1"/>
                                            </p:txEl>
                                          </p:spTgt>
                                        </p:tgtEl>
                                        <p:attrNameLst>
                                          <p:attrName>style.visibility</p:attrName>
                                        </p:attrNameLst>
                                      </p:cBhvr>
                                      <p:to>
                                        <p:strVal val="visible"/>
                                      </p:to>
                                    </p:set>
                                    <p:animEffect transition="in" filter="fade">
                                      <p:cBhvr>
                                        <p:cTn id="12" dur="2000"/>
                                        <p:tgtEl>
                                          <p:spTgt spid="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xEl>
                                              <p:pRg st="2" end="2"/>
                                            </p:txEl>
                                          </p:spTgt>
                                        </p:tgtEl>
                                        <p:attrNameLst>
                                          <p:attrName>style.visibility</p:attrName>
                                        </p:attrNameLst>
                                      </p:cBhvr>
                                      <p:to>
                                        <p:strVal val="visible"/>
                                      </p:to>
                                    </p:set>
                                    <p:animEffect transition="in" filter="fade">
                                      <p:cBhvr>
                                        <p:cTn id="17" dur="2000"/>
                                        <p:tgtEl>
                                          <p:spTgt spid="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6">
                                            <p:txEl>
                                              <p:pRg st="3" end="3"/>
                                            </p:txEl>
                                          </p:spTgt>
                                        </p:tgtEl>
                                        <p:attrNameLst>
                                          <p:attrName>style.visibility</p:attrName>
                                        </p:attrNameLst>
                                      </p:cBhvr>
                                      <p:to>
                                        <p:strVal val="visible"/>
                                      </p:to>
                                    </p:set>
                                    <p:animEffect transition="in" filter="fade">
                                      <p:cBhvr>
                                        <p:cTn id="22" dur="2000"/>
                                        <p:tgtEl>
                                          <p:spTgt spid="27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xEl>
                                              <p:pRg st="4" end="4"/>
                                            </p:txEl>
                                          </p:spTgt>
                                        </p:tgtEl>
                                        <p:attrNameLst>
                                          <p:attrName>style.visibility</p:attrName>
                                        </p:attrNameLst>
                                      </p:cBhvr>
                                      <p:to>
                                        <p:strVal val="visible"/>
                                      </p:to>
                                    </p:set>
                                    <p:animEffect transition="in" filter="fade">
                                      <p:cBhvr>
                                        <p:cTn id="27" dur="2000"/>
                                        <p:tgtEl>
                                          <p:spTgt spid="27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6">
                                            <p:txEl>
                                              <p:pRg st="5" end="5"/>
                                            </p:txEl>
                                          </p:spTgt>
                                        </p:tgtEl>
                                        <p:attrNameLst>
                                          <p:attrName>style.visibility</p:attrName>
                                        </p:attrNameLst>
                                      </p:cBhvr>
                                      <p:to>
                                        <p:strVal val="visible"/>
                                      </p:to>
                                    </p:set>
                                    <p:animEffect transition="in" filter="fade">
                                      <p:cBhvr>
                                        <p:cTn id="32" dur="2000"/>
                                        <p:tgtEl>
                                          <p:spTgt spid="27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6">
                                            <p:txEl>
                                              <p:pRg st="6" end="6"/>
                                            </p:txEl>
                                          </p:spTgt>
                                        </p:tgtEl>
                                        <p:attrNameLst>
                                          <p:attrName>style.visibility</p:attrName>
                                        </p:attrNameLst>
                                      </p:cBhvr>
                                      <p:to>
                                        <p:strVal val="visible"/>
                                      </p:to>
                                    </p:set>
                                    <p:animEffect transition="in" filter="fade">
                                      <p:cBhvr>
                                        <p:cTn id="37" dur="2000"/>
                                        <p:tgtEl>
                                          <p:spTgt spid="27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
          <p:cNvSpPr txBox="1">
            <a:spLocks noGrp="1"/>
          </p:cNvSpPr>
          <p:nvPr>
            <p:ph type="title"/>
          </p:nvPr>
        </p:nvSpPr>
        <p:spPr>
          <a:xfrm>
            <a:off x="457200" y="274637"/>
            <a:ext cx="8229600" cy="7921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900"/>
              <a:buFont typeface="Arial"/>
              <a:buNone/>
            </a:pPr>
            <a:r>
              <a:rPr lang="en-US" sz="5900" b="1" i="0" u="none">
                <a:solidFill>
                  <a:schemeClr val="lt1"/>
                </a:solidFill>
                <a:latin typeface="Arial"/>
                <a:ea typeface="Arial"/>
                <a:cs typeface="Arial"/>
                <a:sym typeface="Arial"/>
              </a:rPr>
              <a:t>BACKGROUND</a:t>
            </a:r>
            <a:endParaRPr/>
          </a:p>
        </p:txBody>
      </p:sp>
      <p:sp>
        <p:nvSpPr>
          <p:cNvPr id="159" name="Google Shape;159;p2"/>
          <p:cNvSpPr txBox="1">
            <a:spLocks noGrp="1"/>
          </p:cNvSpPr>
          <p:nvPr>
            <p:ph type="body" idx="1"/>
          </p:nvPr>
        </p:nvSpPr>
        <p:spPr>
          <a:xfrm>
            <a:off x="457200" y="1676400"/>
            <a:ext cx="8229600" cy="4906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1900"/>
              <a:buFont typeface="Noto Sans Symbols"/>
              <a:buChar char="⮚"/>
            </a:pPr>
            <a:r>
              <a:rPr lang="en-US" sz="1900" b="0" i="0" u="none" strike="noStrike" cap="none">
                <a:solidFill>
                  <a:schemeClr val="lt1"/>
                </a:solidFill>
                <a:latin typeface="Arial"/>
                <a:ea typeface="Arial"/>
                <a:cs typeface="Arial"/>
                <a:sym typeface="Arial"/>
              </a:rPr>
              <a:t>Joint Venture between ALEA (Alabama Law Enforcement Agency) and SDE (State Department of Education)</a:t>
            </a:r>
            <a:endParaRPr/>
          </a:p>
          <a:p>
            <a:pPr marL="228600" marR="0" lvl="0" indent="-228600" algn="l" rtl="0">
              <a:lnSpc>
                <a:spcPct val="100000"/>
              </a:lnSpc>
              <a:spcBef>
                <a:spcPts val="1000"/>
              </a:spcBef>
              <a:spcAft>
                <a:spcPts val="0"/>
              </a:spcAft>
              <a:buClr>
                <a:schemeClr val="lt1"/>
              </a:buClr>
              <a:buSzPts val="1900"/>
              <a:buFont typeface="Noto Sans Symbols"/>
              <a:buChar char="⮚"/>
            </a:pPr>
            <a:r>
              <a:rPr lang="en-US" sz="1900" b="0" i="0" u="none" strike="noStrike" cap="none">
                <a:solidFill>
                  <a:schemeClr val="lt1"/>
                </a:solidFill>
                <a:latin typeface="Arial"/>
                <a:ea typeface="Arial"/>
                <a:cs typeface="Arial"/>
                <a:sym typeface="Arial"/>
              </a:rPr>
              <a:t>Began in 1998, with Senator Lowell Barron initiating the idea of Driver Ed. Teachers administering tests to their students.</a:t>
            </a:r>
            <a:endParaRPr/>
          </a:p>
          <a:p>
            <a:pPr marL="228600" marR="0" lvl="0" indent="-228600" algn="l" rtl="0">
              <a:lnSpc>
                <a:spcPct val="100000"/>
              </a:lnSpc>
              <a:spcBef>
                <a:spcPts val="1000"/>
              </a:spcBef>
              <a:spcAft>
                <a:spcPts val="0"/>
              </a:spcAft>
              <a:buClr>
                <a:schemeClr val="lt1"/>
              </a:buClr>
              <a:buSzPts val="1900"/>
              <a:buFont typeface="Noto Sans Symbols"/>
              <a:buChar char="⮚"/>
            </a:pPr>
            <a:r>
              <a:rPr lang="en-US" sz="1900" b="0" i="0" u="none" strike="noStrike" cap="none">
                <a:solidFill>
                  <a:schemeClr val="lt1"/>
                </a:solidFill>
                <a:latin typeface="Arial"/>
                <a:ea typeface="Arial"/>
                <a:cs typeface="Arial"/>
                <a:sym typeface="Arial"/>
              </a:rPr>
              <a:t>After two years of successful trial runs, using select teachers throughout the state, the bill was introduced and passed.</a:t>
            </a:r>
            <a:endParaRPr/>
          </a:p>
          <a:p>
            <a:pPr marL="228600" marR="0" lvl="0" indent="-228600" algn="l" rtl="0">
              <a:lnSpc>
                <a:spcPct val="100000"/>
              </a:lnSpc>
              <a:spcBef>
                <a:spcPts val="1000"/>
              </a:spcBef>
              <a:spcAft>
                <a:spcPts val="0"/>
              </a:spcAft>
              <a:buClr>
                <a:schemeClr val="lt1"/>
              </a:buClr>
              <a:buSzPts val="1900"/>
              <a:buFont typeface="Noto Sans Symbols"/>
              <a:buChar char="⮚"/>
            </a:pPr>
            <a:r>
              <a:rPr lang="en-US" sz="1900" b="0" i="0" u="none" strike="noStrike" cap="none">
                <a:solidFill>
                  <a:schemeClr val="lt1"/>
                </a:solidFill>
                <a:latin typeface="Arial"/>
                <a:ea typeface="Arial"/>
                <a:cs typeface="Arial"/>
                <a:sym typeface="Arial"/>
              </a:rPr>
              <a:t>Law 2000-241 allows Driver Education teachers to administer the examination to their students.</a:t>
            </a:r>
            <a:endParaRPr/>
          </a:p>
          <a:p>
            <a:pPr marL="228600" marR="0" lvl="0" indent="-228600" algn="l" rtl="0">
              <a:lnSpc>
                <a:spcPct val="100000"/>
              </a:lnSpc>
              <a:spcBef>
                <a:spcPts val="1000"/>
              </a:spcBef>
              <a:spcAft>
                <a:spcPts val="0"/>
              </a:spcAft>
              <a:buClr>
                <a:schemeClr val="lt1"/>
              </a:buClr>
              <a:buSzPts val="1900"/>
              <a:buFont typeface="Noto Sans Symbols"/>
              <a:buChar char="⮚"/>
            </a:pPr>
            <a:r>
              <a:rPr lang="en-US" sz="1900" b="0" i="0" u="none" strike="noStrike" cap="none">
                <a:solidFill>
                  <a:schemeClr val="lt1"/>
                </a:solidFill>
                <a:latin typeface="Arial"/>
                <a:ea typeface="Arial"/>
                <a:cs typeface="Arial"/>
                <a:sym typeface="Arial"/>
              </a:rPr>
              <a:t>Training and monitoring is to be done by the Alabama State Department of Education.</a:t>
            </a:r>
            <a:endParaRPr/>
          </a:p>
          <a:p>
            <a:pPr marL="228600" marR="0" lvl="0" indent="-228600" algn="l" rtl="0">
              <a:lnSpc>
                <a:spcPct val="100000"/>
              </a:lnSpc>
              <a:spcBef>
                <a:spcPts val="1000"/>
              </a:spcBef>
              <a:spcAft>
                <a:spcPts val="0"/>
              </a:spcAft>
              <a:buClr>
                <a:srgbClr val="0033CC"/>
              </a:buClr>
              <a:buSzPts val="1900"/>
              <a:buFont typeface="Arial"/>
              <a:buNone/>
            </a:pPr>
            <a:r>
              <a:rPr lang="en-US" sz="1900" b="0" i="0" u="none" strike="noStrike" cap="none">
                <a:solidFill>
                  <a:srgbClr val="0033CC"/>
                </a:solidFill>
                <a:latin typeface="Arial"/>
                <a:ea typeface="Arial"/>
                <a:cs typeface="Arial"/>
                <a:sym typeface="Arial"/>
              </a:rPr>
              <a:t>																											</a:t>
            </a:r>
            <a:endParaRPr/>
          </a:p>
          <a:p>
            <a:pPr marL="228600" marR="0" lvl="0" indent="-107950" algn="l" rtl="0">
              <a:lnSpc>
                <a:spcPct val="120000"/>
              </a:lnSpc>
              <a:spcBef>
                <a:spcPts val="1000"/>
              </a:spcBef>
              <a:spcAft>
                <a:spcPts val="0"/>
              </a:spcAft>
              <a:buClr>
                <a:schemeClr val="lt1"/>
              </a:buClr>
              <a:buSzPts val="1900"/>
              <a:buFont typeface="Arial"/>
              <a:buNone/>
            </a:pPr>
            <a:endParaRPr sz="1900" b="0" i="0" u="none">
              <a:solidFill>
                <a:srgbClr val="0033C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anim calcmode="lin" valueType="num">
                                      <p:cBhvr additive="base">
                                        <p:cTn id="7" dur="500"/>
                                        <p:tgtEl>
                                          <p:spTgt spid="1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9">
                                            <p:txEl>
                                              <p:pRg st="1" end="1"/>
                                            </p:txEl>
                                          </p:spTgt>
                                        </p:tgtEl>
                                        <p:attrNameLst>
                                          <p:attrName>style.visibility</p:attrName>
                                        </p:attrNameLst>
                                      </p:cBhvr>
                                      <p:to>
                                        <p:strVal val="visible"/>
                                      </p:to>
                                    </p:set>
                                    <p:anim calcmode="lin" valueType="num">
                                      <p:cBhvr additive="base">
                                        <p:cTn id="12" dur="500"/>
                                        <p:tgtEl>
                                          <p:spTgt spid="1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9">
                                            <p:txEl>
                                              <p:pRg st="2" end="2"/>
                                            </p:txEl>
                                          </p:spTgt>
                                        </p:tgtEl>
                                        <p:attrNameLst>
                                          <p:attrName>style.visibility</p:attrName>
                                        </p:attrNameLst>
                                      </p:cBhvr>
                                      <p:to>
                                        <p:strVal val="visible"/>
                                      </p:to>
                                    </p:set>
                                    <p:anim calcmode="lin" valueType="num">
                                      <p:cBhvr additive="base">
                                        <p:cTn id="17" dur="500"/>
                                        <p:tgtEl>
                                          <p:spTgt spid="1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9">
                                            <p:txEl>
                                              <p:pRg st="3" end="3"/>
                                            </p:txEl>
                                          </p:spTgt>
                                        </p:tgtEl>
                                        <p:attrNameLst>
                                          <p:attrName>style.visibility</p:attrName>
                                        </p:attrNameLst>
                                      </p:cBhvr>
                                      <p:to>
                                        <p:strVal val="visible"/>
                                      </p:to>
                                    </p:set>
                                    <p:anim calcmode="lin" valueType="num">
                                      <p:cBhvr additive="base">
                                        <p:cTn id="22" dur="500"/>
                                        <p:tgtEl>
                                          <p:spTgt spid="15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9">
                                            <p:txEl>
                                              <p:pRg st="4" end="4"/>
                                            </p:txEl>
                                          </p:spTgt>
                                        </p:tgtEl>
                                        <p:attrNameLst>
                                          <p:attrName>style.visibility</p:attrName>
                                        </p:attrNameLst>
                                      </p:cBhvr>
                                      <p:to>
                                        <p:strVal val="visible"/>
                                      </p:to>
                                    </p:set>
                                    <p:anim calcmode="lin" valueType="num">
                                      <p:cBhvr additive="base">
                                        <p:cTn id="27" dur="500"/>
                                        <p:tgtEl>
                                          <p:spTgt spid="1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9">
                                            <p:txEl>
                                              <p:pRg st="5" end="5"/>
                                            </p:txEl>
                                          </p:spTgt>
                                        </p:tgtEl>
                                        <p:attrNameLst>
                                          <p:attrName>style.visibility</p:attrName>
                                        </p:attrNameLst>
                                      </p:cBhvr>
                                      <p:to>
                                        <p:strVal val="visible"/>
                                      </p:to>
                                    </p:set>
                                    <p:anim calcmode="lin" valueType="num">
                                      <p:cBhvr additive="base">
                                        <p:cTn id="32" dur="500"/>
                                        <p:tgtEl>
                                          <p:spTgt spid="15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9">
                                            <p:txEl>
                                              <p:pRg st="6" end="6"/>
                                            </p:txEl>
                                          </p:spTgt>
                                        </p:tgtEl>
                                        <p:attrNameLst>
                                          <p:attrName>style.visibility</p:attrName>
                                        </p:attrNameLst>
                                      </p:cBhvr>
                                      <p:to>
                                        <p:strVal val="visible"/>
                                      </p:to>
                                    </p:set>
                                    <p:anim calcmode="lin" valueType="num">
                                      <p:cBhvr additive="base">
                                        <p:cTn id="37" dur="500"/>
                                        <p:tgtEl>
                                          <p:spTgt spid="1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0"/>
          <p:cNvSpPr txBox="1">
            <a:spLocks noGrp="1"/>
          </p:cNvSpPr>
          <p:nvPr>
            <p:ph type="title"/>
          </p:nvPr>
        </p:nvSpPr>
        <p:spPr>
          <a:xfrm>
            <a:off x="457200" y="274637"/>
            <a:ext cx="8229600" cy="563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GIVING INSTRUCTIONS</a:t>
            </a:r>
            <a:endParaRPr/>
          </a:p>
        </p:txBody>
      </p:sp>
      <p:sp>
        <p:nvSpPr>
          <p:cNvPr id="282" name="Google Shape;282;p20"/>
          <p:cNvSpPr txBox="1">
            <a:spLocks noGrp="1"/>
          </p:cNvSpPr>
          <p:nvPr>
            <p:ph type="body" idx="1"/>
          </p:nvPr>
        </p:nvSpPr>
        <p:spPr>
          <a:xfrm>
            <a:off x="609600" y="1295400"/>
            <a:ext cx="7924800" cy="48768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Give the directive as far in advance as possible.</a:t>
            </a:r>
            <a:br>
              <a:rPr lang="en-US" sz="2400" b="0" i="0" u="none">
                <a:solidFill>
                  <a:schemeClr val="lt1"/>
                </a:solidFill>
                <a:latin typeface="Arial"/>
                <a:ea typeface="Arial"/>
                <a:cs typeface="Arial"/>
                <a:sym typeface="Arial"/>
              </a:rPr>
            </a:br>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Tell them WHERE before WHAT.  </a:t>
            </a:r>
            <a:endParaRPr/>
          </a:p>
          <a:p>
            <a:pPr marL="685800" marR="0" lvl="1" indent="-228600" algn="l" rtl="0">
              <a:lnSpc>
                <a:spcPct val="80000"/>
              </a:lnSpc>
              <a:spcBef>
                <a:spcPts val="5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Ex.  At the next intersection please make a right turn.</a:t>
            </a:r>
            <a:br>
              <a:rPr lang="en-US" sz="2000" b="0" i="0" u="none" strike="noStrike" cap="none">
                <a:solidFill>
                  <a:schemeClr val="lt1"/>
                </a:solidFill>
                <a:latin typeface="Arial"/>
                <a:ea typeface="Arial"/>
                <a:cs typeface="Arial"/>
                <a:sym typeface="Arial"/>
              </a:rPr>
            </a:br>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Avoid pointing out the traffic control device, try to use landmarks.  </a:t>
            </a:r>
            <a:endParaRPr/>
          </a:p>
          <a:p>
            <a:pPr marL="685800" marR="0" lvl="1" indent="-228600" algn="l" rtl="0">
              <a:lnSpc>
                <a:spcPct val="80000"/>
              </a:lnSpc>
              <a:spcBef>
                <a:spcPts val="5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Ex.  Try to say “at the red building or at the next street to the left, instead of at the traffic light or at the stop sign”.</a:t>
            </a:r>
            <a:br>
              <a:rPr lang="en-US" sz="2000" b="0" i="0" u="none" strike="noStrike" cap="none">
                <a:solidFill>
                  <a:schemeClr val="lt1"/>
                </a:solidFill>
                <a:latin typeface="Arial"/>
                <a:ea typeface="Arial"/>
                <a:cs typeface="Arial"/>
                <a:sym typeface="Arial"/>
              </a:rPr>
            </a:br>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Give instructions clearly.  If you say turn right then point or gesture in that direction.</a:t>
            </a:r>
            <a:br>
              <a:rPr lang="en-US" sz="2400" b="0" i="0" u="none">
                <a:solidFill>
                  <a:schemeClr val="lt1"/>
                </a:solidFill>
                <a:latin typeface="Arial"/>
                <a:ea typeface="Arial"/>
                <a:cs typeface="Arial"/>
                <a:sym typeface="Arial"/>
              </a:rPr>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xEl>
                                              <p:pRg st="0" end="0"/>
                                            </p:txEl>
                                          </p:spTgt>
                                        </p:tgtEl>
                                        <p:attrNameLst>
                                          <p:attrName>style.visibility</p:attrName>
                                        </p:attrNameLst>
                                      </p:cBhvr>
                                      <p:to>
                                        <p:strVal val="visible"/>
                                      </p:to>
                                    </p:set>
                                    <p:animEffect transition="in" filter="fade">
                                      <p:cBhvr>
                                        <p:cTn id="7" dur="1000"/>
                                        <p:tgtEl>
                                          <p:spTgt spid="2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xEl>
                                              <p:pRg st="1" end="1"/>
                                            </p:txEl>
                                          </p:spTgt>
                                        </p:tgtEl>
                                        <p:attrNameLst>
                                          <p:attrName>style.visibility</p:attrName>
                                        </p:attrNameLst>
                                      </p:cBhvr>
                                      <p:to>
                                        <p:strVal val="visible"/>
                                      </p:to>
                                    </p:set>
                                    <p:animEffect transition="in" filter="fade">
                                      <p:cBhvr>
                                        <p:cTn id="12" dur="1000"/>
                                        <p:tgtEl>
                                          <p:spTgt spid="2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2">
                                            <p:txEl>
                                              <p:pRg st="2" end="2"/>
                                            </p:txEl>
                                          </p:spTgt>
                                        </p:tgtEl>
                                        <p:attrNameLst>
                                          <p:attrName>style.visibility</p:attrName>
                                        </p:attrNameLst>
                                      </p:cBhvr>
                                      <p:to>
                                        <p:strVal val="visible"/>
                                      </p:to>
                                    </p:set>
                                    <p:animEffect transition="in" filter="fade">
                                      <p:cBhvr>
                                        <p:cTn id="17" dur="1000"/>
                                        <p:tgtEl>
                                          <p:spTgt spid="2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xEl>
                                              <p:pRg st="3" end="3"/>
                                            </p:txEl>
                                          </p:spTgt>
                                        </p:tgtEl>
                                        <p:attrNameLst>
                                          <p:attrName>style.visibility</p:attrName>
                                        </p:attrNameLst>
                                      </p:cBhvr>
                                      <p:to>
                                        <p:strVal val="visible"/>
                                      </p:to>
                                    </p:set>
                                    <p:animEffect transition="in" filter="fade">
                                      <p:cBhvr>
                                        <p:cTn id="22" dur="1000"/>
                                        <p:tgtEl>
                                          <p:spTgt spid="2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2">
                                            <p:txEl>
                                              <p:pRg st="4" end="4"/>
                                            </p:txEl>
                                          </p:spTgt>
                                        </p:tgtEl>
                                        <p:attrNameLst>
                                          <p:attrName>style.visibility</p:attrName>
                                        </p:attrNameLst>
                                      </p:cBhvr>
                                      <p:to>
                                        <p:strVal val="visible"/>
                                      </p:to>
                                    </p:set>
                                    <p:animEffect transition="in" filter="fade">
                                      <p:cBhvr>
                                        <p:cTn id="27" dur="1000"/>
                                        <p:tgtEl>
                                          <p:spTgt spid="2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2">
                                            <p:txEl>
                                              <p:pRg st="5" end="5"/>
                                            </p:txEl>
                                          </p:spTgt>
                                        </p:tgtEl>
                                        <p:attrNameLst>
                                          <p:attrName>style.visibility</p:attrName>
                                        </p:attrNameLst>
                                      </p:cBhvr>
                                      <p:to>
                                        <p:strVal val="visible"/>
                                      </p:to>
                                    </p:set>
                                    <p:animEffect transition="in" filter="fade">
                                      <p:cBhvr>
                                        <p:cTn id="32" dur="1000"/>
                                        <p:tgtEl>
                                          <p:spTgt spid="2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IMPORTANT</a:t>
            </a:r>
            <a:endParaRPr/>
          </a:p>
        </p:txBody>
      </p:sp>
      <p:sp>
        <p:nvSpPr>
          <p:cNvPr id="288" name="Google Shape;288;p21"/>
          <p:cNvSpPr txBox="1"/>
          <p:nvPr/>
        </p:nvSpPr>
        <p:spPr>
          <a:xfrm>
            <a:off x="457200" y="1676400"/>
            <a:ext cx="8229600" cy="408146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FF0000"/>
              </a:buClr>
              <a:buSzPts val="3600"/>
              <a:buFont typeface="Arial"/>
              <a:buNone/>
            </a:pPr>
            <a:r>
              <a:rPr lang="en-US" sz="3600" b="0" i="0" u="none" strike="noStrike" cap="none">
                <a:solidFill>
                  <a:srgbClr val="FF0000"/>
                </a:solidFill>
                <a:latin typeface="Arial"/>
                <a:ea typeface="Arial"/>
                <a:cs typeface="Arial"/>
                <a:sym typeface="Arial"/>
              </a:rPr>
              <a:t>NEVER INSTRUCT OR COACH WHEN TESTING!!  </a:t>
            </a:r>
            <a:r>
              <a:rPr lang="en-US" sz="3600" b="0" i="0" u="none" strike="noStrike" cap="none">
                <a:solidFill>
                  <a:schemeClr val="lt1"/>
                </a:solidFill>
                <a:latin typeface="Arial"/>
                <a:ea typeface="Arial"/>
                <a:cs typeface="Arial"/>
                <a:sym typeface="Arial"/>
              </a:rPr>
              <a:t>Do not tell or show them how to do a maneuver.</a:t>
            </a:r>
            <a:br>
              <a:rPr lang="en-US" sz="3600" b="0" i="0" u="none" strike="noStrike" cap="none">
                <a:solidFill>
                  <a:schemeClr val="lt1"/>
                </a:solidFill>
                <a:latin typeface="Arial"/>
                <a:ea typeface="Arial"/>
                <a:cs typeface="Arial"/>
                <a:sym typeface="Arial"/>
              </a:rPr>
            </a:br>
            <a:endParaRPr/>
          </a:p>
          <a:p>
            <a:pPr marL="0" marR="0" lvl="0" indent="0" algn="l" rtl="0">
              <a:lnSpc>
                <a:spcPct val="8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You are basically riding as a passenger merely observing their driving skills.</a:t>
            </a:r>
            <a:endParaRPr/>
          </a:p>
          <a:p>
            <a:pPr marL="0" marR="0" lvl="0" indent="0" algn="l" rtl="0">
              <a:lnSpc>
                <a:spcPct val="80000"/>
              </a:lnSpc>
              <a:spcBef>
                <a:spcPts val="0"/>
              </a:spcBef>
              <a:spcAft>
                <a:spcPts val="0"/>
              </a:spcAft>
              <a:buClr>
                <a:schemeClr val="lt1"/>
              </a:buClr>
              <a:buSzPts val="3600"/>
              <a:buFont typeface="Arial"/>
              <a:buNone/>
            </a:pPr>
            <a:endParaRPr sz="3600" b="0" i="0" u="none" strike="noStrike" cap="none">
              <a:solidFill>
                <a:schemeClr val="lt1"/>
              </a:solidFill>
              <a:latin typeface="Arial"/>
              <a:ea typeface="Arial"/>
              <a:cs typeface="Arial"/>
              <a:sym typeface="Arial"/>
            </a:endParaRPr>
          </a:p>
          <a:p>
            <a:pPr marL="0" marR="0" lvl="0" indent="0" algn="l" rtl="0">
              <a:lnSpc>
                <a:spcPct val="80000"/>
              </a:lnSpc>
              <a:spcBef>
                <a:spcPts val="0"/>
              </a:spcBef>
              <a:spcAft>
                <a:spcPts val="0"/>
              </a:spcAft>
              <a:buClr>
                <a:schemeClr val="lt1"/>
              </a:buClr>
              <a:buSzPts val="3600"/>
              <a:buFont typeface="Arial"/>
              <a:buNone/>
            </a:pPr>
            <a:r>
              <a:rPr lang="en-US" sz="3600" b="0" i="0" u="none" strike="noStrike" cap="none">
                <a:solidFill>
                  <a:schemeClr val="lt1"/>
                </a:solidFill>
                <a:latin typeface="Arial"/>
                <a:ea typeface="Arial"/>
                <a:cs typeface="Arial"/>
                <a:sym typeface="Arial"/>
              </a:rPr>
              <a:t>But still take normal cautions and take control of the vehicle if needed.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800"/>
              <a:buFont typeface="Arial"/>
              <a:buNone/>
            </a:pPr>
            <a:r>
              <a:rPr lang="en-US" sz="3800" b="1" i="0" u="none">
                <a:solidFill>
                  <a:schemeClr val="lt1"/>
                </a:solidFill>
                <a:latin typeface="Arial"/>
                <a:ea typeface="Arial"/>
                <a:cs typeface="Arial"/>
                <a:sym typeface="Arial"/>
              </a:rPr>
              <a:t>FAILURES ON THE ROAD TEST</a:t>
            </a:r>
            <a:endParaRPr/>
          </a:p>
        </p:txBody>
      </p:sp>
      <p:sp>
        <p:nvSpPr>
          <p:cNvPr id="294" name="Google Shape;294;p22"/>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Violation of a law </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A dangerous action</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Any accident that could have been prevented, regardless of legal fault</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Lack of cooperation or a refusal to perform any maneuver</a:t>
            </a:r>
            <a:endParaRPr/>
          </a:p>
          <a:p>
            <a:pPr marL="228600" marR="0" lvl="0" indent="-101600" algn="l" rtl="0">
              <a:lnSpc>
                <a:spcPct val="9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1143000" marR="0" lvl="2" indent="-228600" algn="l" rtl="0">
              <a:lnSpc>
                <a:spcPct val="90000"/>
              </a:lnSpc>
              <a:spcBef>
                <a:spcPts val="5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Note:  Rather the student be mad at you for 99 years than dead in one year.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GETTING STARTED</a:t>
            </a:r>
            <a:endParaRPr/>
          </a:p>
        </p:txBody>
      </p:sp>
      <p:sp>
        <p:nvSpPr>
          <p:cNvPr id="300" name="Google Shape;300;p23"/>
          <p:cNvSpPr txBox="1">
            <a:spLocks noGrp="1"/>
          </p:cNvSpPr>
          <p:nvPr>
            <p:ph type="body" idx="1"/>
          </p:nvPr>
        </p:nvSpPr>
        <p:spPr>
          <a:xfrm>
            <a:off x="604837" y="1935162"/>
            <a:ext cx="7924800" cy="36576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Give a “pre-speech”</a:t>
            </a:r>
            <a:endParaRPr/>
          </a:p>
          <a:p>
            <a:pPr marL="685800" marR="0" lvl="1" indent="-228600" algn="l" rtl="0">
              <a:lnSpc>
                <a:spcPct val="9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Tell them that today your are not the “teacher” but the “examiner”.  Remind them to drive as they normally would.  Tell them that you will give them instructions on what to do well in advance of the skill, turn, etc.  Remind the student that they can ask you questions if they do not understand what you have ask them to do but you CANNOT GIVE THEM ANY ASSISTANCE in performing the skills. </a:t>
            </a:r>
            <a:endParaRPr/>
          </a:p>
          <a:p>
            <a:pPr marL="685800" marR="0" lvl="1" indent="-228600" algn="l" rtl="0">
              <a:lnSpc>
                <a:spcPct val="9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Give the student the chance to ask any questions prior to beginning the test.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SHOULD BE THE SAME STATEWIDE</a:t>
            </a:r>
            <a:endParaRPr/>
          </a:p>
        </p:txBody>
      </p:sp>
      <p:sp>
        <p:nvSpPr>
          <p:cNvPr id="306" name="Google Shape;306;p24"/>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ctr" rtl="0">
              <a:lnSpc>
                <a:spcPct val="100000"/>
              </a:lnSpc>
              <a:spcBef>
                <a:spcPts val="0"/>
              </a:spcBef>
              <a:spcAft>
                <a:spcPts val="0"/>
              </a:spcAft>
              <a:buClr>
                <a:srgbClr val="FF0000"/>
              </a:buClr>
              <a:buSzPts val="8200"/>
              <a:buFont typeface="Arial"/>
              <a:buNone/>
            </a:pPr>
            <a:r>
              <a:rPr lang="en-US" sz="8200" b="0" i="0" u="none">
                <a:solidFill>
                  <a:srgbClr val="FF0000"/>
                </a:solidFill>
                <a:latin typeface="Arial"/>
                <a:ea typeface="Arial"/>
                <a:cs typeface="Arial"/>
                <a:sym typeface="Arial"/>
              </a:rPr>
              <a:t>SKILLS TO BE TESTED</a:t>
            </a:r>
            <a:endParaRPr/>
          </a:p>
          <a:p>
            <a:pPr marL="228600" marR="0" lvl="0" indent="-228600" algn="ctr" rtl="0">
              <a:lnSpc>
                <a:spcPct val="100000"/>
              </a:lnSpc>
              <a:spcBef>
                <a:spcPts val="1000"/>
              </a:spcBef>
              <a:spcAft>
                <a:spcPts val="0"/>
              </a:spcAft>
              <a:buClr>
                <a:schemeClr val="lt1"/>
              </a:buClr>
              <a:buSzPts val="1700"/>
              <a:buFont typeface="Arial"/>
              <a:buNone/>
            </a:pPr>
            <a:r>
              <a:rPr lang="en-US" sz="1700" b="0" i="0" u="none">
                <a:solidFill>
                  <a:schemeClr val="lt1"/>
                </a:solidFill>
                <a:latin typeface="Arial"/>
                <a:ea typeface="Arial"/>
                <a:cs typeface="Arial"/>
                <a:sym typeface="Arial"/>
              </a:rPr>
              <a:t>EACH SKILL SHOULD BE PERFORMED SEPARATELY, DO NOT COMBINE SKILLS</a:t>
            </a:r>
            <a:endParaRPr/>
          </a:p>
          <a:p>
            <a:pPr marL="228600" marR="0" lvl="0" indent="-228600" algn="ctr" rtl="0">
              <a:lnSpc>
                <a:spcPct val="100000"/>
              </a:lnSpc>
              <a:spcBef>
                <a:spcPts val="1000"/>
              </a:spcBef>
              <a:spcAft>
                <a:spcPts val="0"/>
              </a:spcAft>
              <a:buClr>
                <a:schemeClr val="lt1"/>
              </a:buClr>
              <a:buSzPts val="1700"/>
              <a:buFont typeface="Arial"/>
              <a:buNone/>
            </a:pPr>
            <a:r>
              <a:rPr lang="en-US" sz="1700" b="0" i="0" u="none">
                <a:solidFill>
                  <a:schemeClr val="lt1"/>
                </a:solidFill>
                <a:latin typeface="Arial"/>
                <a:ea typeface="Arial"/>
                <a:cs typeface="Arial"/>
                <a:sym typeface="Arial"/>
              </a:rPr>
              <a:t>Exception:  Backing following Quick Stop</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5"/>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8800"/>
              <a:buFont typeface="Arial"/>
              <a:buNone/>
            </a:pPr>
            <a:r>
              <a:rPr lang="en-US" sz="8800" b="1" i="0" u="none">
                <a:solidFill>
                  <a:srgbClr val="FF0000"/>
                </a:solidFill>
                <a:latin typeface="Arial"/>
                <a:ea typeface="Arial"/>
                <a:cs typeface="Arial"/>
                <a:sym typeface="Arial"/>
              </a:rPr>
              <a:t>STARTING</a:t>
            </a:r>
            <a:endParaRPr/>
          </a:p>
        </p:txBody>
      </p:sp>
      <p:sp>
        <p:nvSpPr>
          <p:cNvPr id="312" name="Google Shape;312;p25"/>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200"/>
              <a:buFont typeface="Arial"/>
              <a:buNone/>
            </a:pPr>
            <a:r>
              <a:rPr lang="en-US" sz="2200" b="0" i="0" u="none">
                <a:solidFill>
                  <a:schemeClr val="lt1"/>
                </a:solidFill>
                <a:latin typeface="Arial"/>
                <a:ea typeface="Arial"/>
                <a:cs typeface="Arial"/>
                <a:sym typeface="Arial"/>
              </a:rPr>
              <a:t>	</a:t>
            </a:r>
            <a:endParaRPr/>
          </a:p>
          <a:p>
            <a:pPr marL="685800" marR="0" lvl="1" indent="-228600" algn="l" rtl="0">
              <a:lnSpc>
                <a:spcPct val="80000"/>
              </a:lnSpc>
              <a:spcBef>
                <a:spcPts val="500"/>
              </a:spcBef>
              <a:spcAft>
                <a:spcPts val="0"/>
              </a:spcAft>
              <a:buClr>
                <a:schemeClr val="lt1"/>
              </a:buClr>
              <a:buSzPts val="1900"/>
              <a:buFont typeface="Arial"/>
              <a:buChar char="•"/>
            </a:pPr>
            <a:r>
              <a:rPr lang="en-US" sz="1900" b="1" i="0" u="none" strike="noStrike" cap="none">
                <a:solidFill>
                  <a:schemeClr val="lt1"/>
                </a:solidFill>
                <a:latin typeface="Arial"/>
                <a:ea typeface="Arial"/>
                <a:cs typeface="Arial"/>
                <a:sym typeface="Arial"/>
              </a:rPr>
              <a:t>Locating controls</a:t>
            </a:r>
            <a:r>
              <a:rPr lang="en-US" sz="1900" b="0" i="0" u="none" strike="noStrike" cap="none">
                <a:solidFill>
                  <a:schemeClr val="lt1"/>
                </a:solidFill>
                <a:latin typeface="Arial"/>
                <a:ea typeface="Arial"/>
                <a:cs typeface="Arial"/>
                <a:sym typeface="Arial"/>
              </a:rPr>
              <a:t> – student should know the location of all controls.  It is up to you how to handle this. But you should at least observe that they adjust their seat and mirrors and put on their safety belt.  (New:  brake check)</a:t>
            </a:r>
            <a:endParaRPr/>
          </a:p>
          <a:p>
            <a:pPr marL="685800" marR="0" lvl="1" indent="-228600" algn="l" rtl="0">
              <a:lnSpc>
                <a:spcPct val="80000"/>
              </a:lnSpc>
              <a:spcBef>
                <a:spcPts val="500"/>
              </a:spcBef>
              <a:spcAft>
                <a:spcPts val="0"/>
              </a:spcAft>
              <a:buClr>
                <a:schemeClr val="lt1"/>
              </a:buClr>
              <a:buSzPts val="1900"/>
              <a:buFont typeface="Arial"/>
              <a:buChar char="•"/>
            </a:pPr>
            <a:r>
              <a:rPr lang="en-US" sz="1900" b="1" i="0" u="none" strike="noStrike" cap="none">
                <a:solidFill>
                  <a:schemeClr val="lt1"/>
                </a:solidFill>
                <a:latin typeface="Arial"/>
                <a:ea typeface="Arial"/>
                <a:cs typeface="Arial"/>
                <a:sym typeface="Arial"/>
              </a:rPr>
              <a:t>*Traffic Observation</a:t>
            </a:r>
            <a:r>
              <a:rPr lang="en-US" sz="1900" b="0" i="0" u="none" strike="noStrike" cap="none">
                <a:solidFill>
                  <a:schemeClr val="lt1"/>
                </a:solidFill>
                <a:latin typeface="Arial"/>
                <a:ea typeface="Arial"/>
                <a:cs typeface="Arial"/>
                <a:sym typeface="Arial"/>
              </a:rPr>
              <a:t> – watch to make sure that they check traffic and surroundings, both front and rear, before moving.  Should involve more than just the mirror checks (blind spot). </a:t>
            </a:r>
            <a:endParaRPr/>
          </a:p>
          <a:p>
            <a:pPr marL="685800" marR="0" lvl="1" indent="-228600" algn="l" rtl="0">
              <a:lnSpc>
                <a:spcPct val="80000"/>
              </a:lnSpc>
              <a:spcBef>
                <a:spcPts val="500"/>
              </a:spcBef>
              <a:spcAft>
                <a:spcPts val="0"/>
              </a:spcAft>
              <a:buClr>
                <a:schemeClr val="lt1"/>
              </a:buClr>
              <a:buSzPts val="1900"/>
              <a:buFont typeface="Arial"/>
              <a:buNone/>
            </a:pPr>
            <a:r>
              <a:rPr lang="en-US" sz="1900" b="0" i="0" u="none" strike="noStrike" cap="none">
                <a:solidFill>
                  <a:schemeClr val="lt1"/>
                </a:solidFill>
                <a:latin typeface="Arial"/>
                <a:ea typeface="Arial"/>
                <a:cs typeface="Arial"/>
                <a:sym typeface="Arial"/>
              </a:rPr>
              <a:t>				</a:t>
            </a:r>
            <a:r>
              <a:rPr lang="en-US" sz="1500" b="1" i="0" u="none" strike="noStrike" cap="none">
                <a:solidFill>
                  <a:srgbClr val="FFFF00"/>
                </a:solidFill>
                <a:latin typeface="Arial"/>
                <a:ea typeface="Arial"/>
                <a:cs typeface="Arial"/>
                <a:sym typeface="Arial"/>
              </a:rPr>
              <a:t>Mirror, Mirror, Blind Spot</a:t>
            </a:r>
            <a:endParaRPr sz="1900" b="1" i="0" u="none" strike="noStrike" cap="none">
              <a:solidFill>
                <a:srgbClr val="FFFF00"/>
              </a:solidFill>
              <a:latin typeface="Arial"/>
              <a:ea typeface="Arial"/>
              <a:cs typeface="Arial"/>
              <a:sym typeface="Arial"/>
            </a:endParaRPr>
          </a:p>
          <a:p>
            <a:pPr marL="685800" marR="0" lvl="1" indent="-228600" algn="l" rtl="0">
              <a:lnSpc>
                <a:spcPct val="80000"/>
              </a:lnSpc>
              <a:spcBef>
                <a:spcPts val="500"/>
              </a:spcBef>
              <a:spcAft>
                <a:spcPts val="0"/>
              </a:spcAft>
              <a:buClr>
                <a:schemeClr val="lt1"/>
              </a:buClr>
              <a:buSzPts val="1900"/>
              <a:buFont typeface="Arial"/>
              <a:buChar char="•"/>
            </a:pPr>
            <a:r>
              <a:rPr lang="en-US" sz="1900" b="1" i="0" u="none" strike="noStrike" cap="none">
                <a:solidFill>
                  <a:schemeClr val="lt1"/>
                </a:solidFill>
                <a:latin typeface="Arial"/>
                <a:ea typeface="Arial"/>
                <a:cs typeface="Arial"/>
                <a:sym typeface="Arial"/>
              </a:rPr>
              <a:t>Motor Operation</a:t>
            </a:r>
            <a:r>
              <a:rPr lang="en-US" sz="1900" b="0" i="0" u="none" strike="noStrike" cap="none">
                <a:solidFill>
                  <a:schemeClr val="lt1"/>
                </a:solidFill>
                <a:latin typeface="Arial"/>
                <a:ea typeface="Arial"/>
                <a:cs typeface="Arial"/>
                <a:sym typeface="Arial"/>
              </a:rPr>
              <a:t> – observe that they start the motor easily, can put the vehicle in the proper gear and gives smooth pressure on the accelerator as they move out.  Should move out quickly and smoothly.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6"/>
          <p:cNvSpPr txBox="1">
            <a:spLocks noGrp="1"/>
          </p:cNvSpPr>
          <p:nvPr>
            <p:ph type="body" idx="1"/>
          </p:nvPr>
        </p:nvSpPr>
        <p:spPr>
          <a:xfrm>
            <a:off x="457200" y="1447800"/>
            <a:ext cx="8229600" cy="4525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Test a smooth, quick, emergency stop</a:t>
            </a:r>
            <a:endParaRPr/>
          </a:p>
          <a:p>
            <a:pPr marL="228600" marR="0" lvl="0" indent="-228600" algn="l" rtl="0">
              <a:lnSpc>
                <a:spcPct val="90000"/>
              </a:lnSpc>
              <a:spcBef>
                <a:spcPts val="100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			</a:t>
            </a:r>
            <a:r>
              <a:rPr lang="en-US" sz="1400" b="0" i="0" u="none">
                <a:solidFill>
                  <a:schemeClr val="lt1"/>
                </a:solidFill>
                <a:latin typeface="Arial"/>
                <a:ea typeface="Arial"/>
                <a:cs typeface="Arial"/>
                <a:sym typeface="Arial"/>
              </a:rPr>
              <a:t>Stop the vehicle as quickly and safely as possible from a slow rate of speed.</a:t>
            </a:r>
            <a:endParaRPr/>
          </a:p>
          <a:p>
            <a:pPr marL="685800" marR="0" lvl="1" indent="-228600" algn="l" rtl="0">
              <a:lnSpc>
                <a:spcPct val="90000"/>
              </a:lnSpc>
              <a:spcBef>
                <a:spcPts val="5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a:t>
            </a:r>
            <a:r>
              <a:rPr lang="en-US" sz="2800" b="1" i="0" u="none" strike="noStrike" cap="none">
                <a:solidFill>
                  <a:schemeClr val="lt1"/>
                </a:solidFill>
                <a:latin typeface="Arial"/>
                <a:ea typeface="Arial"/>
                <a:cs typeface="Arial"/>
                <a:sym typeface="Arial"/>
              </a:rPr>
              <a:t>Traffic observation</a:t>
            </a:r>
            <a:r>
              <a:rPr lang="en-US" sz="2800" b="0" i="0" u="none" strike="noStrike" cap="none">
                <a:solidFill>
                  <a:schemeClr val="lt1"/>
                </a:solidFill>
                <a:latin typeface="Arial"/>
                <a:ea typeface="Arial"/>
                <a:cs typeface="Arial"/>
                <a:sym typeface="Arial"/>
              </a:rPr>
              <a:t> – the student should look into their </a:t>
            </a:r>
            <a:r>
              <a:rPr lang="en-US" sz="2800" b="0" i="0" u="sng" strike="noStrike" cap="none">
                <a:solidFill>
                  <a:schemeClr val="lt1"/>
                </a:solidFill>
                <a:latin typeface="Arial"/>
                <a:ea typeface="Arial"/>
                <a:cs typeface="Arial"/>
                <a:sym typeface="Arial"/>
              </a:rPr>
              <a:t>rear view mirror </a:t>
            </a:r>
            <a:r>
              <a:rPr lang="en-US" sz="2800" b="1" i="0" u="none" strike="noStrike" cap="none">
                <a:solidFill>
                  <a:schemeClr val="lt1"/>
                </a:solidFill>
                <a:latin typeface="Arial"/>
                <a:ea typeface="Arial"/>
                <a:cs typeface="Arial"/>
                <a:sym typeface="Arial"/>
              </a:rPr>
              <a:t>before</a:t>
            </a:r>
            <a:r>
              <a:rPr lang="en-US" sz="2800" b="0" i="0" u="none" strike="noStrike" cap="none">
                <a:solidFill>
                  <a:schemeClr val="lt1"/>
                </a:solidFill>
                <a:latin typeface="Arial"/>
                <a:ea typeface="Arial"/>
                <a:cs typeface="Arial"/>
                <a:sym typeface="Arial"/>
              </a:rPr>
              <a:t> braking and as they start to brake.</a:t>
            </a:r>
            <a:endParaRPr/>
          </a:p>
          <a:p>
            <a:pPr marL="685800" marR="0" lvl="1" indent="-228600" algn="l" rtl="0">
              <a:lnSpc>
                <a:spcPct val="90000"/>
              </a:lnSpc>
              <a:spcBef>
                <a:spcPts val="500"/>
              </a:spcBef>
              <a:spcAft>
                <a:spcPts val="0"/>
              </a:spcAft>
              <a:buClr>
                <a:schemeClr val="lt1"/>
              </a:buClr>
              <a:buSzPts val="2800"/>
              <a:buFont typeface="Arial"/>
              <a:buChar char="•"/>
            </a:pPr>
            <a:r>
              <a:rPr lang="en-US" sz="2800" b="1" i="0" u="none" strike="noStrike" cap="none">
                <a:solidFill>
                  <a:schemeClr val="lt1"/>
                </a:solidFill>
                <a:latin typeface="Arial"/>
                <a:ea typeface="Arial"/>
                <a:cs typeface="Arial"/>
                <a:sym typeface="Arial"/>
              </a:rPr>
              <a:t>Distance</a:t>
            </a:r>
            <a:r>
              <a:rPr lang="en-US" sz="2800" b="0" i="0" u="none" strike="noStrike" cap="none">
                <a:solidFill>
                  <a:schemeClr val="lt1"/>
                </a:solidFill>
                <a:latin typeface="Arial"/>
                <a:ea typeface="Arial"/>
                <a:cs typeface="Arial"/>
                <a:sym typeface="Arial"/>
              </a:rPr>
              <a:t> – observe that the student brings the vehicle to a stop in a reasonable distance with smooth, even pressure on the brakes.</a:t>
            </a:r>
            <a:endParaRPr/>
          </a:p>
          <a:p>
            <a:pPr marL="685800" marR="0" lvl="1" indent="-228600" algn="l" rtl="0">
              <a:lnSpc>
                <a:spcPct val="90000"/>
              </a:lnSpc>
              <a:spcBef>
                <a:spcPts val="500"/>
              </a:spcBef>
              <a:spcAft>
                <a:spcPts val="0"/>
              </a:spcAft>
              <a:buClr>
                <a:schemeClr val="lt1"/>
              </a:buClr>
              <a:buSzPts val="2800"/>
              <a:buFont typeface="Arial"/>
              <a:buChar char="•"/>
            </a:pPr>
            <a:r>
              <a:rPr lang="en-US" sz="2800" b="1" i="0" u="none" strike="noStrike" cap="none">
                <a:solidFill>
                  <a:schemeClr val="lt1"/>
                </a:solidFill>
                <a:latin typeface="Arial"/>
                <a:ea typeface="Arial"/>
                <a:cs typeface="Arial"/>
                <a:sym typeface="Arial"/>
              </a:rPr>
              <a:t>Lane</a:t>
            </a:r>
            <a:r>
              <a:rPr lang="en-US" sz="2800" b="0" i="0" u="none" strike="noStrike" cap="none">
                <a:solidFill>
                  <a:schemeClr val="lt1"/>
                </a:solidFill>
                <a:latin typeface="Arial"/>
                <a:ea typeface="Arial"/>
                <a:cs typeface="Arial"/>
                <a:sym typeface="Arial"/>
              </a:rPr>
              <a:t> – observe that the student keeps the car in their lane and maintains control.</a:t>
            </a:r>
            <a:endParaRPr/>
          </a:p>
        </p:txBody>
      </p:sp>
      <p:sp>
        <p:nvSpPr>
          <p:cNvPr id="318" name="Google Shape;318;p26"/>
          <p:cNvSpPr txBox="1"/>
          <p:nvPr/>
        </p:nvSpPr>
        <p:spPr>
          <a:xfrm>
            <a:off x="609600" y="6019800"/>
            <a:ext cx="8077200" cy="369887"/>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Simulate a child running out in front of the car or a ball rolling into the roadway</a:t>
            </a:r>
            <a:endParaRPr/>
          </a:p>
        </p:txBody>
      </p:sp>
      <p:sp>
        <p:nvSpPr>
          <p:cNvPr id="319" name="Google Shape;319;p26"/>
          <p:cNvSpPr/>
          <p:nvPr/>
        </p:nvSpPr>
        <p:spPr>
          <a:xfrm>
            <a:off x="2514600" y="381000"/>
            <a:ext cx="375006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US" sz="5400" b="1" i="0" u="none" strike="noStrike" cap="none">
                <a:solidFill>
                  <a:srgbClr val="FF0000"/>
                </a:solidFill>
                <a:latin typeface="Arial"/>
                <a:ea typeface="Arial"/>
                <a:cs typeface="Arial"/>
                <a:sym typeface="Arial"/>
              </a:rPr>
              <a:t>STOPPING</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7"/>
          <p:cNvSpPr txBox="1">
            <a:spLocks noGrp="1"/>
          </p:cNvSpPr>
          <p:nvPr>
            <p:ph type="body" idx="1"/>
          </p:nvPr>
        </p:nvSpPr>
        <p:spPr>
          <a:xfrm>
            <a:off x="685800" y="1600200"/>
            <a:ext cx="7764462" cy="4191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lt1"/>
              </a:buClr>
              <a:buSzPts val="2800"/>
              <a:buFont typeface="Arial"/>
              <a:buNone/>
            </a:pPr>
            <a:r>
              <a:rPr lang="en-US" sz="2800" b="1" i="0" u="none">
                <a:solidFill>
                  <a:schemeClr val="lt1"/>
                </a:solidFill>
                <a:latin typeface="Arial"/>
                <a:ea typeface="Arial"/>
                <a:cs typeface="Arial"/>
                <a:sym typeface="Arial"/>
              </a:rPr>
              <a:t>Minimum</a:t>
            </a:r>
            <a:r>
              <a:rPr lang="en-US" sz="2800" b="0" i="0" u="none">
                <a:solidFill>
                  <a:schemeClr val="lt1"/>
                </a:solidFill>
                <a:latin typeface="Arial"/>
                <a:ea typeface="Arial"/>
                <a:cs typeface="Arial"/>
                <a:sym typeface="Arial"/>
              </a:rPr>
              <a:t> distance 50 ft. at less than 10 mph -hand position 12 o’clock</a:t>
            </a:r>
            <a:endParaRPr/>
          </a:p>
          <a:p>
            <a:pPr marL="685800" marR="0" lvl="1" indent="-228600" algn="l" rtl="0">
              <a:lnSpc>
                <a:spcPct val="11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a:t>
            </a:r>
            <a:r>
              <a:rPr lang="en-US" sz="2400" b="1" i="0" u="none" strike="noStrike" cap="none">
                <a:solidFill>
                  <a:schemeClr val="lt1"/>
                </a:solidFill>
                <a:latin typeface="Arial"/>
                <a:ea typeface="Arial"/>
                <a:cs typeface="Arial"/>
                <a:sym typeface="Arial"/>
              </a:rPr>
              <a:t>Traffic observation</a:t>
            </a:r>
            <a:r>
              <a:rPr lang="en-US" sz="2400" b="0" i="0" u="none" strike="noStrike" cap="none">
                <a:solidFill>
                  <a:schemeClr val="lt1"/>
                </a:solidFill>
                <a:latin typeface="Arial"/>
                <a:ea typeface="Arial"/>
                <a:cs typeface="Arial"/>
                <a:sym typeface="Arial"/>
              </a:rPr>
              <a:t> – student should look over their right shoulder UNTIL STOPPED.</a:t>
            </a:r>
            <a:endParaRPr/>
          </a:p>
          <a:p>
            <a:pPr marL="685800" marR="0" lvl="1" indent="-228600" algn="l" rtl="0">
              <a:lnSpc>
                <a:spcPct val="110000"/>
              </a:lnSpc>
              <a:spcBef>
                <a:spcPts val="50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Speed</a:t>
            </a:r>
            <a:r>
              <a:rPr lang="en-US" sz="2400" b="0" i="0" u="none" strike="noStrike" cap="none">
                <a:solidFill>
                  <a:schemeClr val="lt1"/>
                </a:solidFill>
                <a:latin typeface="Arial"/>
                <a:ea typeface="Arial"/>
                <a:cs typeface="Arial"/>
                <a:sym typeface="Arial"/>
              </a:rPr>
              <a:t> – observe that the student uses smooth acceleration and a constant speed under 10 mph.</a:t>
            </a:r>
            <a:endParaRPr/>
          </a:p>
          <a:p>
            <a:pPr marL="685800" marR="0" lvl="1" indent="-228600" algn="l" rtl="0">
              <a:lnSpc>
                <a:spcPct val="110000"/>
              </a:lnSpc>
              <a:spcBef>
                <a:spcPts val="50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Lane</a:t>
            </a:r>
            <a:r>
              <a:rPr lang="en-US" sz="2400" b="0" i="0" u="none" strike="noStrike" cap="none">
                <a:solidFill>
                  <a:schemeClr val="lt1"/>
                </a:solidFill>
                <a:latin typeface="Arial"/>
                <a:ea typeface="Arial"/>
                <a:cs typeface="Arial"/>
                <a:sym typeface="Arial"/>
              </a:rPr>
              <a:t> – observe that the student stays in their lane of traffic and moves in a straight line. (2 attempts allowed).</a:t>
            </a:r>
            <a:endParaRPr/>
          </a:p>
          <a:p>
            <a:pPr marL="685800" marR="0" lvl="1" indent="-228600" algn="l" rtl="0">
              <a:lnSpc>
                <a:spcPct val="110000"/>
              </a:lnSpc>
              <a:spcBef>
                <a:spcPts val="5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685800" marR="0" lvl="1" indent="-228600" algn="l" rtl="0">
              <a:lnSpc>
                <a:spcPct val="110000"/>
              </a:lnSpc>
              <a:spcBef>
                <a:spcPts val="5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685800" marR="0" lvl="1" indent="-76200" algn="l" rtl="0">
              <a:lnSpc>
                <a:spcPct val="110000"/>
              </a:lnSpc>
              <a:spcBef>
                <a:spcPts val="5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228600" marR="0" lvl="0" indent="-76200" algn="l" rtl="0">
              <a:lnSpc>
                <a:spcPct val="120000"/>
              </a:lnSpc>
              <a:spcBef>
                <a:spcPts val="10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
        <p:nvSpPr>
          <p:cNvPr id="325" name="Google Shape;325;p27"/>
          <p:cNvSpPr/>
          <p:nvPr/>
        </p:nvSpPr>
        <p:spPr>
          <a:xfrm>
            <a:off x="0" y="380857"/>
            <a:ext cx="9144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4400"/>
              <a:buFont typeface="Arial"/>
              <a:buNone/>
            </a:pPr>
            <a:r>
              <a:rPr lang="en-US" sz="4400" b="1" i="0" u="none" strike="noStrike" cap="none">
                <a:solidFill>
                  <a:srgbClr val="FF0000"/>
                </a:solidFill>
                <a:latin typeface="Arial"/>
                <a:ea typeface="Arial"/>
                <a:cs typeface="Arial"/>
                <a:sym typeface="Arial"/>
              </a:rPr>
              <a:t>BACKING IN A STRAIGHT LINE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8"/>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STOPPING ON A HILL (UPGRADE)</a:t>
            </a:r>
            <a:endParaRPr/>
          </a:p>
        </p:txBody>
      </p:sp>
      <p:sp>
        <p:nvSpPr>
          <p:cNvPr id="331" name="Google Shape;331;p28"/>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00000"/>
              </a:lnSpc>
              <a:spcBef>
                <a:spcPts val="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Wheel turn</a:t>
            </a:r>
            <a:r>
              <a:rPr lang="en-US" sz="2000" b="0" i="0" u="none" strike="noStrike" cap="none">
                <a:solidFill>
                  <a:schemeClr val="lt1"/>
                </a:solidFill>
                <a:latin typeface="Arial"/>
                <a:ea typeface="Arial"/>
                <a:cs typeface="Arial"/>
                <a:sym typeface="Arial"/>
              </a:rPr>
              <a:t> – observe that the student turns the wheel in the direction that would prevent the car from rolling into traffic. (don’t fail if this is done incorrectly)</a:t>
            </a:r>
            <a:endParaRPr/>
          </a:p>
          <a:p>
            <a:pPr marL="685800" marR="0" lvl="1" indent="-228600" algn="l" rtl="0">
              <a:lnSpc>
                <a:spcPct val="100000"/>
              </a:lnSpc>
              <a:spcBef>
                <a:spcPts val="500"/>
              </a:spcBef>
              <a:spcAft>
                <a:spcPts val="0"/>
              </a:spcAft>
              <a:buClr>
                <a:schemeClr val="lt1"/>
              </a:buClr>
              <a:buSzPts val="2000"/>
              <a:buFont typeface="Arial"/>
              <a:buChar char="•"/>
            </a:pPr>
            <a:r>
              <a:rPr lang="en-US" sz="2000" b="1" i="0" u="none" strike="noStrike" cap="none">
                <a:solidFill>
                  <a:schemeClr val="lt1"/>
                </a:solidFill>
                <a:latin typeface="Arial"/>
                <a:ea typeface="Arial"/>
                <a:cs typeface="Arial"/>
                <a:sym typeface="Arial"/>
              </a:rPr>
              <a:t>Placement</a:t>
            </a:r>
            <a:r>
              <a:rPr lang="en-US" sz="2000" b="0" i="0" u="none" strike="noStrike" cap="none">
                <a:solidFill>
                  <a:schemeClr val="lt1"/>
                </a:solidFill>
                <a:latin typeface="Arial"/>
                <a:ea typeface="Arial"/>
                <a:cs typeface="Arial"/>
                <a:sym typeface="Arial"/>
              </a:rPr>
              <a:t> – the vehicle should be parallel and near the curb or side of the roadway (within 18 inches).  You can teach to “brace” your tires against curb (2 attempts allowed).</a:t>
            </a:r>
            <a:endParaRPr/>
          </a:p>
          <a:p>
            <a:pPr marL="685800" marR="0" lvl="1" indent="-228600" algn="l" rtl="0">
              <a:lnSpc>
                <a:spcPct val="100000"/>
              </a:lnSpc>
              <a:spcBef>
                <a:spcPts val="5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a:t>
            </a:r>
            <a:r>
              <a:rPr lang="en-US" sz="2000" b="1" i="0" u="none" strike="noStrike" cap="none">
                <a:solidFill>
                  <a:schemeClr val="lt1"/>
                </a:solidFill>
                <a:latin typeface="Arial"/>
                <a:ea typeface="Arial"/>
                <a:cs typeface="Arial"/>
                <a:sym typeface="Arial"/>
              </a:rPr>
              <a:t>Parking brake</a:t>
            </a:r>
            <a:r>
              <a:rPr lang="en-US" sz="2000" b="0" i="0" u="none" strike="noStrike" cap="none">
                <a:solidFill>
                  <a:schemeClr val="lt1"/>
                </a:solidFill>
                <a:latin typeface="Arial"/>
                <a:ea typeface="Arial"/>
                <a:cs typeface="Arial"/>
                <a:sym typeface="Arial"/>
              </a:rPr>
              <a:t> – observe that the parking brake is applied correctly. </a:t>
            </a:r>
            <a:endParaRPr/>
          </a:p>
          <a:p>
            <a:pPr marL="1600200" marR="0" lvl="3" indent="-228600" algn="l" rtl="0">
              <a:lnSpc>
                <a:spcPct val="100000"/>
              </a:lnSpc>
              <a:spcBef>
                <a:spcPts val="500"/>
              </a:spcBef>
              <a:spcAft>
                <a:spcPts val="0"/>
              </a:spcAft>
              <a:buClr>
                <a:schemeClr val="lt1"/>
              </a:buClr>
              <a:buSzPts val="1500"/>
              <a:buFont typeface="Arial"/>
              <a:buNone/>
            </a:pPr>
            <a:endParaRPr sz="1500" b="0" i="0" u="none" strike="noStrike" cap="none">
              <a:solidFill>
                <a:schemeClr val="lt1"/>
              </a:solidFill>
              <a:latin typeface="Arial"/>
              <a:ea typeface="Arial"/>
              <a:cs typeface="Arial"/>
              <a:sym typeface="Arial"/>
            </a:endParaRPr>
          </a:p>
          <a:p>
            <a:pPr marL="1600200" marR="0" lvl="3" indent="-228600" algn="l" rtl="0">
              <a:lnSpc>
                <a:spcPct val="100000"/>
              </a:lnSpc>
              <a:spcBef>
                <a:spcPts val="500"/>
              </a:spcBef>
              <a:spcAft>
                <a:spcPts val="0"/>
              </a:spcAft>
              <a:buClr>
                <a:schemeClr val="lt1"/>
              </a:buClr>
              <a:buSzPts val="1500"/>
              <a:buFont typeface="Arial"/>
              <a:buNone/>
            </a:pPr>
            <a:r>
              <a:rPr lang="en-US" sz="1500" b="0" i="0" u="none" strike="noStrike" cap="none">
                <a:solidFill>
                  <a:schemeClr val="lt1"/>
                </a:solidFill>
                <a:latin typeface="Arial"/>
                <a:ea typeface="Arial"/>
                <a:cs typeface="Arial"/>
                <a:sym typeface="Arial"/>
              </a:rPr>
              <a:t>	No hills in your area – simulate a situation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STARTING ON A HILL (UPGRADE)</a:t>
            </a:r>
            <a:endParaRPr/>
          </a:p>
        </p:txBody>
      </p:sp>
      <p:sp>
        <p:nvSpPr>
          <p:cNvPr id="337" name="Google Shape;337;p29"/>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20000"/>
              </a:lnSpc>
              <a:spcBef>
                <a:spcPts val="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Traffic observation</a:t>
            </a:r>
            <a:r>
              <a:rPr lang="en-US" sz="1800" b="0" i="0" u="none" strike="noStrike" cap="none">
                <a:solidFill>
                  <a:schemeClr val="lt1"/>
                </a:solidFill>
                <a:latin typeface="Arial"/>
                <a:ea typeface="Arial"/>
                <a:cs typeface="Arial"/>
                <a:sym typeface="Arial"/>
              </a:rPr>
              <a:t> – observe that the student checks front and rear using more than just the mirrors (blind spot).</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*Brake control</a:t>
            </a:r>
            <a:r>
              <a:rPr lang="en-US" sz="1800" b="0" i="0" u="none" strike="noStrike" cap="none">
                <a:solidFill>
                  <a:schemeClr val="lt1"/>
                </a:solidFill>
                <a:latin typeface="Arial"/>
                <a:ea typeface="Arial"/>
                <a:cs typeface="Arial"/>
                <a:sym typeface="Arial"/>
              </a:rPr>
              <a:t> – observe that the student remembers to release the parking brake and does not roll back more than 12 inches.</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Motor operation</a:t>
            </a:r>
            <a:r>
              <a:rPr lang="en-US" sz="1800" b="0" i="0" u="none" strike="noStrike" cap="none">
                <a:solidFill>
                  <a:schemeClr val="lt1"/>
                </a:solidFill>
                <a:latin typeface="Arial"/>
                <a:ea typeface="Arial"/>
                <a:cs typeface="Arial"/>
                <a:sym typeface="Arial"/>
              </a:rPr>
              <a:t> – make sure the student can move smoothly and safely into traffic.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
          <p:cNvSpPr txBox="1">
            <a:spLocks noGrp="1"/>
          </p:cNvSpPr>
          <p:nvPr>
            <p:ph type="title"/>
          </p:nvPr>
        </p:nvSpPr>
        <p:spPr>
          <a:xfrm>
            <a:off x="685800" y="609600"/>
            <a:ext cx="7764462" cy="510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100"/>
              <a:buFont typeface="Arial"/>
              <a:buNone/>
            </a:pPr>
            <a:br>
              <a:rPr lang="en-US" sz="3100" b="1" i="0" u="none">
                <a:solidFill>
                  <a:schemeClr val="lt1"/>
                </a:solidFill>
                <a:latin typeface="Arial"/>
                <a:ea typeface="Arial"/>
                <a:cs typeface="Arial"/>
                <a:sym typeface="Arial"/>
              </a:rPr>
            </a:br>
            <a:br>
              <a:rPr lang="en-US" sz="3100" b="1" i="0" u="none">
                <a:solidFill>
                  <a:schemeClr val="lt1"/>
                </a:solidFill>
                <a:latin typeface="Arial"/>
                <a:ea typeface="Arial"/>
                <a:cs typeface="Arial"/>
                <a:sym typeface="Arial"/>
              </a:rPr>
            </a:br>
            <a:br>
              <a:rPr lang="en-US" sz="3100" b="1" i="0" u="none">
                <a:solidFill>
                  <a:schemeClr val="lt1"/>
                </a:solidFill>
                <a:latin typeface="Arial"/>
                <a:ea typeface="Arial"/>
                <a:cs typeface="Arial"/>
                <a:sym typeface="Arial"/>
              </a:rPr>
            </a:br>
            <a:br>
              <a:rPr lang="en-US" sz="3100" b="1" i="0" u="none">
                <a:solidFill>
                  <a:schemeClr val="lt1"/>
                </a:solidFill>
                <a:latin typeface="Arial"/>
                <a:ea typeface="Arial"/>
                <a:cs typeface="Arial"/>
                <a:sym typeface="Arial"/>
              </a:rPr>
            </a:br>
            <a:br>
              <a:rPr lang="en-US" sz="3100" b="1" i="0" u="none">
                <a:solidFill>
                  <a:schemeClr val="lt1"/>
                </a:solidFill>
                <a:latin typeface="Arial"/>
                <a:ea typeface="Arial"/>
                <a:cs typeface="Arial"/>
                <a:sym typeface="Arial"/>
              </a:rPr>
            </a:br>
            <a:br>
              <a:rPr lang="en-US" sz="3100" b="1" i="0" u="none">
                <a:solidFill>
                  <a:schemeClr val="lt1"/>
                </a:solidFill>
                <a:latin typeface="Arial"/>
                <a:ea typeface="Arial"/>
                <a:cs typeface="Arial"/>
                <a:sym typeface="Arial"/>
              </a:rPr>
            </a:br>
            <a:br>
              <a:rPr lang="en-US" sz="3100" b="1" i="0" u="none">
                <a:solidFill>
                  <a:schemeClr val="lt1"/>
                </a:solidFill>
                <a:latin typeface="Arial"/>
                <a:ea typeface="Arial"/>
                <a:cs typeface="Arial"/>
                <a:sym typeface="Arial"/>
              </a:rPr>
            </a:br>
            <a:br>
              <a:rPr lang="en-US" sz="5400" b="1" i="0" u="none">
                <a:solidFill>
                  <a:srgbClr val="FF0000"/>
                </a:solidFill>
                <a:latin typeface="Arial"/>
                <a:ea typeface="Arial"/>
                <a:cs typeface="Arial"/>
                <a:sym typeface="Arial"/>
              </a:rPr>
            </a:br>
            <a:br>
              <a:rPr lang="en-US" sz="5400" b="1" i="0" u="none">
                <a:solidFill>
                  <a:srgbClr val="FF0000"/>
                </a:solidFill>
                <a:latin typeface="Arial"/>
                <a:ea typeface="Arial"/>
                <a:cs typeface="Arial"/>
                <a:sym typeface="Arial"/>
              </a:rPr>
            </a:br>
            <a:br>
              <a:rPr lang="en-US" sz="5400" b="1" i="0" u="none">
                <a:solidFill>
                  <a:srgbClr val="FF0000"/>
                </a:solidFill>
                <a:latin typeface="Arial"/>
                <a:ea typeface="Arial"/>
                <a:cs typeface="Arial"/>
                <a:sym typeface="Arial"/>
              </a:rPr>
            </a:br>
            <a:br>
              <a:rPr lang="en-US" sz="5400" b="1" i="0" u="none">
                <a:solidFill>
                  <a:srgbClr val="FF0000"/>
                </a:solidFill>
                <a:latin typeface="Arial"/>
                <a:ea typeface="Arial"/>
                <a:cs typeface="Arial"/>
                <a:sym typeface="Arial"/>
              </a:rPr>
            </a:br>
            <a:br>
              <a:rPr lang="en-US" sz="5400" b="1" i="0" u="none">
                <a:solidFill>
                  <a:srgbClr val="FF0000"/>
                </a:solidFill>
                <a:latin typeface="Arial"/>
                <a:ea typeface="Arial"/>
                <a:cs typeface="Arial"/>
                <a:sym typeface="Arial"/>
              </a:rPr>
            </a:br>
            <a:br>
              <a:rPr lang="en-US" sz="5400" b="1" i="0" u="none">
                <a:solidFill>
                  <a:srgbClr val="FF0000"/>
                </a:solidFill>
                <a:latin typeface="Arial"/>
                <a:ea typeface="Arial"/>
                <a:cs typeface="Arial"/>
                <a:sym typeface="Arial"/>
              </a:rPr>
            </a:br>
            <a:endParaRPr/>
          </a:p>
        </p:txBody>
      </p:sp>
      <p:sp>
        <p:nvSpPr>
          <p:cNvPr id="165" name="Google Shape;165;p3"/>
          <p:cNvSpPr txBox="1">
            <a:spLocks noGrp="1"/>
          </p:cNvSpPr>
          <p:nvPr>
            <p:ph type="body" idx="1"/>
          </p:nvPr>
        </p:nvSpPr>
        <p:spPr>
          <a:xfrm>
            <a:off x="457200" y="533400"/>
            <a:ext cx="8458200" cy="5334000"/>
          </a:xfrm>
          <a:prstGeom prst="rect">
            <a:avLst/>
          </a:prstGeom>
          <a:noFill/>
          <a:ln>
            <a:noFill/>
          </a:ln>
        </p:spPr>
        <p:txBody>
          <a:bodyPr spcFirstLastPara="1" wrap="square" lIns="91425" tIns="45700" rIns="91425" bIns="45700" anchor="t" anchorCtr="0">
            <a:normAutofit/>
          </a:bodyPr>
          <a:lstStyle/>
          <a:p>
            <a:pPr marL="228600" marR="0" lvl="0" indent="-184150" algn="l" rtl="0">
              <a:lnSpc>
                <a:spcPct val="100000"/>
              </a:lnSpc>
              <a:spcBef>
                <a:spcPts val="0"/>
              </a:spcBef>
              <a:spcAft>
                <a:spcPts val="0"/>
              </a:spcAft>
              <a:buClr>
                <a:srgbClr val="FF0000"/>
              </a:buClr>
              <a:buSzPts val="700"/>
              <a:buFont typeface="Noto Sans Symbols"/>
              <a:buNone/>
            </a:pPr>
            <a:endParaRPr sz="700" b="0" i="0" u="none">
              <a:solidFill>
                <a:srgbClr val="FF0000"/>
              </a:solidFill>
              <a:latin typeface="Arial"/>
              <a:ea typeface="Arial"/>
              <a:cs typeface="Arial"/>
              <a:sym typeface="Arial"/>
            </a:endParaRPr>
          </a:p>
          <a:p>
            <a:pPr marL="228600" marR="0" lvl="0" indent="-228600" algn="ctr" rtl="0">
              <a:lnSpc>
                <a:spcPct val="100000"/>
              </a:lnSpc>
              <a:spcBef>
                <a:spcPts val="1000"/>
              </a:spcBef>
              <a:spcAft>
                <a:spcPts val="0"/>
              </a:spcAft>
              <a:buClr>
                <a:srgbClr val="FF0000"/>
              </a:buClr>
              <a:buSzPts val="5400"/>
              <a:buFont typeface="Arial"/>
              <a:buNone/>
            </a:pPr>
            <a:r>
              <a:rPr lang="en-US" sz="5400" b="1" i="0" u="none">
                <a:solidFill>
                  <a:srgbClr val="FF0000"/>
                </a:solidFill>
                <a:latin typeface="Arial"/>
                <a:ea typeface="Arial"/>
                <a:cs typeface="Arial"/>
                <a:sym typeface="Arial"/>
              </a:rPr>
              <a:t>THE LAW</a:t>
            </a:r>
            <a:endParaRPr/>
          </a:p>
          <a:p>
            <a:pPr marL="228600" marR="0" lvl="0" indent="-228600" algn="l" rtl="0">
              <a:lnSpc>
                <a:spcPct val="100000"/>
              </a:lnSpc>
              <a:spcBef>
                <a:spcPts val="100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Elective program for driver education teachers.</a:t>
            </a:r>
            <a:endParaRPr/>
          </a:p>
          <a:p>
            <a:pPr marL="228600" marR="0" lvl="0" indent="-228600" algn="l" rtl="0">
              <a:lnSpc>
                <a:spcPct val="100000"/>
              </a:lnSpc>
              <a:spcBef>
                <a:spcPts val="100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Must have permission of the Superintendent to participate.</a:t>
            </a:r>
            <a:endParaRPr/>
          </a:p>
          <a:p>
            <a:pPr marL="228600" marR="0" lvl="0" indent="-228600" algn="l" rtl="0">
              <a:lnSpc>
                <a:spcPct val="100000"/>
              </a:lnSpc>
              <a:spcBef>
                <a:spcPts val="100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Act 2000-241 allowed public schools to administer testing.</a:t>
            </a:r>
            <a:endParaRPr/>
          </a:p>
          <a:p>
            <a:pPr marL="228600" marR="0" lvl="0" indent="-228600" algn="l" rtl="0">
              <a:lnSpc>
                <a:spcPct val="100000"/>
              </a:lnSpc>
              <a:spcBef>
                <a:spcPts val="100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Act 2012-501 allowed private schools to administer testing.</a:t>
            </a:r>
            <a:endParaRPr/>
          </a:p>
          <a:p>
            <a:pPr marL="228600" marR="0" lvl="0" indent="-158750" algn="l" rtl="0">
              <a:lnSpc>
                <a:spcPct val="100000"/>
              </a:lnSpc>
              <a:spcBef>
                <a:spcPts val="1000"/>
              </a:spcBef>
              <a:spcAft>
                <a:spcPts val="0"/>
              </a:spcAft>
              <a:buClr>
                <a:schemeClr val="lt1"/>
              </a:buClr>
              <a:buSzPts val="1100"/>
              <a:buFont typeface="Noto Sans Symbols"/>
              <a:buNone/>
            </a:pPr>
            <a:endParaRPr sz="1100" b="0" i="0" u="none">
              <a:solidFill>
                <a:schemeClr val="lt1"/>
              </a:solidFill>
              <a:latin typeface="Arial"/>
              <a:ea typeface="Arial"/>
              <a:cs typeface="Arial"/>
              <a:sym typeface="Arial"/>
            </a:endParaRPr>
          </a:p>
          <a:p>
            <a:pPr marL="228600" marR="0" lvl="0" indent="-228600" algn="l" rtl="0">
              <a:lnSpc>
                <a:spcPct val="100000"/>
              </a:lnSpc>
              <a:spcBef>
                <a:spcPts val="1000"/>
              </a:spcBef>
              <a:spcAft>
                <a:spcPts val="0"/>
              </a:spcAft>
              <a:buClr>
                <a:schemeClr val="lt1"/>
              </a:buClr>
              <a:buSzPts val="700"/>
              <a:buFont typeface="Arial"/>
              <a:buNone/>
            </a:pPr>
            <a:endParaRPr sz="700" b="0" i="0" u="none">
              <a:solidFill>
                <a:srgbClr val="FF0000"/>
              </a:solidFill>
              <a:latin typeface="Arial"/>
              <a:ea typeface="Arial"/>
              <a:cs typeface="Arial"/>
              <a:sym typeface="Arial"/>
            </a:endParaRPr>
          </a:p>
          <a:p>
            <a:pPr marL="228600" marR="0" lvl="0" indent="-228600" algn="l" rtl="0">
              <a:lnSpc>
                <a:spcPct val="100000"/>
              </a:lnSpc>
              <a:spcBef>
                <a:spcPts val="1000"/>
              </a:spcBef>
              <a:spcAft>
                <a:spcPts val="0"/>
              </a:spcAft>
              <a:buClr>
                <a:schemeClr val="lt1"/>
              </a:buClr>
              <a:buSzPts val="700"/>
              <a:buFont typeface="Arial"/>
              <a:buNone/>
            </a:pPr>
            <a:endParaRPr sz="700" b="0" i="0" u="none">
              <a:solidFill>
                <a:srgbClr val="FF0000"/>
              </a:solidFill>
              <a:latin typeface="Arial"/>
              <a:ea typeface="Arial"/>
              <a:cs typeface="Arial"/>
              <a:sym typeface="Arial"/>
            </a:endParaRPr>
          </a:p>
          <a:p>
            <a:pPr marL="228600" marR="0" lvl="0" indent="-228600" algn="l" rtl="0">
              <a:lnSpc>
                <a:spcPct val="100000"/>
              </a:lnSpc>
              <a:spcBef>
                <a:spcPts val="1000"/>
              </a:spcBef>
              <a:spcAft>
                <a:spcPts val="0"/>
              </a:spcAft>
              <a:buClr>
                <a:srgbClr val="FF0000"/>
              </a:buClr>
              <a:buSzPts val="700"/>
              <a:buFont typeface="Arial"/>
              <a:buNone/>
            </a:pPr>
            <a:r>
              <a:rPr lang="en-US" sz="700" b="0" i="0" u="none">
                <a:solidFill>
                  <a:srgbClr val="FF0000"/>
                </a:solidFill>
                <a:latin typeface="Arial"/>
                <a:ea typeface="Arial"/>
                <a:cs typeface="Arial"/>
                <a:sym typeface="Arial"/>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0"/>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7200"/>
              <a:buFont typeface="Arial"/>
              <a:buNone/>
            </a:pPr>
            <a:r>
              <a:rPr lang="en-US" sz="7200" b="1" i="0" u="none">
                <a:solidFill>
                  <a:srgbClr val="FF0000"/>
                </a:solidFill>
                <a:latin typeface="Arial"/>
                <a:ea typeface="Arial"/>
                <a:cs typeface="Arial"/>
                <a:sym typeface="Arial"/>
              </a:rPr>
              <a:t>TURNABOUT</a:t>
            </a:r>
            <a:endParaRPr/>
          </a:p>
        </p:txBody>
      </p:sp>
      <p:sp>
        <p:nvSpPr>
          <p:cNvPr id="343" name="Google Shape;343;p30"/>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3 point turnabout </a:t>
            </a:r>
            <a:r>
              <a:rPr lang="en-US" sz="1700" b="0" i="0" u="none">
                <a:solidFill>
                  <a:schemeClr val="lt1"/>
                </a:solidFill>
                <a:latin typeface="Arial"/>
                <a:ea typeface="Arial"/>
                <a:cs typeface="Arial"/>
                <a:sym typeface="Arial"/>
              </a:rPr>
              <a:t>Use a regular 2 lane size area.  Teach pulling to the side of the roadway and performing this skill within the confines of the roadway-no running off the pavement.</a:t>
            </a:r>
            <a:endParaRPr/>
          </a:p>
          <a:p>
            <a:pPr marL="685800" marR="0" lvl="1" indent="-228600" algn="l" rtl="0">
              <a:lnSpc>
                <a:spcPct val="80000"/>
              </a:lnSpc>
              <a:spcBef>
                <a:spcPts val="500"/>
              </a:spcBef>
              <a:spcAft>
                <a:spcPts val="0"/>
              </a:spcAft>
              <a:buClr>
                <a:schemeClr val="lt1"/>
              </a:buClr>
              <a:buSzPts val="2200"/>
              <a:buFont typeface="Arial"/>
              <a:buChar char="•"/>
            </a:pPr>
            <a:r>
              <a:rPr lang="en-US" sz="2200" b="1" i="0" u="none" strike="noStrike" cap="none">
                <a:solidFill>
                  <a:schemeClr val="lt1"/>
                </a:solidFill>
                <a:latin typeface="Arial"/>
                <a:ea typeface="Arial"/>
                <a:cs typeface="Arial"/>
                <a:sym typeface="Arial"/>
              </a:rPr>
              <a:t>*Traffic observation</a:t>
            </a:r>
            <a:r>
              <a:rPr lang="en-US" sz="2200" b="0" i="0" u="none" strike="noStrike" cap="none">
                <a:solidFill>
                  <a:schemeClr val="lt1"/>
                </a:solidFill>
                <a:latin typeface="Arial"/>
                <a:ea typeface="Arial"/>
                <a:cs typeface="Arial"/>
                <a:sym typeface="Arial"/>
              </a:rPr>
              <a:t> – make sure the student checks in all directions before moving from the roadside.</a:t>
            </a:r>
            <a:endParaRPr/>
          </a:p>
          <a:p>
            <a:pPr marL="685800" marR="0" lvl="1" indent="-228600" algn="l" rtl="0">
              <a:lnSpc>
                <a:spcPct val="80000"/>
              </a:lnSpc>
              <a:spcBef>
                <a:spcPts val="500"/>
              </a:spcBef>
              <a:spcAft>
                <a:spcPts val="0"/>
              </a:spcAft>
              <a:buClr>
                <a:schemeClr val="lt1"/>
              </a:buClr>
              <a:buSzPts val="2200"/>
              <a:buFont typeface="Arial"/>
              <a:buChar char="•"/>
            </a:pPr>
            <a:r>
              <a:rPr lang="en-US" sz="2200" b="1" i="0" u="none" strike="noStrike" cap="none">
                <a:solidFill>
                  <a:schemeClr val="lt1"/>
                </a:solidFill>
                <a:latin typeface="Arial"/>
                <a:ea typeface="Arial"/>
                <a:cs typeface="Arial"/>
                <a:sym typeface="Arial"/>
              </a:rPr>
              <a:t>Maneuvering</a:t>
            </a:r>
            <a:r>
              <a:rPr lang="en-US" sz="2200" b="0" i="0" u="none" strike="noStrike" cap="none">
                <a:solidFill>
                  <a:schemeClr val="lt1"/>
                </a:solidFill>
                <a:latin typeface="Arial"/>
                <a:ea typeface="Arial"/>
                <a:cs typeface="Arial"/>
                <a:sym typeface="Arial"/>
              </a:rPr>
              <a:t> – observe that the student knows which way to turn the steering wheel and how much turning is needed to complete the skill</a:t>
            </a:r>
            <a:endParaRPr/>
          </a:p>
          <a:p>
            <a:pPr marL="685800" marR="0" lvl="1" indent="-228600" algn="l" rtl="0">
              <a:lnSpc>
                <a:spcPct val="80000"/>
              </a:lnSpc>
              <a:spcBef>
                <a:spcPts val="500"/>
              </a:spcBef>
              <a:spcAft>
                <a:spcPts val="0"/>
              </a:spcAft>
              <a:buClr>
                <a:schemeClr val="lt1"/>
              </a:buClr>
              <a:buSzPts val="2200"/>
              <a:buFont typeface="Arial"/>
              <a:buChar char="•"/>
            </a:pPr>
            <a:r>
              <a:rPr lang="en-US" sz="2200" b="1" i="0" u="none" strike="noStrike" cap="none">
                <a:solidFill>
                  <a:schemeClr val="lt1"/>
                </a:solidFill>
                <a:latin typeface="Arial"/>
                <a:ea typeface="Arial"/>
                <a:cs typeface="Arial"/>
                <a:sym typeface="Arial"/>
              </a:rPr>
              <a:t>*Positioning</a:t>
            </a:r>
            <a:r>
              <a:rPr lang="en-US" sz="2200" b="0" i="0" u="none" strike="noStrike" cap="none">
                <a:solidFill>
                  <a:schemeClr val="lt1"/>
                </a:solidFill>
                <a:latin typeface="Arial"/>
                <a:ea typeface="Arial"/>
                <a:cs typeface="Arial"/>
                <a:sym typeface="Arial"/>
              </a:rPr>
              <a:t> – make sure the student positions the vehicle correctly to complete the turn and does the skill in a </a:t>
            </a:r>
            <a:r>
              <a:rPr lang="en-US" sz="2200" b="0" i="0" u="sng" strike="noStrike" cap="none">
                <a:solidFill>
                  <a:schemeClr val="lt1"/>
                </a:solidFill>
                <a:latin typeface="Arial"/>
                <a:ea typeface="Arial"/>
                <a:cs typeface="Arial"/>
                <a:sym typeface="Arial"/>
              </a:rPr>
              <a:t>smooth quick manner without running off the pavement or hitting the curb.</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1"/>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3 PT. TURN</a:t>
            </a:r>
            <a:endParaRPr/>
          </a:p>
        </p:txBody>
      </p:sp>
      <p:pic>
        <p:nvPicPr>
          <p:cNvPr id="349" name="Google Shape;349;p31" descr="save pull to side 3 pt.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sp>
        <p:nvSpPr>
          <p:cNvPr id="350" name="Google Shape;350;p31"/>
          <p:cNvSpPr txBox="1"/>
          <p:nvPr/>
        </p:nvSpPr>
        <p:spPr>
          <a:xfrm>
            <a:off x="2895600" y="5257800"/>
            <a:ext cx="4506912"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strike="noStrike" cap="none">
                <a:solidFill>
                  <a:srgbClr val="FF0000"/>
                </a:solidFill>
                <a:latin typeface="Arial"/>
                <a:ea typeface="Arial"/>
                <a:cs typeface="Arial"/>
                <a:sym typeface="Arial"/>
              </a:rPr>
              <a:t>SIGNAL  TO RIGHT AND PULL TO EDGE</a:t>
            </a:r>
            <a:endParaRPr/>
          </a:p>
          <a:p>
            <a:pPr marL="0" marR="0" lvl="0" indent="0" algn="l" rtl="0">
              <a:lnSpc>
                <a:spcPct val="100000"/>
              </a:lnSpc>
              <a:spcBef>
                <a:spcPts val="0"/>
              </a:spcBef>
              <a:spcAft>
                <a:spcPts val="0"/>
              </a:spcAft>
              <a:buClr>
                <a:srgbClr val="FF0000"/>
              </a:buClr>
              <a:buSzPts val="1800"/>
              <a:buFont typeface="Arial"/>
              <a:buNone/>
            </a:pPr>
            <a:r>
              <a:rPr lang="en-US" sz="1800" b="0" i="0" u="none" strike="noStrike" cap="none">
                <a:solidFill>
                  <a:srgbClr val="FF0000"/>
                </a:solidFill>
                <a:latin typeface="Arial"/>
                <a:ea typeface="Arial"/>
                <a:cs typeface="Arial"/>
                <a:sym typeface="Arial"/>
              </a:rPr>
              <a:t>OF ROADWAY</a:t>
            </a:r>
            <a:endParaRPr/>
          </a:p>
        </p:txBody>
      </p:sp>
      <p:sp>
        <p:nvSpPr>
          <p:cNvPr id="351" name="Google Shape;351;p31"/>
          <p:cNvSpPr/>
          <p:nvPr/>
        </p:nvSpPr>
        <p:spPr>
          <a:xfrm>
            <a:off x="5029200" y="3886200"/>
            <a:ext cx="484187" cy="977900"/>
          </a:xfrm>
          <a:prstGeom prst="upArrow">
            <a:avLst>
              <a:gd name="adj1" fmla="val 5347"/>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READY TO START TURNABOUT</a:t>
            </a:r>
            <a:endParaRPr/>
          </a:p>
        </p:txBody>
      </p:sp>
      <p:pic>
        <p:nvPicPr>
          <p:cNvPr id="357" name="Google Shape;357;p32" descr="2013-06-14_10-07-15_145.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sp>
        <p:nvSpPr>
          <p:cNvPr id="358" name="Google Shape;358;p32"/>
          <p:cNvSpPr txBox="1"/>
          <p:nvPr/>
        </p:nvSpPr>
        <p:spPr>
          <a:xfrm>
            <a:off x="762000" y="5029200"/>
            <a:ext cx="2992437" cy="36988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GEAR, STEER, LOOK, GO</a:t>
            </a:r>
            <a:endParaRPr/>
          </a:p>
        </p:txBody>
      </p:sp>
      <p:sp>
        <p:nvSpPr>
          <p:cNvPr id="359" name="Google Shape;359;p32"/>
          <p:cNvSpPr/>
          <p:nvPr/>
        </p:nvSpPr>
        <p:spPr>
          <a:xfrm>
            <a:off x="5257800" y="4800600"/>
            <a:ext cx="484187" cy="977900"/>
          </a:xfrm>
          <a:prstGeom prst="upArrow">
            <a:avLst>
              <a:gd name="adj1" fmla="val 5347"/>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0" name="Google Shape;360;p32"/>
          <p:cNvSpPr/>
          <p:nvPr/>
        </p:nvSpPr>
        <p:spPr>
          <a:xfrm>
            <a:off x="2133600" y="3733800"/>
            <a:ext cx="1587500" cy="484187"/>
          </a:xfrm>
          <a:prstGeom prst="rightArrow">
            <a:avLst>
              <a:gd name="adj1" fmla="val 18306"/>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61" name="Google Shape;361;p32"/>
          <p:cNvSpPr txBox="1"/>
          <p:nvPr/>
        </p:nvSpPr>
        <p:spPr>
          <a:xfrm>
            <a:off x="2133600" y="3810000"/>
            <a:ext cx="16510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SIGNAL LEFT</a:t>
            </a:r>
            <a:endParaRPr/>
          </a:p>
        </p:txBody>
      </p:sp>
      <p:sp>
        <p:nvSpPr>
          <p:cNvPr id="362" name="Google Shape;362;p32"/>
          <p:cNvSpPr txBox="1"/>
          <p:nvPr/>
        </p:nvSpPr>
        <p:spPr>
          <a:xfrm>
            <a:off x="838200" y="5791200"/>
            <a:ext cx="512127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Drive, turn sharply right, mirror, mirror, blind spot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latin typeface="Arial"/>
              <a:ea typeface="Arial"/>
              <a:cs typeface="Arial"/>
              <a:sym typeface="Arial"/>
            </a:endParaRPr>
          </a:p>
        </p:txBody>
      </p:sp>
      <p:pic>
        <p:nvPicPr>
          <p:cNvPr id="368" name="Google Shape;368;p33" descr="step 2.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sp>
        <p:nvSpPr>
          <p:cNvPr id="369" name="Google Shape;369;p33"/>
          <p:cNvSpPr txBox="1"/>
          <p:nvPr/>
        </p:nvSpPr>
        <p:spPr>
          <a:xfrm>
            <a:off x="1282700" y="2325687"/>
            <a:ext cx="3463925" cy="64135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800"/>
              <a:buFont typeface="Arial"/>
              <a:buNone/>
            </a:pPr>
            <a:r>
              <a:rPr lang="en-US" sz="1800" b="0" i="0" u="none">
                <a:solidFill>
                  <a:schemeClr val="accent1"/>
                </a:solidFill>
                <a:latin typeface="Arial"/>
                <a:ea typeface="Arial"/>
                <a:cs typeface="Arial"/>
                <a:sym typeface="Arial"/>
              </a:rPr>
              <a:t>PULL TO EDGE OF ROADWAY AND STOP</a:t>
            </a:r>
            <a:endParaRPr/>
          </a:p>
        </p:txBody>
      </p:sp>
      <p:sp>
        <p:nvSpPr>
          <p:cNvPr id="370" name="Google Shape;370;p33"/>
          <p:cNvSpPr/>
          <p:nvPr/>
        </p:nvSpPr>
        <p:spPr>
          <a:xfrm>
            <a:off x="2514600" y="5029200"/>
            <a:ext cx="484187" cy="977900"/>
          </a:xfrm>
          <a:prstGeom prst="upArrow">
            <a:avLst>
              <a:gd name="adj1" fmla="val 5347"/>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71" name="Google Shape;371;p33"/>
          <p:cNvSpPr txBox="1"/>
          <p:nvPr/>
        </p:nvSpPr>
        <p:spPr>
          <a:xfrm>
            <a:off x="4343400" y="5105400"/>
            <a:ext cx="2992437" cy="36988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GEAR, STEER, LOOK, GO</a:t>
            </a:r>
            <a:endParaRPr/>
          </a:p>
        </p:txBody>
      </p:sp>
      <p:sp>
        <p:nvSpPr>
          <p:cNvPr id="372" name="Google Shape;372;p33"/>
          <p:cNvSpPr txBox="1"/>
          <p:nvPr/>
        </p:nvSpPr>
        <p:spPr>
          <a:xfrm>
            <a:off x="3605212" y="5730875"/>
            <a:ext cx="55626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Drive, turn sharply right, mirror, mirror, blind spot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latin typeface="Arial"/>
              <a:ea typeface="Arial"/>
              <a:cs typeface="Arial"/>
              <a:sym typeface="Arial"/>
            </a:endParaRPr>
          </a:p>
        </p:txBody>
      </p:sp>
      <p:pic>
        <p:nvPicPr>
          <p:cNvPr id="378" name="Google Shape;378;p34" descr="3 step 3pt.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pic>
        <p:nvPicPr>
          <p:cNvPr id="379" name="Google Shape;379;p34" descr="2013-06-14_10-08-09_692.jpg"/>
          <p:cNvPicPr preferRelativeResize="0"/>
          <p:nvPr/>
        </p:nvPicPr>
        <p:blipFill rotWithShape="1">
          <a:blip r:embed="rId4">
            <a:alphaModFix/>
          </a:blip>
          <a:srcRect/>
          <a:stretch/>
        </p:blipFill>
        <p:spPr>
          <a:xfrm>
            <a:off x="457200" y="990600"/>
            <a:ext cx="8686800" cy="5143500"/>
          </a:xfrm>
          <a:prstGeom prst="rect">
            <a:avLst/>
          </a:prstGeom>
          <a:noFill/>
          <a:ln>
            <a:noFill/>
          </a:ln>
        </p:spPr>
      </p:pic>
      <p:sp>
        <p:nvSpPr>
          <p:cNvPr id="380" name="Google Shape;380;p34"/>
          <p:cNvSpPr txBox="1"/>
          <p:nvPr/>
        </p:nvSpPr>
        <p:spPr>
          <a:xfrm>
            <a:off x="3276600" y="5029200"/>
            <a:ext cx="2992437" cy="369887"/>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GEAR, STEER, LOOK, GO</a:t>
            </a:r>
            <a:endParaRPr/>
          </a:p>
        </p:txBody>
      </p:sp>
      <p:sp>
        <p:nvSpPr>
          <p:cNvPr id="381" name="Google Shape;381;p34"/>
          <p:cNvSpPr/>
          <p:nvPr/>
        </p:nvSpPr>
        <p:spPr>
          <a:xfrm>
            <a:off x="6324600" y="4648200"/>
            <a:ext cx="484187" cy="977900"/>
          </a:xfrm>
          <a:prstGeom prst="upArrow">
            <a:avLst>
              <a:gd name="adj1" fmla="val 5347"/>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382" name="Google Shape;382;p34"/>
          <p:cNvSpPr txBox="1"/>
          <p:nvPr/>
        </p:nvSpPr>
        <p:spPr>
          <a:xfrm>
            <a:off x="1371600" y="2057400"/>
            <a:ext cx="5276850" cy="36671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1"/>
              </a:buClr>
              <a:buSzPts val="1800"/>
              <a:buFont typeface="Arial"/>
              <a:buNone/>
            </a:pPr>
            <a:r>
              <a:rPr lang="en-US" sz="1800" b="0" i="0" u="none">
                <a:solidFill>
                  <a:schemeClr val="accent1"/>
                </a:solidFill>
                <a:latin typeface="Arial"/>
                <a:ea typeface="Arial"/>
                <a:cs typeface="Arial"/>
                <a:sym typeface="Arial"/>
              </a:rPr>
              <a:t>BACK UP, WITHOUT RUNNING OFF ROADWAY</a:t>
            </a:r>
            <a:endParaRPr/>
          </a:p>
        </p:txBody>
      </p:sp>
      <p:sp>
        <p:nvSpPr>
          <p:cNvPr id="383" name="Google Shape;383;p34"/>
          <p:cNvSpPr txBox="1"/>
          <p:nvPr/>
        </p:nvSpPr>
        <p:spPr>
          <a:xfrm>
            <a:off x="1676400" y="6169025"/>
            <a:ext cx="533400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Drive, turn sharply right, mirror, mirror, blind spot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5"/>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latin typeface="Arial"/>
              <a:ea typeface="Arial"/>
              <a:cs typeface="Arial"/>
              <a:sym typeface="Arial"/>
            </a:endParaRPr>
          </a:p>
        </p:txBody>
      </p:sp>
      <p:pic>
        <p:nvPicPr>
          <p:cNvPr id="389" name="Google Shape;389;p35" descr="3pt turn end.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sp>
        <p:nvSpPr>
          <p:cNvPr id="390" name="Google Shape;390;p35"/>
          <p:cNvSpPr txBox="1"/>
          <p:nvPr/>
        </p:nvSpPr>
        <p:spPr>
          <a:xfrm>
            <a:off x="1295400" y="5029200"/>
            <a:ext cx="6054725"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GO FORWARD IN YOUR LANE</a:t>
            </a:r>
            <a:endParaRPr/>
          </a:p>
          <a:p>
            <a:pPr marL="0" marR="0" lvl="0" indent="0" algn="l" rtl="0">
              <a:lnSpc>
                <a:spcPct val="100000"/>
              </a:lnSpc>
              <a:spcBef>
                <a:spcPts val="0"/>
              </a:spcBef>
              <a:spcAft>
                <a:spcPts val="0"/>
              </a:spcAft>
              <a:buClr>
                <a:srgbClr val="FF0000"/>
              </a:buClr>
              <a:buSzPts val="1800"/>
              <a:buFont typeface="Arial"/>
              <a:buNone/>
            </a:pPr>
            <a:r>
              <a:rPr lang="en-US" sz="1800" b="0" i="0" u="sng">
                <a:solidFill>
                  <a:srgbClr val="FF0000"/>
                </a:solidFill>
                <a:latin typeface="Arial"/>
                <a:ea typeface="Arial"/>
                <a:cs typeface="Arial"/>
                <a:sym typeface="Arial"/>
              </a:rPr>
              <a:t> COMPLETE TURNABOUT AS QUICKLY AS POSSIBLE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6"/>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6600"/>
              <a:buFont typeface="Arial"/>
              <a:buNone/>
            </a:pPr>
            <a:r>
              <a:rPr lang="en-US" sz="6600" b="1" i="0" u="none">
                <a:solidFill>
                  <a:srgbClr val="FF0000"/>
                </a:solidFill>
                <a:latin typeface="Arial"/>
                <a:ea typeface="Arial"/>
                <a:cs typeface="Arial"/>
                <a:sym typeface="Arial"/>
              </a:rPr>
              <a:t>POSTURE</a:t>
            </a:r>
            <a:endParaRPr/>
          </a:p>
        </p:txBody>
      </p:sp>
      <p:sp>
        <p:nvSpPr>
          <p:cNvPr id="396" name="Google Shape;396;p36"/>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Observe throughout test</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Observe that the student sits squarely behind the steering wheel with both hands on the wheel and able to reach all controls.</a:t>
            </a:r>
            <a:endParaRPr/>
          </a:p>
          <a:p>
            <a:pPr marL="1143000" marR="0" lvl="2" indent="-228600" algn="l" rtl="0">
              <a:lnSpc>
                <a:spcPct val="120000"/>
              </a:lnSpc>
              <a:spcBef>
                <a:spcPts val="5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  </a:t>
            </a:r>
            <a:r>
              <a:rPr lang="en-US" sz="1800" b="0" i="0" u="none" strike="noStrike" cap="none">
                <a:solidFill>
                  <a:schemeClr val="lt1"/>
                </a:solidFill>
                <a:latin typeface="Arial"/>
                <a:ea typeface="Arial"/>
                <a:cs typeface="Arial"/>
                <a:sym typeface="Arial"/>
              </a:rPr>
              <a:t>--Hand position </a:t>
            </a:r>
            <a:endParaRPr/>
          </a:p>
          <a:p>
            <a:pPr marL="1600200" marR="0" lvl="3"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8 -4</a:t>
            </a:r>
            <a:endParaRPr/>
          </a:p>
          <a:p>
            <a:pPr marL="1600200" marR="0" lvl="3"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10-2</a:t>
            </a:r>
            <a:endParaRPr/>
          </a:p>
          <a:p>
            <a:pPr marL="1600200" marR="0" lvl="3"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9-3</a:t>
            </a:r>
            <a:endParaRPr/>
          </a:p>
          <a:p>
            <a:pPr marL="685800" marR="0" lvl="1" indent="-228600" algn="l" rtl="0">
              <a:lnSpc>
                <a:spcPct val="120000"/>
              </a:lnSpc>
              <a:spcBef>
                <a:spcPts val="500"/>
              </a:spcBef>
              <a:spcAft>
                <a:spcPts val="0"/>
              </a:spcAft>
              <a:buClr>
                <a:schemeClr val="lt1"/>
              </a:buClr>
              <a:buSzPts val="2000"/>
              <a:buFont typeface="Arial"/>
              <a:buNone/>
            </a:pPr>
            <a:r>
              <a:rPr lang="en-US" sz="2000" b="0" i="0" u="none" strike="noStrike" cap="none">
                <a:solidFill>
                  <a:schemeClr val="lt1"/>
                </a:solidFill>
                <a:latin typeface="Arial"/>
                <a:ea typeface="Arial"/>
                <a:cs typeface="Arial"/>
                <a:sym typeface="Arial"/>
              </a:rPr>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7"/>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400"/>
              <a:buFont typeface="Arial"/>
              <a:buNone/>
            </a:pPr>
            <a:r>
              <a:rPr lang="en-US" sz="3400" b="1" i="0" u="none">
                <a:solidFill>
                  <a:srgbClr val="FF0000"/>
                </a:solidFill>
                <a:latin typeface="Arial"/>
                <a:ea typeface="Arial"/>
                <a:cs typeface="Arial"/>
                <a:sym typeface="Arial"/>
              </a:rPr>
              <a:t>FOLLOWING DISTANCE</a:t>
            </a:r>
            <a:endParaRPr/>
          </a:p>
        </p:txBody>
      </p:sp>
      <p:sp>
        <p:nvSpPr>
          <p:cNvPr id="402" name="Google Shape;402;p37"/>
          <p:cNvSpPr txBox="1">
            <a:spLocks noGrp="1"/>
          </p:cNvSpPr>
          <p:nvPr>
            <p:ph type="body" idx="1"/>
          </p:nvPr>
        </p:nvSpPr>
        <p:spPr>
          <a:xfrm>
            <a:off x="522287" y="1587500"/>
            <a:ext cx="8229600" cy="4525962"/>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20000"/>
              </a:lnSpc>
              <a:spcBef>
                <a:spcPts val="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Observe that the student keeps the minimum following distance for the conditions.</a:t>
            </a:r>
            <a:endParaRPr/>
          </a:p>
          <a:p>
            <a:pPr marL="1600200" marR="0" lvl="3" indent="-228600" algn="l" rtl="0">
              <a:lnSpc>
                <a:spcPct val="12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Testing in inclement weather??</a:t>
            </a:r>
            <a:endParaRPr/>
          </a:p>
          <a:p>
            <a:pPr marL="1600200" marR="0" lvl="3" indent="-228600" algn="l" rtl="0">
              <a:lnSpc>
                <a:spcPct val="120000"/>
              </a:lnSpc>
              <a:spcBef>
                <a:spcPts val="50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Stopping behind another vehicle  - how far back?</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8"/>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HOW FAR SHOULD YOU STOP BEHIND ANOTHER CAR?</a:t>
            </a:r>
            <a:endParaRPr/>
          </a:p>
        </p:txBody>
      </p:sp>
      <p:pic>
        <p:nvPicPr>
          <p:cNvPr id="408" name="Google Shape;408;p38" descr="good stopping behind.JPG"/>
          <p:cNvPicPr preferRelativeResize="0">
            <a:picLocks noGrp="1"/>
          </p:cNvPicPr>
          <p:nvPr>
            <p:ph type="body" idx="1"/>
          </p:nvPr>
        </p:nvPicPr>
        <p:blipFill rotWithShape="1">
          <a:blip r:embed="rId3">
            <a:alphaModFix/>
          </a:blip>
          <a:srcRect/>
          <a:stretch/>
        </p:blipFill>
        <p:spPr>
          <a:xfrm>
            <a:off x="228600" y="1676400"/>
            <a:ext cx="4098925" cy="3535362"/>
          </a:xfrm>
          <a:prstGeom prst="rect">
            <a:avLst/>
          </a:prstGeom>
          <a:noFill/>
          <a:ln>
            <a:noFill/>
          </a:ln>
        </p:spPr>
      </p:pic>
      <p:pic>
        <p:nvPicPr>
          <p:cNvPr id="409" name="Google Shape;409;p38" descr="bad stopping behind.JPG"/>
          <p:cNvPicPr preferRelativeResize="0"/>
          <p:nvPr/>
        </p:nvPicPr>
        <p:blipFill rotWithShape="1">
          <a:blip r:embed="rId4">
            <a:alphaModFix/>
          </a:blip>
          <a:srcRect/>
          <a:stretch/>
        </p:blipFill>
        <p:spPr>
          <a:xfrm>
            <a:off x="4648200" y="2743200"/>
            <a:ext cx="4191000" cy="3257550"/>
          </a:xfrm>
          <a:prstGeom prst="rect">
            <a:avLst/>
          </a:prstGeom>
          <a:noFill/>
          <a:ln>
            <a:noFill/>
          </a:ln>
        </p:spPr>
      </p:pic>
      <p:sp>
        <p:nvSpPr>
          <p:cNvPr id="410" name="Google Shape;410;p38"/>
          <p:cNvSpPr txBox="1"/>
          <p:nvPr/>
        </p:nvSpPr>
        <p:spPr>
          <a:xfrm>
            <a:off x="304800" y="5334000"/>
            <a:ext cx="3903662"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BE ABLE TO SEE THEIR REAR</a:t>
            </a:r>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TIRES TOUCHING THE ROADWAY</a:t>
            </a:r>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(where the rubber meets the road)</a:t>
            </a:r>
            <a:endParaRPr/>
          </a:p>
        </p:txBody>
      </p:sp>
      <p:sp>
        <p:nvSpPr>
          <p:cNvPr id="411" name="Google Shape;411;p38"/>
          <p:cNvSpPr txBox="1"/>
          <p:nvPr/>
        </p:nvSpPr>
        <p:spPr>
          <a:xfrm>
            <a:off x="5562600" y="2438400"/>
            <a:ext cx="35369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TOO CLOSE BEHIND THE CAR</a:t>
            </a:r>
            <a:endParaRPr/>
          </a:p>
        </p:txBody>
      </p:sp>
      <p:sp>
        <p:nvSpPr>
          <p:cNvPr id="412" name="Google Shape;412;p38"/>
          <p:cNvSpPr/>
          <p:nvPr/>
        </p:nvSpPr>
        <p:spPr>
          <a:xfrm>
            <a:off x="1676400" y="4114800"/>
            <a:ext cx="484187" cy="977900"/>
          </a:xfrm>
          <a:prstGeom prst="upArrow">
            <a:avLst>
              <a:gd name="adj1" fmla="val 5347"/>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9"/>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7200"/>
              <a:buFont typeface="Arial"/>
              <a:buNone/>
            </a:pPr>
            <a:r>
              <a:rPr lang="en-US" sz="7200" b="1" i="0" u="none">
                <a:solidFill>
                  <a:srgbClr val="FF0000"/>
                </a:solidFill>
                <a:latin typeface="Arial"/>
                <a:ea typeface="Arial"/>
                <a:cs typeface="Arial"/>
                <a:sym typeface="Arial"/>
              </a:rPr>
              <a:t>RIGHT OF WAY</a:t>
            </a:r>
            <a:endParaRPr/>
          </a:p>
        </p:txBody>
      </p:sp>
      <p:sp>
        <p:nvSpPr>
          <p:cNvPr id="418" name="Google Shape;418;p39"/>
          <p:cNvSpPr txBox="1">
            <a:spLocks noGrp="1"/>
          </p:cNvSpPr>
          <p:nvPr>
            <p:ph type="body" idx="1"/>
          </p:nvPr>
        </p:nvSpPr>
        <p:spPr>
          <a:xfrm>
            <a:off x="457200" y="1600200"/>
            <a:ext cx="8229600" cy="46482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Yielding and taking</a:t>
            </a:r>
            <a:endParaRPr/>
          </a:p>
          <a:p>
            <a:pPr marL="685800" marR="0" lvl="1" indent="-228600" algn="l" rtl="0">
              <a:lnSpc>
                <a:spcPct val="120000"/>
              </a:lnSpc>
              <a:spcBef>
                <a:spcPts val="50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	</a:t>
            </a:r>
            <a:r>
              <a:rPr lang="en-US" sz="2400" b="0" i="0" u="none" strike="noStrike" cap="none">
                <a:solidFill>
                  <a:schemeClr val="lt1"/>
                </a:solidFill>
                <a:latin typeface="Arial"/>
                <a:ea typeface="Arial"/>
                <a:cs typeface="Arial"/>
                <a:sym typeface="Arial"/>
              </a:rPr>
              <a:t>Try to put the student in a “right of way” situation to observe if they know and understand this concept.</a:t>
            </a:r>
            <a:endParaRPr/>
          </a:p>
          <a:p>
            <a:pPr marL="1600200" marR="0" lvl="3" indent="-228600" algn="l" rtl="0">
              <a:lnSpc>
                <a:spcPct val="12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4 – way stop, yield sign, right on red, emergency vehicles, left turns, etc.</a:t>
            </a:r>
            <a:endParaRPr/>
          </a:p>
          <a:p>
            <a:pPr marL="1600200" marR="0" lvl="3" indent="-228600" algn="l" rtl="0">
              <a:lnSpc>
                <a:spcPct val="12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May have to simulate situation/ask for a correct response</a:t>
            </a:r>
            <a:endParaRPr/>
          </a:p>
          <a:p>
            <a:pPr marL="1600200" marR="0" lvl="3" indent="-228600" algn="l" rtl="0">
              <a:lnSpc>
                <a:spcPct val="120000"/>
              </a:lnSpc>
              <a:spcBef>
                <a:spcPts val="5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228600" marR="0" lvl="0" indent="-76200" algn="l" rtl="0">
              <a:lnSpc>
                <a:spcPct val="120000"/>
              </a:lnSpc>
              <a:spcBef>
                <a:spcPts val="10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title"/>
          </p:nvPr>
        </p:nvSpPr>
        <p:spPr>
          <a:xfrm>
            <a:off x="1143000" y="381000"/>
            <a:ext cx="77724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Georgia"/>
              <a:buNone/>
            </a:pPr>
            <a:r>
              <a:rPr lang="en-US" sz="3400" b="1" i="0" u="none">
                <a:solidFill>
                  <a:schemeClr val="lt1"/>
                </a:solidFill>
                <a:latin typeface="Georgia"/>
                <a:ea typeface="Georgia"/>
                <a:cs typeface="Georgia"/>
                <a:sym typeface="Georgia"/>
              </a:rPr>
              <a:t>IMPORTANT POINTS TO REMEMBER</a:t>
            </a:r>
            <a:endParaRPr/>
          </a:p>
        </p:txBody>
      </p:sp>
      <p:sp>
        <p:nvSpPr>
          <p:cNvPr id="171" name="Google Shape;171;p4"/>
          <p:cNvSpPr txBox="1">
            <a:spLocks noGrp="1"/>
          </p:cNvSpPr>
          <p:nvPr>
            <p:ph type="body" idx="1"/>
          </p:nvPr>
        </p:nvSpPr>
        <p:spPr>
          <a:xfrm>
            <a:off x="457200" y="1981200"/>
            <a:ext cx="8229600" cy="4144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000"/>
              <a:buFont typeface="Noto Sans Symbols"/>
              <a:buChar char="⮚"/>
            </a:pPr>
            <a:r>
              <a:rPr lang="en-US" sz="2000" b="0" i="0" u="none">
                <a:solidFill>
                  <a:schemeClr val="lt1"/>
                </a:solidFill>
                <a:latin typeface="Arial"/>
                <a:ea typeface="Arial"/>
                <a:cs typeface="Arial"/>
                <a:sym typeface="Arial"/>
              </a:rPr>
              <a:t> A student may pass Driver Education but fail the driving test of skills necessary for a Third Party Certificate.</a:t>
            </a:r>
            <a:endParaRPr/>
          </a:p>
          <a:p>
            <a:pPr marL="228600" marR="0" lvl="0" indent="-101600" algn="l" rtl="0">
              <a:lnSpc>
                <a:spcPct val="9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Noto Sans Symbols"/>
              <a:buChar char="⮚"/>
            </a:pPr>
            <a:r>
              <a:rPr lang="en-US" sz="2000" b="0" i="0" u="none">
                <a:solidFill>
                  <a:schemeClr val="lt1"/>
                </a:solidFill>
                <a:latin typeface="Arial"/>
                <a:ea typeface="Arial"/>
                <a:cs typeface="Arial"/>
                <a:sym typeface="Arial"/>
              </a:rPr>
              <a:t>This program is an added benefit of taking Driver Education, but is not a regular part of the curriculum.</a:t>
            </a:r>
            <a:endParaRPr/>
          </a:p>
          <a:p>
            <a:pPr marL="228600" marR="0" lvl="0" indent="-101600" algn="l" rtl="0">
              <a:lnSpc>
                <a:spcPct val="90000"/>
              </a:lnSpc>
              <a:spcBef>
                <a:spcPts val="1000"/>
              </a:spcBef>
              <a:spcAft>
                <a:spcPts val="0"/>
              </a:spcAft>
              <a:buClr>
                <a:schemeClr val="lt1"/>
              </a:buClr>
              <a:buSzPts val="2000"/>
              <a:buFont typeface="Noto Sans Symbols"/>
              <a:buNone/>
            </a:pPr>
            <a:endParaRPr sz="2000" b="0" i="0" u="none">
              <a:solidFill>
                <a:schemeClr val="lt1"/>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Noto Sans Symbols"/>
              <a:buChar char="⮚"/>
            </a:pPr>
            <a:r>
              <a:rPr lang="en-US" sz="2000" b="0" i="0" u="none">
                <a:solidFill>
                  <a:schemeClr val="lt1"/>
                </a:solidFill>
                <a:latin typeface="Arial"/>
                <a:ea typeface="Arial"/>
                <a:cs typeface="Arial"/>
                <a:sym typeface="Arial"/>
              </a:rPr>
              <a:t>Students can pass both the classroom and driving portion of the class and fail or not be ready for the road test.  </a:t>
            </a:r>
            <a:endParaRPr/>
          </a:p>
          <a:p>
            <a:pPr marL="228600" marR="0" lvl="0" indent="-101600" algn="l" rtl="0">
              <a:lnSpc>
                <a:spcPct val="90000"/>
              </a:lnSpc>
              <a:spcBef>
                <a:spcPts val="1000"/>
              </a:spcBef>
              <a:spcAft>
                <a:spcPts val="0"/>
              </a:spcAft>
              <a:buClr>
                <a:srgbClr val="FF0000"/>
              </a:buClr>
              <a:buSzPts val="2000"/>
              <a:buFont typeface="Noto Sans Symbols"/>
              <a:buNone/>
            </a:pPr>
            <a:endParaRPr sz="2000" b="0" i="0" u="none">
              <a:solidFill>
                <a:srgbClr val="FF0000"/>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2000"/>
              <a:buFont typeface="Arial"/>
              <a:buNone/>
            </a:pPr>
            <a:endParaRPr sz="2000" b="0" i="0" u="none">
              <a:solidFill>
                <a:srgbClr val="0033CC"/>
              </a:solidFill>
              <a:latin typeface="Arial"/>
              <a:ea typeface="Arial"/>
              <a:cs typeface="Arial"/>
              <a:sym typeface="Arial"/>
            </a:endParaRPr>
          </a:p>
          <a:p>
            <a:pPr marL="228600" marR="0" lvl="0" indent="-101600" algn="l" rtl="0">
              <a:lnSpc>
                <a:spcPct val="120000"/>
              </a:lnSpc>
              <a:spcBef>
                <a:spcPts val="1000"/>
              </a:spcBef>
              <a:spcAft>
                <a:spcPts val="0"/>
              </a:spcAft>
              <a:buClr>
                <a:schemeClr val="lt1"/>
              </a:buClr>
              <a:buSzPts val="2000"/>
              <a:buFont typeface="Arial"/>
              <a:buNone/>
            </a:pPr>
            <a:endParaRPr sz="2000" b="0" i="0" u="none">
              <a:solidFill>
                <a:srgbClr val="0033CC"/>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0"/>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7200"/>
              <a:buFont typeface="Arial"/>
              <a:buNone/>
            </a:pPr>
            <a:r>
              <a:rPr lang="en-US" sz="7200" b="1" i="0" u="none">
                <a:solidFill>
                  <a:srgbClr val="FF0000"/>
                </a:solidFill>
                <a:latin typeface="Arial"/>
                <a:ea typeface="Arial"/>
                <a:cs typeface="Arial"/>
                <a:sym typeface="Arial"/>
              </a:rPr>
              <a:t>OTHER SIGNS</a:t>
            </a:r>
            <a:endParaRPr/>
          </a:p>
        </p:txBody>
      </p:sp>
      <p:sp>
        <p:nvSpPr>
          <p:cNvPr id="424" name="Google Shape;424;p40"/>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685800" marR="0" lvl="1" indent="-228600" algn="l" rtl="0">
              <a:lnSpc>
                <a:spcPct val="120000"/>
              </a:lnSpc>
              <a:spcBef>
                <a:spcPts val="50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Action</a:t>
            </a:r>
            <a:r>
              <a:rPr lang="en-US" sz="2400" b="0" i="0" u="none" strike="noStrike" cap="none">
                <a:solidFill>
                  <a:schemeClr val="lt1"/>
                </a:solidFill>
                <a:latin typeface="Arial"/>
                <a:ea typeface="Arial"/>
                <a:cs typeface="Arial"/>
                <a:sym typeface="Arial"/>
              </a:rPr>
              <a:t> - observe students’ response to posted signs</a:t>
            </a:r>
            <a:endParaRPr/>
          </a:p>
          <a:p>
            <a:pPr marL="1143000" marR="0" lvl="2"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Ex.  Speed limit – check speedometer</a:t>
            </a:r>
            <a:endParaRPr/>
          </a:p>
          <a:p>
            <a:pPr marL="685800" marR="0" lvl="1" indent="-228600" algn="l" rtl="0">
              <a:lnSpc>
                <a:spcPct val="120000"/>
              </a:lnSpc>
              <a:spcBef>
                <a:spcPts val="50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Observation</a:t>
            </a:r>
            <a:r>
              <a:rPr lang="en-US" sz="2400" b="0" i="0" u="none" strike="noStrike" cap="none">
                <a:solidFill>
                  <a:schemeClr val="lt1"/>
                </a:solidFill>
                <a:latin typeface="Arial"/>
                <a:ea typeface="Arial"/>
                <a:cs typeface="Arial"/>
                <a:sym typeface="Arial"/>
              </a:rPr>
              <a:t> – check to see if student is observing the driving environment.</a:t>
            </a:r>
            <a:endParaRPr/>
          </a:p>
          <a:p>
            <a:pPr marL="1600200" marR="0" lvl="3"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May have to ask if they observed a previous sign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1"/>
          <p:cNvSpPr txBox="1">
            <a:spLocks noGrp="1"/>
          </p:cNvSpPr>
          <p:nvPr>
            <p:ph type="title"/>
          </p:nvPr>
        </p:nvSpPr>
        <p:spPr>
          <a:xfrm>
            <a:off x="457200" y="274637"/>
            <a:ext cx="8229600" cy="944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5900"/>
              <a:buFont typeface="Arial"/>
              <a:buNone/>
            </a:pPr>
            <a:r>
              <a:rPr lang="en-US" sz="5900" b="1" i="0" u="none">
                <a:solidFill>
                  <a:srgbClr val="FF0000"/>
                </a:solidFill>
                <a:latin typeface="Arial"/>
                <a:ea typeface="Arial"/>
                <a:cs typeface="Arial"/>
                <a:sym typeface="Arial"/>
              </a:rPr>
              <a:t>KEEPING IN LANE</a:t>
            </a:r>
            <a:endParaRPr/>
          </a:p>
        </p:txBody>
      </p:sp>
      <p:sp>
        <p:nvSpPr>
          <p:cNvPr id="430" name="Google Shape;430;p41"/>
          <p:cNvSpPr txBox="1">
            <a:spLocks noGrp="1"/>
          </p:cNvSpPr>
          <p:nvPr>
            <p:ph type="body" idx="1"/>
          </p:nvPr>
        </p:nvSpPr>
        <p:spPr>
          <a:xfrm>
            <a:off x="457200" y="1295400"/>
            <a:ext cx="8229600" cy="48307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1700"/>
              <a:buFont typeface="Arial"/>
              <a:buNone/>
            </a:pPr>
            <a:r>
              <a:rPr lang="en-US" sz="1700" b="0" i="0" u="none">
                <a:solidFill>
                  <a:schemeClr val="lt1"/>
                </a:solidFill>
                <a:latin typeface="Arial"/>
                <a:ea typeface="Arial"/>
                <a:cs typeface="Arial"/>
                <a:sym typeface="Arial"/>
              </a:rPr>
              <a:t>	</a:t>
            </a:r>
            <a:r>
              <a:rPr lang="en-US" sz="3100" b="0" i="0" u="none">
                <a:solidFill>
                  <a:schemeClr val="lt1"/>
                </a:solidFill>
                <a:latin typeface="Arial"/>
                <a:ea typeface="Arial"/>
                <a:cs typeface="Arial"/>
                <a:sym typeface="Arial"/>
              </a:rPr>
              <a:t>Observe that the student knows and stays in the proper lane</a:t>
            </a:r>
            <a:endParaRPr/>
          </a:p>
          <a:p>
            <a:pPr marL="1600200" marR="0" lvl="3" indent="-228600" algn="l" rtl="0">
              <a:lnSpc>
                <a:spcPct val="10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Ex.  Turning onto a 4 lane highway, observe that the student knows to turn into the far right lane</a:t>
            </a:r>
            <a:endParaRPr/>
          </a:p>
          <a:p>
            <a:pPr marL="1600200" marR="0" lvl="3" indent="-228600" algn="l" rtl="0">
              <a:lnSpc>
                <a:spcPct val="10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Ex.  Instruct to turn left and observe that the student knows to turn into the left lane on a multi lane highway and then move to the right lane.</a:t>
            </a:r>
            <a:endParaRPr/>
          </a:p>
          <a:p>
            <a:pPr marL="1600200" marR="0" lvl="3" indent="-228600" algn="l" rtl="0">
              <a:lnSpc>
                <a:spcPct val="100000"/>
              </a:lnSpc>
              <a:spcBef>
                <a:spcPts val="50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 (basic rule of the road “keep right unless passing or turning left”).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2"/>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7200"/>
              <a:buFont typeface="Arial"/>
              <a:buNone/>
            </a:pPr>
            <a:r>
              <a:rPr lang="en-US" sz="7200" b="1" i="0" u="none">
                <a:solidFill>
                  <a:srgbClr val="FF0000"/>
                </a:solidFill>
                <a:latin typeface="Arial"/>
                <a:ea typeface="Arial"/>
                <a:cs typeface="Arial"/>
                <a:sym typeface="Arial"/>
              </a:rPr>
              <a:t>ATTENTION</a:t>
            </a:r>
            <a:endParaRPr/>
          </a:p>
        </p:txBody>
      </p:sp>
      <p:sp>
        <p:nvSpPr>
          <p:cNvPr id="436" name="Google Shape;436;p42"/>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Observe that the student if attentive behind the wheel</a:t>
            </a:r>
            <a:endParaRPr/>
          </a:p>
          <a:p>
            <a:pPr marL="1143000" marR="0" lvl="2" indent="-228600" algn="l" rtl="0">
              <a:lnSpc>
                <a:spcPct val="120000"/>
              </a:lnSpc>
              <a:spcBef>
                <a:spcPts val="5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Maybe ask about things occurring around the environment – without distracting the driver</a:t>
            </a:r>
            <a:endParaRPr/>
          </a:p>
          <a:p>
            <a:pPr marL="1143000" marR="0" lvl="2" indent="-228600" algn="l" rtl="0">
              <a:lnSpc>
                <a:spcPct val="120000"/>
              </a:lnSpc>
              <a:spcBef>
                <a:spcPts val="500"/>
              </a:spcBef>
              <a:spcAft>
                <a:spcPts val="0"/>
              </a:spcAft>
              <a:buClr>
                <a:schemeClr val="lt1"/>
              </a:buClr>
              <a:buSzPts val="2000"/>
              <a:buFont typeface="Arial"/>
              <a:buNone/>
            </a:pPr>
            <a:endParaRPr sz="2000" b="0" i="0" u="none" strike="noStrike" cap="none">
              <a:solidFill>
                <a:schemeClr val="lt1"/>
              </a:solidFill>
              <a:latin typeface="Arial"/>
              <a:ea typeface="Arial"/>
              <a:cs typeface="Arial"/>
              <a:sym typeface="Arial"/>
            </a:endParaRPr>
          </a:p>
          <a:p>
            <a:pPr marL="1143000" marR="0" lvl="2" indent="-228600" algn="l" rtl="0">
              <a:lnSpc>
                <a:spcPct val="120000"/>
              </a:lnSpc>
              <a:spcBef>
                <a:spcPts val="5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*Watch for the student checking rearview mirrors often enough (every 5-10 seconds, more traffic=more often}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3"/>
          <p:cNvSpPr txBox="1">
            <a:spLocks noGrp="1"/>
          </p:cNvSpPr>
          <p:nvPr>
            <p:ph type="body" idx="1"/>
          </p:nvPr>
        </p:nvSpPr>
        <p:spPr>
          <a:xfrm>
            <a:off x="381000" y="1600200"/>
            <a:ext cx="8229600" cy="4525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need 2 “graded” stop sign situations</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*Braking</a:t>
            </a:r>
            <a:r>
              <a:rPr lang="en-US" sz="1800" b="0" i="0" u="none" strike="noStrike" cap="none">
                <a:solidFill>
                  <a:schemeClr val="lt1"/>
                </a:solidFill>
                <a:latin typeface="Arial"/>
                <a:ea typeface="Arial"/>
                <a:cs typeface="Arial"/>
                <a:sym typeface="Arial"/>
              </a:rPr>
              <a:t> – observe that the student comes to a COMPLETE stop </a:t>
            </a:r>
            <a:r>
              <a:rPr lang="en-US" sz="1800" b="0" i="0" u="sng" strike="noStrike" cap="none">
                <a:solidFill>
                  <a:schemeClr val="lt1"/>
                </a:solidFill>
                <a:latin typeface="Arial"/>
                <a:ea typeface="Arial"/>
                <a:cs typeface="Arial"/>
                <a:sym typeface="Arial"/>
              </a:rPr>
              <a:t>smoothly and correctly.</a:t>
            </a:r>
            <a:endParaRPr/>
          </a:p>
          <a:p>
            <a:pPr marL="685800" marR="0" lvl="1" indent="-228600" algn="l" rtl="0">
              <a:lnSpc>
                <a:spcPct val="120000"/>
              </a:lnSpc>
              <a:spcBef>
                <a:spcPts val="50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*Placement</a:t>
            </a:r>
            <a:r>
              <a:rPr lang="en-US" sz="1800" b="0" i="0" u="none" strike="noStrike" cap="none">
                <a:solidFill>
                  <a:schemeClr val="lt1"/>
                </a:solidFill>
                <a:latin typeface="Arial"/>
                <a:ea typeface="Arial"/>
                <a:cs typeface="Arial"/>
                <a:sym typeface="Arial"/>
              </a:rPr>
              <a:t> – make sure the stop is completely behind the white stop line/stop sign/crosswalk.</a:t>
            </a:r>
            <a:endParaRPr/>
          </a:p>
          <a:p>
            <a:pPr marL="1600200" marR="0" lvl="3" indent="-228600" algn="l" rtl="0">
              <a:lnSpc>
                <a:spcPct val="120000"/>
              </a:lnSpc>
              <a:spcBef>
                <a:spcPts val="50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Watch for checking mirror as slowing and stopping</a:t>
            </a:r>
            <a:endParaRPr/>
          </a:p>
          <a:p>
            <a:pPr marL="228600" marR="0" lvl="0" indent="-139700" algn="l" rtl="0">
              <a:lnSpc>
                <a:spcPct val="120000"/>
              </a:lnSpc>
              <a:spcBef>
                <a:spcPts val="1000"/>
              </a:spcBef>
              <a:spcAft>
                <a:spcPts val="0"/>
              </a:spcAft>
              <a:buClr>
                <a:schemeClr val="lt1"/>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2" name="Google Shape;442;p43"/>
          <p:cNvSpPr txBox="1"/>
          <p:nvPr/>
        </p:nvSpPr>
        <p:spPr>
          <a:xfrm>
            <a:off x="2895600" y="4419600"/>
            <a:ext cx="2774950" cy="369887"/>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What is a complete stop?</a:t>
            </a:r>
            <a:endParaRPr/>
          </a:p>
        </p:txBody>
      </p:sp>
      <p:sp>
        <p:nvSpPr>
          <p:cNvPr id="443" name="Google Shape;443;p43"/>
          <p:cNvSpPr/>
          <p:nvPr/>
        </p:nvSpPr>
        <p:spPr>
          <a:xfrm>
            <a:off x="2438400" y="381000"/>
            <a:ext cx="392992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US" sz="5400" b="1" i="0" u="none" strike="noStrike" cap="none">
                <a:solidFill>
                  <a:srgbClr val="FF0000"/>
                </a:solidFill>
                <a:latin typeface="Arial"/>
                <a:ea typeface="Arial"/>
                <a:cs typeface="Arial"/>
                <a:sym typeface="Arial"/>
              </a:rPr>
              <a:t>STOP SIGN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latin typeface="Arial"/>
              <a:ea typeface="Arial"/>
              <a:cs typeface="Arial"/>
              <a:sym typeface="Arial"/>
            </a:endParaRPr>
          </a:p>
        </p:txBody>
      </p:sp>
      <p:sp>
        <p:nvSpPr>
          <p:cNvPr id="449" name="Google Shape;449;p44"/>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120000"/>
              </a:lnSpc>
              <a:spcBef>
                <a:spcPts val="0"/>
              </a:spcBef>
              <a:spcAft>
                <a:spcPts val="0"/>
              </a:spcAft>
              <a:buClr>
                <a:schemeClr val="lt1"/>
              </a:buClr>
              <a:buSzPts val="2000"/>
              <a:buFont typeface="Arial"/>
              <a:buNone/>
            </a:pPr>
            <a:endParaRPr sz="2000">
              <a:solidFill>
                <a:schemeClr val="lt1"/>
              </a:solidFill>
              <a:latin typeface="Arial"/>
              <a:ea typeface="Arial"/>
              <a:cs typeface="Arial"/>
              <a:sym typeface="Arial"/>
            </a:endParaRPr>
          </a:p>
        </p:txBody>
      </p:sp>
      <p:pic>
        <p:nvPicPr>
          <p:cNvPr id="450" name="Google Shape;450;p44" descr="C:\Documents and Settings\transportation\Desktop\stop sign.jpg"/>
          <p:cNvPicPr preferRelativeResize="0"/>
          <p:nvPr/>
        </p:nvPicPr>
        <p:blipFill rotWithShape="1">
          <a:blip r:embed="rId3">
            <a:alphaModFix/>
          </a:blip>
          <a:srcRect/>
          <a:stretch/>
        </p:blipFill>
        <p:spPr>
          <a:xfrm>
            <a:off x="-2819400" y="-228600"/>
            <a:ext cx="15544800" cy="8839200"/>
          </a:xfrm>
          <a:prstGeom prst="rect">
            <a:avLst/>
          </a:prstGeom>
          <a:noFill/>
          <a:ln>
            <a:noFill/>
          </a:ln>
        </p:spPr>
      </p:pic>
      <p:sp>
        <p:nvSpPr>
          <p:cNvPr id="451" name="Google Shape;451;p44"/>
          <p:cNvSpPr/>
          <p:nvPr/>
        </p:nvSpPr>
        <p:spPr>
          <a:xfrm>
            <a:off x="3886200" y="5105400"/>
            <a:ext cx="977900" cy="484187"/>
          </a:xfrm>
          <a:prstGeom prst="rightArrow">
            <a:avLst>
              <a:gd name="adj1" fmla="val 16253"/>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52" name="Google Shape;452;p44"/>
          <p:cNvSpPr/>
          <p:nvPr/>
        </p:nvSpPr>
        <p:spPr>
          <a:xfrm rot="5400000">
            <a:off x="6653212" y="3557587"/>
            <a:ext cx="503237" cy="2379662"/>
          </a:xfrm>
          <a:prstGeom prst="upArrow">
            <a:avLst>
              <a:gd name="adj1" fmla="val 2284"/>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
        <p:nvSpPr>
          <p:cNvPr id="453" name="Google Shape;453;p44"/>
          <p:cNvSpPr txBox="1"/>
          <p:nvPr/>
        </p:nvSpPr>
        <p:spPr>
          <a:xfrm>
            <a:off x="685800" y="5791200"/>
            <a:ext cx="3749675" cy="64611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WHERE DO I STOP?</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WHAT IF MY VIEW IS BLOCKED?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5"/>
          <p:cNvSpPr txBox="1">
            <a:spLocks noGrp="1"/>
          </p:cNvSpPr>
          <p:nvPr>
            <p:ph type="title"/>
          </p:nvPr>
        </p:nvSpPr>
        <p:spPr>
          <a:xfrm>
            <a:off x="457200" y="228600"/>
            <a:ext cx="8229600" cy="1219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STOPPING </a:t>
            </a:r>
            <a:br>
              <a:rPr lang="en-US" sz="3400" b="1" i="0" u="none">
                <a:solidFill>
                  <a:schemeClr val="lt1"/>
                </a:solidFill>
                <a:latin typeface="Arial"/>
                <a:ea typeface="Arial"/>
                <a:cs typeface="Arial"/>
                <a:sym typeface="Arial"/>
              </a:rPr>
            </a:br>
            <a:r>
              <a:rPr lang="en-US" sz="3400" b="1" i="0" u="none">
                <a:solidFill>
                  <a:schemeClr val="lt1"/>
                </a:solidFill>
                <a:latin typeface="Arial"/>
                <a:ea typeface="Arial"/>
                <a:cs typeface="Arial"/>
                <a:sym typeface="Arial"/>
              </a:rPr>
              <a:t>FROM ALABAMA DRIVER MANUAL</a:t>
            </a:r>
            <a:endParaRPr/>
          </a:p>
        </p:txBody>
      </p:sp>
      <p:sp>
        <p:nvSpPr>
          <p:cNvPr id="459" name="Google Shape;459;p45"/>
          <p:cNvSpPr txBox="1">
            <a:spLocks noGrp="1"/>
          </p:cNvSpPr>
          <p:nvPr>
            <p:ph type="body" idx="1"/>
          </p:nvPr>
        </p:nvSpPr>
        <p:spPr>
          <a:xfrm>
            <a:off x="457200" y="1905000"/>
            <a:ext cx="8229600" cy="42211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At a STOP sign.  A vehicle approaching a STOP sign must stop at the </a:t>
            </a:r>
            <a:r>
              <a:rPr lang="en-US" sz="2400" b="0" i="0" u="sng">
                <a:solidFill>
                  <a:schemeClr val="lt1"/>
                </a:solidFill>
                <a:latin typeface="Arial"/>
                <a:ea typeface="Arial"/>
                <a:cs typeface="Arial"/>
                <a:sym typeface="Arial"/>
              </a:rPr>
              <a:t>marked stop line</a:t>
            </a:r>
            <a:r>
              <a:rPr lang="en-US" sz="2400" b="0" i="0" u="none">
                <a:solidFill>
                  <a:schemeClr val="lt1"/>
                </a:solidFill>
                <a:latin typeface="Arial"/>
                <a:ea typeface="Arial"/>
                <a:cs typeface="Arial"/>
                <a:sym typeface="Arial"/>
              </a:rPr>
              <a:t>.</a:t>
            </a:r>
            <a:endParaRPr/>
          </a:p>
          <a:p>
            <a:pPr marL="228600" marR="0" lvl="0" indent="-228600" algn="l" rtl="0">
              <a:lnSpc>
                <a:spcPct val="11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If there is no stop line, the vehicle must stop before entering the crosswalk, if no crosswalk, the vehicle must stop before entering the crossing street.  Stop at least even with STOP sign. (No line, read the sign.)</a:t>
            </a:r>
            <a:endParaRPr/>
          </a:p>
          <a:p>
            <a:pPr marL="228600" marR="0" lvl="0" indent="-228600" algn="l" rtl="0">
              <a:lnSpc>
                <a:spcPct val="11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You </a:t>
            </a:r>
            <a:r>
              <a:rPr lang="en-US" sz="2400" b="0" i="0" u="sng">
                <a:solidFill>
                  <a:schemeClr val="lt1"/>
                </a:solidFill>
                <a:latin typeface="Arial"/>
                <a:ea typeface="Arial"/>
                <a:cs typeface="Arial"/>
                <a:sym typeface="Arial"/>
              </a:rPr>
              <a:t>MAY have to stop a second time</a:t>
            </a:r>
            <a:r>
              <a:rPr lang="en-US" sz="2400" b="0" i="0" u="none">
                <a:solidFill>
                  <a:schemeClr val="lt1"/>
                </a:solidFill>
                <a:latin typeface="Arial"/>
                <a:ea typeface="Arial"/>
                <a:cs typeface="Arial"/>
                <a:sym typeface="Arial"/>
              </a:rPr>
              <a:t> </a:t>
            </a:r>
            <a:r>
              <a:rPr lang="en-US" sz="2400" b="1" i="1" u="sng">
                <a:solidFill>
                  <a:schemeClr val="lt1"/>
                </a:solidFill>
                <a:latin typeface="Arial"/>
                <a:ea typeface="Arial"/>
                <a:cs typeface="Arial"/>
                <a:sym typeface="Arial"/>
              </a:rPr>
              <a:t>if</a:t>
            </a:r>
            <a:r>
              <a:rPr lang="en-US" sz="2400" b="0" i="0" u="none">
                <a:solidFill>
                  <a:schemeClr val="lt1"/>
                </a:solidFill>
                <a:latin typeface="Arial"/>
                <a:ea typeface="Arial"/>
                <a:cs typeface="Arial"/>
                <a:sym typeface="Arial"/>
              </a:rPr>
              <a:t> your view was blocked at the first stop AND there is conflicting traffic.</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6"/>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6500"/>
              <a:buFont typeface="Arial"/>
              <a:buNone/>
            </a:pPr>
            <a:r>
              <a:rPr lang="en-US" sz="6500" b="1" i="0" u="none">
                <a:solidFill>
                  <a:srgbClr val="FF0000"/>
                </a:solidFill>
                <a:latin typeface="Arial"/>
                <a:ea typeface="Arial"/>
                <a:cs typeface="Arial"/>
                <a:sym typeface="Arial"/>
              </a:rPr>
              <a:t>TRAFFIC LIGHTS</a:t>
            </a:r>
            <a:endParaRPr/>
          </a:p>
        </p:txBody>
      </p:sp>
      <p:sp>
        <p:nvSpPr>
          <p:cNvPr id="465" name="Google Shape;465;p46"/>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Need 2 situations – may have to simulate </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Braking</a:t>
            </a:r>
            <a:r>
              <a:rPr lang="en-US" sz="1800" b="0" i="0" u="none" strike="noStrike" cap="none">
                <a:solidFill>
                  <a:schemeClr val="lt1"/>
                </a:solidFill>
                <a:latin typeface="Arial"/>
                <a:ea typeface="Arial"/>
                <a:cs typeface="Arial"/>
                <a:sym typeface="Arial"/>
              </a:rPr>
              <a:t> – observe that the student approaches the light correctly (stale/fresh) and comes to a </a:t>
            </a:r>
            <a:r>
              <a:rPr lang="en-US" sz="1800" b="0" i="0" u="sng" strike="noStrike" cap="none">
                <a:solidFill>
                  <a:schemeClr val="lt1"/>
                </a:solidFill>
                <a:latin typeface="Arial"/>
                <a:ea typeface="Arial"/>
                <a:cs typeface="Arial"/>
                <a:sym typeface="Arial"/>
              </a:rPr>
              <a:t>smooth stop</a:t>
            </a:r>
            <a:r>
              <a:rPr lang="en-US" sz="1800" b="0" i="0" u="none" strike="noStrike" cap="none">
                <a:solidFill>
                  <a:schemeClr val="lt1"/>
                </a:solidFill>
                <a:latin typeface="Arial"/>
                <a:ea typeface="Arial"/>
                <a:cs typeface="Arial"/>
                <a:sym typeface="Arial"/>
              </a:rPr>
              <a:t>.</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Placement – </a:t>
            </a:r>
            <a:r>
              <a:rPr lang="en-US" sz="1800" b="0" i="0" u="none" strike="noStrike" cap="none">
                <a:solidFill>
                  <a:schemeClr val="lt1"/>
                </a:solidFill>
                <a:latin typeface="Arial"/>
                <a:ea typeface="Arial"/>
                <a:cs typeface="Arial"/>
                <a:sym typeface="Arial"/>
              </a:rPr>
              <a:t>make sure the vehicle is stopped behind the white stop line/crosswalk</a:t>
            </a:r>
            <a:r>
              <a:rPr lang="en-US" sz="1800" b="1" i="0" u="none" strike="noStrike" cap="none">
                <a:solidFill>
                  <a:schemeClr val="lt1"/>
                </a:solidFill>
                <a:latin typeface="Arial"/>
                <a:ea typeface="Arial"/>
                <a:cs typeface="Arial"/>
                <a:sym typeface="Arial"/>
              </a:rPr>
              <a:t>.</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Watch for turning right on red without stopping.</a:t>
            </a:r>
            <a:endParaRPr/>
          </a:p>
          <a:p>
            <a:pPr marL="1600200" marR="0" lvl="3" indent="-228600" algn="l" rtl="0">
              <a:lnSpc>
                <a:spcPct val="120000"/>
              </a:lnSpc>
              <a:spcBef>
                <a:spcPts val="50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Teach correct approach to light – stale/fresh light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7"/>
          <p:cNvSpPr txBox="1">
            <a:spLocks noGrp="1"/>
          </p:cNvSpPr>
          <p:nvPr>
            <p:ph type="body" idx="1"/>
          </p:nvPr>
        </p:nvSpPr>
        <p:spPr>
          <a:xfrm>
            <a:off x="457200" y="1066800"/>
            <a:ext cx="8229600" cy="5486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rgbClr val="002060"/>
              </a:buClr>
              <a:buSzPts val="2400"/>
              <a:buFont typeface="Arial"/>
              <a:buChar char="•"/>
            </a:pPr>
            <a:r>
              <a:rPr lang="en-US" sz="2400" b="0" i="0" u="none">
                <a:solidFill>
                  <a:srgbClr val="002060"/>
                </a:solidFill>
                <a:latin typeface="Arial"/>
                <a:ea typeface="Arial"/>
                <a:cs typeface="Arial"/>
                <a:sym typeface="Arial"/>
              </a:rPr>
              <a:t> </a:t>
            </a:r>
            <a:r>
              <a:rPr lang="en-US" sz="2000" b="1" i="0" u="none">
                <a:solidFill>
                  <a:schemeClr val="lt1"/>
                </a:solidFill>
                <a:latin typeface="Arial"/>
                <a:ea typeface="Arial"/>
                <a:cs typeface="Arial"/>
                <a:sym typeface="Arial"/>
              </a:rPr>
              <a:t>3 “graded” right turns required for testing</a:t>
            </a:r>
            <a:r>
              <a:rPr lang="en-US" sz="2000" b="0" i="0" u="none">
                <a:solidFill>
                  <a:schemeClr val="lt1"/>
                </a:solidFill>
                <a:latin typeface="Arial"/>
                <a:ea typeface="Arial"/>
                <a:cs typeface="Arial"/>
                <a:sym typeface="Arial"/>
              </a:rPr>
              <a:t>, try to have a variety of situation (stop before turning, no stop before turning, traffic light turn, stop sign turn) </a:t>
            </a:r>
            <a:endParaRPr/>
          </a:p>
          <a:p>
            <a:pPr marL="685800" marR="0" lvl="1" indent="-228600" algn="l" rtl="0">
              <a:lnSpc>
                <a:spcPct val="8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Signal – observe that the student signals well in advance of turn (100 ft./                    )    and in correct direction. Also should signal before changing lanes. </a:t>
            </a:r>
            <a:endParaRPr/>
          </a:p>
          <a:p>
            <a:pPr marL="685800" marR="0" lvl="1" indent="-76200" algn="l" rtl="0">
              <a:lnSpc>
                <a:spcPct val="80000"/>
              </a:lnSpc>
              <a:spcBef>
                <a:spcPts val="5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a:p>
            <a:pPr marL="685800" marR="0" lvl="1" indent="-228600" algn="l" rtl="0">
              <a:lnSpc>
                <a:spcPct val="8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Lane – observe that the student positions their vehicle correctly (near the right side of the lane) well in advance of the turn. </a:t>
            </a:r>
            <a:endParaRPr/>
          </a:p>
          <a:p>
            <a:pPr marL="685800" marR="0" lvl="1" indent="-228600" algn="l" rtl="0">
              <a:lnSpc>
                <a:spcPct val="8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Speed – Observe speed control when turning, not too fast nor too slow, stops when necessary</a:t>
            </a:r>
            <a:endParaRPr/>
          </a:p>
          <a:p>
            <a:pPr marL="685800" marR="0" lvl="1" indent="-228600" algn="l" rtl="0">
              <a:lnSpc>
                <a:spcPct val="8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Turn – Make sure student turns into correct lane without </a:t>
            </a:r>
            <a:endParaRPr/>
          </a:p>
          <a:p>
            <a:pPr marL="685800" marR="0" lvl="1" indent="-228600" algn="l" rtl="0">
              <a:lnSpc>
                <a:spcPct val="80000"/>
              </a:lnSpc>
              <a:spcBef>
                <a:spcPts val="500"/>
              </a:spcBef>
              <a:spcAft>
                <a:spcPts val="0"/>
              </a:spcAft>
              <a:buClr>
                <a:schemeClr val="lt1"/>
              </a:buClr>
              <a:buSzPts val="2400"/>
              <a:buFont typeface="Arial"/>
              <a:buNone/>
            </a:pPr>
            <a:r>
              <a:rPr lang="en-US" sz="2400" b="0" i="0" u="none" strike="noStrike" cap="none">
                <a:solidFill>
                  <a:schemeClr val="lt1"/>
                </a:solidFill>
                <a:latin typeface="Arial"/>
                <a:ea typeface="Arial"/>
                <a:cs typeface="Arial"/>
                <a:sym typeface="Arial"/>
              </a:rPr>
              <a:t>swinging too wide or cutting too closely to the curb.</a:t>
            </a:r>
            <a:endParaRPr/>
          </a:p>
          <a:p>
            <a:pPr marL="685800" marR="0" lvl="1" indent="-228600" algn="l" rtl="0">
              <a:lnSpc>
                <a:spcPct val="80000"/>
              </a:lnSpc>
              <a:spcBef>
                <a:spcPts val="50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Two ways to communicate your intentions: signal and lane position.</a:t>
            </a:r>
            <a:endParaRPr/>
          </a:p>
        </p:txBody>
      </p:sp>
      <p:sp>
        <p:nvSpPr>
          <p:cNvPr id="471" name="Google Shape;471;p47"/>
          <p:cNvSpPr/>
          <p:nvPr/>
        </p:nvSpPr>
        <p:spPr>
          <a:xfrm>
            <a:off x="2133600" y="152400"/>
            <a:ext cx="491673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US" sz="5400" b="1" i="0" u="none" strike="noStrike" cap="none">
                <a:solidFill>
                  <a:srgbClr val="FF0000"/>
                </a:solidFill>
                <a:latin typeface="Arial"/>
                <a:ea typeface="Arial"/>
                <a:cs typeface="Arial"/>
                <a:sym typeface="Arial"/>
              </a:rPr>
              <a:t>RIGHT TURNS</a:t>
            </a:r>
            <a:endParaRPr/>
          </a:p>
        </p:txBody>
      </p:sp>
      <p:sp>
        <p:nvSpPr>
          <p:cNvPr id="472" name="Google Shape;472;p47"/>
          <p:cNvSpPr txBox="1"/>
          <p:nvPr/>
        </p:nvSpPr>
        <p:spPr>
          <a:xfrm>
            <a:off x="5105400" y="3810000"/>
            <a:ext cx="2908300" cy="369887"/>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Turning right – keep it tight</a:t>
            </a:r>
            <a:endParaRPr/>
          </a:p>
        </p:txBody>
      </p:sp>
      <p:sp>
        <p:nvSpPr>
          <p:cNvPr id="473" name="Google Shape;473;p47"/>
          <p:cNvSpPr txBox="1"/>
          <p:nvPr/>
        </p:nvSpPr>
        <p:spPr>
          <a:xfrm>
            <a:off x="4592637" y="2198687"/>
            <a:ext cx="1752600" cy="369887"/>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Before braking</a:t>
            </a:r>
            <a:endParaRPr/>
          </a:p>
        </p:txBody>
      </p:sp>
      <p:sp>
        <p:nvSpPr>
          <p:cNvPr id="474" name="Google Shape;474;p47"/>
          <p:cNvSpPr txBox="1"/>
          <p:nvPr/>
        </p:nvSpPr>
        <p:spPr>
          <a:xfrm>
            <a:off x="1752600" y="2806700"/>
            <a:ext cx="5249862" cy="369887"/>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Telephone poles are approximately 100 feet apart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8"/>
          <p:cNvSpPr txBox="1">
            <a:spLocks noGrp="1"/>
          </p:cNvSpPr>
          <p:nvPr>
            <p:ph type="body" idx="1"/>
          </p:nvPr>
        </p:nvSpPr>
        <p:spPr>
          <a:xfrm>
            <a:off x="457200" y="1295400"/>
            <a:ext cx="8229600" cy="4830762"/>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7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3 “graded” left turns required for testing</a:t>
            </a:r>
            <a:r>
              <a:rPr lang="en-US" sz="1800" b="0" i="0" u="none" strike="noStrike" cap="none">
                <a:solidFill>
                  <a:schemeClr val="lt1"/>
                </a:solidFill>
                <a:latin typeface="Arial"/>
                <a:ea typeface="Arial"/>
                <a:cs typeface="Arial"/>
                <a:sym typeface="Arial"/>
              </a:rPr>
              <a:t>, try to have a variety of situation (stop before turning, no stop before turning, traffic light turn, stop sign turn) </a:t>
            </a:r>
            <a:endParaRPr/>
          </a:p>
          <a:p>
            <a:pPr marL="685800" marR="0" lvl="1" indent="-228600" algn="l" rtl="0">
              <a:lnSpc>
                <a:spcPct val="7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Lane – observe that the student positions their vehicle correctly (near the left side of the lane) well in advance of the turn.   Gets into turning lane at proper time.</a:t>
            </a:r>
            <a:endParaRPr/>
          </a:p>
          <a:p>
            <a:pPr marL="685800" marR="0" lvl="1" indent="-228600" algn="l" rtl="0">
              <a:lnSpc>
                <a:spcPct val="7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Speed – Observe speed control when turning, not too fast nor too slow, stops when necessary</a:t>
            </a:r>
            <a:endParaRPr/>
          </a:p>
          <a:p>
            <a:pPr marL="685800" marR="0" lvl="1" indent="-228600" algn="l" rtl="0">
              <a:lnSpc>
                <a:spcPct val="7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Turn – Make sure student turns into correct lane without swinging too wide.  Should turn left of center point and not cut across oncoming traffic lanes</a:t>
            </a:r>
            <a:endParaRPr/>
          </a:p>
          <a:p>
            <a:pPr marL="1143000" marR="0" lvl="2" indent="-228600" algn="l" rtl="0">
              <a:lnSpc>
                <a:spcPct val="70000"/>
              </a:lnSpc>
              <a:spcBef>
                <a:spcPts val="500"/>
              </a:spcBef>
              <a:spcAft>
                <a:spcPts val="0"/>
              </a:spcAft>
              <a:buClr>
                <a:schemeClr val="lt1"/>
              </a:buClr>
              <a:buSzPts val="2000"/>
              <a:buFont typeface="Arial"/>
              <a:buChar char="•"/>
            </a:pPr>
            <a:r>
              <a:rPr lang="en-US" sz="2000" b="0" i="0" u="none" strike="noStrike" cap="none">
                <a:solidFill>
                  <a:schemeClr val="lt1"/>
                </a:solidFill>
                <a:latin typeface="Arial"/>
                <a:ea typeface="Arial"/>
                <a:cs typeface="Arial"/>
                <a:sym typeface="Arial"/>
              </a:rPr>
              <a:t>Remember to move to right lane after completing turn unless passing or turning left again (soon).</a:t>
            </a:r>
            <a:endParaRPr/>
          </a:p>
          <a:p>
            <a:pPr marL="685800" marR="0" lvl="1" indent="-228600" algn="l" rtl="0">
              <a:lnSpc>
                <a:spcPct val="7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Waiting – Observe that the student correctly positions car when waiting for oncoming traffic and does not hold up traffic. </a:t>
            </a:r>
            <a:endParaRPr/>
          </a:p>
          <a:p>
            <a:pPr marL="228600" marR="0" lvl="0" indent="-76200" algn="l" rtl="0">
              <a:lnSpc>
                <a:spcPct val="120000"/>
              </a:lnSpc>
              <a:spcBef>
                <a:spcPts val="100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
        <p:nvSpPr>
          <p:cNvPr id="480" name="Google Shape;480;p48"/>
          <p:cNvSpPr/>
          <p:nvPr/>
        </p:nvSpPr>
        <p:spPr>
          <a:xfrm>
            <a:off x="2362200" y="304800"/>
            <a:ext cx="449353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5400"/>
              <a:buFont typeface="Arial"/>
              <a:buNone/>
            </a:pPr>
            <a:r>
              <a:rPr lang="en-US" sz="5400" b="1" i="0" u="none" strike="noStrike" cap="none">
                <a:solidFill>
                  <a:srgbClr val="FF0000"/>
                </a:solidFill>
                <a:latin typeface="Arial"/>
                <a:ea typeface="Arial"/>
                <a:cs typeface="Arial"/>
                <a:sym typeface="Arial"/>
              </a:rPr>
              <a:t>LEFT TURNS</a:t>
            </a:r>
            <a:endParaRPr/>
          </a:p>
        </p:txBody>
      </p:sp>
      <p:sp>
        <p:nvSpPr>
          <p:cNvPr id="481" name="Google Shape;481;p48"/>
          <p:cNvSpPr txBox="1"/>
          <p:nvPr/>
        </p:nvSpPr>
        <p:spPr>
          <a:xfrm>
            <a:off x="3124200" y="2743200"/>
            <a:ext cx="2209800" cy="338137"/>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Elbow on the yellow</a:t>
            </a:r>
            <a:endParaRPr/>
          </a:p>
        </p:txBody>
      </p:sp>
      <p:sp>
        <p:nvSpPr>
          <p:cNvPr id="482" name="Google Shape;482;p48"/>
          <p:cNvSpPr txBox="1"/>
          <p:nvPr/>
        </p:nvSpPr>
        <p:spPr>
          <a:xfrm>
            <a:off x="1524000" y="5791200"/>
            <a:ext cx="6315075" cy="923925"/>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Pull into intersection to wait, keep wheels straight. </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Do not pull into an intersection when there is a protected left</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turn function on the traffic signal.</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9"/>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3400"/>
              <a:buFont typeface="Arial"/>
              <a:buNone/>
            </a:pPr>
            <a:r>
              <a:rPr lang="en-US" sz="3400" b="1" i="0" u="none">
                <a:solidFill>
                  <a:srgbClr val="002060"/>
                </a:solidFill>
                <a:latin typeface="Arial"/>
                <a:ea typeface="Arial"/>
                <a:cs typeface="Arial"/>
                <a:sym typeface="Arial"/>
              </a:rPr>
              <a:t>PROTECTED LEFT TURN</a:t>
            </a:r>
            <a:endParaRPr/>
          </a:p>
        </p:txBody>
      </p:sp>
      <p:sp>
        <p:nvSpPr>
          <p:cNvPr id="488" name="Google Shape;488;p49"/>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101600" algn="l" rtl="0">
              <a:lnSpc>
                <a:spcPct val="120000"/>
              </a:lnSpc>
              <a:spcBef>
                <a:spcPts val="0"/>
              </a:spcBef>
              <a:spcAft>
                <a:spcPts val="0"/>
              </a:spcAft>
              <a:buClr>
                <a:schemeClr val="lt1"/>
              </a:buClr>
              <a:buSzPts val="2000"/>
              <a:buFont typeface="Arial"/>
              <a:buNone/>
            </a:pPr>
            <a:endParaRPr sz="2000">
              <a:solidFill>
                <a:schemeClr val="lt1"/>
              </a:solidFill>
              <a:latin typeface="Arial"/>
              <a:ea typeface="Arial"/>
              <a:cs typeface="Arial"/>
              <a:sym typeface="Arial"/>
            </a:endParaRPr>
          </a:p>
        </p:txBody>
      </p:sp>
      <p:pic>
        <p:nvPicPr>
          <p:cNvPr id="489" name="Google Shape;489;p49" descr="C:\Documents and Settings\transportation\Desktop\left turn.jpg"/>
          <p:cNvPicPr preferRelativeResize="0"/>
          <p:nvPr/>
        </p:nvPicPr>
        <p:blipFill rotWithShape="1">
          <a:blip r:embed="rId3">
            <a:alphaModFix/>
          </a:blip>
          <a:srcRect/>
          <a:stretch/>
        </p:blipFill>
        <p:spPr>
          <a:xfrm>
            <a:off x="762000" y="1600200"/>
            <a:ext cx="7772400" cy="4419600"/>
          </a:xfrm>
          <a:prstGeom prst="rect">
            <a:avLst/>
          </a:prstGeom>
          <a:noFill/>
          <a:ln>
            <a:noFill/>
          </a:ln>
        </p:spPr>
      </p:pic>
      <p:sp>
        <p:nvSpPr>
          <p:cNvPr id="490" name="Google Shape;490;p49"/>
          <p:cNvSpPr/>
          <p:nvPr/>
        </p:nvSpPr>
        <p:spPr>
          <a:xfrm>
            <a:off x="2438400" y="3581400"/>
            <a:ext cx="977900" cy="484187"/>
          </a:xfrm>
          <a:prstGeom prst="rightArrow">
            <a:avLst>
              <a:gd name="adj1" fmla="val 16253"/>
              <a:gd name="adj2" fmla="val 50000"/>
            </a:avLst>
          </a:prstGeom>
          <a:solidFill>
            <a:schemeClr val="accent1"/>
          </a:solidFill>
          <a:ln w="19050" cap="flat" cmpd="sng">
            <a:solidFill>
              <a:srgbClr val="73902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title"/>
          </p:nvPr>
        </p:nvSpPr>
        <p:spPr>
          <a:xfrm>
            <a:off x="533400" y="533400"/>
            <a:ext cx="8458200" cy="838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Georgia"/>
              <a:buNone/>
            </a:pPr>
            <a:r>
              <a:rPr lang="en-US" sz="3400" b="1" i="0" u="none">
                <a:solidFill>
                  <a:schemeClr val="lt1"/>
                </a:solidFill>
                <a:latin typeface="Georgia"/>
                <a:ea typeface="Georgia"/>
                <a:cs typeface="Georgia"/>
                <a:sym typeface="Georgia"/>
              </a:rPr>
              <a:t>IMPORTANT INFORMATION</a:t>
            </a:r>
            <a:endParaRPr/>
          </a:p>
        </p:txBody>
      </p:sp>
      <p:sp>
        <p:nvSpPr>
          <p:cNvPr id="177" name="Google Shape;177;p5"/>
          <p:cNvSpPr txBox="1">
            <a:spLocks noGrp="1"/>
          </p:cNvSpPr>
          <p:nvPr>
            <p:ph type="body" idx="1"/>
          </p:nvPr>
        </p:nvSpPr>
        <p:spPr>
          <a:xfrm>
            <a:off x="420687" y="1600200"/>
            <a:ext cx="8534400" cy="4584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The instructor must keep documentation of road test skills on file until student has graduated.</a:t>
            </a:r>
            <a:endParaRPr/>
          </a:p>
          <a:p>
            <a:pPr marL="228600" marR="0" lvl="0" indent="-228600" algn="l" rtl="0">
              <a:lnSpc>
                <a:spcPct val="120000"/>
              </a:lnSpc>
              <a:spcBef>
                <a:spcPts val="100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These are legal documents that can be challenged in a court of law. </a:t>
            </a:r>
            <a:endParaRPr/>
          </a:p>
          <a:p>
            <a:pPr marL="228600" marR="0" lvl="0" indent="-228600" algn="l" rtl="0">
              <a:lnSpc>
                <a:spcPct val="120000"/>
              </a:lnSpc>
              <a:spcBef>
                <a:spcPts val="100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 It is the responsibility of the instructor to keep accurate documents, stored in a secure area.</a:t>
            </a:r>
            <a:endParaRPr/>
          </a:p>
          <a:p>
            <a:pPr marL="228600" marR="0" lvl="0" indent="-228600" algn="l" rtl="0">
              <a:lnSpc>
                <a:spcPct val="120000"/>
              </a:lnSpc>
              <a:spcBef>
                <a:spcPts val="1000"/>
              </a:spcBef>
              <a:spcAft>
                <a:spcPts val="0"/>
              </a:spcAft>
              <a:buClr>
                <a:schemeClr val="lt1"/>
              </a:buClr>
              <a:buSzPts val="2800"/>
              <a:buFont typeface="Noto Sans Symbols"/>
              <a:buChar char="✔"/>
            </a:pPr>
            <a:r>
              <a:rPr lang="en-US" sz="2800" b="0" i="0" u="none">
                <a:solidFill>
                  <a:schemeClr val="lt1"/>
                </a:solidFill>
                <a:latin typeface="Arial"/>
                <a:ea typeface="Arial"/>
                <a:cs typeface="Arial"/>
                <a:sym typeface="Arial"/>
              </a:rPr>
              <a:t>Be prepared to produce these documents during on-site monitoring by SDE personnel.</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0"/>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POST TEST</a:t>
            </a:r>
            <a:endParaRPr/>
          </a:p>
        </p:txBody>
      </p:sp>
      <p:sp>
        <p:nvSpPr>
          <p:cNvPr id="496" name="Google Shape;496;p50"/>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Have a post test conference</a:t>
            </a:r>
            <a:endParaRPr/>
          </a:p>
          <a:p>
            <a:pPr marL="685800" marR="0" lvl="1" indent="-228600" algn="l" rtl="0">
              <a:lnSpc>
                <a:spcPct val="9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Go over what they did wrong and what they did well.</a:t>
            </a:r>
            <a:endParaRPr/>
          </a:p>
          <a:p>
            <a:pPr marL="685800" marR="0" lvl="1" indent="-228600" algn="l" rtl="0">
              <a:lnSpc>
                <a:spcPct val="9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Do a </a:t>
            </a:r>
            <a:r>
              <a:rPr lang="en-US" sz="2400" b="0" i="0" u="sng" strike="noStrike" cap="none">
                <a:solidFill>
                  <a:schemeClr val="lt1"/>
                </a:solidFill>
                <a:latin typeface="Arial"/>
                <a:ea typeface="Arial"/>
                <a:cs typeface="Arial"/>
                <a:sym typeface="Arial"/>
              </a:rPr>
              <a:t>one on one </a:t>
            </a:r>
            <a:r>
              <a:rPr lang="en-US" sz="2400" b="0" i="0" u="none" strike="noStrike" cap="none">
                <a:solidFill>
                  <a:schemeClr val="lt1"/>
                </a:solidFill>
                <a:latin typeface="Arial"/>
                <a:ea typeface="Arial"/>
                <a:cs typeface="Arial"/>
                <a:sym typeface="Arial"/>
              </a:rPr>
              <a:t>talk- don’t discuss results in front of other students</a:t>
            </a:r>
            <a:endParaRPr/>
          </a:p>
          <a:p>
            <a:pPr marL="685800" marR="0" lvl="1" indent="-228600" algn="l" rtl="0">
              <a:lnSpc>
                <a:spcPct val="90000"/>
              </a:lnSpc>
              <a:spcBef>
                <a:spcPts val="500"/>
              </a:spcBef>
              <a:spcAft>
                <a:spcPts val="0"/>
              </a:spcAft>
              <a:buClr>
                <a:schemeClr val="lt1"/>
              </a:buClr>
              <a:buSzPts val="2400"/>
              <a:buFont typeface="Arial"/>
              <a:buChar char="•"/>
            </a:pPr>
            <a:r>
              <a:rPr lang="en-US" sz="2400" b="0" i="0" u="none" strike="noStrike" cap="none">
                <a:solidFill>
                  <a:schemeClr val="lt1"/>
                </a:solidFill>
                <a:latin typeface="Arial"/>
                <a:ea typeface="Arial"/>
                <a:cs typeface="Arial"/>
                <a:sym typeface="Arial"/>
              </a:rPr>
              <a:t>Use the form and check off the skills as you review their performance of each skill</a:t>
            </a:r>
            <a:endParaRPr/>
          </a:p>
          <a:p>
            <a:pPr marL="685800" marR="0" lvl="1" indent="-228600" algn="l" rtl="0">
              <a:lnSpc>
                <a:spcPct val="90000"/>
              </a:lnSpc>
              <a:spcBef>
                <a:spcPts val="500"/>
              </a:spcBef>
              <a:spcAft>
                <a:spcPts val="0"/>
              </a:spcAft>
              <a:buClr>
                <a:schemeClr val="lt1"/>
              </a:buClr>
              <a:buSzPts val="2400"/>
              <a:buFont typeface="Arial"/>
              <a:buChar char="•"/>
            </a:pPr>
            <a:r>
              <a:rPr lang="en-US" sz="2400" b="0" i="0" u="sng" strike="noStrike" cap="none">
                <a:solidFill>
                  <a:schemeClr val="lt1"/>
                </a:solidFill>
                <a:latin typeface="Arial"/>
                <a:ea typeface="Arial"/>
                <a:cs typeface="Arial"/>
                <a:sym typeface="Arial"/>
              </a:rPr>
              <a:t>Double check</a:t>
            </a:r>
            <a:r>
              <a:rPr lang="en-US" sz="2400" b="0" i="0" u="none" strike="noStrike" cap="none">
                <a:solidFill>
                  <a:schemeClr val="lt1"/>
                </a:solidFill>
                <a:latin typeface="Arial"/>
                <a:ea typeface="Arial"/>
                <a:cs typeface="Arial"/>
                <a:sym typeface="Arial"/>
              </a:rPr>
              <a:t> that their personal information is correct.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5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AT END OF TEST</a:t>
            </a:r>
            <a:endParaRPr/>
          </a:p>
        </p:txBody>
      </p:sp>
      <p:pic>
        <p:nvPicPr>
          <p:cNvPr id="502" name="Google Shape;502;p51"/>
          <p:cNvPicPr preferRelativeResize="0">
            <a:picLocks noGrp="1"/>
          </p:cNvPicPr>
          <p:nvPr>
            <p:ph type="body" idx="1"/>
          </p:nvPr>
        </p:nvPicPr>
        <p:blipFill rotWithShape="1">
          <a:blip r:embed="rId3">
            <a:alphaModFix/>
          </a:blip>
          <a:srcRect/>
          <a:stretch/>
        </p:blipFill>
        <p:spPr>
          <a:xfrm>
            <a:off x="2000250" y="2095500"/>
            <a:ext cx="5135562" cy="3695700"/>
          </a:xfrm>
          <a:prstGeom prst="rect">
            <a:avLst/>
          </a:prstGeom>
          <a:noFill/>
          <a:ln>
            <a:noFill/>
          </a:ln>
        </p:spPr>
      </p:pic>
      <p:sp>
        <p:nvSpPr>
          <p:cNvPr id="503" name="Google Shape;503;p51"/>
          <p:cNvSpPr txBox="1"/>
          <p:nvPr/>
        </p:nvSpPr>
        <p:spPr>
          <a:xfrm>
            <a:off x="2057400" y="2438400"/>
            <a:ext cx="5045075" cy="923925"/>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Be sure to sign and date and have the student</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sign and date the form at the completion of the </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test.</a:t>
            </a:r>
            <a:endParaRPr/>
          </a:p>
        </p:txBody>
      </p:sp>
      <p:sp>
        <p:nvSpPr>
          <p:cNvPr id="504" name="Google Shape;504;p51"/>
          <p:cNvSpPr txBox="1"/>
          <p:nvPr/>
        </p:nvSpPr>
        <p:spPr>
          <a:xfrm>
            <a:off x="2797175" y="3446462"/>
            <a:ext cx="2232025"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Arial"/>
              <a:buNone/>
            </a:pPr>
            <a:r>
              <a:rPr lang="en-US" sz="1800" b="0" i="0" u="none">
                <a:solidFill>
                  <a:srgbClr val="FF0000"/>
                </a:solidFill>
                <a:latin typeface="Arial"/>
                <a:ea typeface="Arial"/>
                <a:cs typeface="Arial"/>
                <a:sym typeface="Arial"/>
              </a:rPr>
              <a:t>Michael Wayne Smith</a:t>
            </a:r>
            <a:endParaRPr/>
          </a:p>
        </p:txBody>
      </p:sp>
      <p:sp>
        <p:nvSpPr>
          <p:cNvPr id="505" name="Google Shape;505;p51"/>
          <p:cNvSpPr txBox="1"/>
          <p:nvPr/>
        </p:nvSpPr>
        <p:spPr>
          <a:xfrm>
            <a:off x="4800600" y="3494087"/>
            <a:ext cx="2133600"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200"/>
              <a:buFont typeface="Meddon"/>
              <a:buNone/>
            </a:pPr>
            <a:r>
              <a:rPr lang="en-US" sz="1200" b="0" i="0" u="none">
                <a:solidFill>
                  <a:srgbClr val="FF0000"/>
                </a:solidFill>
                <a:latin typeface="Meddon"/>
                <a:ea typeface="Meddon"/>
                <a:cs typeface="Meddon"/>
                <a:sym typeface="Meddon"/>
              </a:rPr>
              <a:t>Mary Teacher Jones</a:t>
            </a:r>
            <a:endParaRPr/>
          </a:p>
        </p:txBody>
      </p:sp>
      <p:sp>
        <p:nvSpPr>
          <p:cNvPr id="506" name="Google Shape;506;p51"/>
          <p:cNvSpPr txBox="1"/>
          <p:nvPr/>
        </p:nvSpPr>
        <p:spPr>
          <a:xfrm>
            <a:off x="3394075" y="3887787"/>
            <a:ext cx="95091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200"/>
              <a:buFont typeface="Arial"/>
              <a:buNone/>
            </a:pPr>
            <a:r>
              <a:rPr lang="en-US" sz="1200" b="0" i="0" u="none">
                <a:solidFill>
                  <a:srgbClr val="FF0000"/>
                </a:solidFill>
                <a:latin typeface="Arial"/>
                <a:ea typeface="Arial"/>
                <a:cs typeface="Arial"/>
                <a:sym typeface="Arial"/>
              </a:rPr>
              <a:t>05/23/2018</a:t>
            </a:r>
            <a:endParaRPr/>
          </a:p>
        </p:txBody>
      </p:sp>
      <p:sp>
        <p:nvSpPr>
          <p:cNvPr id="507" name="Google Shape;507;p51"/>
          <p:cNvSpPr txBox="1"/>
          <p:nvPr/>
        </p:nvSpPr>
        <p:spPr>
          <a:xfrm>
            <a:off x="4916487" y="3878262"/>
            <a:ext cx="950912" cy="2762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200"/>
              <a:buFont typeface="Arial"/>
              <a:buNone/>
            </a:pPr>
            <a:r>
              <a:rPr lang="en-US" sz="1200" b="0" i="0" u="none">
                <a:solidFill>
                  <a:srgbClr val="FF0000"/>
                </a:solidFill>
                <a:latin typeface="Arial"/>
                <a:ea typeface="Arial"/>
                <a:cs typeface="Arial"/>
                <a:sym typeface="Arial"/>
              </a:rPr>
              <a:t>05/23/2018</a:t>
            </a:r>
            <a:endParaRPr/>
          </a:p>
        </p:txBody>
      </p:sp>
      <p:sp>
        <p:nvSpPr>
          <p:cNvPr id="508" name="Google Shape;508;p51"/>
          <p:cNvSpPr txBox="1"/>
          <p:nvPr/>
        </p:nvSpPr>
        <p:spPr>
          <a:xfrm>
            <a:off x="381000" y="3429000"/>
            <a:ext cx="2300287" cy="646112"/>
          </a:xfrm>
          <a:prstGeom prst="rect">
            <a:avLst/>
          </a:prstGeom>
          <a:solidFill>
            <a:srgbClr val="FFC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Have student double</a:t>
            </a:r>
            <a:endParaRPr/>
          </a:p>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check their info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52"/>
          <p:cNvSpPr txBox="1">
            <a:spLocks noGrp="1"/>
          </p:cNvSpPr>
          <p:nvPr>
            <p:ph type="ctrTitle"/>
          </p:nvPr>
        </p:nvSpPr>
        <p:spPr>
          <a:xfrm>
            <a:off x="685800" y="3429000"/>
            <a:ext cx="7772400" cy="1143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300"/>
              <a:buFont typeface="Arial"/>
              <a:buNone/>
            </a:pPr>
            <a:r>
              <a:rPr lang="en-US" sz="4300" b="1" i="0" u="none">
                <a:solidFill>
                  <a:schemeClr val="lt1"/>
                </a:solidFill>
                <a:latin typeface="Arial"/>
                <a:ea typeface="Arial"/>
                <a:cs typeface="Arial"/>
                <a:sym typeface="Arial"/>
              </a:rPr>
              <a:t>MOST COMMON FAILURES</a:t>
            </a:r>
            <a:endParaRPr/>
          </a:p>
        </p:txBody>
      </p:sp>
      <p:pic>
        <p:nvPicPr>
          <p:cNvPr id="514" name="Google Shape;514;p52" descr="C:\Program Files\Microsoft Office\Clipart\corpbas\j0078974.wmf"/>
          <p:cNvPicPr preferRelativeResize="0"/>
          <p:nvPr/>
        </p:nvPicPr>
        <p:blipFill rotWithShape="1">
          <a:blip r:embed="rId3">
            <a:alphaModFix/>
          </a:blip>
          <a:srcRect/>
          <a:stretch/>
        </p:blipFill>
        <p:spPr>
          <a:xfrm>
            <a:off x="5181600" y="1066800"/>
            <a:ext cx="1844675" cy="1844675"/>
          </a:xfrm>
          <a:prstGeom prst="rect">
            <a:avLst/>
          </a:prstGeom>
          <a:noFill/>
          <a:ln>
            <a:noFill/>
          </a:ln>
        </p:spPr>
      </p:pic>
      <p:pic>
        <p:nvPicPr>
          <p:cNvPr id="515" name="Google Shape;515;p52" descr="C:\Program Files\Microsoft Office\Clipart\corpbas\BD06009_.WMF"/>
          <p:cNvPicPr preferRelativeResize="0"/>
          <p:nvPr/>
        </p:nvPicPr>
        <p:blipFill rotWithShape="1">
          <a:blip r:embed="rId4">
            <a:alphaModFix/>
          </a:blip>
          <a:srcRect/>
          <a:stretch/>
        </p:blipFill>
        <p:spPr>
          <a:xfrm>
            <a:off x="1752600" y="846137"/>
            <a:ext cx="2233612" cy="2286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53"/>
          <p:cNvSpPr txBox="1">
            <a:spLocks noGrp="1"/>
          </p:cNvSpPr>
          <p:nvPr>
            <p:ph type="title"/>
          </p:nvPr>
        </p:nvSpPr>
        <p:spPr>
          <a:xfrm>
            <a:off x="685800" y="609600"/>
            <a:ext cx="4953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EXAMPLES</a:t>
            </a:r>
            <a:endParaRPr/>
          </a:p>
        </p:txBody>
      </p:sp>
      <p:sp>
        <p:nvSpPr>
          <p:cNvPr id="521" name="Google Shape;521;p53"/>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Speeding</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Turns into or from wrong lane (4-lane)</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No signal (or wrong signal)</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Not stopping completely</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Stop signs (behind the stop line)</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Traffic lights (behind the stop line)</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Before turning right on red</a:t>
            </a:r>
            <a:endParaRPr/>
          </a:p>
          <a:p>
            <a:pPr marL="685800" marR="0" lvl="1" indent="-228600" algn="l" rtl="0">
              <a:lnSpc>
                <a:spcPct val="120000"/>
              </a:lnSpc>
              <a:spcBef>
                <a:spcPts val="50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a:p>
            <a:pPr marL="228600" marR="0" lvl="0" indent="-114300" algn="l" rtl="0">
              <a:lnSpc>
                <a:spcPct val="120000"/>
              </a:lnSpc>
              <a:spcBef>
                <a:spcPts val="100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22" name="Google Shape;522;p53"/>
          <p:cNvPicPr preferRelativeResize="0"/>
          <p:nvPr/>
        </p:nvPicPr>
        <p:blipFill rotWithShape="1">
          <a:blip r:embed="rId3">
            <a:alphaModFix/>
          </a:blip>
          <a:srcRect/>
          <a:stretch/>
        </p:blipFill>
        <p:spPr>
          <a:xfrm>
            <a:off x="6400800" y="2362200"/>
            <a:ext cx="2271712" cy="22717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21">
                                            <p:txEl>
                                              <p:pRg st="0" end="0"/>
                                            </p:txEl>
                                          </p:spTgt>
                                        </p:tgtEl>
                                        <p:attrNameLst>
                                          <p:attrName>style.visibility</p:attrName>
                                        </p:attrNameLst>
                                      </p:cBhvr>
                                      <p:to>
                                        <p:strVal val="visible"/>
                                      </p:to>
                                    </p:set>
                                    <p:anim calcmode="lin" valueType="num">
                                      <p:cBhvr additive="base">
                                        <p:cTn id="11" dur="500"/>
                                        <p:tgtEl>
                                          <p:spTgt spid="5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21">
                                            <p:txEl>
                                              <p:pRg st="1" end="1"/>
                                            </p:txEl>
                                          </p:spTgt>
                                        </p:tgtEl>
                                        <p:attrNameLst>
                                          <p:attrName>style.visibility</p:attrName>
                                        </p:attrNameLst>
                                      </p:cBhvr>
                                      <p:to>
                                        <p:strVal val="visible"/>
                                      </p:to>
                                    </p:set>
                                    <p:anim calcmode="lin" valueType="num">
                                      <p:cBhvr additive="base">
                                        <p:cTn id="16" dur="500"/>
                                        <p:tgtEl>
                                          <p:spTgt spid="5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21">
                                            <p:txEl>
                                              <p:pRg st="2" end="2"/>
                                            </p:txEl>
                                          </p:spTgt>
                                        </p:tgtEl>
                                        <p:attrNameLst>
                                          <p:attrName>style.visibility</p:attrName>
                                        </p:attrNameLst>
                                      </p:cBhvr>
                                      <p:to>
                                        <p:strVal val="visible"/>
                                      </p:to>
                                    </p:set>
                                    <p:anim calcmode="lin" valueType="num">
                                      <p:cBhvr additive="base">
                                        <p:cTn id="21" dur="500"/>
                                        <p:tgtEl>
                                          <p:spTgt spid="5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21">
                                            <p:txEl>
                                              <p:pRg st="3" end="3"/>
                                            </p:txEl>
                                          </p:spTgt>
                                        </p:tgtEl>
                                        <p:attrNameLst>
                                          <p:attrName>style.visibility</p:attrName>
                                        </p:attrNameLst>
                                      </p:cBhvr>
                                      <p:to>
                                        <p:strVal val="visible"/>
                                      </p:to>
                                    </p:set>
                                    <p:anim calcmode="lin" valueType="num">
                                      <p:cBhvr additive="base">
                                        <p:cTn id="26" dur="500"/>
                                        <p:tgtEl>
                                          <p:spTgt spid="5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1">
                                            <p:txEl>
                                              <p:pRg st="4" end="4"/>
                                            </p:txEl>
                                          </p:spTgt>
                                        </p:tgtEl>
                                        <p:attrNameLst>
                                          <p:attrName>style.visibility</p:attrName>
                                        </p:attrNameLst>
                                      </p:cBhvr>
                                      <p:to>
                                        <p:strVal val="visible"/>
                                      </p:to>
                                    </p:set>
                                    <p:anim calcmode="lin" valueType="num">
                                      <p:cBhvr additive="base">
                                        <p:cTn id="31" dur="500"/>
                                        <p:tgtEl>
                                          <p:spTgt spid="5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21">
                                            <p:txEl>
                                              <p:pRg st="5" end="5"/>
                                            </p:txEl>
                                          </p:spTgt>
                                        </p:tgtEl>
                                        <p:attrNameLst>
                                          <p:attrName>style.visibility</p:attrName>
                                        </p:attrNameLst>
                                      </p:cBhvr>
                                      <p:to>
                                        <p:strVal val="visible"/>
                                      </p:to>
                                    </p:set>
                                    <p:anim calcmode="lin" valueType="num">
                                      <p:cBhvr additive="base">
                                        <p:cTn id="36" dur="500"/>
                                        <p:tgtEl>
                                          <p:spTgt spid="52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21">
                                            <p:txEl>
                                              <p:pRg st="6" end="6"/>
                                            </p:txEl>
                                          </p:spTgt>
                                        </p:tgtEl>
                                        <p:attrNameLst>
                                          <p:attrName>style.visibility</p:attrName>
                                        </p:attrNameLst>
                                      </p:cBhvr>
                                      <p:to>
                                        <p:strVal val="visible"/>
                                      </p:to>
                                    </p:set>
                                    <p:anim calcmode="lin" valueType="num">
                                      <p:cBhvr additive="base">
                                        <p:cTn id="41" dur="500"/>
                                        <p:tgtEl>
                                          <p:spTgt spid="52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21">
                                            <p:txEl>
                                              <p:pRg st="7" end="7"/>
                                            </p:txEl>
                                          </p:spTgt>
                                        </p:tgtEl>
                                        <p:attrNameLst>
                                          <p:attrName>style.visibility</p:attrName>
                                        </p:attrNameLst>
                                      </p:cBhvr>
                                      <p:to>
                                        <p:strVal val="visible"/>
                                      </p:to>
                                    </p:set>
                                    <p:anim calcmode="lin" valueType="num">
                                      <p:cBhvr additive="base">
                                        <p:cTn id="46" dur="500"/>
                                        <p:tgtEl>
                                          <p:spTgt spid="52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21">
                                            <p:txEl>
                                              <p:pRg st="8" end="8"/>
                                            </p:txEl>
                                          </p:spTgt>
                                        </p:tgtEl>
                                        <p:attrNameLst>
                                          <p:attrName>style.visibility</p:attrName>
                                        </p:attrNameLst>
                                      </p:cBhvr>
                                      <p:to>
                                        <p:strVal val="visible"/>
                                      </p:to>
                                    </p:set>
                                    <p:anim calcmode="lin" valueType="num">
                                      <p:cBhvr additive="base">
                                        <p:cTn id="51" dur="500"/>
                                        <p:tgtEl>
                                          <p:spTgt spid="52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5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EXAMPLES - CONTINUED</a:t>
            </a:r>
            <a:endParaRPr/>
          </a:p>
        </p:txBody>
      </p:sp>
      <p:sp>
        <p:nvSpPr>
          <p:cNvPr id="528" name="Google Shape;528;p54"/>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Drives in wrong lane of traffic</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Runs over curb</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Fails to check traffic (especially blind spots)</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Accelerating too quickly</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Yielding incorrectly</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Goes too fast or too slow</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Falls to check mirrors when stopping</a:t>
            </a:r>
            <a:endParaRPr/>
          </a:p>
        </p:txBody>
      </p:sp>
      <p:pic>
        <p:nvPicPr>
          <p:cNvPr id="529" name="Google Shape;529;p54"/>
          <p:cNvPicPr preferRelativeResize="0"/>
          <p:nvPr/>
        </p:nvPicPr>
        <p:blipFill rotWithShape="1">
          <a:blip r:embed="rId3">
            <a:alphaModFix/>
          </a:blip>
          <a:srcRect/>
          <a:stretch/>
        </p:blipFill>
        <p:spPr>
          <a:xfrm>
            <a:off x="5867400" y="3779837"/>
            <a:ext cx="2632075" cy="197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8">
                                            <p:txEl>
                                              <p:pRg st="0" end="0"/>
                                            </p:txEl>
                                          </p:spTgt>
                                        </p:tgtEl>
                                        <p:attrNameLst>
                                          <p:attrName>style.visibility</p:attrName>
                                        </p:attrNameLst>
                                      </p:cBhvr>
                                      <p:to>
                                        <p:strVal val="visible"/>
                                      </p:to>
                                    </p:set>
                                    <p:anim calcmode="lin" valueType="num">
                                      <p:cBhvr additive="base">
                                        <p:cTn id="7" dur="500"/>
                                        <p:tgtEl>
                                          <p:spTgt spid="5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8">
                                            <p:txEl>
                                              <p:pRg st="1" end="1"/>
                                            </p:txEl>
                                          </p:spTgt>
                                        </p:tgtEl>
                                        <p:attrNameLst>
                                          <p:attrName>style.visibility</p:attrName>
                                        </p:attrNameLst>
                                      </p:cBhvr>
                                      <p:to>
                                        <p:strVal val="visible"/>
                                      </p:to>
                                    </p:set>
                                    <p:anim calcmode="lin" valueType="num">
                                      <p:cBhvr additive="base">
                                        <p:cTn id="12" dur="500"/>
                                        <p:tgtEl>
                                          <p:spTgt spid="5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8">
                                            <p:txEl>
                                              <p:pRg st="2" end="2"/>
                                            </p:txEl>
                                          </p:spTgt>
                                        </p:tgtEl>
                                        <p:attrNameLst>
                                          <p:attrName>style.visibility</p:attrName>
                                        </p:attrNameLst>
                                      </p:cBhvr>
                                      <p:to>
                                        <p:strVal val="visible"/>
                                      </p:to>
                                    </p:set>
                                    <p:anim calcmode="lin" valueType="num">
                                      <p:cBhvr additive="base">
                                        <p:cTn id="17" dur="500"/>
                                        <p:tgtEl>
                                          <p:spTgt spid="52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28">
                                            <p:txEl>
                                              <p:pRg st="3" end="3"/>
                                            </p:txEl>
                                          </p:spTgt>
                                        </p:tgtEl>
                                        <p:attrNameLst>
                                          <p:attrName>style.visibility</p:attrName>
                                        </p:attrNameLst>
                                      </p:cBhvr>
                                      <p:to>
                                        <p:strVal val="visible"/>
                                      </p:to>
                                    </p:set>
                                    <p:anim calcmode="lin" valueType="num">
                                      <p:cBhvr additive="base">
                                        <p:cTn id="22" dur="500"/>
                                        <p:tgtEl>
                                          <p:spTgt spid="5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8">
                                            <p:txEl>
                                              <p:pRg st="4" end="4"/>
                                            </p:txEl>
                                          </p:spTgt>
                                        </p:tgtEl>
                                        <p:attrNameLst>
                                          <p:attrName>style.visibility</p:attrName>
                                        </p:attrNameLst>
                                      </p:cBhvr>
                                      <p:to>
                                        <p:strVal val="visible"/>
                                      </p:to>
                                    </p:set>
                                    <p:anim calcmode="lin" valueType="num">
                                      <p:cBhvr additive="base">
                                        <p:cTn id="27" dur="500"/>
                                        <p:tgtEl>
                                          <p:spTgt spid="52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28">
                                            <p:txEl>
                                              <p:pRg st="5" end="5"/>
                                            </p:txEl>
                                          </p:spTgt>
                                        </p:tgtEl>
                                        <p:attrNameLst>
                                          <p:attrName>style.visibility</p:attrName>
                                        </p:attrNameLst>
                                      </p:cBhvr>
                                      <p:to>
                                        <p:strVal val="visible"/>
                                      </p:to>
                                    </p:set>
                                    <p:anim calcmode="lin" valueType="num">
                                      <p:cBhvr additive="base">
                                        <p:cTn id="32" dur="500"/>
                                        <p:tgtEl>
                                          <p:spTgt spid="52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8">
                                            <p:txEl>
                                              <p:pRg st="6" end="6"/>
                                            </p:txEl>
                                          </p:spTgt>
                                        </p:tgtEl>
                                        <p:attrNameLst>
                                          <p:attrName>style.visibility</p:attrName>
                                        </p:attrNameLst>
                                      </p:cBhvr>
                                      <p:to>
                                        <p:strVal val="visible"/>
                                      </p:to>
                                    </p:set>
                                    <p:anim calcmode="lin" valueType="num">
                                      <p:cBhvr additive="base">
                                        <p:cTn id="37" dur="500"/>
                                        <p:tgtEl>
                                          <p:spTgt spid="52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5"/>
          <p:cNvSpPr txBox="1">
            <a:spLocks noGrp="1"/>
          </p:cNvSpPr>
          <p:nvPr>
            <p:ph type="title"/>
          </p:nvPr>
        </p:nvSpPr>
        <p:spPr>
          <a:xfrm>
            <a:off x="685800" y="609600"/>
            <a:ext cx="5410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MORE EXAMPLES</a:t>
            </a:r>
            <a:endParaRPr/>
          </a:p>
        </p:txBody>
      </p:sp>
      <p:sp>
        <p:nvSpPr>
          <p:cNvPr id="535" name="Google Shape;535;p55"/>
          <p:cNvSpPr txBox="1">
            <a:spLocks noGrp="1"/>
          </p:cNvSpPr>
          <p:nvPr>
            <p:ph type="body" idx="1"/>
          </p:nvPr>
        </p:nvSpPr>
        <p:spPr>
          <a:xfrm>
            <a:off x="457200" y="1722437"/>
            <a:ext cx="8229600" cy="4525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Can’t stop smoothly and quickly</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Doesn’t look back when tracking to the rear (uses mirror)</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Swerves when backing or can’t track in straight line</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Doesn’t set parking brake on hill</a:t>
            </a:r>
            <a:endParaRPr/>
          </a:p>
          <a:p>
            <a:pPr marL="228600" marR="0" lvl="0" indent="-228600" algn="l" rtl="0">
              <a:lnSpc>
                <a:spcPct val="9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Doesn’t release brake when starting</a:t>
            </a:r>
            <a:endParaRPr/>
          </a:p>
          <a:p>
            <a:pPr marL="228600" marR="0" lvl="0" indent="-101600" algn="l" rtl="0">
              <a:lnSpc>
                <a:spcPct val="12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p:txBody>
      </p:sp>
      <p:pic>
        <p:nvPicPr>
          <p:cNvPr id="536" name="Google Shape;536;p55"/>
          <p:cNvPicPr preferRelativeResize="0"/>
          <p:nvPr/>
        </p:nvPicPr>
        <p:blipFill rotWithShape="1">
          <a:blip r:embed="rId3">
            <a:alphaModFix/>
          </a:blip>
          <a:srcRect/>
          <a:stretch/>
        </p:blipFill>
        <p:spPr>
          <a:xfrm>
            <a:off x="2438400" y="3810000"/>
            <a:ext cx="4267200" cy="2857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anim calcmode="lin" valueType="num">
                                      <p:cBhvr additive="base">
                                        <p:cTn id="7" dur="500"/>
                                        <p:tgtEl>
                                          <p:spTgt spid="5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5">
                                            <p:txEl>
                                              <p:pRg st="1" end="1"/>
                                            </p:txEl>
                                          </p:spTgt>
                                        </p:tgtEl>
                                        <p:attrNameLst>
                                          <p:attrName>style.visibility</p:attrName>
                                        </p:attrNameLst>
                                      </p:cBhvr>
                                      <p:to>
                                        <p:strVal val="visible"/>
                                      </p:to>
                                    </p:set>
                                    <p:anim calcmode="lin" valueType="num">
                                      <p:cBhvr additive="base">
                                        <p:cTn id="12" dur="500"/>
                                        <p:tgtEl>
                                          <p:spTgt spid="5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5">
                                            <p:txEl>
                                              <p:pRg st="2" end="2"/>
                                            </p:txEl>
                                          </p:spTgt>
                                        </p:tgtEl>
                                        <p:attrNameLst>
                                          <p:attrName>style.visibility</p:attrName>
                                        </p:attrNameLst>
                                      </p:cBhvr>
                                      <p:to>
                                        <p:strVal val="visible"/>
                                      </p:to>
                                    </p:set>
                                    <p:anim calcmode="lin" valueType="num">
                                      <p:cBhvr additive="base">
                                        <p:cTn id="17" dur="500"/>
                                        <p:tgtEl>
                                          <p:spTgt spid="5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5">
                                            <p:txEl>
                                              <p:pRg st="3" end="3"/>
                                            </p:txEl>
                                          </p:spTgt>
                                        </p:tgtEl>
                                        <p:attrNameLst>
                                          <p:attrName>style.visibility</p:attrName>
                                        </p:attrNameLst>
                                      </p:cBhvr>
                                      <p:to>
                                        <p:strVal val="visible"/>
                                      </p:to>
                                    </p:set>
                                    <p:anim calcmode="lin" valueType="num">
                                      <p:cBhvr additive="base">
                                        <p:cTn id="22" dur="500"/>
                                        <p:tgtEl>
                                          <p:spTgt spid="5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35">
                                            <p:txEl>
                                              <p:pRg st="4" end="4"/>
                                            </p:txEl>
                                          </p:spTgt>
                                        </p:tgtEl>
                                        <p:attrNameLst>
                                          <p:attrName>style.visibility</p:attrName>
                                        </p:attrNameLst>
                                      </p:cBhvr>
                                      <p:to>
                                        <p:strVal val="visible"/>
                                      </p:to>
                                    </p:set>
                                    <p:anim calcmode="lin" valueType="num">
                                      <p:cBhvr additive="base">
                                        <p:cTn id="27" dur="500"/>
                                        <p:tgtEl>
                                          <p:spTgt spid="5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35">
                                            <p:txEl>
                                              <p:pRg st="5" end="5"/>
                                            </p:txEl>
                                          </p:spTgt>
                                        </p:tgtEl>
                                        <p:attrNameLst>
                                          <p:attrName>style.visibility</p:attrName>
                                        </p:attrNameLst>
                                      </p:cBhvr>
                                      <p:to>
                                        <p:strVal val="visible"/>
                                      </p:to>
                                    </p:set>
                                    <p:anim calcmode="lin" valueType="num">
                                      <p:cBhvr additive="base">
                                        <p:cTn id="32" dur="500"/>
                                        <p:tgtEl>
                                          <p:spTgt spid="5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6"/>
          <p:cNvSpPr txBox="1">
            <a:spLocks noGrp="1"/>
          </p:cNvSpPr>
          <p:nvPr>
            <p:ph type="title"/>
          </p:nvPr>
        </p:nvSpPr>
        <p:spPr>
          <a:xfrm>
            <a:off x="685800" y="609600"/>
            <a:ext cx="4191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FAILURES</a:t>
            </a:r>
            <a:endParaRPr/>
          </a:p>
        </p:txBody>
      </p:sp>
      <p:sp>
        <p:nvSpPr>
          <p:cNvPr id="542" name="Google Shape;542;p56"/>
          <p:cNvSpPr txBox="1">
            <a:spLocks noGrp="1"/>
          </p:cNvSpPr>
          <p:nvPr>
            <p:ph type="body" idx="1"/>
          </p:nvPr>
        </p:nvSpPr>
        <p:spPr>
          <a:xfrm>
            <a:off x="457200" y="2362200"/>
            <a:ext cx="8229600" cy="3763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One check in failure column means that they do not pass.</a:t>
            </a:r>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Can retest at teacher’s discretion—entire test or skill missed</a:t>
            </a:r>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Don’t expect everyone to pass</a:t>
            </a:r>
            <a:endParaRPr/>
          </a:p>
        </p:txBody>
      </p:sp>
      <p:pic>
        <p:nvPicPr>
          <p:cNvPr id="543" name="Google Shape;543;p56"/>
          <p:cNvPicPr preferRelativeResize="0"/>
          <p:nvPr/>
        </p:nvPicPr>
        <p:blipFill rotWithShape="1">
          <a:blip r:embed="rId3">
            <a:alphaModFix/>
          </a:blip>
          <a:srcRect/>
          <a:stretch/>
        </p:blipFill>
        <p:spPr>
          <a:xfrm>
            <a:off x="6096000" y="4233862"/>
            <a:ext cx="2362200" cy="2376487"/>
          </a:xfrm>
          <a:prstGeom prst="rect">
            <a:avLst/>
          </a:prstGeom>
          <a:noFill/>
          <a:ln>
            <a:noFill/>
          </a:ln>
        </p:spPr>
      </p:pic>
      <p:pic>
        <p:nvPicPr>
          <p:cNvPr id="544" name="Google Shape;544;p56"/>
          <p:cNvPicPr preferRelativeResize="0"/>
          <p:nvPr/>
        </p:nvPicPr>
        <p:blipFill rotWithShape="1">
          <a:blip r:embed="rId4">
            <a:alphaModFix/>
          </a:blip>
          <a:srcRect/>
          <a:stretch/>
        </p:blipFill>
        <p:spPr>
          <a:xfrm>
            <a:off x="762000" y="4741862"/>
            <a:ext cx="1916112" cy="18589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
                                            <p:txEl>
                                              <p:pRg st="0" end="0"/>
                                            </p:txEl>
                                          </p:spTgt>
                                        </p:tgtEl>
                                        <p:attrNameLst>
                                          <p:attrName>style.visibility</p:attrName>
                                        </p:attrNameLst>
                                      </p:cBhvr>
                                      <p:to>
                                        <p:strVal val="visible"/>
                                      </p:to>
                                    </p:set>
                                    <p:animEffect transition="in" filter="fade">
                                      <p:cBhvr>
                                        <p:cTn id="7" dur="2000"/>
                                        <p:tgtEl>
                                          <p:spTgt spid="5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2">
                                            <p:txEl>
                                              <p:pRg st="1" end="1"/>
                                            </p:txEl>
                                          </p:spTgt>
                                        </p:tgtEl>
                                        <p:attrNameLst>
                                          <p:attrName>style.visibility</p:attrName>
                                        </p:attrNameLst>
                                      </p:cBhvr>
                                      <p:to>
                                        <p:strVal val="visible"/>
                                      </p:to>
                                    </p:set>
                                    <p:animEffect transition="in" filter="fade">
                                      <p:cBhvr>
                                        <p:cTn id="12" dur="2000"/>
                                        <p:tgtEl>
                                          <p:spTgt spid="5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2">
                                            <p:txEl>
                                              <p:pRg st="2" end="2"/>
                                            </p:txEl>
                                          </p:spTgt>
                                        </p:tgtEl>
                                        <p:attrNameLst>
                                          <p:attrName>style.visibility</p:attrName>
                                        </p:attrNameLst>
                                      </p:cBhvr>
                                      <p:to>
                                        <p:strVal val="visible"/>
                                      </p:to>
                                    </p:set>
                                    <p:animEffect transition="in" filter="fade">
                                      <p:cBhvr>
                                        <p:cTn id="17" dur="2000"/>
                                        <p:tgtEl>
                                          <p:spTgt spid="5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7"/>
          <p:cNvSpPr txBox="1">
            <a:spLocks noGrp="1"/>
          </p:cNvSpPr>
          <p:nvPr>
            <p:ph type="title"/>
          </p:nvPr>
        </p:nvSpPr>
        <p:spPr>
          <a:xfrm>
            <a:off x="0" y="609600"/>
            <a:ext cx="9144000" cy="1143000"/>
          </a:xfrm>
          <a:prstGeom prst="rect">
            <a:avLst/>
          </a:prstGeom>
          <a:solidFill>
            <a:srgbClr val="CCCC00"/>
          </a:solidFill>
          <a:ln w="9525" cap="flat" cmpd="sng">
            <a:solidFill>
              <a:srgbClr val="FF0000"/>
            </a:solidFill>
            <a:prstDash val="solid"/>
            <a:miter lim="524288"/>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3400"/>
              <a:buFont typeface="Arial"/>
              <a:buNone/>
            </a:pPr>
            <a:r>
              <a:rPr lang="en-US" sz="3400" b="1" i="0" u="none">
                <a:solidFill>
                  <a:schemeClr val="accent2"/>
                </a:solidFill>
                <a:latin typeface="Arial"/>
                <a:ea typeface="Arial"/>
                <a:cs typeface="Arial"/>
                <a:sym typeface="Arial"/>
              </a:rPr>
              <a:t>ON LINE INSTRUCTIONS</a:t>
            </a:r>
            <a:endParaRPr/>
          </a:p>
        </p:txBody>
      </p:sp>
      <p:sp>
        <p:nvSpPr>
          <p:cNvPr id="550" name="Google Shape;550;p57"/>
          <p:cNvSpPr txBox="1">
            <a:spLocks noGrp="1"/>
          </p:cNvSpPr>
          <p:nvPr>
            <p:ph type="body" idx="1"/>
          </p:nvPr>
        </p:nvSpPr>
        <p:spPr>
          <a:xfrm>
            <a:off x="685800" y="2362200"/>
            <a:ext cx="7543800" cy="1524000"/>
          </a:xfrm>
          <a:prstGeom prst="rect">
            <a:avLst/>
          </a:prstGeom>
          <a:noFill/>
          <a:ln>
            <a:noFill/>
          </a:ln>
        </p:spPr>
        <p:txBody>
          <a:bodyPr spcFirstLastPara="1" wrap="square" lIns="91425" tIns="45700" rIns="91425" bIns="45700" anchor="t" anchorCtr="0">
            <a:normAutofit/>
          </a:bodyPr>
          <a:lstStyle/>
          <a:p>
            <a:pPr marL="228600" lvl="0" indent="-254000" algn="l" rtl="0">
              <a:lnSpc>
                <a:spcPct val="110000"/>
              </a:lnSpc>
              <a:spcBef>
                <a:spcPts val="0"/>
              </a:spcBef>
              <a:spcAft>
                <a:spcPts val="0"/>
              </a:spcAft>
              <a:buClr>
                <a:srgbClr val="FF0000"/>
              </a:buClr>
              <a:buSzPts val="4000"/>
              <a:buFont typeface="Arial"/>
              <a:buChar char="•"/>
            </a:pPr>
            <a:r>
              <a:rPr lang="en-US" sz="4000" b="0" i="0" u="none">
                <a:solidFill>
                  <a:srgbClr val="FF0000"/>
                </a:solidFill>
                <a:latin typeface="Arial"/>
                <a:ea typeface="Arial"/>
                <a:cs typeface="Arial"/>
                <a:sym typeface="Arial"/>
              </a:rPr>
              <a:t>ALEA/SDE Third Party Testing Driver License Issuance Form</a:t>
            </a:r>
            <a:endParaRPr/>
          </a:p>
        </p:txBody>
      </p:sp>
      <p:sp>
        <p:nvSpPr>
          <p:cNvPr id="551" name="Google Shape;551;p57"/>
          <p:cNvSpPr txBox="1"/>
          <p:nvPr/>
        </p:nvSpPr>
        <p:spPr>
          <a:xfrm>
            <a:off x="1600200" y="4114800"/>
            <a:ext cx="5630862" cy="5238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0" i="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AIM: ALSDE Identity Management</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8"/>
          <p:cNvSpPr txBox="1"/>
          <p:nvPr/>
        </p:nvSpPr>
        <p:spPr>
          <a:xfrm>
            <a:off x="228600" y="15240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57" name="Google Shape;557;p58"/>
          <p:cNvPicPr preferRelativeResize="0"/>
          <p:nvPr/>
        </p:nvPicPr>
        <p:blipFill rotWithShape="1">
          <a:blip r:embed="rId3">
            <a:alphaModFix/>
          </a:blip>
          <a:srcRect/>
          <a:stretch/>
        </p:blipFill>
        <p:spPr>
          <a:xfrm>
            <a:off x="762000" y="381000"/>
            <a:ext cx="7543800" cy="4152900"/>
          </a:xfrm>
          <a:prstGeom prst="rect">
            <a:avLst/>
          </a:prstGeom>
          <a:noFill/>
          <a:ln>
            <a:noFill/>
          </a:ln>
        </p:spPr>
      </p:pic>
      <p:sp>
        <p:nvSpPr>
          <p:cNvPr id="558" name="Google Shape;558;p58"/>
          <p:cNvSpPr txBox="1"/>
          <p:nvPr/>
        </p:nvSpPr>
        <p:spPr>
          <a:xfrm>
            <a:off x="257175" y="4630737"/>
            <a:ext cx="8286750" cy="197008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Go to:      </a:t>
            </a:r>
            <a:r>
              <a:rPr lang="en-US" sz="3200" b="0" i="0" u="none">
                <a:solidFill>
                  <a:schemeClr val="lt1"/>
                </a:solidFill>
                <a:latin typeface="Arial"/>
                <a:ea typeface="Arial"/>
                <a:cs typeface="Arial"/>
                <a:sym typeface="Arial"/>
              </a:rPr>
              <a:t>aim.alsde.edu</a:t>
            </a:r>
            <a:endParaRPr sz="32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From here you will enter your school email address and password.*</a:t>
            </a: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*If you don’t have access to your password, you will need to contact your local system </a:t>
            </a:r>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administrator. </a:t>
            </a:r>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If you are not sure who to contact, check with your principal.</a:t>
            </a:r>
            <a:endParaRPr sz="18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 ALSDE staff WILL NOT have your password.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59"/>
          <p:cNvSpPr txBox="1"/>
          <p:nvPr/>
        </p:nvSpPr>
        <p:spPr>
          <a:xfrm>
            <a:off x="0" y="0"/>
            <a:ext cx="9144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64" name="Google Shape;564;p59"/>
          <p:cNvPicPr preferRelativeResize="0"/>
          <p:nvPr/>
        </p:nvPicPr>
        <p:blipFill rotWithShape="1">
          <a:blip r:embed="rId3">
            <a:alphaModFix/>
          </a:blip>
          <a:srcRect/>
          <a:stretch/>
        </p:blipFill>
        <p:spPr>
          <a:xfrm>
            <a:off x="533400" y="200025"/>
            <a:ext cx="8229600" cy="4592637"/>
          </a:xfrm>
          <a:prstGeom prst="rect">
            <a:avLst/>
          </a:prstGeom>
          <a:noFill/>
          <a:ln>
            <a:noFill/>
          </a:ln>
        </p:spPr>
      </p:pic>
      <p:sp>
        <p:nvSpPr>
          <p:cNvPr id="565" name="Google Shape;565;p59"/>
          <p:cNvSpPr txBox="1"/>
          <p:nvPr/>
        </p:nvSpPr>
        <p:spPr>
          <a:xfrm>
            <a:off x="457200" y="4754562"/>
            <a:ext cx="8382000" cy="193992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You MUST be labeled as “Student Data Pupil Transportation” in the Education Directory to have access to the student data tile that will give you access to the new 3</a:t>
            </a:r>
            <a:r>
              <a:rPr lang="en-US" sz="2400" b="0" i="0" u="none" baseline="30000">
                <a:solidFill>
                  <a:schemeClr val="lt1"/>
                </a:solidFill>
                <a:latin typeface="Arial"/>
                <a:ea typeface="Arial"/>
                <a:cs typeface="Arial"/>
                <a:sym typeface="Arial"/>
              </a:rPr>
              <a:t>rd</a:t>
            </a:r>
            <a:r>
              <a:rPr lang="en-US" sz="2400" b="0" i="0" u="none">
                <a:solidFill>
                  <a:schemeClr val="lt1"/>
                </a:solidFill>
                <a:latin typeface="Arial"/>
                <a:ea typeface="Arial"/>
                <a:cs typeface="Arial"/>
                <a:sym typeface="Arial"/>
              </a:rPr>
              <a:t> party input program.</a:t>
            </a:r>
            <a:endParaRPr sz="24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Contact your LEA’s Education Directory supervisor and request that they label you “Student Data Pupil Transportation”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RATIONALE FOR PROGRAM</a:t>
            </a:r>
            <a:endParaRPr/>
          </a:p>
        </p:txBody>
      </p:sp>
      <p:sp>
        <p:nvSpPr>
          <p:cNvPr id="183" name="Google Shape;183;p6"/>
          <p:cNvSpPr txBox="1">
            <a:spLocks noGrp="1"/>
          </p:cNvSpPr>
          <p:nvPr>
            <p:ph type="body" idx="1"/>
          </p:nvPr>
        </p:nvSpPr>
        <p:spPr>
          <a:xfrm>
            <a:off x="685800" y="2095500"/>
            <a:ext cx="7764462" cy="3673475"/>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Reduce lines and work load for ALEA</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Saves parents time and money</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Student does not have to provide a </a:t>
            </a:r>
            <a:endParaRPr/>
          </a:p>
          <a:p>
            <a:pPr marL="228600" marR="0" lvl="0" indent="-228600" algn="l" rtl="0">
              <a:lnSpc>
                <a:spcPct val="120000"/>
              </a:lnSpc>
              <a:spcBef>
                <a:spcPts val="100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	vehicle to take test</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Student more comfortable with teacher</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Same skills tested at school as at ALEA</a:t>
            </a:r>
            <a:endParaRPr/>
          </a:p>
        </p:txBody>
      </p:sp>
      <p:pic>
        <p:nvPicPr>
          <p:cNvPr id="184" name="Google Shape;184;p6" descr="C:\Program Files\Microsoft Office\Clipart\corpbas\j0078711.wmf"/>
          <p:cNvPicPr preferRelativeResize="0"/>
          <p:nvPr/>
        </p:nvPicPr>
        <p:blipFill rotWithShape="1">
          <a:blip r:embed="rId3">
            <a:alphaModFix/>
          </a:blip>
          <a:srcRect/>
          <a:stretch/>
        </p:blipFill>
        <p:spPr>
          <a:xfrm>
            <a:off x="6172200" y="1835150"/>
            <a:ext cx="1622425" cy="3933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10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10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1000"/>
                                        <p:tgtEl>
                                          <p:spTgt spid="1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xEl>
                                              <p:pRg st="4" end="4"/>
                                            </p:txEl>
                                          </p:spTgt>
                                        </p:tgtEl>
                                        <p:attrNameLst>
                                          <p:attrName>style.visibility</p:attrName>
                                        </p:attrNameLst>
                                      </p:cBhvr>
                                      <p:to>
                                        <p:strVal val="visible"/>
                                      </p:to>
                                    </p:set>
                                    <p:animEffect transition="in" filter="fade">
                                      <p:cBhvr>
                                        <p:cTn id="27" dur="1000"/>
                                        <p:tgtEl>
                                          <p:spTgt spid="1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xEl>
                                              <p:pRg st="5" end="5"/>
                                            </p:txEl>
                                          </p:spTgt>
                                        </p:tgtEl>
                                        <p:attrNameLst>
                                          <p:attrName>style.visibility</p:attrName>
                                        </p:attrNameLst>
                                      </p:cBhvr>
                                      <p:to>
                                        <p:strVal val="visible"/>
                                      </p:to>
                                    </p:set>
                                    <p:animEffect transition="in" filter="fade">
                                      <p:cBhvr>
                                        <p:cTn id="32" dur="1000"/>
                                        <p:tgtEl>
                                          <p:spTgt spid="1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60"/>
          <p:cNvSpPr txBox="1"/>
          <p:nvPr/>
        </p:nvSpPr>
        <p:spPr>
          <a:xfrm>
            <a:off x="-84137" y="76200"/>
            <a:ext cx="12563476"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lt1"/>
              </a:solidFill>
              <a:latin typeface="Arial"/>
              <a:ea typeface="Arial"/>
              <a:cs typeface="Arial"/>
              <a:sym typeface="Arial"/>
            </a:endParaRPr>
          </a:p>
        </p:txBody>
      </p:sp>
      <p:pic>
        <p:nvPicPr>
          <p:cNvPr id="571" name="Google Shape;571;p60"/>
          <p:cNvPicPr preferRelativeResize="0"/>
          <p:nvPr/>
        </p:nvPicPr>
        <p:blipFill rotWithShape="1">
          <a:blip r:embed="rId3">
            <a:alphaModFix/>
          </a:blip>
          <a:srcRect/>
          <a:stretch/>
        </p:blipFill>
        <p:spPr>
          <a:xfrm>
            <a:off x="533400" y="338137"/>
            <a:ext cx="8153400" cy="4995862"/>
          </a:xfrm>
          <a:prstGeom prst="rect">
            <a:avLst/>
          </a:prstGeom>
          <a:noFill/>
          <a:ln>
            <a:noFill/>
          </a:ln>
        </p:spPr>
      </p:pic>
      <p:sp>
        <p:nvSpPr>
          <p:cNvPr id="572" name="Google Shape;572;p60"/>
          <p:cNvSpPr txBox="1"/>
          <p:nvPr/>
        </p:nvSpPr>
        <p:spPr>
          <a:xfrm>
            <a:off x="228600" y="5410200"/>
            <a:ext cx="8991600" cy="120015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Once you open the “Student Data” tile you will see the information above.</a:t>
            </a:r>
            <a:endParaRPr sz="2400" b="0" i="0" u="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Scroll over “Pupil Transportation” and the select “Students – Driver Ed”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pic>
        <p:nvPicPr>
          <p:cNvPr id="577" name="Google Shape;577;p61"/>
          <p:cNvPicPr preferRelativeResize="0"/>
          <p:nvPr/>
        </p:nvPicPr>
        <p:blipFill rotWithShape="1">
          <a:blip r:embed="rId3">
            <a:alphaModFix/>
          </a:blip>
          <a:srcRect/>
          <a:stretch/>
        </p:blipFill>
        <p:spPr>
          <a:xfrm>
            <a:off x="533400" y="381000"/>
            <a:ext cx="8153400" cy="4495800"/>
          </a:xfrm>
          <a:prstGeom prst="rect">
            <a:avLst/>
          </a:prstGeom>
          <a:noFill/>
          <a:ln>
            <a:noFill/>
          </a:ln>
        </p:spPr>
      </p:pic>
      <p:sp>
        <p:nvSpPr>
          <p:cNvPr id="578" name="Google Shape;578;p61"/>
          <p:cNvSpPr txBox="1"/>
          <p:nvPr/>
        </p:nvSpPr>
        <p:spPr>
          <a:xfrm>
            <a:off x="1371600" y="5029200"/>
            <a:ext cx="6629400" cy="127793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You will then select your system and school on the left hand side of the page which should bring up your name at the bottom of the page.  Select your name as you will see the teacher name being selected with the “plus (+)” sign on the next slide.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62"/>
          <p:cNvPicPr preferRelativeResize="0"/>
          <p:nvPr/>
        </p:nvPicPr>
        <p:blipFill rotWithShape="1">
          <a:blip r:embed="rId3">
            <a:alphaModFix/>
          </a:blip>
          <a:srcRect/>
          <a:stretch/>
        </p:blipFill>
        <p:spPr>
          <a:xfrm>
            <a:off x="838200" y="685800"/>
            <a:ext cx="7620000" cy="52578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63"/>
          <p:cNvPicPr preferRelativeResize="0"/>
          <p:nvPr/>
        </p:nvPicPr>
        <p:blipFill rotWithShape="1">
          <a:blip r:embed="rId3">
            <a:alphaModFix/>
          </a:blip>
          <a:srcRect/>
          <a:stretch/>
        </p:blipFill>
        <p:spPr>
          <a:xfrm>
            <a:off x="762000" y="304800"/>
            <a:ext cx="7696200" cy="4648200"/>
          </a:xfrm>
          <a:prstGeom prst="rect">
            <a:avLst/>
          </a:prstGeom>
          <a:noFill/>
          <a:ln>
            <a:noFill/>
          </a:ln>
        </p:spPr>
      </p:pic>
      <p:sp>
        <p:nvSpPr>
          <p:cNvPr id="589" name="Google Shape;589;p63"/>
          <p:cNvSpPr txBox="1"/>
          <p:nvPr/>
        </p:nvSpPr>
        <p:spPr>
          <a:xfrm>
            <a:off x="647700" y="5029200"/>
            <a:ext cx="7924800" cy="175736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Your roster will be displayed with the “License Detail” button on the left hand side of the page.</a:t>
            </a:r>
            <a:endParaRPr/>
          </a:p>
          <a:p>
            <a:pPr marL="0" marR="0" lvl="0" indent="0" algn="l" rtl="0">
              <a:lnSpc>
                <a:spcPct val="107000"/>
              </a:lnSpc>
              <a:spcBef>
                <a:spcPts val="80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Note*- From this page you can search for a student by using any of the query’s above.  i.e. “Last Name”</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64"/>
          <p:cNvPicPr preferRelativeResize="0"/>
          <p:nvPr/>
        </p:nvPicPr>
        <p:blipFill rotWithShape="1">
          <a:blip r:embed="rId3">
            <a:alphaModFix/>
          </a:blip>
          <a:srcRect/>
          <a:stretch/>
        </p:blipFill>
        <p:spPr>
          <a:xfrm>
            <a:off x="609600" y="304800"/>
            <a:ext cx="8229600" cy="4667250"/>
          </a:xfrm>
          <a:prstGeom prst="rect">
            <a:avLst/>
          </a:prstGeom>
          <a:noFill/>
          <a:ln>
            <a:noFill/>
          </a:ln>
        </p:spPr>
      </p:pic>
      <p:sp>
        <p:nvSpPr>
          <p:cNvPr id="595" name="Google Shape;595;p64"/>
          <p:cNvSpPr txBox="1"/>
          <p:nvPr/>
        </p:nvSpPr>
        <p:spPr>
          <a:xfrm>
            <a:off x="560387" y="5105400"/>
            <a:ext cx="8305800" cy="165576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After selecting “license detail” you will put the students permit number in the lower left hand box.  Make sure you put the correct number in the system.  You WILL NOT be able to change the number once you select “save license number”.</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65"/>
          <p:cNvPicPr preferRelativeResize="0"/>
          <p:nvPr/>
        </p:nvPicPr>
        <p:blipFill rotWithShape="1">
          <a:blip r:embed="rId3">
            <a:alphaModFix/>
          </a:blip>
          <a:srcRect/>
          <a:stretch/>
        </p:blipFill>
        <p:spPr>
          <a:xfrm>
            <a:off x="914400" y="304800"/>
            <a:ext cx="7100887" cy="4191000"/>
          </a:xfrm>
          <a:prstGeom prst="rect">
            <a:avLst/>
          </a:prstGeom>
          <a:noFill/>
          <a:ln>
            <a:noFill/>
          </a:ln>
        </p:spPr>
      </p:pic>
      <p:sp>
        <p:nvSpPr>
          <p:cNvPr id="601" name="Google Shape;601;p65"/>
          <p:cNvSpPr txBox="1"/>
          <p:nvPr/>
        </p:nvSpPr>
        <p:spPr>
          <a:xfrm>
            <a:off x="304800" y="4648200"/>
            <a:ext cx="7962900" cy="2076450"/>
          </a:xfrm>
          <a:prstGeom prst="rect">
            <a:avLst/>
          </a:prstGeom>
          <a:noFill/>
          <a:ln>
            <a:noFill/>
          </a:ln>
        </p:spPr>
        <p:txBody>
          <a:bodyPr spcFirstLastPara="1" wrap="square" lIns="91425" tIns="45700" rIns="91425" bIns="45700" anchor="t" anchorCtr="0">
            <a:spAutoFit/>
          </a:bodyPr>
          <a:lstStyle/>
          <a:p>
            <a:pPr marL="0" marR="0" lvl="0" indent="457200" algn="l" rtl="0">
              <a:lnSpc>
                <a:spcPct val="107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After you have saved the permit number you will have the opportunity to print the certificate for the student.</a:t>
            </a:r>
            <a:endParaRPr/>
          </a:p>
          <a:p>
            <a:pPr marL="0" marR="0" lvl="0" indent="457200" algn="l" rtl="0">
              <a:lnSpc>
                <a:spcPct val="107000"/>
              </a:lnSpc>
              <a:spcBef>
                <a:spcPts val="80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Make sure the student has…</a:t>
            </a:r>
            <a:endParaRPr/>
          </a:p>
          <a:p>
            <a:pPr marL="457200" marR="0" lvl="0" indent="-457200" algn="l" rtl="0">
              <a:lnSpc>
                <a:spcPct val="107000"/>
              </a:lnSpc>
              <a:spcBef>
                <a:spcPts val="800"/>
              </a:spcBef>
              <a:spcAft>
                <a:spcPts val="0"/>
              </a:spcAft>
              <a:buClr>
                <a:schemeClr val="lt1"/>
              </a:buClr>
              <a:buSzPts val="1800"/>
              <a:buFont typeface="Arial"/>
              <a:buAutoNum type="arabicParenR"/>
            </a:pPr>
            <a:r>
              <a:rPr lang="en-US" sz="1800" b="0" i="0" u="none">
                <a:solidFill>
                  <a:schemeClr val="lt1"/>
                </a:solidFill>
                <a:latin typeface="Arial"/>
                <a:ea typeface="Arial"/>
                <a:cs typeface="Arial"/>
                <a:sym typeface="Arial"/>
              </a:rPr>
              <a:t>Passed your driver education class.</a:t>
            </a:r>
            <a:endParaRPr/>
          </a:p>
          <a:p>
            <a:pPr marL="457200" marR="0" lvl="0" indent="-457200" algn="l" rtl="0">
              <a:lnSpc>
                <a:spcPct val="107000"/>
              </a:lnSpc>
              <a:spcBef>
                <a:spcPts val="0"/>
              </a:spcBef>
              <a:spcAft>
                <a:spcPts val="0"/>
              </a:spcAft>
              <a:buClr>
                <a:schemeClr val="lt1"/>
              </a:buClr>
              <a:buSzPts val="1800"/>
              <a:buFont typeface="Arial"/>
              <a:buAutoNum type="arabicParenR"/>
            </a:pPr>
            <a:r>
              <a:rPr lang="en-US" sz="1800" b="0" i="0" u="none">
                <a:solidFill>
                  <a:schemeClr val="lt1"/>
                </a:solidFill>
                <a:latin typeface="Arial"/>
                <a:ea typeface="Arial"/>
                <a:cs typeface="Arial"/>
                <a:sym typeface="Arial"/>
              </a:rPr>
              <a:t>Passed their road test with you and…</a:t>
            </a:r>
            <a:endParaRPr/>
          </a:p>
          <a:p>
            <a:pPr marL="0" marR="0" lvl="0" indent="457200" algn="l" rtl="0">
              <a:lnSpc>
                <a:spcPct val="107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 You have their parental permission form and 3</a:t>
            </a:r>
            <a:r>
              <a:rPr lang="en-US" sz="1800" b="0" i="0" u="none" baseline="30000">
                <a:solidFill>
                  <a:schemeClr val="lt1"/>
                </a:solidFill>
                <a:latin typeface="Arial"/>
                <a:ea typeface="Arial"/>
                <a:cs typeface="Arial"/>
                <a:sym typeface="Arial"/>
              </a:rPr>
              <a:t>rd</a:t>
            </a:r>
            <a:r>
              <a:rPr lang="en-US" sz="1800" b="0" i="0" u="none">
                <a:solidFill>
                  <a:schemeClr val="lt1"/>
                </a:solidFill>
                <a:latin typeface="Arial"/>
                <a:ea typeface="Arial"/>
                <a:cs typeface="Arial"/>
                <a:sym typeface="Arial"/>
              </a:rPr>
              <a:t> party skills checklist on file.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p66"/>
          <p:cNvPicPr preferRelativeResize="0"/>
          <p:nvPr/>
        </p:nvPicPr>
        <p:blipFill rotWithShape="1">
          <a:blip r:embed="rId3">
            <a:alphaModFix/>
          </a:blip>
          <a:srcRect/>
          <a:stretch/>
        </p:blipFill>
        <p:spPr>
          <a:xfrm>
            <a:off x="609600" y="228600"/>
            <a:ext cx="7848600" cy="4114800"/>
          </a:xfrm>
          <a:prstGeom prst="rect">
            <a:avLst/>
          </a:prstGeom>
          <a:noFill/>
          <a:ln>
            <a:noFill/>
          </a:ln>
        </p:spPr>
      </p:pic>
      <p:sp>
        <p:nvSpPr>
          <p:cNvPr id="607" name="Google Shape;607;p66"/>
          <p:cNvSpPr txBox="1"/>
          <p:nvPr/>
        </p:nvSpPr>
        <p:spPr>
          <a:xfrm>
            <a:off x="685800" y="4419600"/>
            <a:ext cx="8001000" cy="227647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The certificate will auto generate with the students information and your name in the bottom right hand corner.  </a:t>
            </a:r>
            <a:endParaRPr/>
          </a:p>
          <a:p>
            <a:pPr marL="0" marR="0" lvl="0" indent="0" algn="l" rtl="0">
              <a:lnSpc>
                <a:spcPct val="107000"/>
              </a:lnSpc>
              <a:spcBef>
                <a:spcPts val="800"/>
              </a:spcBef>
              <a:spcAft>
                <a:spcPts val="0"/>
              </a:spcAft>
              <a:buClr>
                <a:schemeClr val="lt1"/>
              </a:buClr>
              <a:buSzPts val="2400"/>
              <a:buFont typeface="Arial"/>
              <a:buNone/>
            </a:pPr>
            <a:r>
              <a:rPr lang="en-US" sz="2400" b="1" i="1" u="sng">
                <a:solidFill>
                  <a:schemeClr val="lt1"/>
                </a:solidFill>
                <a:latin typeface="Arial"/>
                <a:ea typeface="Arial"/>
                <a:cs typeface="Arial"/>
                <a:sym typeface="Arial"/>
              </a:rPr>
              <a:t>Print the certificate and sign it in BLUE INK ONLY!!!! </a:t>
            </a:r>
            <a:r>
              <a:rPr lang="en-US" sz="1800" b="0" i="0" u="none">
                <a:solidFill>
                  <a:schemeClr val="lt1"/>
                </a:solidFill>
                <a:latin typeface="Arial"/>
                <a:ea typeface="Arial"/>
                <a:cs typeface="Arial"/>
                <a:sym typeface="Arial"/>
              </a:rPr>
              <a:t> </a:t>
            </a:r>
            <a:endParaRPr/>
          </a:p>
          <a:p>
            <a:pPr marL="0" marR="0" lvl="0" indent="0" algn="l" rtl="0">
              <a:lnSpc>
                <a:spcPct val="107000"/>
              </a:lnSpc>
              <a:spcBef>
                <a:spcPts val="80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The student can take the certificate to get their license in place of the yellow card.</a:t>
            </a:r>
            <a:endParaRPr/>
          </a:p>
          <a:p>
            <a:pPr marL="0" marR="0" lvl="0" indent="0" algn="l" rtl="0">
              <a:lnSpc>
                <a:spcPct val="107000"/>
              </a:lnSpc>
              <a:spcBef>
                <a:spcPts val="80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As always, the student must be 16 and have had their permit for 6 months before the can redeem their 3</a:t>
            </a:r>
            <a:r>
              <a:rPr lang="en-US" sz="1800" b="0" i="0" u="none" baseline="30000">
                <a:solidFill>
                  <a:schemeClr val="lt1"/>
                </a:solidFill>
                <a:latin typeface="Arial"/>
                <a:ea typeface="Arial"/>
                <a:cs typeface="Arial"/>
                <a:sym typeface="Arial"/>
              </a:rPr>
              <a:t>rd</a:t>
            </a:r>
            <a:r>
              <a:rPr lang="en-US" sz="1800" b="0" i="0" u="none">
                <a:solidFill>
                  <a:schemeClr val="lt1"/>
                </a:solidFill>
                <a:latin typeface="Arial"/>
                <a:ea typeface="Arial"/>
                <a:cs typeface="Arial"/>
                <a:sym typeface="Arial"/>
              </a:rPr>
              <a:t> party certificate for their license.</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7"/>
          <p:cNvSpPr txBox="1">
            <a:spLocks noGrp="1"/>
          </p:cNvSpPr>
          <p:nvPr>
            <p:ph type="title"/>
          </p:nvPr>
        </p:nvSpPr>
        <p:spPr>
          <a:xfrm>
            <a:off x="0" y="76200"/>
            <a:ext cx="9144000" cy="1219200"/>
          </a:xfrm>
          <a:prstGeom prst="rect">
            <a:avLst/>
          </a:prstGeom>
          <a:solidFill>
            <a:srgbClr val="CCCC00"/>
          </a:solidFill>
          <a:ln w="9525" cap="flat" cmpd="sng">
            <a:solidFill>
              <a:srgbClr val="FF0000"/>
            </a:solidFill>
            <a:prstDash val="solid"/>
            <a:miter lim="524288"/>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Arial"/>
              <a:buNone/>
            </a:pPr>
            <a:r>
              <a:rPr lang="en-US" sz="4000" b="1" i="0" u="none">
                <a:solidFill>
                  <a:schemeClr val="dk1"/>
                </a:solidFill>
                <a:latin typeface="Arial"/>
                <a:ea typeface="Arial"/>
                <a:cs typeface="Arial"/>
                <a:sym typeface="Arial"/>
              </a:rPr>
              <a:t>IMPORTANT POINTS TO REMEMBER</a:t>
            </a:r>
            <a:endParaRPr/>
          </a:p>
        </p:txBody>
      </p:sp>
      <p:sp>
        <p:nvSpPr>
          <p:cNvPr id="613" name="Google Shape;613;p67"/>
          <p:cNvSpPr txBox="1">
            <a:spLocks noGrp="1"/>
          </p:cNvSpPr>
          <p:nvPr>
            <p:ph type="body" idx="1"/>
          </p:nvPr>
        </p:nvSpPr>
        <p:spPr>
          <a:xfrm>
            <a:off x="0" y="1371600"/>
            <a:ext cx="9144000" cy="51054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FF0000"/>
              </a:buClr>
              <a:buSzPts val="2800"/>
              <a:buFont typeface="Arial"/>
              <a:buChar char="•"/>
            </a:pPr>
            <a:r>
              <a:rPr lang="en-US" sz="2800" b="0" i="0" u="none">
                <a:solidFill>
                  <a:srgbClr val="FF0000"/>
                </a:solidFill>
                <a:latin typeface="Arial"/>
                <a:ea typeface="Arial"/>
                <a:cs typeface="Arial"/>
                <a:sym typeface="Arial"/>
              </a:rPr>
              <a:t>Remind students that the certificates are not valid until they turn 16 years of age and have held a valid learner’s license for at least six months.  These certificates CANNOT be used in place of a license.</a:t>
            </a:r>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Students MUST have a valid Alabama learner’s license before they can be tested.</a:t>
            </a:r>
            <a:endParaRPr/>
          </a:p>
          <a:p>
            <a:pPr marL="228600" marR="0" lvl="0" indent="-228600" algn="l" rtl="0">
              <a:lnSpc>
                <a:spcPct val="90000"/>
              </a:lnSpc>
              <a:spcBef>
                <a:spcPts val="1000"/>
              </a:spcBef>
              <a:spcAft>
                <a:spcPts val="0"/>
              </a:spcAft>
              <a:buClr>
                <a:srgbClr val="FF0000"/>
              </a:buClr>
              <a:buSzPts val="2800"/>
              <a:buFont typeface="Arial"/>
              <a:buChar char="•"/>
            </a:pPr>
            <a:r>
              <a:rPr lang="en-US" sz="2800" b="0" i="0" u="none">
                <a:solidFill>
                  <a:srgbClr val="FF0000"/>
                </a:solidFill>
                <a:latin typeface="Arial"/>
                <a:ea typeface="Arial"/>
                <a:cs typeface="Arial"/>
                <a:sym typeface="Arial"/>
              </a:rPr>
              <a:t>Students must successfully complete Driver’s Education before they can receive the certificate.</a:t>
            </a:r>
            <a:endParaRPr/>
          </a:p>
          <a:p>
            <a:pPr marL="228600" marR="0" lvl="0" indent="-228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Students must have parental permission in order to participate in the program.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3">
                                            <p:txEl>
                                              <p:pRg st="0" end="0"/>
                                            </p:txEl>
                                          </p:spTgt>
                                        </p:tgtEl>
                                        <p:attrNameLst>
                                          <p:attrName>style.visibility</p:attrName>
                                        </p:attrNameLst>
                                      </p:cBhvr>
                                      <p:to>
                                        <p:strVal val="visible"/>
                                      </p:to>
                                    </p:set>
                                    <p:animEffect transition="in" filter="fade">
                                      <p:cBhvr>
                                        <p:cTn id="7" dur="500"/>
                                        <p:tgtEl>
                                          <p:spTgt spid="6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3">
                                            <p:txEl>
                                              <p:pRg st="1" end="1"/>
                                            </p:txEl>
                                          </p:spTgt>
                                        </p:tgtEl>
                                        <p:attrNameLst>
                                          <p:attrName>style.visibility</p:attrName>
                                        </p:attrNameLst>
                                      </p:cBhvr>
                                      <p:to>
                                        <p:strVal val="visible"/>
                                      </p:to>
                                    </p:set>
                                    <p:animEffect transition="in" filter="fade">
                                      <p:cBhvr>
                                        <p:cTn id="12" dur="500"/>
                                        <p:tgtEl>
                                          <p:spTgt spid="6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3">
                                            <p:txEl>
                                              <p:pRg st="2" end="2"/>
                                            </p:txEl>
                                          </p:spTgt>
                                        </p:tgtEl>
                                        <p:attrNameLst>
                                          <p:attrName>style.visibility</p:attrName>
                                        </p:attrNameLst>
                                      </p:cBhvr>
                                      <p:to>
                                        <p:strVal val="visible"/>
                                      </p:to>
                                    </p:set>
                                    <p:animEffect transition="in" filter="fade">
                                      <p:cBhvr>
                                        <p:cTn id="17" dur="500"/>
                                        <p:tgtEl>
                                          <p:spTgt spid="6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3" end="3"/>
                                            </p:txEl>
                                          </p:spTgt>
                                        </p:tgtEl>
                                        <p:attrNameLst>
                                          <p:attrName>style.visibility</p:attrName>
                                        </p:attrNameLst>
                                      </p:cBhvr>
                                      <p:to>
                                        <p:strVal val="visible"/>
                                      </p:to>
                                    </p:set>
                                    <p:animEffect transition="in" filter="fade">
                                      <p:cBhvr>
                                        <p:cTn id="22" dur="500"/>
                                        <p:tgtEl>
                                          <p:spTgt spid="6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68"/>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REMINDERS</a:t>
            </a:r>
            <a:endParaRPr/>
          </a:p>
        </p:txBody>
      </p:sp>
      <p:sp>
        <p:nvSpPr>
          <p:cNvPr id="619" name="Google Shape;619;p68"/>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ALWAYS have more than one student in the car during the test (and when teaching)</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Wait until end before discussing results.</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Can only test those students CURRENTLY in your class.</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Do not “shortcut” any part of the test. Test all the required skills</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Only test those students that you feel are ready.</a:t>
            </a:r>
            <a:endParaRPr/>
          </a:p>
          <a:p>
            <a:pPr marL="228600" marR="0" lvl="0" indent="-101600" algn="l" rtl="0">
              <a:lnSpc>
                <a:spcPct val="12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228600" marR="0" lvl="0" indent="-101600" algn="l" rtl="0">
              <a:lnSpc>
                <a:spcPct val="12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69"/>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REMINDERS</a:t>
            </a:r>
            <a:endParaRPr/>
          </a:p>
        </p:txBody>
      </p:sp>
      <p:sp>
        <p:nvSpPr>
          <p:cNvPr id="625" name="Google Shape;625;p69"/>
          <p:cNvSpPr txBox="1">
            <a:spLocks noGrp="1"/>
          </p:cNvSpPr>
          <p:nvPr>
            <p:ph type="body" idx="1"/>
          </p:nvPr>
        </p:nvSpPr>
        <p:spPr>
          <a:xfrm>
            <a:off x="0" y="1600200"/>
            <a:ext cx="9144000" cy="4525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Certificates have no expiration date.</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Certificates must be signed in BLUE ink.</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Certificates can be reprinted by the teacher.</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ALEA WILL NOT accept yellow cards (used in the summer) that do not match the learners license EXACTLY!!</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Don’t use nicknames (unless it is on the LL)</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Add suffix </a:t>
            </a:r>
            <a:r>
              <a:rPr lang="en-US" sz="2000" b="0" i="0" u="none">
                <a:solidFill>
                  <a:srgbClr val="FF0000"/>
                </a:solidFill>
                <a:latin typeface="Arial"/>
                <a:ea typeface="Arial"/>
                <a:cs typeface="Arial"/>
                <a:sym typeface="Arial"/>
              </a:rPr>
              <a:t>if</a:t>
            </a:r>
            <a:r>
              <a:rPr lang="en-US" sz="2000" b="0" i="0" u="none">
                <a:solidFill>
                  <a:schemeClr val="lt1"/>
                </a:solidFill>
                <a:latin typeface="Arial"/>
                <a:ea typeface="Arial"/>
                <a:cs typeface="Arial"/>
                <a:sym typeface="Arial"/>
              </a:rPr>
              <a:t> it is on the learners license (Jr., III, etc).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685800" y="395287"/>
            <a:ext cx="7766050" cy="838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PROS AND CONS</a:t>
            </a:r>
            <a:endParaRPr/>
          </a:p>
        </p:txBody>
      </p:sp>
      <p:sp>
        <p:nvSpPr>
          <p:cNvPr id="190" name="Google Shape;190;p7"/>
          <p:cNvSpPr txBox="1">
            <a:spLocks noGrp="1"/>
          </p:cNvSpPr>
          <p:nvPr>
            <p:ph type="body" idx="1"/>
          </p:nvPr>
        </p:nvSpPr>
        <p:spPr>
          <a:xfrm>
            <a:off x="685800" y="1219200"/>
            <a:ext cx="7772400" cy="5105400"/>
          </a:xfrm>
          <a:prstGeom prst="rect">
            <a:avLst/>
          </a:prstGeom>
          <a:noFill/>
          <a:ln>
            <a:noFill/>
          </a:ln>
        </p:spPr>
        <p:txBody>
          <a:bodyPr spcFirstLastPara="1" wrap="square" lIns="91425" tIns="45700" rIns="91425" bIns="45700" anchor="t" anchorCtr="0">
            <a:normAutofit/>
          </a:bodyPr>
          <a:lstStyle/>
          <a:p>
            <a:pPr marL="609600" marR="0" lvl="0" indent="-609600" algn="l" rtl="0">
              <a:lnSpc>
                <a:spcPct val="9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CONS</a:t>
            </a:r>
            <a:endParaRPr/>
          </a:p>
          <a:p>
            <a:pPr marL="609600" marR="0" lvl="0" indent="-609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Extra work for teachers</a:t>
            </a:r>
            <a:endParaRPr/>
          </a:p>
          <a:p>
            <a:pPr marL="609600" marR="0" lvl="0" indent="-609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Make families angry at teacher—pressure from others</a:t>
            </a:r>
            <a:endParaRPr/>
          </a:p>
          <a:p>
            <a:pPr marL="609600" marR="0" lvl="0" indent="-431800" algn="l" rtl="0">
              <a:lnSpc>
                <a:spcPct val="90000"/>
              </a:lnSpc>
              <a:spcBef>
                <a:spcPts val="1000"/>
              </a:spcBef>
              <a:spcAft>
                <a:spcPts val="0"/>
              </a:spcAft>
              <a:buClr>
                <a:schemeClr val="lt1"/>
              </a:buClr>
              <a:buSzPts val="2800"/>
              <a:buFont typeface="Arial"/>
              <a:buNone/>
            </a:pPr>
            <a:endParaRPr sz="2800" b="0" i="0" u="none">
              <a:solidFill>
                <a:schemeClr val="lt1"/>
              </a:solidFill>
              <a:latin typeface="Arial"/>
              <a:ea typeface="Arial"/>
              <a:cs typeface="Arial"/>
              <a:sym typeface="Arial"/>
            </a:endParaRPr>
          </a:p>
          <a:p>
            <a:pPr marL="609600" marR="0" lvl="0" indent="-609600" algn="l" rtl="0">
              <a:lnSpc>
                <a:spcPct val="90000"/>
              </a:lnSpc>
              <a:spcBef>
                <a:spcPts val="100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PROS</a:t>
            </a:r>
            <a:endParaRPr/>
          </a:p>
          <a:p>
            <a:pPr marL="609600" marR="0" lvl="0" indent="-609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Good for the students</a:t>
            </a:r>
            <a:endParaRPr/>
          </a:p>
          <a:p>
            <a:pPr marL="609600" marR="0" lvl="0" indent="-609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Helps the parents</a:t>
            </a:r>
            <a:endParaRPr/>
          </a:p>
          <a:p>
            <a:pPr marL="609600" marR="0" lvl="0" indent="-609600" algn="l" rtl="0">
              <a:lnSpc>
                <a:spcPct val="9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Helps ALEA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 calcmode="lin" valueType="num">
                                      <p:cBhvr additive="base">
                                        <p:cTn id="7" dur="500"/>
                                        <p:tgtEl>
                                          <p:spTgt spid="19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0">
                                            <p:txEl>
                                              <p:pRg st="1" end="1"/>
                                            </p:txEl>
                                          </p:spTgt>
                                        </p:tgtEl>
                                        <p:attrNameLst>
                                          <p:attrName>style.visibility</p:attrName>
                                        </p:attrNameLst>
                                      </p:cBhvr>
                                      <p:to>
                                        <p:strVal val="visible"/>
                                      </p:to>
                                    </p:set>
                                    <p:anim calcmode="lin" valueType="num">
                                      <p:cBhvr additive="base">
                                        <p:cTn id="12" dur="500"/>
                                        <p:tgtEl>
                                          <p:spTgt spid="19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0">
                                            <p:txEl>
                                              <p:pRg st="2" end="2"/>
                                            </p:txEl>
                                          </p:spTgt>
                                        </p:tgtEl>
                                        <p:attrNameLst>
                                          <p:attrName>style.visibility</p:attrName>
                                        </p:attrNameLst>
                                      </p:cBhvr>
                                      <p:to>
                                        <p:strVal val="visible"/>
                                      </p:to>
                                    </p:set>
                                    <p:anim calcmode="lin" valueType="num">
                                      <p:cBhvr additive="base">
                                        <p:cTn id="17" dur="500"/>
                                        <p:tgtEl>
                                          <p:spTgt spid="19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90">
                                            <p:txEl>
                                              <p:pRg st="3" end="3"/>
                                            </p:txEl>
                                          </p:spTgt>
                                        </p:tgtEl>
                                        <p:attrNameLst>
                                          <p:attrName>style.visibility</p:attrName>
                                        </p:attrNameLst>
                                      </p:cBhvr>
                                      <p:to>
                                        <p:strVal val="visible"/>
                                      </p:to>
                                    </p:set>
                                    <p:anim calcmode="lin" valueType="num">
                                      <p:cBhvr additive="base">
                                        <p:cTn id="22" dur="500"/>
                                        <p:tgtEl>
                                          <p:spTgt spid="19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0">
                                            <p:txEl>
                                              <p:pRg st="4" end="4"/>
                                            </p:txEl>
                                          </p:spTgt>
                                        </p:tgtEl>
                                        <p:attrNameLst>
                                          <p:attrName>style.visibility</p:attrName>
                                        </p:attrNameLst>
                                      </p:cBhvr>
                                      <p:to>
                                        <p:strVal val="visible"/>
                                      </p:to>
                                    </p:set>
                                    <p:anim calcmode="lin" valueType="num">
                                      <p:cBhvr additive="base">
                                        <p:cTn id="27" dur="500"/>
                                        <p:tgtEl>
                                          <p:spTgt spid="190">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90">
                                            <p:txEl>
                                              <p:pRg st="5" end="5"/>
                                            </p:txEl>
                                          </p:spTgt>
                                        </p:tgtEl>
                                        <p:attrNameLst>
                                          <p:attrName>style.visibility</p:attrName>
                                        </p:attrNameLst>
                                      </p:cBhvr>
                                      <p:to>
                                        <p:strVal val="visible"/>
                                      </p:to>
                                    </p:set>
                                    <p:anim calcmode="lin" valueType="num">
                                      <p:cBhvr additive="base">
                                        <p:cTn id="32" dur="500"/>
                                        <p:tgtEl>
                                          <p:spTgt spid="190">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90">
                                            <p:txEl>
                                              <p:pRg st="6" end="6"/>
                                            </p:txEl>
                                          </p:spTgt>
                                        </p:tgtEl>
                                        <p:attrNameLst>
                                          <p:attrName>style.visibility</p:attrName>
                                        </p:attrNameLst>
                                      </p:cBhvr>
                                      <p:to>
                                        <p:strVal val="visible"/>
                                      </p:to>
                                    </p:set>
                                    <p:anim calcmode="lin" valueType="num">
                                      <p:cBhvr additive="base">
                                        <p:cTn id="37" dur="500"/>
                                        <p:tgtEl>
                                          <p:spTgt spid="190">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90">
                                            <p:txEl>
                                              <p:pRg st="7" end="7"/>
                                            </p:txEl>
                                          </p:spTgt>
                                        </p:tgtEl>
                                        <p:attrNameLst>
                                          <p:attrName>style.visibility</p:attrName>
                                        </p:attrNameLst>
                                      </p:cBhvr>
                                      <p:to>
                                        <p:strVal val="visible"/>
                                      </p:to>
                                    </p:set>
                                    <p:anim calcmode="lin" valueType="num">
                                      <p:cBhvr additive="base">
                                        <p:cTn id="42" dur="500"/>
                                        <p:tgtEl>
                                          <p:spTgt spid="190">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70"/>
          <p:cNvSpPr txBox="1">
            <a:spLocks noGrp="1"/>
          </p:cNvSpPr>
          <p:nvPr>
            <p:ph type="ctrTitle"/>
          </p:nvPr>
        </p:nvSpPr>
        <p:spPr>
          <a:xfrm>
            <a:off x="990600" y="533400"/>
            <a:ext cx="7772400" cy="1676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300"/>
              <a:buFont typeface="Arial"/>
              <a:buNone/>
            </a:pPr>
            <a:r>
              <a:rPr lang="en-US" sz="4300" b="1" i="0" u="none">
                <a:solidFill>
                  <a:schemeClr val="lt1"/>
                </a:solidFill>
                <a:latin typeface="Arial"/>
                <a:ea typeface="Arial"/>
                <a:cs typeface="Arial"/>
                <a:sym typeface="Arial"/>
              </a:rPr>
              <a:t>MONITORING OF THE THIRD PARTY TESTING PROGRAM</a:t>
            </a:r>
            <a:endParaRPr/>
          </a:p>
        </p:txBody>
      </p:sp>
      <p:sp>
        <p:nvSpPr>
          <p:cNvPr id="631" name="Google Shape;631;p70"/>
          <p:cNvSpPr txBox="1">
            <a:spLocks noGrp="1"/>
          </p:cNvSpPr>
          <p:nvPr>
            <p:ph type="subTitle" idx="1"/>
          </p:nvPr>
        </p:nvSpPr>
        <p:spPr>
          <a:xfrm>
            <a:off x="3429000" y="3886200"/>
            <a:ext cx="4343400" cy="1752600"/>
          </a:xfrm>
          <a:prstGeom prst="rect">
            <a:avLst/>
          </a:prstGeom>
          <a:noFill/>
          <a:ln>
            <a:noFill/>
          </a:ln>
        </p:spPr>
        <p:txBody>
          <a:bodyPr spcFirstLastPara="1" wrap="square" lIns="91425" tIns="45700" rIns="91425" bIns="45700" anchor="t" anchorCtr="0">
            <a:normAutofit/>
          </a:bodyPr>
          <a:lstStyle/>
          <a:p>
            <a:pPr marL="0" lvl="0" indent="0" algn="ctr" rtl="0">
              <a:lnSpc>
                <a:spcPct val="120000"/>
              </a:lnSpc>
              <a:spcBef>
                <a:spcPts val="0"/>
              </a:spcBef>
              <a:spcAft>
                <a:spcPts val="0"/>
              </a:spcAft>
              <a:buClr>
                <a:srgbClr val="0070C0"/>
              </a:buClr>
              <a:buSzPts val="2400"/>
              <a:buNone/>
            </a:pPr>
            <a:r>
              <a:rPr lang="en-US" sz="2400" b="0" i="0" u="none">
                <a:solidFill>
                  <a:srgbClr val="0070C0"/>
                </a:solidFill>
                <a:latin typeface="Arial"/>
                <a:ea typeface="Arial"/>
                <a:cs typeface="Arial"/>
                <a:sym typeface="Arial"/>
              </a:rPr>
              <a:t>SDE will visit </a:t>
            </a:r>
            <a:r>
              <a:rPr lang="en-US" sz="2400" b="0" i="0" u="sng">
                <a:solidFill>
                  <a:srgbClr val="0070C0"/>
                </a:solidFill>
                <a:latin typeface="Arial"/>
                <a:ea typeface="Arial"/>
                <a:cs typeface="Arial"/>
                <a:sym typeface="Arial"/>
              </a:rPr>
              <a:t>at least </a:t>
            </a:r>
            <a:r>
              <a:rPr lang="en-US" sz="2400" b="0" i="0" u="none">
                <a:solidFill>
                  <a:srgbClr val="0070C0"/>
                </a:solidFill>
                <a:latin typeface="Arial"/>
                <a:ea typeface="Arial"/>
                <a:cs typeface="Arial"/>
                <a:sym typeface="Arial"/>
              </a:rPr>
              <a:t>twice per school year</a:t>
            </a:r>
            <a:endParaRPr/>
          </a:p>
        </p:txBody>
      </p:sp>
      <p:pic>
        <p:nvPicPr>
          <p:cNvPr id="632" name="Google Shape;632;p70" descr="C:\Program Files\Common Files\Microsoft Shared\Clipart\cagcat50\pe01460_.wmf"/>
          <p:cNvPicPr preferRelativeResize="0"/>
          <p:nvPr/>
        </p:nvPicPr>
        <p:blipFill rotWithShape="1">
          <a:blip r:embed="rId3">
            <a:alphaModFix/>
          </a:blip>
          <a:srcRect/>
          <a:stretch/>
        </p:blipFill>
        <p:spPr>
          <a:xfrm>
            <a:off x="609600" y="2590800"/>
            <a:ext cx="2790825" cy="3468687"/>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1"/>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MONITORING THIRD PARTY TESTING PROGRAM</a:t>
            </a:r>
            <a:endParaRPr/>
          </a:p>
        </p:txBody>
      </p:sp>
      <p:sp>
        <p:nvSpPr>
          <p:cNvPr id="638" name="Google Shape;638;p71"/>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10000"/>
              </a:lnSpc>
              <a:spcBef>
                <a:spcPts val="0"/>
              </a:spcBef>
              <a:spcAft>
                <a:spcPts val="0"/>
              </a:spcAft>
              <a:buClr>
                <a:schemeClr val="lt1"/>
              </a:buClr>
              <a:buSzPts val="3300"/>
              <a:buFont typeface="Arial"/>
              <a:buChar char="•"/>
            </a:pPr>
            <a:r>
              <a:rPr lang="en-US" sz="3300" b="1" i="1" u="sng">
                <a:solidFill>
                  <a:schemeClr val="lt1"/>
                </a:solidFill>
                <a:latin typeface="Arial"/>
                <a:ea typeface="Arial"/>
                <a:cs typeface="Arial"/>
                <a:sym typeface="Arial"/>
              </a:rPr>
              <a:t>Procedure:</a:t>
            </a:r>
            <a:endParaRPr/>
          </a:p>
          <a:p>
            <a:pPr marL="228600" marR="0" lvl="0" indent="-228600" algn="l" rtl="0">
              <a:lnSpc>
                <a:spcPct val="11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A representative from SDE will call you to let you know they are coming.</a:t>
            </a:r>
            <a:endParaRPr/>
          </a:p>
          <a:p>
            <a:pPr marL="228600" marR="0" lvl="0" indent="-228600" algn="l" rtl="0">
              <a:lnSpc>
                <a:spcPct val="11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They will tell you the dates that will be checked or that they want to ride with you as you test.</a:t>
            </a:r>
            <a:endParaRPr/>
          </a:p>
          <a:p>
            <a:pPr marL="228600" marR="0" lvl="0" indent="-228600" algn="l" rtl="0">
              <a:lnSpc>
                <a:spcPct val="11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Have the correct folder(s) available for viewing or the best time for driving with you.  </a:t>
            </a:r>
            <a:endParaRPr/>
          </a:p>
          <a:p>
            <a:pPr marL="228600" marR="0" lvl="0" indent="-228600" algn="l" rtl="0">
              <a:lnSpc>
                <a:spcPct val="11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If you are driving, leave folders in the office or in an area that can be accessed.</a:t>
            </a:r>
            <a:endParaRPr/>
          </a:p>
          <a:p>
            <a:pPr marL="228600" marR="0" lvl="0" indent="-63500" algn="l" rtl="0">
              <a:lnSpc>
                <a:spcPct val="120000"/>
              </a:lnSpc>
              <a:spcBef>
                <a:spcPts val="1000"/>
              </a:spcBef>
              <a:spcAft>
                <a:spcPts val="0"/>
              </a:spcAft>
              <a:buClr>
                <a:schemeClr val="lt1"/>
              </a:buClr>
              <a:buSzPts val="2600"/>
              <a:buFont typeface="Arial"/>
              <a:buNone/>
            </a:pPr>
            <a:endParaRPr sz="2600" b="0" i="0" u="none">
              <a:solidFill>
                <a:schemeClr val="lt1"/>
              </a:solidFill>
              <a:latin typeface="Arial"/>
              <a:ea typeface="Arial"/>
              <a:cs typeface="Arial"/>
              <a:sym typeface="Arial"/>
            </a:endParaRPr>
          </a:p>
        </p:txBody>
      </p:sp>
      <p:pic>
        <p:nvPicPr>
          <p:cNvPr id="639" name="Google Shape;639;p71" descr="C:\Program Files\Common Files\Microsoft Shared\Clipart\cagcat50\bd07153_.wmf"/>
          <p:cNvPicPr preferRelativeResize="0"/>
          <p:nvPr/>
        </p:nvPicPr>
        <p:blipFill rotWithShape="1">
          <a:blip r:embed="rId3">
            <a:alphaModFix/>
          </a:blip>
          <a:srcRect/>
          <a:stretch/>
        </p:blipFill>
        <p:spPr>
          <a:xfrm>
            <a:off x="7086600" y="457200"/>
            <a:ext cx="1646237" cy="18018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8">
                                            <p:txEl>
                                              <p:pRg st="0" end="0"/>
                                            </p:txEl>
                                          </p:spTgt>
                                        </p:tgtEl>
                                        <p:attrNameLst>
                                          <p:attrName>style.visibility</p:attrName>
                                        </p:attrNameLst>
                                      </p:cBhvr>
                                      <p:to>
                                        <p:strVal val="visible"/>
                                      </p:to>
                                    </p:set>
                                    <p:animEffect transition="in" filter="fade">
                                      <p:cBhvr>
                                        <p:cTn id="7" dur="500"/>
                                        <p:tgtEl>
                                          <p:spTgt spid="6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8">
                                            <p:txEl>
                                              <p:pRg st="1" end="1"/>
                                            </p:txEl>
                                          </p:spTgt>
                                        </p:tgtEl>
                                        <p:attrNameLst>
                                          <p:attrName>style.visibility</p:attrName>
                                        </p:attrNameLst>
                                      </p:cBhvr>
                                      <p:to>
                                        <p:strVal val="visible"/>
                                      </p:to>
                                    </p:set>
                                    <p:animEffect transition="in" filter="fade">
                                      <p:cBhvr>
                                        <p:cTn id="12" dur="500"/>
                                        <p:tgtEl>
                                          <p:spTgt spid="6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xEl>
                                              <p:pRg st="2" end="2"/>
                                            </p:txEl>
                                          </p:spTgt>
                                        </p:tgtEl>
                                        <p:attrNameLst>
                                          <p:attrName>style.visibility</p:attrName>
                                        </p:attrNameLst>
                                      </p:cBhvr>
                                      <p:to>
                                        <p:strVal val="visible"/>
                                      </p:to>
                                    </p:set>
                                    <p:animEffect transition="in" filter="fade">
                                      <p:cBhvr>
                                        <p:cTn id="17" dur="500"/>
                                        <p:tgtEl>
                                          <p:spTgt spid="63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8">
                                            <p:txEl>
                                              <p:pRg st="3" end="3"/>
                                            </p:txEl>
                                          </p:spTgt>
                                        </p:tgtEl>
                                        <p:attrNameLst>
                                          <p:attrName>style.visibility</p:attrName>
                                        </p:attrNameLst>
                                      </p:cBhvr>
                                      <p:to>
                                        <p:strVal val="visible"/>
                                      </p:to>
                                    </p:set>
                                    <p:animEffect transition="in" filter="fade">
                                      <p:cBhvr>
                                        <p:cTn id="22" dur="500"/>
                                        <p:tgtEl>
                                          <p:spTgt spid="63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8">
                                            <p:txEl>
                                              <p:pRg st="4" end="4"/>
                                            </p:txEl>
                                          </p:spTgt>
                                        </p:tgtEl>
                                        <p:attrNameLst>
                                          <p:attrName>style.visibility</p:attrName>
                                        </p:attrNameLst>
                                      </p:cBhvr>
                                      <p:to>
                                        <p:strVal val="visible"/>
                                      </p:to>
                                    </p:set>
                                    <p:animEffect transition="in" filter="fade">
                                      <p:cBhvr>
                                        <p:cTn id="27" dur="500"/>
                                        <p:tgtEl>
                                          <p:spTgt spid="63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8">
                                            <p:txEl>
                                              <p:pRg st="5" end="5"/>
                                            </p:txEl>
                                          </p:spTgt>
                                        </p:tgtEl>
                                        <p:attrNameLst>
                                          <p:attrName>style.visibility</p:attrName>
                                        </p:attrNameLst>
                                      </p:cBhvr>
                                      <p:to>
                                        <p:strVal val="visible"/>
                                      </p:to>
                                    </p:set>
                                    <p:animEffect transition="in" filter="fade">
                                      <p:cBhvr>
                                        <p:cTn id="32" dur="500"/>
                                        <p:tgtEl>
                                          <p:spTgt spid="6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72"/>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100"/>
              <a:buFont typeface="Arial"/>
              <a:buNone/>
            </a:pPr>
            <a:r>
              <a:rPr lang="en-US" sz="3100" b="1" i="0" u="none">
                <a:solidFill>
                  <a:schemeClr val="lt1"/>
                </a:solidFill>
                <a:latin typeface="Arial"/>
                <a:ea typeface="Arial"/>
                <a:cs typeface="Arial"/>
                <a:sym typeface="Arial"/>
              </a:rPr>
              <a:t>MONITORING THIRD PARTY TESTING</a:t>
            </a:r>
            <a:br>
              <a:rPr lang="en-US" sz="3100" b="1" i="0" u="none">
                <a:solidFill>
                  <a:schemeClr val="lt1"/>
                </a:solidFill>
                <a:latin typeface="Arial"/>
                <a:ea typeface="Arial"/>
                <a:cs typeface="Arial"/>
                <a:sym typeface="Arial"/>
              </a:rPr>
            </a:br>
            <a:r>
              <a:rPr lang="en-US" sz="3100" b="1" i="0" u="none">
                <a:solidFill>
                  <a:schemeClr val="lt1"/>
                </a:solidFill>
                <a:latin typeface="Arial"/>
                <a:ea typeface="Arial"/>
                <a:cs typeface="Arial"/>
                <a:sym typeface="Arial"/>
              </a:rPr>
              <a:t>DOCUMENT CHECK</a:t>
            </a:r>
            <a:endParaRPr/>
          </a:p>
        </p:txBody>
      </p:sp>
      <p:sp>
        <p:nvSpPr>
          <p:cNvPr id="645" name="Google Shape;645;p72"/>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54000" algn="l" rtl="0">
              <a:lnSpc>
                <a:spcPct val="120000"/>
              </a:lnSpc>
              <a:spcBef>
                <a:spcPts val="0"/>
              </a:spcBef>
              <a:spcAft>
                <a:spcPts val="0"/>
              </a:spcAft>
              <a:buClr>
                <a:schemeClr val="lt1"/>
              </a:buClr>
              <a:buSzPts val="4000"/>
              <a:buFont typeface="Arial"/>
              <a:buChar char="•"/>
            </a:pPr>
            <a:r>
              <a:rPr lang="en-US" sz="4000" b="1" i="1" u="none">
                <a:solidFill>
                  <a:schemeClr val="lt1"/>
                </a:solidFill>
                <a:latin typeface="Arial"/>
                <a:ea typeface="Arial"/>
                <a:cs typeface="Arial"/>
                <a:sym typeface="Arial"/>
              </a:rPr>
              <a:t>File by School Year</a:t>
            </a:r>
            <a:endParaRPr/>
          </a:p>
          <a:p>
            <a:pPr marL="228600" marR="0" lvl="0" indent="-228600" algn="l" rtl="0">
              <a:lnSpc>
                <a:spcPct val="120000"/>
              </a:lnSpc>
              <a:spcBef>
                <a:spcPts val="100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		Example:  Names submitted in 2018-19 school year would all be in one folder in alphabetical order.</a:t>
            </a:r>
            <a:endParaRPr/>
          </a:p>
          <a:p>
            <a:pPr marL="228600" marR="0" lvl="0" indent="-228600" algn="l" rtl="0">
              <a:lnSpc>
                <a:spcPct val="120000"/>
              </a:lnSpc>
              <a:spcBef>
                <a:spcPts val="100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       Each student’s skills checklist and parent form will be stapled together. (2 sheets for each student)</a:t>
            </a:r>
            <a:endParaRPr/>
          </a:p>
        </p:txBody>
      </p:sp>
      <p:pic>
        <p:nvPicPr>
          <p:cNvPr id="646" name="Google Shape;646;p72" descr="C:\Program Files\Common Files\Microsoft Shared\Clipart\cagcat50\pe01616_.wmf"/>
          <p:cNvPicPr preferRelativeResize="0"/>
          <p:nvPr/>
        </p:nvPicPr>
        <p:blipFill rotWithShape="1">
          <a:blip r:embed="rId3">
            <a:alphaModFix/>
          </a:blip>
          <a:srcRect/>
          <a:stretch/>
        </p:blipFill>
        <p:spPr>
          <a:xfrm>
            <a:off x="6477000" y="4724400"/>
            <a:ext cx="2478087" cy="2133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
                                            <p:txEl>
                                              <p:pRg st="0" end="0"/>
                                            </p:txEl>
                                          </p:spTgt>
                                        </p:tgtEl>
                                        <p:attrNameLst>
                                          <p:attrName>style.visibility</p:attrName>
                                        </p:attrNameLst>
                                      </p:cBhvr>
                                      <p:to>
                                        <p:strVal val="visible"/>
                                      </p:to>
                                    </p:set>
                                    <p:animEffect transition="in" filter="fade">
                                      <p:cBhvr>
                                        <p:cTn id="7" dur="500"/>
                                        <p:tgtEl>
                                          <p:spTgt spid="6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
                                            <p:txEl>
                                              <p:pRg st="1" end="1"/>
                                            </p:txEl>
                                          </p:spTgt>
                                        </p:tgtEl>
                                        <p:attrNameLst>
                                          <p:attrName>style.visibility</p:attrName>
                                        </p:attrNameLst>
                                      </p:cBhvr>
                                      <p:to>
                                        <p:strVal val="visible"/>
                                      </p:to>
                                    </p:set>
                                    <p:animEffect transition="in" filter="fade">
                                      <p:cBhvr>
                                        <p:cTn id="12" dur="500"/>
                                        <p:tgtEl>
                                          <p:spTgt spid="6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
                                            <p:txEl>
                                              <p:pRg st="2" end="2"/>
                                            </p:txEl>
                                          </p:spTgt>
                                        </p:tgtEl>
                                        <p:attrNameLst>
                                          <p:attrName>style.visibility</p:attrName>
                                        </p:attrNameLst>
                                      </p:cBhvr>
                                      <p:to>
                                        <p:strVal val="visible"/>
                                      </p:to>
                                    </p:set>
                                    <p:animEffect transition="in" filter="fade">
                                      <p:cBhvr>
                                        <p:cTn id="17" dur="500"/>
                                        <p:tgtEl>
                                          <p:spTgt spid="6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73"/>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MONITORING THIRD PARTY TESTING PROGRAM</a:t>
            </a:r>
            <a:endParaRPr/>
          </a:p>
        </p:txBody>
      </p:sp>
      <p:sp>
        <p:nvSpPr>
          <p:cNvPr id="652" name="Google Shape;652;p73"/>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lt1"/>
              </a:buClr>
              <a:buSzPts val="3600"/>
              <a:buFont typeface="Arial"/>
              <a:buNone/>
            </a:pPr>
            <a:r>
              <a:rPr lang="en-US" sz="3600" b="1" i="1" u="sng">
                <a:solidFill>
                  <a:schemeClr val="lt1"/>
                </a:solidFill>
                <a:latin typeface="Arial"/>
                <a:ea typeface="Arial"/>
                <a:cs typeface="Arial"/>
                <a:sym typeface="Arial"/>
              </a:rPr>
              <a:t>1.  A “clean” copy of the skills checklist for each student that was submitted.</a:t>
            </a:r>
            <a:endParaRPr/>
          </a:p>
          <a:p>
            <a:pPr marL="0" marR="0" lvl="0" indent="0" algn="l" rtl="0">
              <a:lnSpc>
                <a:spcPct val="120000"/>
              </a:lnSpc>
              <a:spcBef>
                <a:spcPts val="100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		Make sure there are no erasures, mark outs, “white outs”.  </a:t>
            </a:r>
            <a:endParaRPr/>
          </a:p>
          <a:p>
            <a:pPr marL="0" marR="0" lvl="0" indent="0" algn="l" rtl="0">
              <a:lnSpc>
                <a:spcPct val="120000"/>
              </a:lnSpc>
              <a:spcBef>
                <a:spcPts val="100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		Make sure there is a check mark in each “passing” box on the skills checklist form.</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7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MONITORING THIRD PARTY TESTING PROGRAM</a:t>
            </a:r>
            <a:endParaRPr/>
          </a:p>
        </p:txBody>
      </p:sp>
      <p:sp>
        <p:nvSpPr>
          <p:cNvPr id="658" name="Google Shape;658;p74"/>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lt1"/>
              </a:buClr>
              <a:buSzPts val="3600"/>
              <a:buFont typeface="Arial"/>
              <a:buNone/>
            </a:pPr>
            <a:r>
              <a:rPr lang="en-US" sz="3600" b="1" i="1" u="sng">
                <a:solidFill>
                  <a:schemeClr val="lt1"/>
                </a:solidFill>
                <a:latin typeface="Arial"/>
                <a:ea typeface="Arial"/>
                <a:cs typeface="Arial"/>
                <a:sym typeface="Arial"/>
              </a:rPr>
              <a:t>2. Copy of each student’s signed parental permission form.</a:t>
            </a:r>
            <a:endParaRPr/>
          </a:p>
          <a:p>
            <a:pPr marL="0" marR="0" lvl="0" indent="0" algn="l" rtl="0">
              <a:lnSpc>
                <a:spcPct val="110000"/>
              </a:lnSpc>
              <a:spcBef>
                <a:spcPts val="100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		Staple this form to the skills checklist</a:t>
            </a:r>
            <a:endParaRPr/>
          </a:p>
          <a:p>
            <a:pPr marL="0" marR="0" lvl="0" indent="0" algn="l" rtl="0">
              <a:lnSpc>
                <a:spcPct val="11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0" marR="0" lvl="0" indent="0" algn="l" rtl="0">
              <a:lnSpc>
                <a:spcPct val="110000"/>
              </a:lnSpc>
              <a:spcBef>
                <a:spcPts val="1000"/>
              </a:spcBef>
              <a:spcAft>
                <a:spcPts val="0"/>
              </a:spcAft>
              <a:buClr>
                <a:schemeClr val="lt1"/>
              </a:buClr>
              <a:buSzPts val="4000"/>
              <a:buFont typeface="Arial"/>
              <a:buNone/>
            </a:pPr>
            <a:r>
              <a:rPr lang="en-US" sz="4000" b="1" i="0" u="sng">
                <a:solidFill>
                  <a:schemeClr val="lt1"/>
                </a:solidFill>
                <a:latin typeface="Arial"/>
                <a:ea typeface="Arial"/>
                <a:cs typeface="Arial"/>
                <a:sym typeface="Arial"/>
              </a:rPr>
              <a:t>Put these forms in alphabetical order.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8">
                                            <p:txEl>
                                              <p:pRg st="0" end="0"/>
                                            </p:txEl>
                                          </p:spTgt>
                                        </p:tgtEl>
                                        <p:attrNameLst>
                                          <p:attrName>style.visibility</p:attrName>
                                        </p:attrNameLst>
                                      </p:cBhvr>
                                      <p:to>
                                        <p:strVal val="visible"/>
                                      </p:to>
                                    </p:set>
                                    <p:animEffect transition="in" filter="fade">
                                      <p:cBhvr>
                                        <p:cTn id="7" dur="500"/>
                                        <p:tgtEl>
                                          <p:spTgt spid="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58">
                                            <p:txEl>
                                              <p:pRg st="1" end="1"/>
                                            </p:txEl>
                                          </p:spTgt>
                                        </p:tgtEl>
                                        <p:attrNameLst>
                                          <p:attrName>style.visibility</p:attrName>
                                        </p:attrNameLst>
                                      </p:cBhvr>
                                      <p:to>
                                        <p:strVal val="visible"/>
                                      </p:to>
                                    </p:set>
                                    <p:animEffect transition="in" filter="fade">
                                      <p:cBhvr>
                                        <p:cTn id="12" dur="500"/>
                                        <p:tgtEl>
                                          <p:spTgt spid="6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58">
                                            <p:txEl>
                                              <p:pRg st="2" end="2"/>
                                            </p:txEl>
                                          </p:spTgt>
                                        </p:tgtEl>
                                        <p:attrNameLst>
                                          <p:attrName>style.visibility</p:attrName>
                                        </p:attrNameLst>
                                      </p:cBhvr>
                                      <p:to>
                                        <p:strVal val="visible"/>
                                      </p:to>
                                    </p:set>
                                    <p:animEffect transition="in" filter="fade">
                                      <p:cBhvr>
                                        <p:cTn id="17" dur="500"/>
                                        <p:tgtEl>
                                          <p:spTgt spid="6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58">
                                            <p:txEl>
                                              <p:pRg st="3" end="3"/>
                                            </p:txEl>
                                          </p:spTgt>
                                        </p:tgtEl>
                                        <p:attrNameLst>
                                          <p:attrName>style.visibility</p:attrName>
                                        </p:attrNameLst>
                                      </p:cBhvr>
                                      <p:to>
                                        <p:strVal val="visible"/>
                                      </p:to>
                                    </p:set>
                                    <p:animEffect transition="in" filter="fade">
                                      <p:cBhvr>
                                        <p:cTn id="22" dur="500"/>
                                        <p:tgtEl>
                                          <p:spTgt spid="6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75"/>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MONITORING THIRD PARTY TESTING PROGRAM</a:t>
            </a:r>
            <a:endParaRPr/>
          </a:p>
        </p:txBody>
      </p:sp>
      <p:sp>
        <p:nvSpPr>
          <p:cNvPr id="664" name="Google Shape;664;p75"/>
          <p:cNvSpPr txBox="1">
            <a:spLocks noGrp="1"/>
          </p:cNvSpPr>
          <p:nvPr>
            <p:ph type="body" idx="1"/>
          </p:nvPr>
        </p:nvSpPr>
        <p:spPr>
          <a:xfrm>
            <a:off x="457200" y="2209800"/>
            <a:ext cx="8229600" cy="39163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2400"/>
              <a:buFont typeface="Arial"/>
              <a:buNone/>
            </a:pPr>
            <a:r>
              <a:rPr lang="en-US" sz="2400" b="1" i="1" u="sng">
                <a:solidFill>
                  <a:schemeClr val="lt1"/>
                </a:solidFill>
                <a:latin typeface="Arial"/>
                <a:ea typeface="Arial"/>
                <a:cs typeface="Arial"/>
                <a:sym typeface="Arial"/>
              </a:rPr>
              <a:t>SDE will check:</a:t>
            </a:r>
            <a:endParaRPr/>
          </a:p>
          <a:p>
            <a:pPr marL="228600" marR="0" lvl="0" indent="-228600" algn="l" rtl="0">
              <a:lnSpc>
                <a:spcPct val="90000"/>
              </a:lnSpc>
              <a:spcBef>
                <a:spcPts val="100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 to make sure each student submitted is on your class roster</a:t>
            </a:r>
            <a:endParaRPr/>
          </a:p>
          <a:p>
            <a:pPr marL="228600" marR="0" lvl="0" indent="-228600" algn="l" rtl="0">
              <a:lnSpc>
                <a:spcPct val="90000"/>
              </a:lnSpc>
              <a:spcBef>
                <a:spcPts val="100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 to make sure that you have parental permission forms </a:t>
            </a:r>
            <a:endParaRPr/>
          </a:p>
          <a:p>
            <a:pPr marL="228600" marR="0" lvl="0" indent="-228600" algn="l" rtl="0">
              <a:lnSpc>
                <a:spcPct val="90000"/>
              </a:lnSpc>
              <a:spcBef>
                <a:spcPts val="100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		and completed “passing” skills check list for all 	students submitted.</a:t>
            </a:r>
            <a:endParaRPr/>
          </a:p>
          <a:p>
            <a:pPr marL="228600" marR="0" lvl="0" indent="-228600" algn="l" rtl="0">
              <a:lnSpc>
                <a:spcPct val="9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76200" algn="l" rtl="0">
              <a:lnSpc>
                <a:spcPct val="12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4">
                                            <p:txEl>
                                              <p:pRg st="0" end="0"/>
                                            </p:txEl>
                                          </p:spTgt>
                                        </p:tgtEl>
                                        <p:attrNameLst>
                                          <p:attrName>style.visibility</p:attrName>
                                        </p:attrNameLst>
                                      </p:cBhvr>
                                      <p:to>
                                        <p:strVal val="visible"/>
                                      </p:to>
                                    </p:set>
                                    <p:animEffect transition="in" filter="fade">
                                      <p:cBhvr>
                                        <p:cTn id="7" dur="500"/>
                                        <p:tgtEl>
                                          <p:spTgt spid="6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4">
                                            <p:txEl>
                                              <p:pRg st="1" end="1"/>
                                            </p:txEl>
                                          </p:spTgt>
                                        </p:tgtEl>
                                        <p:attrNameLst>
                                          <p:attrName>style.visibility</p:attrName>
                                        </p:attrNameLst>
                                      </p:cBhvr>
                                      <p:to>
                                        <p:strVal val="visible"/>
                                      </p:to>
                                    </p:set>
                                    <p:animEffect transition="in" filter="fade">
                                      <p:cBhvr>
                                        <p:cTn id="12" dur="500"/>
                                        <p:tgtEl>
                                          <p:spTgt spid="6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64">
                                            <p:txEl>
                                              <p:pRg st="2" end="2"/>
                                            </p:txEl>
                                          </p:spTgt>
                                        </p:tgtEl>
                                        <p:attrNameLst>
                                          <p:attrName>style.visibility</p:attrName>
                                        </p:attrNameLst>
                                      </p:cBhvr>
                                      <p:to>
                                        <p:strVal val="visible"/>
                                      </p:to>
                                    </p:set>
                                    <p:animEffect transition="in" filter="fade">
                                      <p:cBhvr>
                                        <p:cTn id="17" dur="500"/>
                                        <p:tgtEl>
                                          <p:spTgt spid="6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64">
                                            <p:txEl>
                                              <p:pRg st="3" end="3"/>
                                            </p:txEl>
                                          </p:spTgt>
                                        </p:tgtEl>
                                        <p:attrNameLst>
                                          <p:attrName>style.visibility</p:attrName>
                                        </p:attrNameLst>
                                      </p:cBhvr>
                                      <p:to>
                                        <p:strVal val="visible"/>
                                      </p:to>
                                    </p:set>
                                    <p:animEffect transition="in" filter="fade">
                                      <p:cBhvr>
                                        <p:cTn id="22" dur="500"/>
                                        <p:tgtEl>
                                          <p:spTgt spid="6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64">
                                            <p:txEl>
                                              <p:pRg st="4" end="4"/>
                                            </p:txEl>
                                          </p:spTgt>
                                        </p:tgtEl>
                                        <p:attrNameLst>
                                          <p:attrName>style.visibility</p:attrName>
                                        </p:attrNameLst>
                                      </p:cBhvr>
                                      <p:to>
                                        <p:strVal val="visible"/>
                                      </p:to>
                                    </p:set>
                                    <p:animEffect transition="in" filter="fade">
                                      <p:cBhvr>
                                        <p:cTn id="27" dur="500"/>
                                        <p:tgtEl>
                                          <p:spTgt spid="6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4">
                                            <p:txEl>
                                              <p:pRg st="5" end="5"/>
                                            </p:txEl>
                                          </p:spTgt>
                                        </p:tgtEl>
                                        <p:attrNameLst>
                                          <p:attrName>style.visibility</p:attrName>
                                        </p:attrNameLst>
                                      </p:cBhvr>
                                      <p:to>
                                        <p:strVal val="visible"/>
                                      </p:to>
                                    </p:set>
                                    <p:animEffect transition="in" filter="fade">
                                      <p:cBhvr>
                                        <p:cTn id="32" dur="500"/>
                                        <p:tgtEl>
                                          <p:spTgt spid="6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76"/>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MONITORING</a:t>
            </a:r>
            <a:endParaRPr/>
          </a:p>
        </p:txBody>
      </p:sp>
      <p:sp>
        <p:nvSpPr>
          <p:cNvPr id="670" name="Google Shape;670;p76"/>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None/>
            </a:pPr>
            <a:r>
              <a:rPr lang="en-US" sz="2000" b="1" i="0" u="none">
                <a:solidFill>
                  <a:schemeClr val="lt1"/>
                </a:solidFill>
                <a:latin typeface="Arial"/>
                <a:ea typeface="Arial"/>
                <a:cs typeface="Arial"/>
                <a:sym typeface="Arial"/>
              </a:rPr>
              <a:t>IN THE VEHICLE</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Have no more than two students in the car</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Test as you normally would be testing</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We want to observe all phases of the testing process</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Pre-trip conference</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During the ride - route</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Post trip conference</a:t>
            </a:r>
            <a:endParaRPr/>
          </a:p>
          <a:p>
            <a:pPr marL="685800" marR="0" lvl="1" indent="-228600" algn="l" rtl="0">
              <a:lnSpc>
                <a:spcPct val="120000"/>
              </a:lnSpc>
              <a:spcBef>
                <a:spcPts val="500"/>
              </a:spcBef>
              <a:spcAft>
                <a:spcPts val="0"/>
              </a:spcAft>
              <a:buClr>
                <a:schemeClr val="lt1"/>
              </a:buClr>
              <a:buSzPts val="1800"/>
              <a:buFont typeface="Arial"/>
              <a:buNone/>
            </a:pPr>
            <a:endParaRPr sz="1800" b="1" i="1" u="none" strike="noStrike" cap="none">
              <a:solidFill>
                <a:schemeClr val="lt1"/>
              </a:solidFill>
              <a:latin typeface="Arial"/>
              <a:ea typeface="Arial"/>
              <a:cs typeface="Arial"/>
              <a:sym typeface="Arial"/>
            </a:endParaRPr>
          </a:p>
          <a:p>
            <a:pPr marL="685800" marR="0" lvl="1" indent="-114300" algn="l" rtl="0">
              <a:lnSpc>
                <a:spcPct val="120000"/>
              </a:lnSpc>
              <a:spcBef>
                <a:spcPts val="50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a:p>
            <a:pPr marL="228600" marR="0" lvl="0" indent="-114300" algn="l" rtl="0">
              <a:lnSpc>
                <a:spcPct val="120000"/>
              </a:lnSpc>
              <a:spcBef>
                <a:spcPts val="100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77"/>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MONITORING</a:t>
            </a:r>
            <a:endParaRPr/>
          </a:p>
        </p:txBody>
      </p:sp>
      <p:sp>
        <p:nvSpPr>
          <p:cNvPr id="676" name="Google Shape;676;p77"/>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Let SDE representative know if you are testing/teaching all skills or just certain skills.</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Discuss with SDE the results after the testing is finished.</a:t>
            </a:r>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Demonstrate the testing route or areas where skills are tested.</a:t>
            </a:r>
            <a:endParaRPr/>
          </a:p>
          <a:p>
            <a:pPr marL="228600" marR="0" lvl="0" indent="-228600" algn="l" rtl="0">
              <a:lnSpc>
                <a:spcPct val="120000"/>
              </a:lnSpc>
              <a:spcBef>
                <a:spcPts val="1000"/>
              </a:spcBef>
              <a:spcAft>
                <a:spcPts val="0"/>
              </a:spcAft>
              <a:buClr>
                <a:schemeClr val="lt1"/>
              </a:buClr>
              <a:buSzPts val="2000"/>
              <a:buFont typeface="Arial"/>
              <a:buNone/>
            </a:pPr>
            <a:r>
              <a:rPr lang="en-US" sz="2000" b="1" i="1" u="none">
                <a:solidFill>
                  <a:schemeClr val="lt1"/>
                </a:solidFill>
                <a:latin typeface="Arial"/>
                <a:ea typeface="Arial"/>
                <a:cs typeface="Arial"/>
                <a:sym typeface="Arial"/>
              </a:rPr>
              <a:t>You will receive a copy of the SDE Monitoring Form to keep for your records</a:t>
            </a:r>
            <a:endParaRPr sz="2000" b="0" i="0" u="none">
              <a:solidFill>
                <a:schemeClr val="lt1"/>
              </a:solidFill>
              <a:latin typeface="Arial"/>
              <a:ea typeface="Arial"/>
              <a:cs typeface="Arial"/>
              <a:sym typeface="Arial"/>
            </a:endParaRPr>
          </a:p>
          <a:p>
            <a:pPr marL="228600" marR="0" lvl="0" indent="-101600" algn="l" rtl="0">
              <a:lnSpc>
                <a:spcPct val="12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78"/>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THIRD PARTY TESTING</a:t>
            </a:r>
            <a:endParaRPr/>
          </a:p>
        </p:txBody>
      </p:sp>
      <p:sp>
        <p:nvSpPr>
          <p:cNvPr id="682" name="Google Shape;682;p78"/>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There are still questions asked everyday about the program</a:t>
            </a:r>
            <a:endParaRPr/>
          </a:p>
          <a:p>
            <a:pPr marL="228600" marR="0" lvl="0" indent="-228600" algn="l" rtl="0">
              <a:lnSpc>
                <a:spcPct val="8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The SDE staff visited as many schools as possible this past year to evaluate where we are with the program.</a:t>
            </a:r>
            <a:endParaRPr/>
          </a:p>
          <a:p>
            <a:pPr marL="228600" marR="0" lvl="0" indent="-228600" algn="l" rtl="0">
              <a:lnSpc>
                <a:spcPct val="8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We came up with some questions and some ideas to improve the program and keep it growing.</a:t>
            </a:r>
            <a:endParaRPr/>
          </a:p>
          <a:p>
            <a:pPr marL="228600" marR="0" lvl="0" indent="-228600" algn="l" rtl="0">
              <a:lnSpc>
                <a:spcPct val="8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Next are Frequently Asked Questions that we encountered during our visits.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79"/>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FAQ</a:t>
            </a:r>
            <a:endParaRPr/>
          </a:p>
        </p:txBody>
      </p:sp>
      <p:sp>
        <p:nvSpPr>
          <p:cNvPr id="688" name="Google Shape;688;p79"/>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Do I have to test all my students?</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No, we suggest you only test those students that you feel, using your professional judgment as a driver education instructor, have the skills to pass the exam.</a:t>
            </a:r>
            <a:endParaRPr/>
          </a:p>
          <a:p>
            <a:pPr marL="228600" marR="0" lvl="0" indent="-114300" algn="l" rtl="0">
              <a:lnSpc>
                <a:spcPct val="120000"/>
              </a:lnSpc>
              <a:spcBef>
                <a:spcPts val="100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685800" y="609600"/>
            <a:ext cx="7764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20</a:t>
            </a:r>
            <a:r>
              <a:rPr lang="en-US"/>
              <a:t>21</a:t>
            </a:r>
            <a:r>
              <a:rPr lang="en-US" sz="3400" b="1" i="0" u="none">
                <a:solidFill>
                  <a:schemeClr val="lt1"/>
                </a:solidFill>
                <a:latin typeface="Arial"/>
                <a:ea typeface="Arial"/>
                <a:cs typeface="Arial"/>
                <a:sym typeface="Arial"/>
              </a:rPr>
              <a:t>-20</a:t>
            </a:r>
            <a:r>
              <a:rPr lang="en-US"/>
              <a:t>22</a:t>
            </a:r>
            <a:r>
              <a:rPr lang="en-US" sz="3400" b="1" i="0" u="none">
                <a:solidFill>
                  <a:schemeClr val="lt1"/>
                </a:solidFill>
                <a:latin typeface="Arial"/>
                <a:ea typeface="Arial"/>
                <a:cs typeface="Arial"/>
                <a:sym typeface="Arial"/>
              </a:rPr>
              <a:t> INFORMATION</a:t>
            </a:r>
            <a:endParaRPr/>
          </a:p>
        </p:txBody>
      </p:sp>
      <p:sp>
        <p:nvSpPr>
          <p:cNvPr id="196" name="Google Shape;196;p8"/>
          <p:cNvSpPr txBox="1">
            <a:spLocks noGrp="1"/>
          </p:cNvSpPr>
          <p:nvPr>
            <p:ph type="body" idx="1"/>
          </p:nvPr>
        </p:nvSpPr>
        <p:spPr>
          <a:xfrm>
            <a:off x="457200" y="1189037"/>
            <a:ext cx="8229600" cy="49831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800"/>
              <a:buFont typeface="Arial"/>
              <a:buNone/>
            </a:pPr>
            <a:endParaRPr sz="28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It is being administered in almost every school system offering driver education.</a:t>
            </a:r>
            <a:endParaRPr/>
          </a:p>
          <a:p>
            <a:pPr marL="228600" marR="0" lvl="0" indent="-228600" algn="l" rtl="0">
              <a:lnSpc>
                <a:spcPct val="80000"/>
              </a:lnSpc>
              <a:spcBef>
                <a:spcPts val="1000"/>
              </a:spcBef>
              <a:spcAft>
                <a:spcPts val="0"/>
              </a:spcAft>
              <a:buClr>
                <a:schemeClr val="lt1"/>
              </a:buClr>
              <a:buSzPts val="2800"/>
              <a:buFont typeface="Arial"/>
              <a:buChar char="•"/>
            </a:pPr>
            <a:r>
              <a:rPr lang="en-US" sz="2800" b="0" i="0" u="none">
                <a:solidFill>
                  <a:schemeClr val="lt1"/>
                </a:solidFill>
                <a:latin typeface="Arial"/>
                <a:ea typeface="Arial"/>
                <a:cs typeface="Arial"/>
                <a:sym typeface="Arial"/>
              </a:rPr>
              <a:t>This past year </a:t>
            </a:r>
            <a:r>
              <a:rPr lang="en-US" sz="2800"/>
              <a:t>19,312</a:t>
            </a:r>
            <a:r>
              <a:rPr lang="en-US" sz="2800" b="0" i="0" u="none">
                <a:solidFill>
                  <a:schemeClr val="lt1"/>
                </a:solidFill>
                <a:latin typeface="Arial"/>
                <a:ea typeface="Arial"/>
                <a:cs typeface="Arial"/>
                <a:sym typeface="Arial"/>
              </a:rPr>
              <a:t> certificates were issued throughout the state during the Fall/Spring. 3</a:t>
            </a:r>
            <a:r>
              <a:rPr lang="en-US" sz="2800"/>
              <a:t>5,630</a:t>
            </a:r>
            <a:r>
              <a:rPr lang="en-US" sz="2800" b="0" i="0" u="none">
                <a:solidFill>
                  <a:schemeClr val="lt1"/>
                </a:solidFill>
                <a:latin typeface="Arial"/>
                <a:ea typeface="Arial"/>
                <a:cs typeface="Arial"/>
                <a:sym typeface="Arial"/>
              </a:rPr>
              <a:t> students were enrolled in Driver Ed.</a:t>
            </a:r>
            <a:endParaRPr/>
          </a:p>
          <a:p>
            <a:pPr marL="228600" marR="0" lvl="0" indent="-50800" algn="l" rtl="0">
              <a:lnSpc>
                <a:spcPct val="120000"/>
              </a:lnSpc>
              <a:spcBef>
                <a:spcPts val="1000"/>
              </a:spcBef>
              <a:spcAft>
                <a:spcPts val="0"/>
              </a:spcAft>
              <a:buClr>
                <a:schemeClr val="lt1"/>
              </a:buClr>
              <a:buSzPts val="2800"/>
              <a:buFont typeface="Arial"/>
              <a:buNone/>
            </a:pPr>
            <a:endParaRPr sz="2800" b="0" i="0" u="none">
              <a:solidFill>
                <a:schemeClr val="lt1"/>
              </a:solidFill>
              <a:latin typeface="Arial"/>
              <a:ea typeface="Arial"/>
              <a:cs typeface="Arial"/>
              <a:sym typeface="Arial"/>
            </a:endParaRPr>
          </a:p>
        </p:txBody>
      </p:sp>
      <p:pic>
        <p:nvPicPr>
          <p:cNvPr id="197" name="Google Shape;197;p8"/>
          <p:cNvPicPr preferRelativeResize="0"/>
          <p:nvPr/>
        </p:nvPicPr>
        <p:blipFill rotWithShape="1">
          <a:blip r:embed="rId3">
            <a:alphaModFix/>
          </a:blip>
          <a:srcRect/>
          <a:stretch/>
        </p:blipFill>
        <p:spPr>
          <a:xfrm>
            <a:off x="1295400" y="3598862"/>
            <a:ext cx="2514600" cy="2698750"/>
          </a:xfrm>
          <a:prstGeom prst="rect">
            <a:avLst/>
          </a:prstGeom>
          <a:noFill/>
          <a:ln>
            <a:noFill/>
          </a:ln>
        </p:spPr>
      </p:pic>
      <p:pic>
        <p:nvPicPr>
          <p:cNvPr id="198" name="Google Shape;198;p8"/>
          <p:cNvPicPr preferRelativeResize="0"/>
          <p:nvPr/>
        </p:nvPicPr>
        <p:blipFill rotWithShape="1">
          <a:blip r:embed="rId4">
            <a:alphaModFix/>
          </a:blip>
          <a:srcRect/>
          <a:stretch/>
        </p:blipFill>
        <p:spPr>
          <a:xfrm>
            <a:off x="4953000" y="3581400"/>
            <a:ext cx="2590800" cy="25908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0"/>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FAQ</a:t>
            </a:r>
            <a:endParaRPr/>
          </a:p>
        </p:txBody>
      </p:sp>
      <p:sp>
        <p:nvSpPr>
          <p:cNvPr id="694" name="Google Shape;694;p80"/>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Can I test a student with an out of state learners license?</a:t>
            </a:r>
            <a:endParaRPr/>
          </a:p>
          <a:p>
            <a:pPr marL="1143000" marR="0" lvl="2" indent="-228600" algn="l" rtl="0">
              <a:lnSpc>
                <a:spcPct val="120000"/>
              </a:lnSpc>
              <a:spcBef>
                <a:spcPts val="50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No, you can only test students with a valid Alabama learners license.</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1"/>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FAQ</a:t>
            </a:r>
            <a:endParaRPr/>
          </a:p>
        </p:txBody>
      </p:sp>
      <p:sp>
        <p:nvSpPr>
          <p:cNvPr id="700" name="Google Shape;700;p81"/>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Can I test former students or students in another driver education class?</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No, you may only test students </a:t>
            </a:r>
            <a:r>
              <a:rPr lang="en-US" sz="1800" b="1" i="0" u="none" strike="noStrike" cap="none">
                <a:solidFill>
                  <a:schemeClr val="lt1"/>
                </a:solidFill>
                <a:latin typeface="Arial"/>
                <a:ea typeface="Arial"/>
                <a:cs typeface="Arial"/>
                <a:sym typeface="Arial"/>
              </a:rPr>
              <a:t>currently</a:t>
            </a:r>
            <a:r>
              <a:rPr lang="en-US" sz="1800" b="0" i="0" u="none" strike="noStrike" cap="none">
                <a:solidFill>
                  <a:schemeClr val="lt1"/>
                </a:solidFill>
                <a:latin typeface="Arial"/>
                <a:ea typeface="Arial"/>
                <a:cs typeface="Arial"/>
                <a:sym typeface="Arial"/>
              </a:rPr>
              <a:t> enrolled in </a:t>
            </a:r>
            <a:r>
              <a:rPr lang="en-US" sz="1800" b="1" i="0" u="none" strike="noStrike" cap="none">
                <a:solidFill>
                  <a:schemeClr val="lt1"/>
                </a:solidFill>
                <a:latin typeface="Arial"/>
                <a:ea typeface="Arial"/>
                <a:cs typeface="Arial"/>
                <a:sym typeface="Arial"/>
              </a:rPr>
              <a:t>your</a:t>
            </a:r>
            <a:r>
              <a:rPr lang="en-US" sz="1800" b="0" i="0" u="none" strike="noStrike" cap="none">
                <a:solidFill>
                  <a:schemeClr val="lt1"/>
                </a:solidFill>
                <a:latin typeface="Arial"/>
                <a:ea typeface="Arial"/>
                <a:cs typeface="Arial"/>
                <a:sym typeface="Arial"/>
              </a:rPr>
              <a:t> driver education </a:t>
            </a:r>
            <a:r>
              <a:rPr lang="en-US" sz="1800" b="1" i="0" u="none" strike="noStrike" cap="none">
                <a:solidFill>
                  <a:schemeClr val="lt1"/>
                </a:solidFill>
                <a:latin typeface="Arial"/>
                <a:ea typeface="Arial"/>
                <a:cs typeface="Arial"/>
                <a:sym typeface="Arial"/>
              </a:rPr>
              <a:t>class</a:t>
            </a:r>
            <a:r>
              <a:rPr lang="en-US" sz="1800" b="0" i="0" u="none" strike="noStrike" cap="none">
                <a:solidFill>
                  <a:schemeClr val="lt1"/>
                </a:solidFill>
                <a:latin typeface="Arial"/>
                <a:ea typeface="Arial"/>
                <a:cs typeface="Arial"/>
                <a:sym typeface="Arial"/>
              </a:rPr>
              <a:t>.</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You cannot test another teacher’s students without permission from SDE.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82"/>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FAQ</a:t>
            </a:r>
            <a:endParaRPr/>
          </a:p>
        </p:txBody>
      </p:sp>
      <p:sp>
        <p:nvSpPr>
          <p:cNvPr id="706" name="Google Shape;706;p82"/>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Can I be held personally responsible if, after I pass a student, they have  a wreck with damages, injuries or deaths?</a:t>
            </a:r>
            <a:endParaRPr/>
          </a:p>
          <a:p>
            <a:pPr marL="228600" marR="0" lvl="0" indent="-228600" algn="l" rtl="0">
              <a:lnSpc>
                <a:spcPct val="8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		If you have followed the training and guidelines set forth by SDE and ALEA and the student successfully completed all skill requirements, you would not be liable for the students actions after their license has been issued.  </a:t>
            </a:r>
            <a:r>
              <a:rPr lang="en-US" sz="2600" b="1" i="0" u="none">
                <a:solidFill>
                  <a:schemeClr val="lt1"/>
                </a:solidFill>
                <a:latin typeface="Arial"/>
                <a:ea typeface="Arial"/>
                <a:cs typeface="Arial"/>
                <a:sym typeface="Arial"/>
              </a:rPr>
              <a:t>Proper documentation and complete testing is a must!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83"/>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FAQ</a:t>
            </a:r>
            <a:endParaRPr/>
          </a:p>
        </p:txBody>
      </p:sp>
      <p:sp>
        <p:nvSpPr>
          <p:cNvPr id="712" name="Google Shape;712;p83"/>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Can I test foreign exchange students?</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Yes, IF they have </a:t>
            </a:r>
            <a:r>
              <a:rPr lang="en-US" sz="1800" b="1" i="0" u="none" strike="noStrike" cap="none">
                <a:solidFill>
                  <a:schemeClr val="lt1"/>
                </a:solidFill>
                <a:latin typeface="Arial"/>
                <a:ea typeface="Arial"/>
                <a:cs typeface="Arial"/>
                <a:sym typeface="Arial"/>
              </a:rPr>
              <a:t>at least </a:t>
            </a:r>
            <a:r>
              <a:rPr lang="en-US" sz="1800" b="0" i="0" u="none" strike="noStrike" cap="none">
                <a:solidFill>
                  <a:schemeClr val="lt1"/>
                </a:solidFill>
                <a:latin typeface="Arial"/>
                <a:ea typeface="Arial"/>
                <a:cs typeface="Arial"/>
                <a:sym typeface="Arial"/>
              </a:rPr>
              <a:t>6 more months left in the country.  They will need to get their Learner License immediately upon arriving in the US.</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If they do not have a SS card they must have a denial letter from the Social Security Administration</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8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FAQ</a:t>
            </a:r>
            <a:endParaRPr/>
          </a:p>
        </p:txBody>
      </p:sp>
      <p:sp>
        <p:nvSpPr>
          <p:cNvPr id="718" name="Google Shape;718;p84"/>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Can I re-test a student?</a:t>
            </a:r>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If time permits and you think the student could pass with another opportunity you may test them again.  Remember that they can still go to ALEA for their test.</a:t>
            </a:r>
            <a:endParaRPr/>
          </a:p>
          <a:p>
            <a:pPr marL="685800" marR="0" lvl="1" indent="-114300" algn="l" rtl="0">
              <a:lnSpc>
                <a:spcPct val="120000"/>
              </a:lnSpc>
              <a:spcBef>
                <a:spcPts val="500"/>
              </a:spcBef>
              <a:spcAft>
                <a:spcPts val="0"/>
              </a:spcAft>
              <a:buClr>
                <a:schemeClr val="lt1"/>
              </a:buClr>
              <a:buSzPts val="1800"/>
              <a:buFont typeface="Arial"/>
              <a:buNone/>
            </a:pPr>
            <a:endParaRPr sz="1800" b="0" i="0" u="none" strike="noStrike" cap="none">
              <a:solidFill>
                <a:schemeClr val="lt1"/>
              </a:solidFill>
              <a:latin typeface="Arial"/>
              <a:ea typeface="Arial"/>
              <a:cs typeface="Arial"/>
              <a:sym typeface="Arial"/>
            </a:endParaRPr>
          </a:p>
          <a:p>
            <a:pPr marL="685800" marR="0" lvl="1" indent="-228600" algn="l" rtl="0">
              <a:lnSpc>
                <a:spcPct val="120000"/>
              </a:lnSpc>
              <a:spcBef>
                <a:spcPts val="500"/>
              </a:spcBef>
              <a:spcAft>
                <a:spcPts val="0"/>
              </a:spcAft>
              <a:buClr>
                <a:schemeClr val="lt1"/>
              </a:buClr>
              <a:buSzPts val="1800"/>
              <a:buFont typeface="Arial"/>
              <a:buChar char="•"/>
            </a:pPr>
            <a:r>
              <a:rPr lang="en-US" sz="1800" b="0" i="0" u="none" strike="noStrike" cap="none">
                <a:solidFill>
                  <a:schemeClr val="lt1"/>
                </a:solidFill>
                <a:latin typeface="Arial"/>
                <a:ea typeface="Arial"/>
                <a:cs typeface="Arial"/>
                <a:sym typeface="Arial"/>
              </a:rPr>
              <a:t>OTHER QUESTIONS?????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85"/>
          <p:cNvSpPr txBox="1">
            <a:spLocks noGrp="1"/>
          </p:cNvSpPr>
          <p:nvPr>
            <p:ph type="title"/>
          </p:nvPr>
        </p:nvSpPr>
        <p:spPr>
          <a:xfrm>
            <a:off x="688975" y="228600"/>
            <a:ext cx="7766050"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HINTS AND TIPS</a:t>
            </a:r>
            <a:endParaRPr/>
          </a:p>
        </p:txBody>
      </p:sp>
      <p:sp>
        <p:nvSpPr>
          <p:cNvPr id="724" name="Google Shape;724;p85"/>
          <p:cNvSpPr txBox="1">
            <a:spLocks noGrp="1"/>
          </p:cNvSpPr>
          <p:nvPr>
            <p:ph type="body" idx="1"/>
          </p:nvPr>
        </p:nvSpPr>
        <p:spPr>
          <a:xfrm>
            <a:off x="609600" y="1371600"/>
            <a:ext cx="7924800" cy="4953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80000"/>
              </a:lnSpc>
              <a:spcBef>
                <a:spcPts val="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Have a cut off date for learners license and parent permission forms if they want to be tested.</a:t>
            </a:r>
            <a:endParaRPr/>
          </a:p>
          <a:p>
            <a:pPr marL="228600" marR="0" lvl="0" indent="-228600" algn="l" rtl="0">
              <a:lnSpc>
                <a:spcPct val="8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none">
                <a:solidFill>
                  <a:schemeClr val="lt1"/>
                </a:solidFill>
                <a:latin typeface="Arial"/>
                <a:ea typeface="Arial"/>
                <a:cs typeface="Arial"/>
                <a:sym typeface="Arial"/>
              </a:rPr>
              <a:t>Remind the student that when they turn 16 and have had their learners license for at least 180 days they take their learners license to ALEA to “redeem” them for a regular drivers license.</a:t>
            </a:r>
            <a:endParaRPr/>
          </a:p>
          <a:p>
            <a:pPr marL="228600" marR="0" lvl="0" indent="-228600" algn="l" rtl="0">
              <a:lnSpc>
                <a:spcPct val="8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a:p>
            <a:pPr marL="228600" marR="0" lvl="0" indent="-228600" algn="l" rtl="0">
              <a:lnSpc>
                <a:spcPct val="80000"/>
              </a:lnSpc>
              <a:spcBef>
                <a:spcPts val="1000"/>
              </a:spcBef>
              <a:spcAft>
                <a:spcPts val="0"/>
              </a:spcAft>
              <a:buClr>
                <a:schemeClr val="lt1"/>
              </a:buClr>
              <a:buSzPts val="2400"/>
              <a:buFont typeface="Arial"/>
              <a:buChar char="•"/>
            </a:pPr>
            <a:r>
              <a:rPr lang="en-US" sz="2400" b="0" i="0" u="sng">
                <a:solidFill>
                  <a:schemeClr val="lt1"/>
                </a:solidFill>
                <a:latin typeface="Arial"/>
                <a:ea typeface="Arial"/>
                <a:cs typeface="Arial"/>
                <a:sym typeface="Arial"/>
              </a:rPr>
              <a:t>Remember you are a teacher FIRST </a:t>
            </a:r>
            <a:r>
              <a:rPr lang="en-US" sz="2400" b="0" i="0" u="none">
                <a:solidFill>
                  <a:schemeClr val="lt1"/>
                </a:solidFill>
                <a:latin typeface="Arial"/>
                <a:ea typeface="Arial"/>
                <a:cs typeface="Arial"/>
                <a:sym typeface="Arial"/>
              </a:rPr>
              <a:t>– testing is secondary.  Teach the skills correctly and completely before testing (either cumulatively or in one test).</a:t>
            </a:r>
            <a:endParaRPr/>
          </a:p>
          <a:p>
            <a:pPr marL="228600" marR="0" lvl="0" indent="-76200" algn="l" rtl="0">
              <a:lnSpc>
                <a:spcPct val="12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6"/>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a:t>
            </a:r>
            <a:endParaRPr/>
          </a:p>
        </p:txBody>
      </p:sp>
      <p:sp>
        <p:nvSpPr>
          <p:cNvPr id="730" name="Google Shape;730;p86"/>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425450" algn="l" rtl="0">
              <a:lnSpc>
                <a:spcPct val="110000"/>
              </a:lnSpc>
              <a:spcBef>
                <a:spcPts val="0"/>
              </a:spcBef>
              <a:spcAft>
                <a:spcPts val="0"/>
              </a:spcAft>
              <a:buClr>
                <a:schemeClr val="lt1"/>
              </a:buClr>
              <a:buSzPts val="6700"/>
              <a:buFont typeface="Arial"/>
              <a:buChar char="•"/>
            </a:pPr>
            <a:r>
              <a:rPr lang="en-US" sz="6700" b="0" i="0" u="none">
                <a:solidFill>
                  <a:schemeClr val="lt1"/>
                </a:solidFill>
                <a:latin typeface="Arial"/>
                <a:ea typeface="Arial"/>
                <a:cs typeface="Arial"/>
                <a:sym typeface="Arial"/>
              </a:rPr>
              <a:t>QUESTIONS ON 3</a:t>
            </a:r>
            <a:r>
              <a:rPr lang="en-US" sz="6700" b="0" i="0" u="none" baseline="30000">
                <a:solidFill>
                  <a:schemeClr val="lt1"/>
                </a:solidFill>
                <a:latin typeface="Arial"/>
                <a:ea typeface="Arial"/>
                <a:cs typeface="Arial"/>
                <a:sym typeface="Arial"/>
              </a:rPr>
              <a:t>RD</a:t>
            </a:r>
            <a:r>
              <a:rPr lang="en-US" sz="6700" b="0" i="0" u="none">
                <a:solidFill>
                  <a:schemeClr val="lt1"/>
                </a:solidFill>
                <a:latin typeface="Arial"/>
                <a:ea typeface="Arial"/>
                <a:cs typeface="Arial"/>
                <a:sym typeface="Arial"/>
              </a:rPr>
              <a:t> PARTY TESTING????</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87"/>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latin typeface="Arial"/>
              <a:ea typeface="Arial"/>
              <a:cs typeface="Arial"/>
              <a:sym typeface="Arial"/>
            </a:endParaRPr>
          </a:p>
        </p:txBody>
      </p:sp>
      <p:sp>
        <p:nvSpPr>
          <p:cNvPr id="736" name="Google Shape;736;p87"/>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7400"/>
              <a:buFont typeface="Arial"/>
              <a:buNone/>
            </a:pPr>
            <a:r>
              <a:rPr lang="en-US" sz="7400" b="0" i="0" u="none">
                <a:solidFill>
                  <a:schemeClr val="lt1"/>
                </a:solidFill>
                <a:latin typeface="Arial"/>
                <a:ea typeface="Arial"/>
                <a:cs typeface="Arial"/>
                <a:sym typeface="Arial"/>
              </a:rPr>
              <a:t>GENERAL TEACHING       	INFORMATION</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88"/>
          <p:cNvSpPr txBox="1">
            <a:spLocks noGrp="1"/>
          </p:cNvSpPr>
          <p:nvPr>
            <p:ph type="title"/>
          </p:nvPr>
        </p:nvSpPr>
        <p:spPr>
          <a:xfrm>
            <a:off x="457200" y="274637"/>
            <a:ext cx="8229600" cy="6397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latin typeface="Arial"/>
              <a:ea typeface="Arial"/>
              <a:cs typeface="Arial"/>
              <a:sym typeface="Arial"/>
            </a:endParaRPr>
          </a:p>
        </p:txBody>
      </p:sp>
      <p:sp>
        <p:nvSpPr>
          <p:cNvPr id="742" name="Google Shape;742;p88"/>
          <p:cNvSpPr txBox="1">
            <a:spLocks noGrp="1"/>
          </p:cNvSpPr>
          <p:nvPr>
            <p:ph type="body" idx="1"/>
          </p:nvPr>
        </p:nvSpPr>
        <p:spPr>
          <a:xfrm>
            <a:off x="457200" y="838200"/>
            <a:ext cx="8229600" cy="528796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2600"/>
              <a:buFont typeface="Arial"/>
              <a:buNone/>
            </a:pPr>
            <a:endParaRPr sz="2600" b="0" i="0" u="none">
              <a:solidFill>
                <a:schemeClr val="lt1"/>
              </a:solidFill>
              <a:latin typeface="Arial"/>
              <a:ea typeface="Arial"/>
              <a:cs typeface="Arial"/>
              <a:sym typeface="Arial"/>
            </a:endParaRPr>
          </a:p>
          <a:p>
            <a:pPr marL="228600" marR="0" lvl="0" indent="-228600" algn="l" rtl="0">
              <a:lnSpc>
                <a:spcPct val="10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Refrain from using brakes prior to pulling into a turning lane or exit ramp (can release accelerator).</a:t>
            </a:r>
            <a:endParaRPr/>
          </a:p>
          <a:p>
            <a:pPr marL="228600" marR="0" lvl="0" indent="-228600" algn="l" rtl="0">
              <a:lnSpc>
                <a:spcPct val="100000"/>
              </a:lnSpc>
              <a:spcBef>
                <a:spcPts val="1000"/>
              </a:spcBef>
              <a:spcAft>
                <a:spcPts val="0"/>
              </a:spcAft>
              <a:buClr>
                <a:schemeClr val="lt1"/>
              </a:buClr>
              <a:buSzPts val="1100"/>
              <a:buFont typeface="Arial"/>
              <a:buNone/>
            </a:pPr>
            <a:endParaRPr sz="1100" b="0" i="0" u="none">
              <a:solidFill>
                <a:schemeClr val="lt1"/>
              </a:solidFill>
              <a:latin typeface="Arial"/>
              <a:ea typeface="Arial"/>
              <a:cs typeface="Arial"/>
              <a:sym typeface="Arial"/>
            </a:endParaRPr>
          </a:p>
          <a:p>
            <a:pPr marL="228600" marR="0" lvl="0" indent="-228600" algn="l" rtl="0">
              <a:lnSpc>
                <a:spcPct val="10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On lane changes, don’t slow/brake before moving over.</a:t>
            </a:r>
            <a:endParaRPr/>
          </a:p>
          <a:p>
            <a:pPr marL="228600" marR="0" lvl="0" indent="-228600" algn="l" rtl="0">
              <a:lnSpc>
                <a:spcPct val="100000"/>
              </a:lnSpc>
              <a:spcBef>
                <a:spcPts val="1000"/>
              </a:spcBef>
              <a:spcAft>
                <a:spcPts val="0"/>
              </a:spcAft>
              <a:buClr>
                <a:schemeClr val="lt1"/>
              </a:buClr>
              <a:buSzPts val="1100"/>
              <a:buFont typeface="Arial"/>
              <a:buNone/>
            </a:pPr>
            <a:endParaRPr sz="1100" b="0" i="0" u="none">
              <a:solidFill>
                <a:schemeClr val="lt1"/>
              </a:solidFill>
              <a:latin typeface="Arial"/>
              <a:ea typeface="Arial"/>
              <a:cs typeface="Arial"/>
              <a:sym typeface="Arial"/>
            </a:endParaRPr>
          </a:p>
          <a:p>
            <a:pPr marL="228600" marR="0" lvl="0" indent="-228600" algn="l" rtl="0">
              <a:lnSpc>
                <a:spcPct val="10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Checking blind spot – chin not past shoulder.</a:t>
            </a:r>
            <a:endParaRPr sz="1100" b="0" i="0" u="none">
              <a:solidFill>
                <a:schemeClr val="lt1"/>
              </a:solidFill>
              <a:latin typeface="Arial"/>
              <a:ea typeface="Arial"/>
              <a:cs typeface="Arial"/>
              <a:sym typeface="Arial"/>
            </a:endParaRPr>
          </a:p>
          <a:p>
            <a:pPr marL="228600" marR="0" lvl="0" indent="-63500" algn="l" rtl="0">
              <a:lnSpc>
                <a:spcPct val="100000"/>
              </a:lnSpc>
              <a:spcBef>
                <a:spcPts val="1000"/>
              </a:spcBef>
              <a:spcAft>
                <a:spcPts val="0"/>
              </a:spcAft>
              <a:buClr>
                <a:schemeClr val="lt1"/>
              </a:buClr>
              <a:buSzPts val="2600"/>
              <a:buFont typeface="Arial"/>
              <a:buNone/>
            </a:pPr>
            <a:endParaRPr sz="2600" b="0" i="0" u="none">
              <a:solidFill>
                <a:schemeClr val="lt1"/>
              </a:solidFill>
              <a:latin typeface="Arial"/>
              <a:ea typeface="Arial"/>
              <a:cs typeface="Arial"/>
              <a:sym typeface="Arial"/>
            </a:endParaRPr>
          </a:p>
          <a:p>
            <a:pPr marL="228600" marR="0" lvl="0" indent="-228600" algn="l" rtl="0">
              <a:lnSpc>
                <a:spcPct val="10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Remind students to make sure a vehicle is actually turning before pulling out of a side street.  Don’t trust the turn signal.</a:t>
            </a:r>
            <a:endParaRPr/>
          </a:p>
          <a:p>
            <a:pPr marL="228600" marR="0" lvl="0" indent="-63500" algn="l" rtl="0">
              <a:lnSpc>
                <a:spcPct val="120000"/>
              </a:lnSpc>
              <a:spcBef>
                <a:spcPts val="1000"/>
              </a:spcBef>
              <a:spcAft>
                <a:spcPts val="0"/>
              </a:spcAft>
              <a:buClr>
                <a:schemeClr val="lt1"/>
              </a:buClr>
              <a:buSzPts val="2600"/>
              <a:buFont typeface="Arial"/>
              <a:buNone/>
            </a:pPr>
            <a:endParaRPr sz="2600" b="0" i="0" u="none">
              <a:solidFill>
                <a:schemeClr val="lt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89"/>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STAY TO THE RIGHT IN CROSSOVERS</a:t>
            </a:r>
            <a:endParaRPr/>
          </a:p>
        </p:txBody>
      </p:sp>
      <p:pic>
        <p:nvPicPr>
          <p:cNvPr id="748" name="Google Shape;748;p89" descr="crossover.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sp>
        <p:nvSpPr>
          <p:cNvPr id="749" name="Google Shape;749;p89"/>
          <p:cNvSpPr txBox="1"/>
          <p:nvPr/>
        </p:nvSpPr>
        <p:spPr>
          <a:xfrm>
            <a:off x="609600" y="43434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Arial"/>
              <a:buChar char="•"/>
            </a:pPr>
            <a:r>
              <a:rPr lang="en-US" sz="3200" b="0" i="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endParaRPr/>
          </a:p>
          <a:p>
            <a:pPr marL="0" marR="0" lvl="0" indent="0" algn="l" rtl="0">
              <a:lnSpc>
                <a:spcPct val="100000"/>
              </a:lnSpc>
              <a:spcBef>
                <a:spcPts val="0"/>
              </a:spcBef>
              <a:spcAft>
                <a:spcPts val="0"/>
              </a:spcAft>
              <a:buNone/>
            </a:pPr>
            <a:endParaRPr sz="3200" b="0" i="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9"/>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GETTING STARTED</a:t>
            </a:r>
            <a:endParaRPr/>
          </a:p>
        </p:txBody>
      </p:sp>
      <p:sp>
        <p:nvSpPr>
          <p:cNvPr id="204" name="Google Shape;204;p9"/>
          <p:cNvSpPr txBox="1">
            <a:spLocks noGrp="1"/>
          </p:cNvSpPr>
          <p:nvPr>
            <p:ph type="body" idx="1"/>
          </p:nvPr>
        </p:nvSpPr>
        <p:spPr>
          <a:xfrm>
            <a:off x="685800" y="1600200"/>
            <a:ext cx="7764462" cy="44196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lt1"/>
              </a:buClr>
              <a:buSzPts val="1900"/>
              <a:buFont typeface="Arial"/>
              <a:buChar char="•"/>
            </a:pPr>
            <a:r>
              <a:rPr lang="en-US" sz="1900" b="0" i="0" u="none">
                <a:solidFill>
                  <a:schemeClr val="lt1"/>
                </a:solidFill>
                <a:latin typeface="Arial"/>
                <a:ea typeface="Arial"/>
                <a:cs typeface="Arial"/>
                <a:sym typeface="Arial"/>
              </a:rPr>
              <a:t>Announce that you will be administering the driver license test to eligible students</a:t>
            </a:r>
            <a:endParaRPr/>
          </a:p>
          <a:p>
            <a:pPr marL="228600" marR="0" lvl="0" indent="-228600" algn="l" rtl="0">
              <a:lnSpc>
                <a:spcPct val="100000"/>
              </a:lnSpc>
              <a:spcBef>
                <a:spcPts val="1000"/>
              </a:spcBef>
              <a:spcAft>
                <a:spcPts val="0"/>
              </a:spcAft>
              <a:buClr>
                <a:schemeClr val="lt1"/>
              </a:buClr>
              <a:buSzPts val="1900"/>
              <a:buFont typeface="Arial"/>
              <a:buChar char="•"/>
            </a:pPr>
            <a:r>
              <a:rPr lang="en-US" sz="1900" b="0" i="0" u="none">
                <a:solidFill>
                  <a:schemeClr val="lt1"/>
                </a:solidFill>
                <a:latin typeface="Arial"/>
                <a:ea typeface="Arial"/>
                <a:cs typeface="Arial"/>
                <a:sym typeface="Arial"/>
              </a:rPr>
              <a:t>Explain the requirements: skills, learners license, and parent permission</a:t>
            </a:r>
            <a:endParaRPr/>
          </a:p>
          <a:p>
            <a:pPr marL="228600" marR="0" lvl="0" indent="-228600" algn="l" rtl="0">
              <a:lnSpc>
                <a:spcPct val="100000"/>
              </a:lnSpc>
              <a:spcBef>
                <a:spcPts val="1000"/>
              </a:spcBef>
              <a:spcAft>
                <a:spcPts val="0"/>
              </a:spcAft>
              <a:buClr>
                <a:schemeClr val="lt1"/>
              </a:buClr>
              <a:buSzPts val="1900"/>
              <a:buFont typeface="Arial"/>
              <a:buChar char="•"/>
            </a:pPr>
            <a:r>
              <a:rPr lang="en-US" sz="1900" b="0" i="0" u="none">
                <a:solidFill>
                  <a:schemeClr val="lt1"/>
                </a:solidFill>
                <a:latin typeface="Arial"/>
                <a:ea typeface="Arial"/>
                <a:cs typeface="Arial"/>
                <a:sym typeface="Arial"/>
              </a:rPr>
              <a:t>Set a cut off date for students to become eligible to aid in planning your tests</a:t>
            </a:r>
            <a:endParaRPr/>
          </a:p>
          <a:p>
            <a:pPr marL="228600" marR="0" lvl="0" indent="-228600" algn="l" rtl="0">
              <a:lnSpc>
                <a:spcPct val="100000"/>
              </a:lnSpc>
              <a:spcBef>
                <a:spcPts val="1000"/>
              </a:spcBef>
              <a:spcAft>
                <a:spcPts val="0"/>
              </a:spcAft>
              <a:buClr>
                <a:schemeClr val="lt1"/>
              </a:buClr>
              <a:buSzPts val="1900"/>
              <a:buFont typeface="Arial"/>
              <a:buChar char="•"/>
            </a:pPr>
            <a:r>
              <a:rPr lang="en-US" sz="1900" b="0" i="0" u="sng">
                <a:solidFill>
                  <a:schemeClr val="lt1"/>
                </a:solidFill>
                <a:latin typeface="Arial"/>
                <a:ea typeface="Arial"/>
                <a:cs typeface="Arial"/>
                <a:sym typeface="Arial"/>
              </a:rPr>
              <a:t>Teach</a:t>
            </a:r>
            <a:r>
              <a:rPr lang="en-US" sz="1900" b="0" i="0" u="none">
                <a:solidFill>
                  <a:schemeClr val="lt1"/>
                </a:solidFill>
                <a:latin typeface="Arial"/>
                <a:ea typeface="Arial"/>
                <a:cs typeface="Arial"/>
                <a:sym typeface="Arial"/>
              </a:rPr>
              <a:t> the required minimum of 30 hours of classroom instruction</a:t>
            </a:r>
            <a:endParaRPr/>
          </a:p>
          <a:p>
            <a:pPr marL="228600" marR="0" lvl="0" indent="-228600" algn="l" rtl="0">
              <a:lnSpc>
                <a:spcPct val="100000"/>
              </a:lnSpc>
              <a:spcBef>
                <a:spcPts val="1000"/>
              </a:spcBef>
              <a:spcAft>
                <a:spcPts val="0"/>
              </a:spcAft>
              <a:buClr>
                <a:schemeClr val="lt1"/>
              </a:buClr>
              <a:buSzPts val="1900"/>
              <a:buFont typeface="Arial"/>
              <a:buChar char="•"/>
            </a:pPr>
            <a:r>
              <a:rPr lang="en-US" sz="1900" b="0" i="0" u="sng">
                <a:solidFill>
                  <a:schemeClr val="lt1"/>
                </a:solidFill>
                <a:latin typeface="Arial"/>
                <a:ea typeface="Arial"/>
                <a:cs typeface="Arial"/>
                <a:sym typeface="Arial"/>
              </a:rPr>
              <a:t>Teach</a:t>
            </a:r>
            <a:r>
              <a:rPr lang="en-US" sz="1900" b="0" i="0" u="none">
                <a:solidFill>
                  <a:schemeClr val="lt1"/>
                </a:solidFill>
                <a:latin typeface="Arial"/>
                <a:ea typeface="Arial"/>
                <a:cs typeface="Arial"/>
                <a:sym typeface="Arial"/>
              </a:rPr>
              <a:t> the driving skills as required in Alabama Course of Study</a:t>
            </a:r>
            <a:endParaRPr/>
          </a:p>
          <a:p>
            <a:pPr marL="228600" marR="0" lvl="0" indent="-228600" algn="l" rtl="0">
              <a:lnSpc>
                <a:spcPct val="100000"/>
              </a:lnSpc>
              <a:spcBef>
                <a:spcPts val="1000"/>
              </a:spcBef>
              <a:spcAft>
                <a:spcPts val="0"/>
              </a:spcAft>
              <a:buClr>
                <a:schemeClr val="lt1"/>
              </a:buClr>
              <a:buSzPts val="1900"/>
              <a:buFont typeface="Arial"/>
              <a:buChar char="•"/>
            </a:pPr>
            <a:r>
              <a:rPr lang="en-US" sz="1900" b="0" i="0" u="none">
                <a:solidFill>
                  <a:schemeClr val="lt1"/>
                </a:solidFill>
                <a:latin typeface="Arial"/>
                <a:ea typeface="Arial"/>
                <a:cs typeface="Arial"/>
                <a:sym typeface="Arial"/>
              </a:rPr>
              <a:t>Decide who has the skills to be tested and set up your testing plan.</a:t>
            </a:r>
            <a:endParaRPr/>
          </a:p>
          <a:p>
            <a:pPr marL="228600" marR="0" lvl="0" indent="-228600" algn="l" rtl="0">
              <a:lnSpc>
                <a:spcPct val="100000"/>
              </a:lnSpc>
              <a:spcBef>
                <a:spcPts val="1000"/>
              </a:spcBef>
              <a:spcAft>
                <a:spcPts val="0"/>
              </a:spcAft>
              <a:buClr>
                <a:schemeClr val="lt1"/>
              </a:buClr>
              <a:buSzPts val="1100"/>
              <a:buFont typeface="Arial"/>
              <a:buNone/>
            </a:pPr>
            <a:r>
              <a:rPr lang="en-US" sz="1100" b="0" i="0" u="none">
                <a:solidFill>
                  <a:schemeClr val="lt1"/>
                </a:solidFill>
                <a:latin typeface="Arial"/>
                <a:ea typeface="Arial"/>
                <a:cs typeface="Arial"/>
                <a:sym typeface="Aria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xEl>
                                              <p:pRg st="0" end="0"/>
                                            </p:txEl>
                                          </p:spTgt>
                                        </p:tgtEl>
                                        <p:attrNameLst>
                                          <p:attrName>style.visibility</p:attrName>
                                        </p:attrNameLst>
                                      </p:cBhvr>
                                      <p:to>
                                        <p:strVal val="visible"/>
                                      </p:to>
                                    </p:set>
                                    <p:animEffect transition="in" filter="fade">
                                      <p:cBhvr>
                                        <p:cTn id="7" dur="2000"/>
                                        <p:tgtEl>
                                          <p:spTgt spid="2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
                                            <p:txEl>
                                              <p:pRg st="1" end="1"/>
                                            </p:txEl>
                                          </p:spTgt>
                                        </p:tgtEl>
                                        <p:attrNameLst>
                                          <p:attrName>style.visibility</p:attrName>
                                        </p:attrNameLst>
                                      </p:cBhvr>
                                      <p:to>
                                        <p:strVal val="visible"/>
                                      </p:to>
                                    </p:set>
                                    <p:animEffect transition="in" filter="fade">
                                      <p:cBhvr>
                                        <p:cTn id="12" dur="2000"/>
                                        <p:tgtEl>
                                          <p:spTgt spid="2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
                                            <p:txEl>
                                              <p:pRg st="2" end="2"/>
                                            </p:txEl>
                                          </p:spTgt>
                                        </p:tgtEl>
                                        <p:attrNameLst>
                                          <p:attrName>style.visibility</p:attrName>
                                        </p:attrNameLst>
                                      </p:cBhvr>
                                      <p:to>
                                        <p:strVal val="visible"/>
                                      </p:to>
                                    </p:set>
                                    <p:animEffect transition="in" filter="fade">
                                      <p:cBhvr>
                                        <p:cTn id="17" dur="2000"/>
                                        <p:tgtEl>
                                          <p:spTgt spid="2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
                                            <p:txEl>
                                              <p:pRg st="3" end="3"/>
                                            </p:txEl>
                                          </p:spTgt>
                                        </p:tgtEl>
                                        <p:attrNameLst>
                                          <p:attrName>style.visibility</p:attrName>
                                        </p:attrNameLst>
                                      </p:cBhvr>
                                      <p:to>
                                        <p:strVal val="visible"/>
                                      </p:to>
                                    </p:set>
                                    <p:animEffect transition="in" filter="fade">
                                      <p:cBhvr>
                                        <p:cTn id="22" dur="2000"/>
                                        <p:tgtEl>
                                          <p:spTgt spid="2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4">
                                            <p:txEl>
                                              <p:pRg st="4" end="4"/>
                                            </p:txEl>
                                          </p:spTgt>
                                        </p:tgtEl>
                                        <p:attrNameLst>
                                          <p:attrName>style.visibility</p:attrName>
                                        </p:attrNameLst>
                                      </p:cBhvr>
                                      <p:to>
                                        <p:strVal val="visible"/>
                                      </p:to>
                                    </p:set>
                                    <p:animEffect transition="in" filter="fade">
                                      <p:cBhvr>
                                        <p:cTn id="27" dur="2000"/>
                                        <p:tgtEl>
                                          <p:spTgt spid="2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4">
                                            <p:txEl>
                                              <p:pRg st="5" end="5"/>
                                            </p:txEl>
                                          </p:spTgt>
                                        </p:tgtEl>
                                        <p:attrNameLst>
                                          <p:attrName>style.visibility</p:attrName>
                                        </p:attrNameLst>
                                      </p:cBhvr>
                                      <p:to>
                                        <p:strVal val="visible"/>
                                      </p:to>
                                    </p:set>
                                    <p:animEffect transition="in" filter="fade">
                                      <p:cBhvr>
                                        <p:cTn id="32" dur="2000"/>
                                        <p:tgtEl>
                                          <p:spTgt spid="20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
                                            <p:txEl>
                                              <p:pRg st="6" end="6"/>
                                            </p:txEl>
                                          </p:spTgt>
                                        </p:tgtEl>
                                        <p:attrNameLst>
                                          <p:attrName>style.visibility</p:attrName>
                                        </p:attrNameLst>
                                      </p:cBhvr>
                                      <p:to>
                                        <p:strVal val="visible"/>
                                      </p:to>
                                    </p:set>
                                    <p:animEffect transition="in" filter="fade">
                                      <p:cBhvr>
                                        <p:cTn id="37" dur="2000"/>
                                        <p:tgtEl>
                                          <p:spTgt spid="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p90"/>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endParaRPr sz="3400" b="1" cap="none">
              <a:solidFill>
                <a:schemeClr val="lt1"/>
              </a:solidFill>
              <a:latin typeface="Arial"/>
              <a:ea typeface="Arial"/>
              <a:cs typeface="Arial"/>
              <a:sym typeface="Arial"/>
            </a:endParaRPr>
          </a:p>
        </p:txBody>
      </p:sp>
      <p:sp>
        <p:nvSpPr>
          <p:cNvPr id="755" name="Google Shape;755;p90"/>
          <p:cNvSpPr txBox="1">
            <a:spLocks noGrp="1"/>
          </p:cNvSpPr>
          <p:nvPr>
            <p:ph type="body" idx="1"/>
          </p:nvPr>
        </p:nvSpPr>
        <p:spPr>
          <a:xfrm>
            <a:off x="685800" y="21336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Char char="•"/>
            </a:pPr>
            <a:r>
              <a:rPr lang="en-US" sz="2000" b="0" i="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http://www.dothaneyenews.com/featured/correct-median</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91"/>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TEACHING TIPS</a:t>
            </a:r>
            <a:endParaRPr/>
          </a:p>
        </p:txBody>
      </p:sp>
      <p:sp>
        <p:nvSpPr>
          <p:cNvPr id="761" name="Google Shape;761;p91"/>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Teach to make a complete stop before turning right on red.</a:t>
            </a:r>
            <a:endParaRPr/>
          </a:p>
          <a:p>
            <a:pPr marL="228600" marR="0" lvl="0" indent="-228600" algn="l" rtl="0">
              <a:lnSpc>
                <a:spcPct val="12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a:p>
            <a:pPr marL="228600" marR="0" lvl="0" indent="-228600" algn="l" rtl="0">
              <a:lnSpc>
                <a:spcPct val="120000"/>
              </a:lnSpc>
              <a:spcBef>
                <a:spcPts val="1000"/>
              </a:spcBef>
              <a:spcAft>
                <a:spcPts val="0"/>
              </a:spcAft>
              <a:buClr>
                <a:schemeClr val="lt1"/>
              </a:buClr>
              <a:buSzPts val="2000"/>
              <a:buFont typeface="Arial"/>
              <a:buChar char="•"/>
            </a:pPr>
            <a:r>
              <a:rPr lang="en-US" sz="2000" b="0" i="0" u="none">
                <a:solidFill>
                  <a:schemeClr val="lt1"/>
                </a:solidFill>
                <a:latin typeface="Arial"/>
                <a:ea typeface="Arial"/>
                <a:cs typeface="Arial"/>
                <a:sym typeface="Arial"/>
              </a:rPr>
              <a:t>Teach how to properly approach a traffic light – stale/fresh green.</a:t>
            </a:r>
            <a:endParaRPr/>
          </a:p>
          <a:p>
            <a:pPr marL="228600" marR="0" lvl="0" indent="-101600" algn="l" rtl="0">
              <a:lnSpc>
                <a:spcPct val="120000"/>
              </a:lnSpc>
              <a:spcBef>
                <a:spcPts val="1000"/>
              </a:spcBef>
              <a:spcAft>
                <a:spcPts val="0"/>
              </a:spcAft>
              <a:buClr>
                <a:schemeClr val="lt1"/>
              </a:buClr>
              <a:buSzPts val="2000"/>
              <a:buFont typeface="Arial"/>
              <a:buNone/>
            </a:pPr>
            <a:endParaRPr sz="2000" b="0" i="0" u="none">
              <a:solidFill>
                <a:schemeClr val="lt1"/>
              </a:solidFill>
              <a:latin typeface="Arial"/>
              <a:ea typeface="Arial"/>
              <a:cs typeface="Arial"/>
              <a:sym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92"/>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ADVISORY SPEED LIMIT SIGNS</a:t>
            </a:r>
            <a:endParaRPr/>
          </a:p>
        </p:txBody>
      </p:sp>
      <p:sp>
        <p:nvSpPr>
          <p:cNvPr id="767" name="Google Shape;767;p92"/>
          <p:cNvSpPr txBox="1">
            <a:spLocks noGrp="1"/>
          </p:cNvSpPr>
          <p:nvPr>
            <p:ph type="body" idx="1"/>
          </p:nvPr>
        </p:nvSpPr>
        <p:spPr>
          <a:xfrm>
            <a:off x="685800" y="2095500"/>
            <a:ext cx="7764462" cy="36957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20000"/>
              </a:lnSpc>
              <a:spcBef>
                <a:spcPts val="0"/>
              </a:spcBef>
              <a:spcAft>
                <a:spcPts val="0"/>
              </a:spcAft>
              <a:buClr>
                <a:schemeClr val="lt1"/>
              </a:buClr>
              <a:buSzPts val="2400"/>
              <a:buFont typeface="Arial"/>
              <a:buChar char="•"/>
            </a:pPr>
            <a:r>
              <a:rPr lang="en-US" sz="2400" b="1" i="1" u="none">
                <a:solidFill>
                  <a:schemeClr val="lt1"/>
                </a:solidFill>
                <a:latin typeface="Arial"/>
                <a:ea typeface="Arial"/>
                <a:cs typeface="Arial"/>
                <a:sym typeface="Arial"/>
              </a:rPr>
              <a:t>These signs are </a:t>
            </a:r>
            <a:r>
              <a:rPr lang="en-US" sz="2400" b="1" i="1" u="sng">
                <a:solidFill>
                  <a:schemeClr val="lt1"/>
                </a:solidFill>
                <a:latin typeface="Arial"/>
                <a:ea typeface="Arial"/>
                <a:cs typeface="Arial"/>
                <a:sym typeface="Arial"/>
              </a:rPr>
              <a:t>advisory</a:t>
            </a:r>
            <a:r>
              <a:rPr lang="en-US" sz="2400" b="1" i="1" u="none">
                <a:solidFill>
                  <a:schemeClr val="lt1"/>
                </a:solidFill>
                <a:latin typeface="Arial"/>
                <a:ea typeface="Arial"/>
                <a:cs typeface="Arial"/>
                <a:sym typeface="Arial"/>
              </a:rPr>
              <a:t>. Unlike speed limit signs, they do not represent a legal requirement; drivers cannot be ticketed for not heeding the advice given on them.</a:t>
            </a:r>
            <a:endParaRPr sz="2400" b="0" i="0" u="none">
              <a:solidFill>
                <a:schemeClr val="lt1"/>
              </a:solidFill>
              <a:latin typeface="Arial"/>
              <a:ea typeface="Arial"/>
              <a:cs typeface="Arial"/>
              <a:sym typeface="Arial"/>
            </a:endParaRPr>
          </a:p>
          <a:p>
            <a:pPr marL="228600" marR="0" lvl="0" indent="-76200" algn="l" rtl="0">
              <a:lnSpc>
                <a:spcPct val="120000"/>
              </a:lnSpc>
              <a:spcBef>
                <a:spcPts val="1000"/>
              </a:spcBef>
              <a:spcAft>
                <a:spcPts val="0"/>
              </a:spcAft>
              <a:buClr>
                <a:schemeClr val="lt1"/>
              </a:buClr>
              <a:buSzPts val="2400"/>
              <a:buFont typeface="Arial"/>
              <a:buNone/>
            </a:pPr>
            <a:endParaRPr sz="2400" b="0" i="0" u="none">
              <a:solidFill>
                <a:schemeClr val="lt1"/>
              </a:solidFill>
              <a:latin typeface="Arial"/>
              <a:ea typeface="Arial"/>
              <a:cs typeface="Arial"/>
              <a:sym typeface="Arial"/>
            </a:endParaRPr>
          </a:p>
        </p:txBody>
      </p:sp>
      <p:pic>
        <p:nvPicPr>
          <p:cNvPr id="768" name="Google Shape;768;p92" descr="C:\Documents and Settings\transportation\Desktop\Advisory speed 1.jpg"/>
          <p:cNvPicPr preferRelativeResize="0"/>
          <p:nvPr/>
        </p:nvPicPr>
        <p:blipFill rotWithShape="1">
          <a:blip r:embed="rId3">
            <a:alphaModFix/>
          </a:blip>
          <a:srcRect/>
          <a:stretch/>
        </p:blipFill>
        <p:spPr>
          <a:xfrm>
            <a:off x="985837" y="4310062"/>
            <a:ext cx="1095375" cy="1676400"/>
          </a:xfrm>
          <a:prstGeom prst="rect">
            <a:avLst/>
          </a:prstGeom>
          <a:noFill/>
          <a:ln>
            <a:noFill/>
          </a:ln>
        </p:spPr>
      </p:pic>
      <p:pic>
        <p:nvPicPr>
          <p:cNvPr id="769" name="Google Shape;769;p92" descr="C:\Documents and Settings\transportation\Desktop\Advisory speed 2.jpg"/>
          <p:cNvPicPr preferRelativeResize="0"/>
          <p:nvPr/>
        </p:nvPicPr>
        <p:blipFill rotWithShape="1">
          <a:blip r:embed="rId4">
            <a:alphaModFix/>
          </a:blip>
          <a:srcRect/>
          <a:stretch/>
        </p:blipFill>
        <p:spPr>
          <a:xfrm>
            <a:off x="3578225" y="4310062"/>
            <a:ext cx="1171575" cy="1905000"/>
          </a:xfrm>
          <a:prstGeom prst="rect">
            <a:avLst/>
          </a:prstGeom>
          <a:noFill/>
          <a:ln>
            <a:noFill/>
          </a:ln>
        </p:spPr>
      </p:pic>
      <p:pic>
        <p:nvPicPr>
          <p:cNvPr id="770" name="Google Shape;770;p92" descr="C:\Documents and Settings\transportation\Desktop\advisory speed 3.jpg"/>
          <p:cNvPicPr preferRelativeResize="0"/>
          <p:nvPr/>
        </p:nvPicPr>
        <p:blipFill rotWithShape="1">
          <a:blip r:embed="rId5">
            <a:alphaModFix/>
          </a:blip>
          <a:srcRect/>
          <a:stretch/>
        </p:blipFill>
        <p:spPr>
          <a:xfrm>
            <a:off x="6248400" y="4295775"/>
            <a:ext cx="1223962" cy="191135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93"/>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2800"/>
              <a:buFont typeface="Arial"/>
              <a:buNone/>
            </a:pPr>
            <a:r>
              <a:rPr lang="en-US" sz="2800" b="1" i="0" u="none">
                <a:solidFill>
                  <a:schemeClr val="lt1"/>
                </a:solidFill>
                <a:latin typeface="Arial"/>
                <a:ea typeface="Arial"/>
                <a:cs typeface="Arial"/>
                <a:sym typeface="Arial"/>
              </a:rPr>
              <a:t>PROPER HAND POSITION ON STEERING WHEEL. THUMBS OUT.</a:t>
            </a:r>
            <a:br>
              <a:rPr lang="en-US" sz="2800" b="1" i="0" u="none">
                <a:solidFill>
                  <a:schemeClr val="lt1"/>
                </a:solidFill>
                <a:latin typeface="Arial"/>
                <a:ea typeface="Arial"/>
                <a:cs typeface="Arial"/>
                <a:sym typeface="Arial"/>
              </a:rPr>
            </a:br>
            <a:r>
              <a:rPr lang="en-US" sz="2800" b="1" i="0" u="none">
                <a:solidFill>
                  <a:schemeClr val="lt1"/>
                </a:solidFill>
                <a:latin typeface="Arial"/>
                <a:ea typeface="Arial"/>
                <a:cs typeface="Arial"/>
                <a:sym typeface="Arial"/>
              </a:rPr>
              <a:t> NO REACHING INSIDE ON TURNS. </a:t>
            </a:r>
            <a:endParaRPr/>
          </a:p>
        </p:txBody>
      </p:sp>
      <p:pic>
        <p:nvPicPr>
          <p:cNvPr id="776" name="Google Shape;776;p93" descr="HAND POSITION.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94"/>
          <p:cNvSpPr txBox="1">
            <a:spLocks noGrp="1"/>
          </p:cNvSpPr>
          <p:nvPr>
            <p:ph type="title"/>
          </p:nvPr>
        </p:nvSpPr>
        <p:spPr>
          <a:xfrm>
            <a:off x="685800" y="609600"/>
            <a:ext cx="7764462" cy="1325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400"/>
              <a:buFont typeface="Arial"/>
              <a:buNone/>
            </a:pPr>
            <a:r>
              <a:rPr lang="en-US" sz="3400" b="1" i="0" u="none">
                <a:solidFill>
                  <a:schemeClr val="lt1"/>
                </a:solidFill>
                <a:latin typeface="Arial"/>
                <a:ea typeface="Arial"/>
                <a:cs typeface="Arial"/>
                <a:sym typeface="Arial"/>
              </a:rPr>
              <a:t>YIELD SIGN PAVEMENT MARKINGS</a:t>
            </a:r>
            <a:endParaRPr/>
          </a:p>
        </p:txBody>
      </p:sp>
      <p:pic>
        <p:nvPicPr>
          <p:cNvPr id="782" name="Google Shape;782;p94" descr="YIELD SIGN PAVEMENT MARKING.JPG"/>
          <p:cNvPicPr preferRelativeResize="0">
            <a:picLocks noGrp="1"/>
          </p:cNvPicPr>
          <p:nvPr>
            <p:ph type="body" idx="1"/>
          </p:nvPr>
        </p:nvPicPr>
        <p:blipFill rotWithShape="1">
          <a:blip r:embed="rId3">
            <a:alphaModFix/>
          </a:blip>
          <a:srcRect/>
          <a:stretch/>
        </p:blipFill>
        <p:spPr>
          <a:xfrm>
            <a:off x="1282700" y="2095500"/>
            <a:ext cx="6570662" cy="36957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95"/>
          <p:cNvSpPr txBox="1">
            <a:spLocks noGrp="1"/>
          </p:cNvSpPr>
          <p:nvPr>
            <p:ph type="title"/>
          </p:nvPr>
        </p:nvSpPr>
        <p:spPr>
          <a:xfrm>
            <a:off x="457200" y="228600"/>
            <a:ext cx="8229600" cy="16002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100"/>
              <a:buFont typeface="Arial"/>
              <a:buNone/>
            </a:pPr>
            <a:r>
              <a:rPr lang="en-US" sz="3100" b="1" i="0" u="none">
                <a:solidFill>
                  <a:schemeClr val="lt1"/>
                </a:solidFill>
                <a:latin typeface="Arial"/>
                <a:ea typeface="Arial"/>
                <a:cs typeface="Arial"/>
                <a:sym typeface="Arial"/>
              </a:rPr>
              <a:t>CHEVRON SIGNS ON CURVES ARE LARGER THE SHARPER THE CURVE.</a:t>
            </a:r>
            <a:br>
              <a:rPr lang="en-US" sz="3100" b="1" i="0" u="none">
                <a:solidFill>
                  <a:schemeClr val="lt1"/>
                </a:solidFill>
                <a:latin typeface="Arial"/>
                <a:ea typeface="Arial"/>
                <a:cs typeface="Arial"/>
                <a:sym typeface="Arial"/>
              </a:rPr>
            </a:br>
            <a:endParaRPr/>
          </a:p>
        </p:txBody>
      </p:sp>
      <p:pic>
        <p:nvPicPr>
          <p:cNvPr id="788" name="Google Shape;788;p95" descr="SMALL CHEVRON.JPG"/>
          <p:cNvPicPr preferRelativeResize="0">
            <a:picLocks noGrp="1"/>
          </p:cNvPicPr>
          <p:nvPr>
            <p:ph type="body" idx="1"/>
          </p:nvPr>
        </p:nvPicPr>
        <p:blipFill rotWithShape="1">
          <a:blip r:embed="rId3">
            <a:alphaModFix/>
          </a:blip>
          <a:srcRect/>
          <a:stretch/>
        </p:blipFill>
        <p:spPr>
          <a:xfrm>
            <a:off x="5295900" y="2033587"/>
            <a:ext cx="3200400" cy="3457575"/>
          </a:xfrm>
          <a:prstGeom prst="rect">
            <a:avLst/>
          </a:prstGeom>
          <a:noFill/>
          <a:ln>
            <a:noFill/>
          </a:ln>
        </p:spPr>
      </p:pic>
      <p:pic>
        <p:nvPicPr>
          <p:cNvPr id="789" name="Google Shape;789;p95" descr="large chevron.jpg"/>
          <p:cNvPicPr preferRelativeResize="0"/>
          <p:nvPr/>
        </p:nvPicPr>
        <p:blipFill rotWithShape="1">
          <a:blip r:embed="rId4">
            <a:alphaModFix/>
          </a:blip>
          <a:srcRect/>
          <a:stretch/>
        </p:blipFill>
        <p:spPr>
          <a:xfrm>
            <a:off x="533400" y="1600200"/>
            <a:ext cx="4572000" cy="43243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96"/>
          <p:cNvSpPr txBox="1">
            <a:spLocks noGrp="1"/>
          </p:cNvSpPr>
          <p:nvPr>
            <p:ph type="title"/>
          </p:nvPr>
        </p:nvSpPr>
        <p:spPr>
          <a:xfrm>
            <a:off x="0" y="304800"/>
            <a:ext cx="9144000" cy="990600"/>
          </a:xfrm>
          <a:prstGeom prst="rect">
            <a:avLst/>
          </a:prstGeom>
          <a:solidFill>
            <a:srgbClr val="CCCC00"/>
          </a:solidFill>
          <a:ln w="9525" cap="flat" cmpd="sng">
            <a:solidFill>
              <a:srgbClr val="FF0000"/>
            </a:solidFill>
            <a:prstDash val="solid"/>
            <a:miter lim="524288"/>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400"/>
              <a:buFont typeface="Arial"/>
              <a:buNone/>
            </a:pPr>
            <a:r>
              <a:rPr lang="en-US" sz="3400" b="1" i="0" u="none">
                <a:solidFill>
                  <a:schemeClr val="dk1"/>
                </a:solidFill>
                <a:latin typeface="Arial"/>
                <a:ea typeface="Arial"/>
                <a:cs typeface="Arial"/>
                <a:sym typeface="Arial"/>
              </a:rPr>
              <a:t>QUESTIONS????</a:t>
            </a:r>
            <a:endParaRPr/>
          </a:p>
        </p:txBody>
      </p:sp>
      <p:sp>
        <p:nvSpPr>
          <p:cNvPr id="795" name="Google Shape;795;p96"/>
          <p:cNvSpPr txBox="1">
            <a:spLocks noGrp="1"/>
          </p:cNvSpPr>
          <p:nvPr>
            <p:ph type="body" idx="1"/>
          </p:nvPr>
        </p:nvSpPr>
        <p:spPr>
          <a:xfrm>
            <a:off x="304800" y="1066800"/>
            <a:ext cx="8534400" cy="5562600"/>
          </a:xfrm>
          <a:prstGeom prst="rect">
            <a:avLst/>
          </a:prstGeom>
          <a:noFill/>
          <a:ln>
            <a:noFill/>
          </a:ln>
        </p:spPr>
        <p:txBody>
          <a:bodyPr spcFirstLastPara="1" wrap="square" lIns="91425" tIns="45700" rIns="91425" bIns="45700" anchor="t" anchorCtr="0">
            <a:normAutofit lnSpcReduction="20000"/>
          </a:bodyPr>
          <a:lstStyle/>
          <a:p>
            <a:pPr marL="228600" marR="0" lvl="0" indent="-228600" algn="l" rtl="0">
              <a:lnSpc>
                <a:spcPct val="80000"/>
              </a:lnSpc>
              <a:spcBef>
                <a:spcPts val="0"/>
              </a:spcBef>
              <a:spcAft>
                <a:spcPts val="0"/>
              </a:spcAft>
              <a:buClr>
                <a:schemeClr val="lt1"/>
              </a:buClr>
              <a:buSzPts val="2600"/>
              <a:buFont typeface="Arial"/>
              <a:buNone/>
            </a:pPr>
            <a:endParaRPr sz="2600" b="0" i="0" u="none">
              <a:solidFill>
                <a:srgbClr val="FF0000"/>
              </a:solidFill>
              <a:latin typeface="Arial"/>
              <a:ea typeface="Arial"/>
              <a:cs typeface="Arial"/>
              <a:sym typeface="Arial"/>
            </a:endParaRPr>
          </a:p>
          <a:p>
            <a:pPr marL="228600" marR="0" lvl="0" indent="-228600" algn="ctr" rtl="0">
              <a:lnSpc>
                <a:spcPct val="80000"/>
              </a:lnSpc>
              <a:spcBef>
                <a:spcPts val="1000"/>
              </a:spcBef>
              <a:spcAft>
                <a:spcPts val="0"/>
              </a:spcAft>
              <a:buClr>
                <a:schemeClr val="lt1"/>
              </a:buClr>
              <a:buSzPts val="2600"/>
              <a:buFont typeface="Arial"/>
              <a:buChar char="•"/>
            </a:pPr>
            <a:r>
              <a:rPr lang="en-US" sz="2600" b="0" i="0" u="none">
                <a:solidFill>
                  <a:schemeClr val="lt1"/>
                </a:solidFill>
                <a:latin typeface="Arial"/>
                <a:ea typeface="Arial"/>
                <a:cs typeface="Arial"/>
                <a:sym typeface="Arial"/>
              </a:rPr>
              <a:t>Contact the SDE office @ 334-694-4845 - Felicia</a:t>
            </a:r>
            <a:endParaRPr sz="2600" b="0" i="0" u="none">
              <a:solidFill>
                <a:schemeClr val="lt1"/>
              </a:solidFill>
              <a:latin typeface="Arial"/>
              <a:ea typeface="Arial"/>
              <a:cs typeface="Arial"/>
              <a:sym typeface="Arial"/>
            </a:endParaRPr>
          </a:p>
          <a:p>
            <a:pPr marL="228600" marR="0" lvl="0" indent="-228600" algn="ctr" rtl="0">
              <a:lnSpc>
                <a:spcPct val="80000"/>
              </a:lnSpc>
              <a:spcBef>
                <a:spcPts val="1000"/>
              </a:spcBef>
              <a:spcAft>
                <a:spcPts val="0"/>
              </a:spcAft>
              <a:buSzPts val="2600"/>
              <a:buChar char="•"/>
            </a:pPr>
            <a:endParaRPr sz="2600"/>
          </a:p>
          <a:p>
            <a:pPr marL="228600" marR="0" lvl="0" indent="-228600" algn="ctr" rtl="0">
              <a:lnSpc>
                <a:spcPct val="8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Jeremy Seamon</a:t>
            </a:r>
            <a:endParaRPr/>
          </a:p>
          <a:p>
            <a:pPr marL="228600" marR="0" lvl="0" indent="-228600" algn="ctr" rtl="0">
              <a:lnSpc>
                <a:spcPct val="80000"/>
              </a:lnSpc>
              <a:spcBef>
                <a:spcPts val="1000"/>
              </a:spcBef>
              <a:spcAft>
                <a:spcPts val="0"/>
              </a:spcAft>
              <a:buClr>
                <a:srgbClr val="0070C0"/>
              </a:buClr>
              <a:buSzPts val="2600"/>
              <a:buFont typeface="Arial"/>
              <a:buNone/>
            </a:pPr>
            <a:r>
              <a:rPr lang="en-US" sz="2600" b="0" i="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jseamon@alsde.edu</a:t>
            </a:r>
            <a:endParaRPr/>
          </a:p>
          <a:p>
            <a:pPr marL="228600" marR="0" lvl="0" indent="-228600" algn="ctr" rtl="0">
              <a:lnSpc>
                <a:spcPct val="8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Brian Carter</a:t>
            </a:r>
            <a:endParaRPr/>
          </a:p>
          <a:p>
            <a:pPr marL="228600" marR="0" lvl="0" indent="-228600" algn="ctr" rtl="0">
              <a:lnSpc>
                <a:spcPct val="80000"/>
              </a:lnSpc>
              <a:spcBef>
                <a:spcPts val="1000"/>
              </a:spcBef>
              <a:spcAft>
                <a:spcPts val="0"/>
              </a:spcAft>
              <a:buClr>
                <a:srgbClr val="0070C0"/>
              </a:buClr>
              <a:buSzPts val="2600"/>
              <a:buFont typeface="Arial"/>
              <a:buNone/>
            </a:pPr>
            <a:r>
              <a:rPr lang="en-US" sz="2600" b="0" i="0" u="sng">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bcarter@alsde.edu</a:t>
            </a:r>
            <a:endParaRPr/>
          </a:p>
          <a:p>
            <a:pPr marL="228600" marR="0" lvl="0" indent="-228600" algn="ctr" rtl="0">
              <a:lnSpc>
                <a:spcPct val="8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Stewart Mosley</a:t>
            </a:r>
            <a:endParaRPr sz="2600" b="0" i="0" u="none">
              <a:solidFill>
                <a:schemeClr val="lt1"/>
              </a:solidFill>
              <a:latin typeface="Arial"/>
              <a:ea typeface="Arial"/>
              <a:cs typeface="Arial"/>
              <a:sym typeface="Arial"/>
            </a:endParaRPr>
          </a:p>
          <a:p>
            <a:pPr marL="228600" marR="0" lvl="0" indent="-228600" algn="ctr" rtl="0">
              <a:lnSpc>
                <a:spcPct val="80000"/>
              </a:lnSpc>
              <a:spcBef>
                <a:spcPts val="1000"/>
              </a:spcBef>
              <a:spcAft>
                <a:spcPts val="0"/>
              </a:spcAft>
              <a:buClr>
                <a:schemeClr val="lt2"/>
              </a:buClr>
              <a:buSzPts val="2600"/>
              <a:buFont typeface="Arial"/>
              <a:buNone/>
            </a:pPr>
            <a:r>
              <a:rPr lang="en-US" sz="2600" b="0" i="0" u="sng">
                <a:solidFill>
                  <a:schemeClr val="lt2"/>
                </a:solidFill>
                <a:latin typeface="Arial"/>
                <a:ea typeface="Arial"/>
                <a:cs typeface="Arial"/>
                <a:sym typeface="Arial"/>
                <a:hlinkClick r:id="rId5">
                  <a:extLst>
                    <a:ext uri="{A12FA001-AC4F-418D-AE19-62706E023703}">
                      <ahyp:hlinkClr xmlns:ahyp="http://schemas.microsoft.com/office/drawing/2018/hyperlinkcolor" val="tx"/>
                    </a:ext>
                  </a:extLst>
                </a:hlinkClick>
              </a:rPr>
              <a:t>smosley@alsde.edu</a:t>
            </a:r>
            <a:endParaRPr/>
          </a:p>
          <a:p>
            <a:pPr marL="228600" marR="0" lvl="0" indent="-228600" algn="ctr" rtl="0">
              <a:lnSpc>
                <a:spcPct val="80000"/>
              </a:lnSpc>
              <a:spcBef>
                <a:spcPts val="1000"/>
              </a:spcBef>
              <a:spcAft>
                <a:spcPts val="0"/>
              </a:spcAft>
              <a:buClr>
                <a:schemeClr val="lt1"/>
              </a:buClr>
              <a:buSzPts val="2600"/>
              <a:buFont typeface="Arial"/>
              <a:buNone/>
            </a:pPr>
            <a:r>
              <a:rPr lang="en-US" sz="2600" b="0" i="0" u="none">
                <a:solidFill>
                  <a:schemeClr val="lt1"/>
                </a:solidFill>
                <a:latin typeface="Arial"/>
                <a:ea typeface="Arial"/>
                <a:cs typeface="Arial"/>
                <a:sym typeface="Arial"/>
              </a:rPr>
              <a:t>Dale Barnes</a:t>
            </a:r>
            <a:endParaRPr/>
          </a:p>
          <a:p>
            <a:pPr marL="228600" marR="0" lvl="0" indent="-228600" algn="ctr" rtl="0">
              <a:lnSpc>
                <a:spcPct val="80000"/>
              </a:lnSpc>
              <a:spcBef>
                <a:spcPts val="1000"/>
              </a:spcBef>
              <a:spcAft>
                <a:spcPts val="0"/>
              </a:spcAft>
              <a:buClr>
                <a:schemeClr val="lt1"/>
              </a:buClr>
              <a:buSzPts val="2600"/>
              <a:buFont typeface="Arial"/>
              <a:buNone/>
            </a:pPr>
            <a:r>
              <a:rPr lang="en-US" sz="2600" b="0" i="0" u="sng">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b</a:t>
            </a:r>
            <a:r>
              <a:rPr lang="en-US" sz="2600" b="0" i="0" u="sng">
                <a:solidFill>
                  <a:schemeClr val="lt1"/>
                </a:solidFill>
                <a:latin typeface="Arial"/>
                <a:ea typeface="Arial"/>
                <a:cs typeface="Arial"/>
                <a:sym typeface="Arial"/>
                <a:hlinkClick r:id="rId6">
                  <a:extLst>
                    <a:ext uri="{A12FA001-AC4F-418D-AE19-62706E023703}">
                      <ahyp:hlinkClr xmlns:ahyp="http://schemas.microsoft.com/office/drawing/2018/hyperlinkcolor" val="tx"/>
                    </a:ext>
                  </a:extLst>
                </a:hlinkClick>
              </a:rPr>
              <a:t>arnesd522@comcast.net</a:t>
            </a:r>
            <a:endParaRPr/>
          </a:p>
          <a:p>
            <a:pPr marL="228600" marR="0" lvl="0" indent="-228600" algn="ctr" rtl="0">
              <a:lnSpc>
                <a:spcPct val="80000"/>
              </a:lnSpc>
              <a:spcBef>
                <a:spcPts val="1000"/>
              </a:spcBef>
              <a:spcAft>
                <a:spcPts val="0"/>
              </a:spcAft>
              <a:buClr>
                <a:schemeClr val="lt1"/>
              </a:buClr>
              <a:buSzPts val="2600"/>
              <a:buFont typeface="Arial"/>
              <a:buNone/>
            </a:pPr>
            <a:endParaRPr sz="2600" b="0" i="0" u="none">
              <a:solidFill>
                <a:schemeClr val="lt1"/>
              </a:solidFill>
              <a:latin typeface="Arial"/>
              <a:ea typeface="Arial"/>
              <a:cs typeface="Arial"/>
              <a:sym typeface="Arial"/>
            </a:endParaRPr>
          </a:p>
          <a:p>
            <a:pPr marL="228600" marR="0" lvl="0" indent="-228600" algn="ctr" rtl="0">
              <a:lnSpc>
                <a:spcPct val="80000"/>
              </a:lnSpc>
              <a:spcBef>
                <a:spcPts val="1000"/>
              </a:spcBef>
              <a:spcAft>
                <a:spcPts val="0"/>
              </a:spcAft>
              <a:buClr>
                <a:schemeClr val="lt1"/>
              </a:buClr>
              <a:buSzPts val="2600"/>
              <a:buFont typeface="Arial"/>
              <a:buNone/>
            </a:pPr>
            <a:endParaRPr sz="2600" b="0" i="0" u="none">
              <a:solidFill>
                <a:srgbClr val="0070C0"/>
              </a:solidFill>
              <a:latin typeface="Arial"/>
              <a:ea typeface="Arial"/>
              <a:cs typeface="Arial"/>
              <a:sym typeface="Arial"/>
            </a:endParaRPr>
          </a:p>
          <a:p>
            <a:pPr marL="228600" marR="0" lvl="0" indent="-63500" algn="l" rtl="0">
              <a:lnSpc>
                <a:spcPct val="120000"/>
              </a:lnSpc>
              <a:spcBef>
                <a:spcPts val="1000"/>
              </a:spcBef>
              <a:spcAft>
                <a:spcPts val="0"/>
              </a:spcAft>
              <a:buClr>
                <a:schemeClr val="lt1"/>
              </a:buClr>
              <a:buSzPts val="2600"/>
              <a:buFont typeface="Arial"/>
              <a:buNone/>
            </a:pPr>
            <a:endParaRPr sz="2600" b="0" i="0" u="none">
              <a:solidFill>
                <a:srgbClr val="0070C0"/>
              </a:solidFill>
              <a:latin typeface="Arial"/>
              <a:ea typeface="Arial"/>
              <a:cs typeface="Arial"/>
              <a:sym typeface="Arial"/>
            </a:endParaRPr>
          </a:p>
        </p:txBody>
      </p:sp>
      <p:pic>
        <p:nvPicPr>
          <p:cNvPr id="796" name="Google Shape;796;p96" descr="C:\Program Files\Microsoft Office\Clipart\corpbas\j0078711.wmf"/>
          <p:cNvPicPr preferRelativeResize="0"/>
          <p:nvPr/>
        </p:nvPicPr>
        <p:blipFill rotWithShape="1">
          <a:blip r:embed="rId7">
            <a:alphaModFix/>
          </a:blip>
          <a:srcRect/>
          <a:stretch/>
        </p:blipFill>
        <p:spPr>
          <a:xfrm>
            <a:off x="533400" y="1981200"/>
            <a:ext cx="1622425" cy="3933825"/>
          </a:xfrm>
          <a:prstGeom prst="rect">
            <a:avLst/>
          </a:prstGeom>
          <a:noFill/>
          <a:ln>
            <a:noFill/>
          </a:ln>
        </p:spPr>
      </p:pic>
      <p:pic>
        <p:nvPicPr>
          <p:cNvPr id="797" name="Google Shape;797;p96" descr="C:\Program Files\Microsoft Office\Clipart\corpbas\j0078711.wmf"/>
          <p:cNvPicPr preferRelativeResize="0"/>
          <p:nvPr/>
        </p:nvPicPr>
        <p:blipFill rotWithShape="1">
          <a:blip r:embed="rId7">
            <a:alphaModFix/>
          </a:blip>
          <a:srcRect/>
          <a:stretch/>
        </p:blipFill>
        <p:spPr>
          <a:xfrm>
            <a:off x="7162800" y="1905000"/>
            <a:ext cx="1622425" cy="3933825"/>
          </a:xfrm>
          <a:prstGeom prst="rect">
            <a:avLst/>
          </a:prstGeom>
          <a:noFill/>
          <a:ln>
            <a:noFill/>
          </a:ln>
        </p:spPr>
      </p:pic>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5027</Words>
  <Application>Microsoft Office PowerPoint</Application>
  <PresentationFormat>On-screen Show (4:3)</PresentationFormat>
  <Paragraphs>488</Paragraphs>
  <Slides>96</Slides>
  <Notes>96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96</vt:i4>
      </vt:variant>
    </vt:vector>
  </HeadingPairs>
  <TitlesOfParts>
    <vt:vector size="102" baseType="lpstr">
      <vt:lpstr>Meddon</vt:lpstr>
      <vt:lpstr>Arial</vt:lpstr>
      <vt:lpstr>Noto Sans Symbols</vt:lpstr>
      <vt:lpstr>Georgia</vt:lpstr>
      <vt:lpstr>Damask</vt:lpstr>
      <vt:lpstr>1_Damask</vt:lpstr>
      <vt:lpstr>THIRD PARTY TESTING PROGRAM</vt:lpstr>
      <vt:lpstr>BACKGROUND</vt:lpstr>
      <vt:lpstr>             </vt:lpstr>
      <vt:lpstr>IMPORTANT POINTS TO REMEMBER</vt:lpstr>
      <vt:lpstr>IMPORTANT INFORMATION</vt:lpstr>
      <vt:lpstr>RATIONALE FOR PROGRAM</vt:lpstr>
      <vt:lpstr>PROS AND CONS</vt:lpstr>
      <vt:lpstr>2021-2022 INFORMATION</vt:lpstr>
      <vt:lpstr>GETTING STARTED</vt:lpstr>
      <vt:lpstr>PARENTAL PERMISSION FORM</vt:lpstr>
      <vt:lpstr>PARENTAL PERMISSION FORM</vt:lpstr>
      <vt:lpstr>SDE/ALEA THIRD PARTY TESTING PROGRAM</vt:lpstr>
      <vt:lpstr>SKILLS TESTED</vt:lpstr>
      <vt:lpstr>SKILL REQUIREMENTS</vt:lpstr>
      <vt:lpstr>OTHER REQUIREMENTS</vt:lpstr>
      <vt:lpstr>SKILLS TEST</vt:lpstr>
      <vt:lpstr>SKILLS CHECKLIST</vt:lpstr>
      <vt:lpstr>THE TEST</vt:lpstr>
      <vt:lpstr>THE TEST</vt:lpstr>
      <vt:lpstr>GIVING INSTRUCTIONS</vt:lpstr>
      <vt:lpstr>IMPORTANT</vt:lpstr>
      <vt:lpstr>FAILURES ON THE ROAD TEST</vt:lpstr>
      <vt:lpstr>GETTING STARTED</vt:lpstr>
      <vt:lpstr>SHOULD BE THE SAME STATEWIDE</vt:lpstr>
      <vt:lpstr>STARTING</vt:lpstr>
      <vt:lpstr>PowerPoint Presentation</vt:lpstr>
      <vt:lpstr>PowerPoint Presentation</vt:lpstr>
      <vt:lpstr>STOPPING ON A HILL (UPGRADE)</vt:lpstr>
      <vt:lpstr>STARTING ON A HILL (UPGRADE)</vt:lpstr>
      <vt:lpstr>TURNABOUT</vt:lpstr>
      <vt:lpstr>3 PT. TURN</vt:lpstr>
      <vt:lpstr>READY TO START TURNABOUT</vt:lpstr>
      <vt:lpstr>PowerPoint Presentation</vt:lpstr>
      <vt:lpstr>PowerPoint Presentation</vt:lpstr>
      <vt:lpstr>PowerPoint Presentation</vt:lpstr>
      <vt:lpstr>POSTURE</vt:lpstr>
      <vt:lpstr>FOLLOWING DISTANCE</vt:lpstr>
      <vt:lpstr>HOW FAR SHOULD YOU STOP BEHIND ANOTHER CAR?</vt:lpstr>
      <vt:lpstr>RIGHT OF WAY</vt:lpstr>
      <vt:lpstr>OTHER SIGNS</vt:lpstr>
      <vt:lpstr>KEEPING IN LANE</vt:lpstr>
      <vt:lpstr>ATTENTION</vt:lpstr>
      <vt:lpstr>PowerPoint Presentation</vt:lpstr>
      <vt:lpstr>PowerPoint Presentation</vt:lpstr>
      <vt:lpstr>STOPPING  FROM ALABAMA DRIVER MANUAL</vt:lpstr>
      <vt:lpstr>TRAFFIC LIGHTS</vt:lpstr>
      <vt:lpstr>PowerPoint Presentation</vt:lpstr>
      <vt:lpstr>PowerPoint Presentation</vt:lpstr>
      <vt:lpstr>PROTECTED LEFT TURN</vt:lpstr>
      <vt:lpstr>POST TEST</vt:lpstr>
      <vt:lpstr>AT END OF TEST</vt:lpstr>
      <vt:lpstr>MOST COMMON FAILURES</vt:lpstr>
      <vt:lpstr>EXAMPLES</vt:lpstr>
      <vt:lpstr>EXAMPLES - CONTINUED</vt:lpstr>
      <vt:lpstr>MORE EXAMPLES</vt:lpstr>
      <vt:lpstr>FAILURES</vt:lpstr>
      <vt:lpstr>ON LINE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POINTS TO REMEMBER</vt:lpstr>
      <vt:lpstr>REMINDERS</vt:lpstr>
      <vt:lpstr>REMINDERS</vt:lpstr>
      <vt:lpstr>MONITORING OF THE THIRD PARTY TESTING PROGRAM</vt:lpstr>
      <vt:lpstr>MONITORING THIRD PARTY TESTING PROGRAM</vt:lpstr>
      <vt:lpstr>MONITORING THIRD PARTY TESTING DOCUMENT CHECK</vt:lpstr>
      <vt:lpstr>MONITORING THIRD PARTY TESTING PROGRAM</vt:lpstr>
      <vt:lpstr>MONITORING THIRD PARTY TESTING PROGRAM</vt:lpstr>
      <vt:lpstr>MONITORING THIRD PARTY TESTING PROGRAM</vt:lpstr>
      <vt:lpstr>MONITORING</vt:lpstr>
      <vt:lpstr>MONITORING</vt:lpstr>
      <vt:lpstr>THIRD PARTY TESTING</vt:lpstr>
      <vt:lpstr>FAQ</vt:lpstr>
      <vt:lpstr>FAQ</vt:lpstr>
      <vt:lpstr>FAQ</vt:lpstr>
      <vt:lpstr>FAQ</vt:lpstr>
      <vt:lpstr>FAQ</vt:lpstr>
      <vt:lpstr>FAQ</vt:lpstr>
      <vt:lpstr>HINTS AND TIPS</vt:lpstr>
      <vt:lpstr>??????????????????????????</vt:lpstr>
      <vt:lpstr>PowerPoint Presentation</vt:lpstr>
      <vt:lpstr>PowerPoint Presentation</vt:lpstr>
      <vt:lpstr>STAY TO THE RIGHT IN CROSSOVERS</vt:lpstr>
      <vt:lpstr>PowerPoint Presentation</vt:lpstr>
      <vt:lpstr>TEACHING TIPS</vt:lpstr>
      <vt:lpstr>ADVISORY SPEED LIMIT SIGNS</vt:lpstr>
      <vt:lpstr>PROPER HAND POSITION ON STEERING WHEEL. THUMBS OUT.  NO REACHING INSIDE ON TURNS. </vt:lpstr>
      <vt:lpstr>YIELD SIGN PAVEMENT MARKINGS</vt:lpstr>
      <vt:lpstr>CHEVRON SIGNS ON CURVES ARE LARGER THE SHARPER THE CURVE.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PARTY TESTING PROGRAM</dc:title>
  <dc:creator>HP Authorized Customer</dc:creator>
  <cp:lastModifiedBy>Doug Price</cp:lastModifiedBy>
  <cp:revision>1</cp:revision>
  <dcterms:created xsi:type="dcterms:W3CDTF">2010-06-03T16:15:42Z</dcterms:created>
  <dcterms:modified xsi:type="dcterms:W3CDTF">2024-12-09T16:15:03Z</dcterms:modified>
</cp:coreProperties>
</file>