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91" d="100"/>
          <a:sy n="91" d="100"/>
        </p:scale>
        <p:origin x="1158" y="-255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4/15/2024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269967" y="2517343"/>
            <a:ext cx="3625480" cy="1785104"/>
          </a:xfrm>
          <a:prstGeom prst="rect">
            <a:avLst/>
          </a:prstGeom>
          <a:noFill/>
        </p:spPr>
        <p:txBody>
          <a:bodyPr wrap="square" rtlCol="0">
            <a:spAutoFit/>
          </a:bodyPr>
          <a:lstStyle/>
          <a:p>
            <a:pPr marL="171450" indent="-1714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    </a:t>
            </a:r>
          </a:p>
          <a:p>
            <a:pPr marL="171450" indent="-1714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     April 15: PPS at the Biscuits tickets on sale.</a:t>
            </a:r>
          </a:p>
          <a:p>
            <a:pPr marL="171450" indent="-1714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     April 19: Weather Day (No school)</a:t>
            </a:r>
          </a:p>
          <a:p>
            <a:pPr marL="171450" indent="-1714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    Tuesday Folders will be sent home Tuesday. Please sign and return.</a:t>
            </a:r>
          </a:p>
          <a:p>
            <a:r>
              <a:rPr lang="en-US" sz="600" dirty="0">
                <a:latin typeface="KG Miss Kindergarten" panose="02000000000000000000" pitchFamily="2" charset="0"/>
                <a:ea typeface="HelloAnnie" panose="02000603000000000000" pitchFamily="2" charset="0"/>
              </a:rPr>
              <a:t>          The cost for snack is $.75 each. Please send exact change in a</a:t>
            </a:r>
          </a:p>
          <a:p>
            <a:r>
              <a:rPr lang="en-US" sz="600" dirty="0">
                <a:latin typeface="KG Miss Kindergarten" panose="02000000000000000000" pitchFamily="2" charset="0"/>
                <a:ea typeface="HelloAnnie" panose="02000603000000000000" pitchFamily="2" charset="0"/>
              </a:rPr>
              <a:t>           labeled bag or envelope.</a:t>
            </a:r>
          </a:p>
          <a:p>
            <a:pPr marL="285750" indent="-2857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r>
              <a:rPr lang="en-US" sz="700" dirty="0">
                <a:latin typeface="KG Miss Kindergarten" panose="02000000000000000000" pitchFamily="2" charset="0"/>
                <a:ea typeface="HelloAnnie" panose="02000603000000000000" pitchFamily="2" charset="0"/>
              </a:rPr>
              <a:t>.</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971034" y="2773811"/>
            <a:ext cx="3368784" cy="2154436"/>
          </a:xfrm>
          <a:prstGeom prst="rect">
            <a:avLst/>
          </a:prstGeom>
          <a:noFill/>
        </p:spPr>
        <p:txBody>
          <a:bodyPr wrap="square" rtlCol="0">
            <a:spAutoFit/>
          </a:bodyPr>
          <a:lstStyle/>
          <a:p>
            <a:r>
              <a:rPr lang="en-US" sz="900" dirty="0">
                <a:latin typeface="KG Miss Kindergarten" panose="02000000000000000000" pitchFamily="2" charset="0"/>
                <a:ea typeface="HelloAnnie" panose="02000603000000000000" pitchFamily="2" charset="0"/>
              </a:rPr>
              <a:t>April 23: 2</a:t>
            </a:r>
            <a:r>
              <a:rPr lang="en-US" sz="900" baseline="30000" dirty="0">
                <a:latin typeface="KG Miss Kindergarten" panose="02000000000000000000" pitchFamily="2" charset="0"/>
                <a:ea typeface="HelloAnnie" panose="02000603000000000000" pitchFamily="2" charset="0"/>
              </a:rPr>
              <a:t>nd</a:t>
            </a:r>
            <a:r>
              <a:rPr lang="en-US" sz="900" dirty="0">
                <a:latin typeface="KG Miss Kindergarten" panose="02000000000000000000" pitchFamily="2" charset="0"/>
                <a:ea typeface="HelloAnnie" panose="02000603000000000000" pitchFamily="2" charset="0"/>
              </a:rPr>
              <a:t> grade parent workshop for upcoming second graders.</a:t>
            </a:r>
          </a:p>
          <a:p>
            <a:r>
              <a:rPr lang="en-US" sz="900" dirty="0">
                <a:latin typeface="KG Miss Kindergarten" panose="02000000000000000000" pitchFamily="2" charset="0"/>
                <a:ea typeface="HelloAnnie" panose="02000603000000000000" pitchFamily="2" charset="0"/>
              </a:rPr>
              <a:t>April 25: Field Day</a:t>
            </a:r>
          </a:p>
          <a:p>
            <a:endParaRPr lang="en-US" sz="900" dirty="0">
              <a:latin typeface="KG Miss Kindergarten" panose="02000000000000000000" pitchFamily="2" charset="0"/>
              <a:ea typeface="HelloAnnie" panose="02000603000000000000" pitchFamily="2" charset="0"/>
            </a:endParaRPr>
          </a:p>
          <a:p>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444814" y="8700072"/>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dune  tube  prune  June  rule  tune  cube  cute  </a:t>
            </a:r>
            <a:r>
              <a:rPr lang="en-US" sz="1400">
                <a:latin typeface="KG Miss Kindergarten" panose="02000000000000000000" pitchFamily="2" charset="0"/>
                <a:ea typeface="HelloAnnie" panose="02000603000000000000" pitchFamily="2" charset="0"/>
              </a:rPr>
              <a:t>flute  very  </a:t>
            </a:r>
            <a:endParaRPr lang="en-US" sz="1400" dirty="0">
              <a:latin typeface="KG Miss Kindergarten" panose="02000000000000000000" pitchFamily="2" charset="0"/>
              <a:ea typeface="HelloAnnie" panose="02000603000000000000" pitchFamily="2" charset="0"/>
            </a:endParaRP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744967093"/>
              </p:ext>
            </p:extLst>
          </p:nvPr>
        </p:nvGraphicFramePr>
        <p:xfrm>
          <a:off x="1254704" y="5134601"/>
          <a:ext cx="6072882" cy="3215640"/>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a:t>
                      </a:r>
                      <a:r>
                        <a:rPr lang="en-US" sz="900" b="0" dirty="0" err="1">
                          <a:solidFill>
                            <a:schemeClr val="tx1"/>
                          </a:solidFill>
                          <a:latin typeface="KG Miss Kindergarten" panose="02000000000000000000" pitchFamily="2" charset="0"/>
                          <a:ea typeface="HelloAnnie" panose="02000603000000000000" pitchFamily="2" charset="0"/>
                        </a:rPr>
                        <a:t>ew</a:t>
                      </a:r>
                      <a:r>
                        <a:rPr lang="en-US" sz="900" b="0" dirty="0">
                          <a:solidFill>
                            <a:schemeClr val="tx1"/>
                          </a:solidFill>
                          <a:latin typeface="KG Miss Kindergarten" panose="02000000000000000000" pitchFamily="2" charset="0"/>
                          <a:ea typeface="HelloAnnie" panose="02000603000000000000" pitchFamily="2" charset="0"/>
                        </a:rPr>
                        <a:t>, u-e, </a:t>
                      </a:r>
                      <a:r>
                        <a:rPr lang="en-US" sz="900" b="0" dirty="0" err="1">
                          <a:solidFill>
                            <a:schemeClr val="tx1"/>
                          </a:solidFill>
                          <a:latin typeface="KG Miss Kindergarten" panose="02000000000000000000" pitchFamily="2" charset="0"/>
                          <a:ea typeface="HelloAnnie" panose="02000603000000000000" pitchFamily="2" charset="0"/>
                        </a:rPr>
                        <a:t>oo</a:t>
                      </a:r>
                      <a:r>
                        <a:rPr lang="en-US" sz="900" b="0" dirty="0">
                          <a:solidFill>
                            <a:schemeClr val="tx1"/>
                          </a:solidFill>
                          <a:latin typeface="KG Miss Kindergarten" panose="02000000000000000000" pitchFamily="2" charset="0"/>
                          <a:ea typeface="HelloAnnie" panose="02000603000000000000" pitchFamily="2" charset="0"/>
                        </a:rPr>
                        <a:t> as in foot</a:t>
                      </a:r>
                    </a:p>
                    <a:p>
                      <a:r>
                        <a:rPr lang="en-US" sz="900" b="0" dirty="0">
                          <a:solidFill>
                            <a:schemeClr val="tx1"/>
                          </a:solidFill>
                          <a:latin typeface="KG Miss Kindergarten" panose="02000000000000000000" pitchFamily="2" charset="0"/>
                          <a:ea typeface="HelloAnnie" panose="02000603000000000000" pitchFamily="2" charset="0"/>
                        </a:rPr>
                        <a:t>Comprehension: Compare &amp; contrast, Classify &amp; Categorize</a:t>
                      </a:r>
                    </a:p>
                    <a:p>
                      <a:r>
                        <a:rPr lang="en-US" sz="900" b="0" dirty="0">
                          <a:solidFill>
                            <a:schemeClr val="tx1"/>
                          </a:solidFill>
                          <a:latin typeface="KG Miss Kindergarten" panose="02000000000000000000" pitchFamily="2" charset="0"/>
                          <a:ea typeface="HelloAnnie" panose="02000603000000000000" pitchFamily="2" charset="0"/>
                        </a:rPr>
                        <a:t>Vocabulary: beak, believe, energy, notes, pecks, resting, sensitive, tie</a:t>
                      </a:r>
                    </a:p>
                    <a:p>
                      <a:r>
                        <a:rPr lang="en-US" sz="800" b="1" dirty="0">
                          <a:solidFill>
                            <a:schemeClr val="tx1"/>
                          </a:solidFill>
                          <a:latin typeface="KG Miss Kindergarten" panose="02000000000000000000" pitchFamily="2" charset="0"/>
                          <a:ea typeface="HelloAnnie" panose="02000603000000000000" pitchFamily="2" charset="0"/>
                        </a:rPr>
                        <a:t> 3/18 Reading Grade (Minor),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82493">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Prepositions &amp; Prepositional Phrases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Capital letters I &amp; L</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Opinion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3/18 Spelling Test (Minor)</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Begin Topic 14 Shapes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3/18 Subtraction </a:t>
                      </a:r>
                      <a:r>
                        <a:rPr lang="en-US" sz="900" b="1">
                          <a:solidFill>
                            <a:schemeClr val="tx1"/>
                          </a:solidFill>
                          <a:latin typeface="KG Miss Kindergarten" panose="02000000000000000000" pitchFamily="2" charset="0"/>
                          <a:ea typeface="HelloAnnie" panose="02000603000000000000" pitchFamily="2" charset="0"/>
                        </a:rPr>
                        <a:t>Minor Grade</a:t>
                      </a:r>
                      <a:endParaRPr lang="en-US" sz="9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KG Miss Kindergarten" panose="020B0604020202020204"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Earth Day Unit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77995" y="1896177"/>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96230" y="4964229"/>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2935419"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April 15-19,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1597</TotalTime>
  <Words>408</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Calibri</vt:lpstr>
      <vt:lpstr>Arial</vt:lpstr>
      <vt:lpstr>KG Miss Kindy Chunky</vt:lpstr>
      <vt:lpstr>HelloButtons</vt:lpstr>
      <vt:lpstr>Times New Roman</vt:lpstr>
      <vt:lpstr>KG Miss Kindergarten</vt:lpstr>
      <vt:lpstr>Calibri Light</vt:lpstr>
      <vt:lpstr>HelloBoomerang</vt:lpstr>
      <vt:lpstr>HelloAnnie</vt:lpstr>
      <vt:lpstr>HelloEtchASketch</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72</cp:revision>
  <cp:lastPrinted>2020-09-18T19:42:53Z</cp:lastPrinted>
  <dcterms:created xsi:type="dcterms:W3CDTF">2016-10-11T18:59:43Z</dcterms:created>
  <dcterms:modified xsi:type="dcterms:W3CDTF">2024-04-15T12:03:24Z</dcterms:modified>
</cp:coreProperties>
</file>