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9" r:id="rId4"/>
    <p:sldId id="261" r:id="rId5"/>
    <p:sldId id="263" r:id="rId6"/>
    <p:sldId id="265" r:id="rId7"/>
    <p:sldId id="267" r:id="rId8"/>
    <p:sldId id="269" r:id="rId9"/>
    <p:sldId id="271" r:id="rId10"/>
    <p:sldId id="273" r:id="rId11"/>
    <p:sldId id="275" r:id="rId12"/>
    <p:sldId id="277" r:id="rId13"/>
    <p:sldId id="279" r:id="rId14"/>
    <p:sldId id="281" r:id="rId15"/>
    <p:sldId id="283" r:id="rId16"/>
    <p:sldId id="285" r:id="rId17"/>
    <p:sldId id="287" r:id="rId18"/>
    <p:sldId id="289" r:id="rId19"/>
    <p:sldId id="291" r:id="rId20"/>
    <p:sldId id="293" r:id="rId21"/>
    <p:sldId id="295" r:id="rId22"/>
    <p:sldId id="297" r:id="rId23"/>
    <p:sldId id="299" r:id="rId24"/>
    <p:sldId id="301" r:id="rId25"/>
    <p:sldId id="303" r:id="rId26"/>
    <p:sldId id="305" r:id="rId27"/>
    <p:sldId id="307" r:id="rId28"/>
    <p:sldId id="309" r:id="rId29"/>
    <p:sldId id="311" r:id="rId30"/>
    <p:sldId id="313" r:id="rId31"/>
    <p:sldId id="315" r:id="rId32"/>
    <p:sldId id="317" r:id="rId33"/>
    <p:sldId id="319" r:id="rId34"/>
    <p:sldId id="321" r:id="rId35"/>
    <p:sldId id="323" r:id="rId36"/>
    <p:sldId id="325" r:id="rId37"/>
    <p:sldId id="327" r:id="rId38"/>
    <p:sldId id="329" r:id="rId39"/>
    <p:sldId id="331" r:id="rId40"/>
    <p:sldId id="333" r:id="rId41"/>
    <p:sldId id="335" r:id="rId42"/>
    <p:sldId id="337" r:id="rId43"/>
    <p:sldId id="339" r:id="rId44"/>
    <p:sldId id="341" r:id="rId45"/>
    <p:sldId id="343" r:id="rId46"/>
    <p:sldId id="345" r:id="rId4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1pPr>
    <a:lvl2pPr marL="0" marR="0" indent="3429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2pPr>
    <a:lvl3pPr marL="0" marR="0" indent="6858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3pPr>
    <a:lvl4pPr marL="0" marR="0" indent="10287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4pPr>
    <a:lvl5pPr marL="0" marR="0" indent="13716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5pPr>
    <a:lvl6pPr marL="0" marR="0" indent="17145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6pPr>
    <a:lvl7pPr marL="0" marR="0" indent="20574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7pPr>
    <a:lvl8pPr marL="0" marR="0" indent="24003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8pPr>
    <a:lvl9pPr marL="0" marR="0" indent="274320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Col>
    <a:lastRow>
      <a:tcTxStyle b="on">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firstRow>
  </a:tblStyle>
  <a:tblStyle styleId="{C7B018BB-80A7-4F77-B60F-C8B233D01FF8}" styleName="">
    <a:tblBg/>
    <a:wholeTbl>
      <a:tcTxStyle b="on">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Col>
    <a:lastRow>
      <a:tcTxStyle b="on">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lastRow>
    <a:firstRow>
      <a:tcTxStyle b="on">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firstRow>
  </a:tblStyle>
  <a:tblStyle styleId="{EEE7283C-3CF3-47DC-8721-378D4A62B228}" styleName="">
    <a:tblBg/>
    <a:wholeTbl>
      <a:tcTxStyle>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CF821DB8-F4EB-4A41-A1BA-3FCAFE7338EE}" styleName="">
    <a:tblBg/>
    <a:wholeTbl>
      <a:tcTxStyle b="on">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lastRow>
    <a:firstRow>
      <a:tcTxStyle b="on">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chemeClr val="accent2">
              <a:alpha val="90000"/>
            </a:schemeClr>
          </a:solidFill>
        </a:fill>
      </a:tcStyle>
    </a:firstRow>
  </a:tblStyle>
  <a:tblStyle styleId="{33BA23B1-9221-436E-865A-0063620EA4FD}" styleName="">
    <a:tblBg/>
    <a:wholeTbl>
      <a:tcTxStyle>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 styleId="{8F44A2F1-9E1F-4B54-A3A2-5F16C0AD49E2}" styleName="">
    <a:tblBg/>
    <a:wholeTbl>
      <a:tcTxStyle b="on" i="off">
        <a:fontRef idx="minor">
          <a:srgbClr val="7B867F">
            <a:alpha val="92000"/>
          </a:srgbClr>
        </a:fontRef>
        <a:srgbClr val="7B867F">
          <a:alpha val="92000"/>
        </a:srgbClr>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firstCol>
    <a:lastRow>
      <a:tcTxStyle b="on" i="off">
        <a:fontRef idx="minor">
          <a:srgbClr val="F5F5EA"/>
        </a:fontRef>
        <a:srgbClr val="F5F5EA"/>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solidFill>
              <a:prstDash val="solid"/>
              <a:miter lim="400000"/>
            </a:ln>
          </a:left>
          <a:right>
            <a:ln w="12700" cap="flat">
              <a:solidFill>
                <a:srgbClr val="79A0AF"/>
              </a:solidFill>
              <a:prstDash val="solid"/>
              <a:miter lim="400000"/>
            </a:ln>
          </a:right>
          <a:top>
            <a:ln w="12700" cap="flat">
              <a:solidFill>
                <a:srgbClr val="79A0AF"/>
              </a:solidFill>
              <a:prstDash val="solid"/>
              <a:miter lim="400000"/>
            </a:ln>
          </a:top>
          <a:bottom>
            <a:ln w="12700" cap="flat">
              <a:solidFill>
                <a:srgbClr val="79A0AF"/>
              </a:solidFill>
              <a:prstDash val="solid"/>
              <a:miter lim="400000"/>
            </a:ln>
          </a:bottom>
          <a:insideH>
            <a:ln w="12700" cap="flat">
              <a:solidFill>
                <a:srgbClr val="79A0AF"/>
              </a:solidFill>
              <a:prstDash val="solid"/>
              <a:miter lim="400000"/>
            </a:ln>
          </a:insideH>
          <a:insideV>
            <a:ln w="12700" cap="flat">
              <a:solidFill>
                <a:srgbClr val="79A0AF"/>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3" d="100"/>
          <a:sy n="83" d="100"/>
        </p:scale>
        <p:origin x="-1374" y="-1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1143000" y="685800"/>
            <a:ext cx="4572000" cy="3429000"/>
          </a:xfrm>
          <a:prstGeom prst="rect">
            <a:avLst/>
          </a:prstGeom>
        </p:spPr>
        <p:txBody>
          <a:bodyPr/>
          <a:lstStyle/>
          <a:p>
            <a:endParaRPr/>
          </a:p>
        </p:txBody>
      </p:sp>
      <p:sp>
        <p:nvSpPr>
          <p:cNvPr id="129" name="Shape 1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66330340"/>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pic" sz="quarter" idx="13"/>
          </p:nvPr>
        </p:nvSpPr>
        <p:spPr>
          <a:xfrm>
            <a:off x="8534400" y="355600"/>
            <a:ext cx="4114800" cy="6045200"/>
          </a:xfrm>
          <a:prstGeom prst="rect">
            <a:avLst/>
          </a:prstGeom>
          <a:ln w="9525">
            <a:round/>
          </a:ln>
        </p:spPr>
        <p:txBody>
          <a:bodyPr lIns="91439" tIns="45719" rIns="91439" bIns="45719" anchor="t"/>
          <a:lstStyle/>
          <a:p>
            <a:endParaRPr/>
          </a:p>
        </p:txBody>
      </p:sp>
      <p:sp>
        <p:nvSpPr>
          <p:cNvPr id="12" name="Shape 12"/>
          <p:cNvSpPr>
            <a:spLocks noGrp="1"/>
          </p:cNvSpPr>
          <p:nvPr>
            <p:ph type="pic" sz="quarter" idx="14"/>
          </p:nvPr>
        </p:nvSpPr>
        <p:spPr>
          <a:xfrm>
            <a:off x="4445000" y="355600"/>
            <a:ext cx="4114800" cy="6045200"/>
          </a:xfrm>
          <a:prstGeom prst="rect">
            <a:avLst/>
          </a:prstGeom>
          <a:ln w="9525">
            <a:round/>
          </a:ln>
        </p:spPr>
        <p:txBody>
          <a:bodyPr lIns="91439" tIns="45719" rIns="91439" bIns="45719" anchor="t"/>
          <a:lstStyle/>
          <a:p>
            <a:endParaRPr/>
          </a:p>
        </p:txBody>
      </p:sp>
      <p:sp>
        <p:nvSpPr>
          <p:cNvPr id="13" name="Shape 13"/>
          <p:cNvSpPr>
            <a:spLocks noGrp="1"/>
          </p:cNvSpPr>
          <p:nvPr>
            <p:ph type="pic" sz="quarter" idx="15"/>
          </p:nvPr>
        </p:nvSpPr>
        <p:spPr>
          <a:xfrm>
            <a:off x="355600" y="355600"/>
            <a:ext cx="4114800" cy="6045200"/>
          </a:xfrm>
          <a:prstGeom prst="rect">
            <a:avLst/>
          </a:prstGeom>
          <a:ln w="9525">
            <a:round/>
          </a:ln>
        </p:spPr>
        <p:txBody>
          <a:bodyPr lIns="91439" tIns="45719" rIns="91439" bIns="45719" anchor="t"/>
          <a:lstStyle/>
          <a:p>
            <a:endParaRPr/>
          </a:p>
        </p:txBody>
      </p:sp>
      <p:sp>
        <p:nvSpPr>
          <p:cNvPr id="14" name="Shape 14"/>
          <p:cNvSpPr>
            <a:spLocks noGrp="1"/>
          </p:cNvSpPr>
          <p:nvPr>
            <p:ph type="title"/>
          </p:nvPr>
        </p:nvSpPr>
        <p:spPr>
          <a:xfrm>
            <a:off x="647700" y="6578600"/>
            <a:ext cx="11709400" cy="1422400"/>
          </a:xfrm>
          <a:prstGeom prst="rect">
            <a:avLst/>
          </a:prstGeom>
        </p:spPr>
        <p:txBody>
          <a:bodyPr anchor="b"/>
          <a:lstStyle>
            <a:lvl1pPr algn="ctr">
              <a:defRPr sz="7500">
                <a:solidFill>
                  <a:srgbClr val="546056"/>
                </a:solidFill>
              </a:defRPr>
            </a:lvl1pPr>
          </a:lstStyle>
          <a:p>
            <a:r>
              <a:t>Title Text</a:t>
            </a:r>
          </a:p>
        </p:txBody>
      </p:sp>
      <p:sp>
        <p:nvSpPr>
          <p:cNvPr id="15" name="Shape 15"/>
          <p:cNvSpPr>
            <a:spLocks noGrp="1"/>
          </p:cNvSpPr>
          <p:nvPr>
            <p:ph type="body" sz="quarter" idx="1"/>
          </p:nvPr>
        </p:nvSpPr>
        <p:spPr>
          <a:xfrm>
            <a:off x="647700" y="7988300"/>
            <a:ext cx="11709400" cy="1282700"/>
          </a:xfrm>
          <a:prstGeom prst="rect">
            <a:avLst/>
          </a:prstGeom>
        </p:spPr>
        <p:txBody>
          <a:bodyPr anchor="t"/>
          <a:lstStyle>
            <a:lvl1pPr marL="0" indent="0" algn="ctr">
              <a:lnSpc>
                <a:spcPct val="110000"/>
              </a:lnSpc>
              <a:spcBef>
                <a:spcPts val="0"/>
              </a:spcBef>
              <a:buSzTx/>
              <a:buNone/>
              <a:defRPr i="1">
                <a:solidFill>
                  <a:srgbClr val="717D75"/>
                </a:solidFill>
                <a:latin typeface="Hoefler Text"/>
                <a:ea typeface="Hoefler Text"/>
                <a:cs typeface="Hoefler Text"/>
                <a:sym typeface="Hoefler Text"/>
              </a:defRPr>
            </a:lvl1pPr>
            <a:lvl2pPr marL="0" indent="0" algn="ctr">
              <a:lnSpc>
                <a:spcPct val="110000"/>
              </a:lnSpc>
              <a:spcBef>
                <a:spcPts val="0"/>
              </a:spcBef>
              <a:buSzTx/>
              <a:buNone/>
              <a:defRPr i="1">
                <a:solidFill>
                  <a:srgbClr val="717D75"/>
                </a:solidFill>
                <a:latin typeface="Hoefler Text"/>
                <a:ea typeface="Hoefler Text"/>
                <a:cs typeface="Hoefler Text"/>
                <a:sym typeface="Hoefler Text"/>
              </a:defRPr>
            </a:lvl2pPr>
            <a:lvl3pPr marL="0" indent="0" algn="ctr">
              <a:lnSpc>
                <a:spcPct val="110000"/>
              </a:lnSpc>
              <a:spcBef>
                <a:spcPts val="0"/>
              </a:spcBef>
              <a:buSzTx/>
              <a:buNone/>
              <a:defRPr i="1">
                <a:solidFill>
                  <a:srgbClr val="717D75"/>
                </a:solidFill>
                <a:latin typeface="Hoefler Text"/>
                <a:ea typeface="Hoefler Text"/>
                <a:cs typeface="Hoefler Text"/>
                <a:sym typeface="Hoefler Text"/>
              </a:defRPr>
            </a:lvl3pPr>
            <a:lvl4pPr marL="0" indent="0" algn="ctr">
              <a:lnSpc>
                <a:spcPct val="110000"/>
              </a:lnSpc>
              <a:spcBef>
                <a:spcPts val="0"/>
              </a:spcBef>
              <a:buSzTx/>
              <a:buNone/>
              <a:defRPr i="1">
                <a:solidFill>
                  <a:srgbClr val="717D75"/>
                </a:solidFill>
                <a:latin typeface="Hoefler Text"/>
                <a:ea typeface="Hoefler Text"/>
                <a:cs typeface="Hoefler Text"/>
                <a:sym typeface="Hoefler Text"/>
              </a:defRPr>
            </a:lvl4pPr>
            <a:lvl5pPr marL="0" indent="0" algn="ctr">
              <a:lnSpc>
                <a:spcPct val="110000"/>
              </a:lnSpc>
              <a:spcBef>
                <a:spcPts val="0"/>
              </a:spcBef>
              <a:buSzTx/>
              <a:buNone/>
              <a:defRPr i="1">
                <a:solidFill>
                  <a:srgbClr val="717D75"/>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1" name="Shape 91"/>
          <p:cNvSpPr>
            <a:spLocks noGrp="1"/>
          </p:cNvSpPr>
          <p:nvPr>
            <p:ph type="pic" sz="half" idx="13"/>
          </p:nvPr>
        </p:nvSpPr>
        <p:spPr>
          <a:xfrm>
            <a:off x="7041072" y="622300"/>
            <a:ext cx="5346701" cy="8521700"/>
          </a:xfrm>
          <a:prstGeom prst="rect">
            <a:avLst/>
          </a:prstGeom>
          <a:ln w="9525">
            <a:round/>
          </a:ln>
        </p:spPr>
        <p:txBody>
          <a:bodyPr lIns="91439" tIns="45719" rIns="91439" bIns="45719" anchor="t"/>
          <a:lstStyle/>
          <a:p>
            <a:endParaRPr/>
          </a:p>
        </p:txBody>
      </p:sp>
      <p:sp>
        <p:nvSpPr>
          <p:cNvPr id="92" name="Shape 92"/>
          <p:cNvSpPr>
            <a:spLocks noGrp="1"/>
          </p:cNvSpPr>
          <p:nvPr>
            <p:ph type="title"/>
          </p:nvPr>
        </p:nvSpPr>
        <p:spPr>
          <a:xfrm>
            <a:off x="647700" y="647700"/>
            <a:ext cx="5854700" cy="4254500"/>
          </a:xfrm>
          <a:prstGeom prst="rect">
            <a:avLst/>
          </a:prstGeom>
        </p:spPr>
        <p:txBody>
          <a:bodyPr anchor="b"/>
          <a:lstStyle>
            <a:lvl1pPr algn="ctr">
              <a:lnSpc>
                <a:spcPct val="90000"/>
              </a:lnSpc>
              <a:defRPr sz="7500">
                <a:solidFill>
                  <a:srgbClr val="546056"/>
                </a:solidFill>
              </a:defRPr>
            </a:lvl1pPr>
          </a:lstStyle>
          <a:p>
            <a:r>
              <a:t>Title Text</a:t>
            </a:r>
          </a:p>
        </p:txBody>
      </p:sp>
      <p:sp>
        <p:nvSpPr>
          <p:cNvPr id="93" name="Shape 93"/>
          <p:cNvSpPr>
            <a:spLocks noGrp="1"/>
          </p:cNvSpPr>
          <p:nvPr>
            <p:ph type="body" sz="quarter" idx="1"/>
          </p:nvPr>
        </p:nvSpPr>
        <p:spPr>
          <a:xfrm>
            <a:off x="647700" y="4889500"/>
            <a:ext cx="5854700" cy="4216400"/>
          </a:xfrm>
          <a:prstGeom prst="rect">
            <a:avLst/>
          </a:prstGeom>
        </p:spPr>
        <p:txBody>
          <a:bodyPr anchor="t"/>
          <a:lstStyle>
            <a:lvl1pPr marL="0" indent="0" algn="ctr">
              <a:lnSpc>
                <a:spcPct val="100000"/>
              </a:lnSpc>
              <a:spcBef>
                <a:spcPts val="1200"/>
              </a:spcBef>
              <a:buSzTx/>
              <a:buNone/>
              <a:defRPr i="1">
                <a:latin typeface="Hoefler Text"/>
                <a:ea typeface="Hoefler Text"/>
                <a:cs typeface="Hoefler Text"/>
                <a:sym typeface="Hoefler Text"/>
              </a:defRPr>
            </a:lvl1pPr>
            <a:lvl2pPr marL="0" indent="0" algn="ctr">
              <a:lnSpc>
                <a:spcPct val="100000"/>
              </a:lnSpc>
              <a:spcBef>
                <a:spcPts val="1200"/>
              </a:spcBef>
              <a:buSzTx/>
              <a:buNone/>
              <a:defRPr i="1">
                <a:latin typeface="Hoefler Text"/>
                <a:ea typeface="Hoefler Text"/>
                <a:cs typeface="Hoefler Text"/>
                <a:sym typeface="Hoefler Text"/>
              </a:defRPr>
            </a:lvl2pPr>
            <a:lvl3pPr marL="0" indent="0" algn="ctr">
              <a:lnSpc>
                <a:spcPct val="100000"/>
              </a:lnSpc>
              <a:spcBef>
                <a:spcPts val="1200"/>
              </a:spcBef>
              <a:buSzTx/>
              <a:buNone/>
              <a:defRPr i="1">
                <a:latin typeface="Hoefler Text"/>
                <a:ea typeface="Hoefler Text"/>
                <a:cs typeface="Hoefler Text"/>
                <a:sym typeface="Hoefler Text"/>
              </a:defRPr>
            </a:lvl3pPr>
            <a:lvl4pPr marL="0" indent="0" algn="ctr">
              <a:lnSpc>
                <a:spcPct val="100000"/>
              </a:lnSpc>
              <a:spcBef>
                <a:spcPts val="1200"/>
              </a:spcBef>
              <a:buSzTx/>
              <a:buNone/>
              <a:defRPr i="1">
                <a:latin typeface="Hoefler Text"/>
                <a:ea typeface="Hoefler Text"/>
                <a:cs typeface="Hoefler Text"/>
                <a:sym typeface="Hoefler Text"/>
              </a:defRPr>
            </a:lvl4pPr>
            <a:lvl5pPr marL="0" indent="0" algn="ctr">
              <a:lnSpc>
                <a:spcPct val="100000"/>
              </a:lnSpc>
              <a:spcBef>
                <a:spcPts val="1200"/>
              </a:spcBef>
              <a:buSzTx/>
              <a:buNone/>
              <a:defRPr i="1">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01" name="Shape 101"/>
          <p:cNvSpPr>
            <a:spLocks noGrp="1"/>
          </p:cNvSpPr>
          <p:nvPr>
            <p:ph type="pic" sz="half" idx="13"/>
          </p:nvPr>
        </p:nvSpPr>
        <p:spPr>
          <a:xfrm>
            <a:off x="6718300" y="2590800"/>
            <a:ext cx="5676900" cy="6553200"/>
          </a:xfrm>
          <a:prstGeom prst="rect">
            <a:avLst/>
          </a:prstGeom>
          <a:ln w="9525">
            <a:round/>
          </a:ln>
        </p:spPr>
        <p:txBody>
          <a:bodyPr lIns="91439" tIns="45719" rIns="91439" bIns="45719" anchor="t"/>
          <a:lstStyle/>
          <a:p>
            <a:endParaRPr/>
          </a:p>
        </p:txBody>
      </p:sp>
      <p:sp>
        <p:nvSpPr>
          <p:cNvPr id="102" name="Shape 102"/>
          <p:cNvSpPr>
            <a:spLocks noGrp="1"/>
          </p:cNvSpPr>
          <p:nvPr>
            <p:ph type="title"/>
          </p:nvPr>
        </p:nvSpPr>
        <p:spPr>
          <a:prstGeom prst="rect">
            <a:avLst/>
          </a:prstGeom>
        </p:spPr>
        <p:txBody>
          <a:bodyPr/>
          <a:lstStyle/>
          <a:p>
            <a:r>
              <a:t>Title Text</a:t>
            </a:r>
          </a:p>
        </p:txBody>
      </p:sp>
      <p:sp>
        <p:nvSpPr>
          <p:cNvPr id="103" name="Shape 103"/>
          <p:cNvSpPr>
            <a:spLocks noGrp="1"/>
          </p:cNvSpPr>
          <p:nvPr>
            <p:ph type="body" sz="half" idx="1"/>
          </p:nvPr>
        </p:nvSpPr>
        <p:spPr>
          <a:xfrm>
            <a:off x="647700" y="2628900"/>
            <a:ext cx="5600700" cy="6477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04" name="Shape 10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r>
              <a:t>Title Text</a:t>
            </a:r>
          </a:p>
        </p:txBody>
      </p:sp>
      <p:sp>
        <p:nvSpPr>
          <p:cNvPr id="112" name="Shape 112"/>
          <p:cNvSpPr>
            <a:spLocks noGrp="1"/>
          </p:cNvSpPr>
          <p:nvPr>
            <p:ph type="body" sz="half" idx="1"/>
          </p:nvPr>
        </p:nvSpPr>
        <p:spPr>
          <a:xfrm>
            <a:off x="647700" y="2628900"/>
            <a:ext cx="5600700" cy="6477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120" name="Shape 120"/>
          <p:cNvSpPr>
            <a:spLocks noGrp="1"/>
          </p:cNvSpPr>
          <p:nvPr>
            <p:ph type="title"/>
          </p:nvPr>
        </p:nvSpPr>
        <p:spPr>
          <a:prstGeom prst="rect">
            <a:avLst/>
          </a:prstGeom>
        </p:spPr>
        <p:txBody>
          <a:bodyPr/>
          <a:lstStyle/>
          <a:p>
            <a:r>
              <a:t>Title Text</a:t>
            </a:r>
          </a:p>
        </p:txBody>
      </p:sp>
      <p:sp>
        <p:nvSpPr>
          <p:cNvPr id="121" name="Shape 121"/>
          <p:cNvSpPr>
            <a:spLocks noGrp="1"/>
          </p:cNvSpPr>
          <p:nvPr>
            <p:ph type="body" sz="half" idx="1"/>
          </p:nvPr>
        </p:nvSpPr>
        <p:spPr>
          <a:xfrm>
            <a:off x="6756400" y="2628900"/>
            <a:ext cx="5600700" cy="6477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122" name="Shape 1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3" name="Shape 23"/>
          <p:cNvSpPr>
            <a:spLocks noGrp="1"/>
          </p:cNvSpPr>
          <p:nvPr>
            <p:ph type="title"/>
          </p:nvPr>
        </p:nvSpPr>
        <p:spPr>
          <a:prstGeom prst="rect">
            <a:avLst/>
          </a:prstGeom>
        </p:spPr>
        <p:txBody>
          <a:bodyPr/>
          <a:lstStyle/>
          <a:p>
            <a:r>
              <a:t>Title Text</a:t>
            </a:r>
          </a:p>
        </p:txBody>
      </p:sp>
      <p:sp>
        <p:nvSpPr>
          <p:cNvPr id="24" name="Shape 24"/>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25" name="Shape 2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r>
              <a:t>Title Text</a:t>
            </a:r>
          </a:p>
        </p:txBody>
      </p:sp>
      <p:sp>
        <p:nvSpPr>
          <p:cNvPr id="33" name="Shape 33"/>
          <p:cNvSpPr>
            <a:spLocks noGrp="1"/>
          </p:cNvSpPr>
          <p:nvPr>
            <p:ph type="body" idx="1"/>
          </p:nvPr>
        </p:nvSpPr>
        <p:spPr>
          <a:prstGeom prst="rect">
            <a:avLst/>
          </a:prstGeom>
        </p:spPr>
        <p:txBody>
          <a:bodyPr numCol="2" spcCol="585470" anchor="t"/>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1" name="Shape 41"/>
          <p:cNvSpPr>
            <a:spLocks noGrp="1"/>
          </p:cNvSpPr>
          <p:nvPr>
            <p:ph type="body" idx="1"/>
          </p:nvPr>
        </p:nvSpPr>
        <p:spPr>
          <a:xfrm>
            <a:off x="647700" y="647700"/>
            <a:ext cx="11709400" cy="8458200"/>
          </a:xfrm>
          <a:prstGeom prst="rect">
            <a:avLst/>
          </a:prstGeom>
        </p:spPr>
        <p:txBody>
          <a:bodyPr/>
          <a:lstStyle>
            <a:lvl1pPr>
              <a:spcBef>
                <a:spcPts val="4700"/>
              </a:spcBef>
              <a:buBlip>
                <a:blip r:embed="rId3"/>
              </a:buBlip>
              <a:defRPr sz="4300"/>
            </a:lvl1pPr>
            <a:lvl2pPr>
              <a:spcBef>
                <a:spcPts val="4700"/>
              </a:spcBef>
              <a:buBlip>
                <a:blip r:embed="rId3"/>
              </a:buBlip>
              <a:defRPr sz="4300"/>
            </a:lvl2pPr>
            <a:lvl3pPr>
              <a:spcBef>
                <a:spcPts val="4700"/>
              </a:spcBef>
              <a:buBlip>
                <a:blip r:embed="rId3"/>
              </a:buBlip>
              <a:defRPr sz="4300"/>
            </a:lvl3pPr>
            <a:lvl4pPr>
              <a:spcBef>
                <a:spcPts val="4700"/>
              </a:spcBef>
              <a:buBlip>
                <a:blip r:embed="rId3"/>
              </a:buBlip>
              <a:defRPr sz="4300"/>
            </a:lvl4pPr>
            <a:lvl5pPr>
              <a:spcBef>
                <a:spcPts val="4700"/>
              </a:spcBef>
              <a:buBlip>
                <a:blip r:embed="rId3"/>
              </a:buBlip>
              <a:defRPr sz="43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4" name="Shape 64"/>
          <p:cNvSpPr>
            <a:spLocks noGrp="1"/>
          </p:cNvSpPr>
          <p:nvPr>
            <p:ph type="title"/>
          </p:nvPr>
        </p:nvSpPr>
        <p:spPr>
          <a:xfrm>
            <a:off x="647700" y="2628900"/>
            <a:ext cx="11709400" cy="4508500"/>
          </a:xfrm>
          <a:prstGeom prst="rect">
            <a:avLst/>
          </a:prstGeom>
        </p:spPr>
        <p:txBody>
          <a:bodyPr/>
          <a:lstStyle>
            <a:lvl1pPr algn="ctr">
              <a:defRPr sz="7500">
                <a:solidFill>
                  <a:srgbClr val="546056"/>
                </a:solidFill>
              </a:defRPr>
            </a:lvl1pPr>
          </a:lstStyle>
          <a:p>
            <a:r>
              <a:t>Title Text</a:t>
            </a:r>
          </a:p>
        </p:txBody>
      </p:sp>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2" name="Shape 72"/>
          <p:cNvSpPr>
            <a:spLocks noGrp="1"/>
          </p:cNvSpPr>
          <p:nvPr>
            <p:ph type="pic" idx="13"/>
          </p:nvPr>
        </p:nvSpPr>
        <p:spPr>
          <a:xfrm>
            <a:off x="368300" y="355600"/>
            <a:ext cx="12268200" cy="6045200"/>
          </a:xfrm>
          <a:prstGeom prst="rect">
            <a:avLst/>
          </a:prstGeom>
          <a:ln w="9525">
            <a:round/>
          </a:ln>
        </p:spPr>
        <p:txBody>
          <a:bodyPr lIns="91439" tIns="45719" rIns="91439" bIns="45719" anchor="t"/>
          <a:lstStyle/>
          <a:p>
            <a:endParaRPr/>
          </a:p>
        </p:txBody>
      </p:sp>
      <p:sp>
        <p:nvSpPr>
          <p:cNvPr id="73" name="Shape 73"/>
          <p:cNvSpPr>
            <a:spLocks noGrp="1"/>
          </p:cNvSpPr>
          <p:nvPr>
            <p:ph type="title"/>
          </p:nvPr>
        </p:nvSpPr>
        <p:spPr>
          <a:xfrm>
            <a:off x="647700" y="6578600"/>
            <a:ext cx="11709400" cy="2692400"/>
          </a:xfrm>
          <a:prstGeom prst="rect">
            <a:avLst/>
          </a:prstGeom>
        </p:spPr>
        <p:txBody>
          <a:bodyPr/>
          <a:lstStyle>
            <a:lvl1pPr algn="ctr">
              <a:defRPr sz="7500">
                <a:solidFill>
                  <a:srgbClr val="546056"/>
                </a:solidFill>
              </a:defRPr>
            </a:lvl1pPr>
          </a:lstStyle>
          <a:p>
            <a:r>
              <a:t>Title Text</a:t>
            </a:r>
          </a:p>
        </p:txBody>
      </p:sp>
      <p:sp>
        <p:nvSpPr>
          <p:cNvPr id="74" name="Shape 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1" name="Shape 81"/>
          <p:cNvSpPr>
            <a:spLocks noGrp="1"/>
          </p:cNvSpPr>
          <p:nvPr>
            <p:ph type="pic" sz="quarter" idx="13"/>
          </p:nvPr>
        </p:nvSpPr>
        <p:spPr>
          <a:xfrm>
            <a:off x="6489700" y="622300"/>
            <a:ext cx="5905500" cy="4279900"/>
          </a:xfrm>
          <a:prstGeom prst="rect">
            <a:avLst/>
          </a:prstGeom>
          <a:ln w="9525">
            <a:round/>
          </a:ln>
        </p:spPr>
        <p:txBody>
          <a:bodyPr lIns="91439" tIns="45719" rIns="91439" bIns="45719" anchor="t"/>
          <a:lstStyle/>
          <a:p>
            <a:endParaRPr/>
          </a:p>
        </p:txBody>
      </p:sp>
      <p:sp>
        <p:nvSpPr>
          <p:cNvPr id="82" name="Shape 82"/>
          <p:cNvSpPr>
            <a:spLocks noGrp="1"/>
          </p:cNvSpPr>
          <p:nvPr>
            <p:ph type="pic" sz="quarter" idx="14"/>
          </p:nvPr>
        </p:nvSpPr>
        <p:spPr>
          <a:xfrm>
            <a:off x="6489700" y="4864100"/>
            <a:ext cx="5905500" cy="4279900"/>
          </a:xfrm>
          <a:prstGeom prst="rect">
            <a:avLst/>
          </a:prstGeom>
          <a:ln w="9525">
            <a:round/>
          </a:ln>
        </p:spPr>
        <p:txBody>
          <a:bodyPr lIns="91439" tIns="45719" rIns="91439" bIns="45719" anchor="t"/>
          <a:lstStyle/>
          <a:p>
            <a:endParaRPr/>
          </a:p>
        </p:txBody>
      </p:sp>
      <p:sp>
        <p:nvSpPr>
          <p:cNvPr id="83" name="Shape 83"/>
          <p:cNvSpPr>
            <a:spLocks noGrp="1"/>
          </p:cNvSpPr>
          <p:nvPr>
            <p:ph type="pic" sz="half" idx="15"/>
          </p:nvPr>
        </p:nvSpPr>
        <p:spPr>
          <a:xfrm>
            <a:off x="622300" y="622300"/>
            <a:ext cx="5892800" cy="8521700"/>
          </a:xfrm>
          <a:prstGeom prst="rect">
            <a:avLst/>
          </a:prstGeom>
          <a:ln w="9525">
            <a:round/>
          </a:ln>
        </p:spPr>
        <p:txBody>
          <a:bodyPr lIns="91439" tIns="45719" rIns="91439" bIns="45719" anchor="t"/>
          <a:lstStyle/>
          <a:p>
            <a:endParaRPr/>
          </a:p>
        </p:txBody>
      </p:sp>
      <p:sp>
        <p:nvSpPr>
          <p:cNvPr id="84" name="Shape 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p>
            <a:r>
              <a:t>Title Text</a:t>
            </a:r>
          </a:p>
        </p:txBody>
      </p:sp>
      <p:sp>
        <p:nvSpPr>
          <p:cNvPr id="3" name="Shape 3"/>
          <p:cNvSpPr>
            <a:spLocks noGrp="1"/>
          </p:cNvSpPr>
          <p:nvPr>
            <p:ph type="body" idx="1"/>
          </p:nvPr>
        </p:nvSpPr>
        <p:spPr>
          <a:xfrm>
            <a:off x="647700" y="2628900"/>
            <a:ext cx="11709400" cy="6477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24600" y="9359900"/>
            <a:ext cx="342900" cy="406400"/>
          </a:xfrm>
          <a:prstGeom prst="rect">
            <a:avLst/>
          </a:prstGeom>
          <a:ln w="12700">
            <a:miter lim="400000"/>
          </a:ln>
        </p:spPr>
        <p:txBody>
          <a:bodyPr wrap="none" lIns="50800" tIns="50800" rIns="50800" bIns="50800">
            <a:spAutoFit/>
          </a:bodyPr>
          <a:lstStyle>
            <a:lvl1pPr>
              <a:defRPr sz="1800">
                <a:solidFill>
                  <a:srgbClr val="FFFFFF">
                    <a:alpha val="95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1pPr>
      <a:lvl2pPr marL="0" marR="0" indent="2286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2pPr>
      <a:lvl3pPr marL="0" marR="0" indent="4572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3pPr>
      <a:lvl4pPr marL="0" marR="0" indent="6858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4pPr>
      <a:lvl5pPr marL="0" marR="0" indent="9144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5pPr>
      <a:lvl6pPr marL="0" marR="0" indent="11430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6pPr>
      <a:lvl7pPr marL="0" marR="0" indent="13716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7pPr>
      <a:lvl8pPr marL="0" marR="0" indent="16002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8pPr>
      <a:lvl9pPr marL="0" marR="0" indent="1828800" algn="l" defTabSz="584200" rtl="0" latinLnBrk="0">
        <a:lnSpc>
          <a:spcPct val="100000"/>
        </a:lnSpc>
        <a:spcBef>
          <a:spcPts val="0"/>
        </a:spcBef>
        <a:spcAft>
          <a:spcPts val="0"/>
        </a:spcAft>
        <a:buClrTx/>
        <a:buSzTx/>
        <a:buFontTx/>
        <a:buNone/>
        <a:tabLst/>
        <a:defRPr sz="8100" b="0" i="0" u="none" strike="noStrike" cap="none" spc="0" baseline="0">
          <a:ln>
            <a:noFill/>
          </a:ln>
          <a:solidFill>
            <a:srgbClr val="FFFFFF">
              <a:alpha val="95000"/>
            </a:srgbClr>
          </a:solidFill>
          <a:uFillTx/>
          <a:latin typeface="+mn-lt"/>
          <a:ea typeface="+mn-ea"/>
          <a:cs typeface="+mn-cs"/>
          <a:sym typeface="Palatino"/>
        </a:defRPr>
      </a:lvl9pPr>
    </p:titleStyle>
    <p:bodyStyle>
      <a:lvl1pPr marL="4445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1pPr>
      <a:lvl2pPr marL="8890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2pPr>
      <a:lvl3pPr marL="13335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3pPr>
      <a:lvl4pPr marL="17780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4pPr>
      <a:lvl5pPr marL="22225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5pPr>
      <a:lvl6pPr marL="26670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6pPr>
      <a:lvl7pPr marL="31115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7pPr>
      <a:lvl8pPr marL="35560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8pPr>
      <a:lvl9pPr marL="4000500" marR="0" indent="-444500" algn="l" defTabSz="584200" rtl="0" latinLnBrk="0">
        <a:lnSpc>
          <a:spcPct val="120000"/>
        </a:lnSpc>
        <a:spcBef>
          <a:spcPts val="2400"/>
        </a:spcBef>
        <a:spcAft>
          <a:spcPts val="0"/>
        </a:spcAft>
        <a:buClrTx/>
        <a:buSzPct val="60000"/>
        <a:buFont typeface="Zapf Dingbats"/>
        <a:buBlip>
          <a:blip r:embed="rId16"/>
        </a:buBlip>
        <a:tabLst/>
        <a:defRPr sz="3200" b="0" i="0" u="none" strike="noStrike" cap="none" spc="0" baseline="0">
          <a:ln>
            <a:noFill/>
          </a:ln>
          <a:solidFill>
            <a:srgbClr val="546056"/>
          </a:solidFill>
          <a:uFillTx/>
          <a:latin typeface="+mn-lt"/>
          <a:ea typeface="+mn-ea"/>
          <a:cs typeface="+mn-cs"/>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tif"/></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t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t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ti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 name="Shape 131"/>
          <p:cNvSpPr>
            <a:spLocks noGrp="1"/>
          </p:cNvSpPr>
          <p:nvPr>
            <p:ph type="ctrTitle"/>
          </p:nvPr>
        </p:nvSpPr>
        <p:spPr>
          <a:xfrm>
            <a:off x="381000" y="1816100"/>
            <a:ext cx="11709400" cy="1422400"/>
          </a:xfrm>
          <a:prstGeom prst="rect">
            <a:avLst/>
          </a:prstGeom>
        </p:spPr>
        <p:txBody>
          <a:bodyPr/>
          <a:lstStyle/>
          <a:p>
            <a:r>
              <a:t>Daily Math Review</a:t>
            </a:r>
          </a:p>
        </p:txBody>
      </p:sp>
      <p:sp>
        <p:nvSpPr>
          <p:cNvPr id="132" name="Shape 132"/>
          <p:cNvSpPr>
            <a:spLocks noGrp="1"/>
          </p:cNvSpPr>
          <p:nvPr>
            <p:ph type="subTitle" sz="quarter" idx="1"/>
          </p:nvPr>
        </p:nvSpPr>
        <p:spPr>
          <a:xfrm>
            <a:off x="232833" y="4008966"/>
            <a:ext cx="11709401" cy="1282701"/>
          </a:xfrm>
          <a:prstGeom prst="rect">
            <a:avLst/>
          </a:prstGeom>
        </p:spPr>
        <p:txBody>
          <a:bodyPr/>
          <a:lstStyle/>
          <a:p>
            <a:pPr>
              <a:defRPr sz="3700">
                <a:solidFill>
                  <a:srgbClr val="000000"/>
                </a:solidFill>
              </a:defRPr>
            </a:pPr>
            <a:r>
              <a:t>2nd Grade</a:t>
            </a:r>
          </a:p>
          <a:p>
            <a:pPr>
              <a:defRPr sz="3700">
                <a:solidFill>
                  <a:srgbClr val="000000"/>
                </a:solidFill>
              </a:defRPr>
            </a:pPr>
            <a:r>
              <a:t>Benchmark 4</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1" name="Shape 281"/>
          <p:cNvSpPr>
            <a:spLocks noGrp="1"/>
          </p:cNvSpPr>
          <p:nvPr>
            <p:ph type="title"/>
          </p:nvPr>
        </p:nvSpPr>
        <p:spPr>
          <a:prstGeom prst="rect">
            <a:avLst/>
          </a:prstGeom>
        </p:spPr>
        <p:txBody>
          <a:bodyPr/>
          <a:lstStyle>
            <a:lvl1pPr>
              <a:defRPr>
                <a:solidFill>
                  <a:srgbClr val="000000"/>
                </a:solidFill>
              </a:defRPr>
            </a:lvl1pPr>
          </a:lstStyle>
          <a:p>
            <a:r>
              <a:t>Week 30, Day 4</a:t>
            </a:r>
          </a:p>
        </p:txBody>
      </p:sp>
      <p:sp>
        <p:nvSpPr>
          <p:cNvPr id="282" name="Shape 282"/>
          <p:cNvSpPr>
            <a:spLocks noGrp="1"/>
          </p:cNvSpPr>
          <p:nvPr>
            <p:ph type="body" idx="1"/>
          </p:nvPr>
        </p:nvSpPr>
        <p:spPr>
          <a:xfrm>
            <a:off x="406400" y="2095500"/>
            <a:ext cx="12230100" cy="72517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Which of these is the smallest unit for measuring length?</a:t>
            </a:r>
          </a:p>
          <a:p>
            <a:pPr marL="0" indent="342900">
              <a:lnSpc>
                <a:spcPct val="100000"/>
              </a:lnSpc>
              <a:spcBef>
                <a:spcPts val="0"/>
              </a:spcBef>
              <a:buSzTx/>
              <a:buNone/>
              <a:defRPr>
                <a:solidFill>
                  <a:srgbClr val="000000"/>
                </a:solidFill>
                <a:latin typeface="Gill Sans"/>
                <a:ea typeface="Gill Sans"/>
                <a:cs typeface="Gill Sans"/>
                <a:sym typeface="Gill Sans"/>
              </a:defRPr>
            </a:pPr>
            <a:r>
              <a:rPr dirty="0"/>
              <a:t> A.  millimeter    </a:t>
            </a:r>
            <a:r>
              <a:rPr dirty="0" smtClean="0"/>
              <a:t> </a:t>
            </a:r>
            <a:r>
              <a:rPr dirty="0"/>
              <a:t>B.   milliliter    </a:t>
            </a:r>
            <a:r>
              <a:rPr dirty="0" smtClean="0"/>
              <a:t>  </a:t>
            </a:r>
            <a:r>
              <a:rPr dirty="0"/>
              <a:t>C.  centimeter  </a:t>
            </a:r>
            <a:r>
              <a:rPr dirty="0" smtClean="0"/>
              <a:t>   </a:t>
            </a:r>
            <a:r>
              <a:rPr dirty="0"/>
              <a:t>D.  meter</a:t>
            </a:r>
          </a:p>
          <a:p>
            <a:pPr>
              <a:buBlip>
                <a:blip r:embed="rId2"/>
              </a:buBlip>
              <a:defRPr>
                <a:solidFill>
                  <a:srgbClr val="000000"/>
                </a:solidFill>
                <a:latin typeface="Gill Sans"/>
                <a:ea typeface="Gill Sans"/>
                <a:cs typeface="Gill Sans"/>
                <a:sym typeface="Gill Sans"/>
              </a:defRPr>
            </a:pPr>
            <a:r>
              <a:rPr dirty="0"/>
              <a:t>2. What is the place value of the underlined digit? 6,7</a:t>
            </a:r>
            <a:r>
              <a:rPr u="sng" dirty="0"/>
              <a:t>8</a:t>
            </a:r>
            <a:r>
              <a:rPr dirty="0"/>
              <a:t>9</a:t>
            </a:r>
          </a:p>
          <a:p>
            <a:pPr marL="856357" indent="-399157">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 tens        B.  thousands        C.  ones        D.  hundreds</a:t>
            </a:r>
          </a:p>
          <a:p>
            <a:pPr>
              <a:buBlip>
                <a:blip r:embed="rId2"/>
              </a:buBlip>
              <a:defRPr>
                <a:solidFill>
                  <a:srgbClr val="000000"/>
                </a:solidFill>
                <a:latin typeface="Gill Sans"/>
                <a:ea typeface="Gill Sans"/>
                <a:cs typeface="Gill Sans"/>
                <a:sym typeface="Gill Sans"/>
              </a:defRPr>
            </a:pPr>
            <a:r>
              <a:rPr dirty="0"/>
              <a:t>3. </a:t>
            </a:r>
            <a:r>
              <a:rPr sz="3300" dirty="0"/>
              <a:t>Is this number odd or even? 1888_____________</a:t>
            </a:r>
          </a:p>
          <a:p>
            <a:pPr>
              <a:buBlip>
                <a:blip r:embed="rId2"/>
              </a:buBlip>
              <a:defRPr>
                <a:solidFill>
                  <a:srgbClr val="000000"/>
                </a:solidFill>
                <a:latin typeface="Gill Sans"/>
                <a:ea typeface="Gill Sans"/>
                <a:cs typeface="Gill Sans"/>
                <a:sym typeface="Gill Sans"/>
              </a:defRPr>
            </a:pPr>
            <a:r>
              <a:rPr dirty="0"/>
              <a:t>4. Count by 5s:  160, ______, ______, ______, ______, ______, 190</a:t>
            </a:r>
          </a:p>
          <a:p>
            <a:pPr>
              <a:buBlip>
                <a:blip r:embed="rId2"/>
              </a:buBlip>
              <a:defRPr>
                <a:solidFill>
                  <a:srgbClr val="000000"/>
                </a:solidFill>
                <a:latin typeface="Gill Sans"/>
                <a:ea typeface="Gill Sans"/>
                <a:cs typeface="Gill Sans"/>
                <a:sym typeface="Gill Sans"/>
              </a:defRPr>
            </a:pPr>
            <a:r>
              <a:rPr dirty="0"/>
              <a:t>5.  357 + 268 =______</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2" name="Shape 292"/>
          <p:cNvSpPr>
            <a:spLocks noGrp="1"/>
          </p:cNvSpPr>
          <p:nvPr>
            <p:ph type="title"/>
          </p:nvPr>
        </p:nvSpPr>
        <p:spPr>
          <a:prstGeom prst="rect">
            <a:avLst/>
          </a:prstGeom>
        </p:spPr>
        <p:txBody>
          <a:bodyPr/>
          <a:lstStyle>
            <a:lvl1pPr>
              <a:defRPr>
                <a:solidFill>
                  <a:srgbClr val="000000"/>
                </a:solidFill>
              </a:defRPr>
            </a:lvl1pPr>
          </a:lstStyle>
          <a:p>
            <a:r>
              <a:t>Friday Five (Week 30)</a:t>
            </a:r>
          </a:p>
        </p:txBody>
      </p:sp>
      <p:sp>
        <p:nvSpPr>
          <p:cNvPr id="293" name="Shape 293"/>
          <p:cNvSpPr>
            <a:spLocks noGrp="1"/>
          </p:cNvSpPr>
          <p:nvPr>
            <p:ph type="body" idx="1"/>
          </p:nvPr>
        </p:nvSpPr>
        <p:spPr>
          <a:xfrm>
            <a:off x="381000" y="2209800"/>
            <a:ext cx="12255500" cy="7175500"/>
          </a:xfrm>
          <a:prstGeom prst="rect">
            <a:avLst/>
          </a:prstGeom>
        </p:spPr>
        <p:txBody>
          <a:bodyPr/>
          <a:lstStyle/>
          <a:p>
            <a:pPr>
              <a:buBlip>
                <a:blip r:embed="rId2"/>
              </a:buBlip>
            </a:pPr>
            <a:r>
              <a:t>1. </a:t>
            </a:r>
            <a:r>
              <a:rPr>
                <a:solidFill>
                  <a:srgbClr val="000000"/>
                </a:solidFill>
                <a:latin typeface="Gill Sans"/>
                <a:ea typeface="Gill Sans"/>
                <a:cs typeface="Gill Sans"/>
                <a:sym typeface="Gill Sans"/>
              </a:rPr>
              <a:t>Which of these is not a unit for measuring length?</a:t>
            </a:r>
          </a:p>
          <a:p>
            <a:pPr marL="0" indent="342900">
              <a:lnSpc>
                <a:spcPct val="100000"/>
              </a:lnSpc>
              <a:spcBef>
                <a:spcPts val="0"/>
              </a:spcBef>
              <a:buSzTx/>
              <a:buNone/>
              <a:defRPr>
                <a:solidFill>
                  <a:srgbClr val="000000"/>
                </a:solidFill>
                <a:latin typeface="Gill Sans"/>
                <a:ea typeface="Gill Sans"/>
                <a:cs typeface="Gill Sans"/>
                <a:sym typeface="Gill Sans"/>
              </a:defRPr>
            </a:pPr>
            <a:r>
              <a:t> A.  liters              B.  centimeters               C.  meters</a:t>
            </a:r>
            <a:endParaRPr>
              <a:solidFill>
                <a:srgbClr val="546056"/>
              </a:solidFill>
              <a:latin typeface="+mn-lt"/>
              <a:ea typeface="+mn-ea"/>
              <a:cs typeface="+mn-cs"/>
              <a:sym typeface="Palatino"/>
            </a:endParaRPr>
          </a:p>
          <a:p>
            <a:pPr>
              <a:buBlip>
                <a:blip r:embed="rId2"/>
              </a:buBlip>
            </a:pPr>
            <a:r>
              <a:t>2. </a:t>
            </a:r>
            <a:r>
              <a:rPr>
                <a:solidFill>
                  <a:srgbClr val="000000"/>
                </a:solidFill>
                <a:latin typeface="Gill Sans"/>
                <a:ea typeface="Gill Sans"/>
                <a:cs typeface="Gill Sans"/>
                <a:sym typeface="Gill Sans"/>
              </a:rPr>
              <a:t>In the number 3,459, what is the value of the digit in the tens place?</a:t>
            </a:r>
          </a:p>
          <a:p>
            <a:pPr marL="664170" indent="-206970">
              <a:lnSpc>
                <a:spcPct val="100000"/>
              </a:lnSpc>
              <a:spcBef>
                <a:spcPts val="0"/>
              </a:spcBef>
              <a:buSzPct val="100000"/>
              <a:buAutoNum type="alphaUcPeriod"/>
              <a:defRPr>
                <a:solidFill>
                  <a:srgbClr val="000000"/>
                </a:solidFill>
                <a:latin typeface="Gill Sans"/>
                <a:ea typeface="Gill Sans"/>
                <a:cs typeface="Gill Sans"/>
                <a:sym typeface="Gill Sans"/>
              </a:defRPr>
            </a:pPr>
            <a:r>
              <a:t>  50            B.  3,000              C.  400              D. 9</a:t>
            </a:r>
            <a:endParaRPr>
              <a:solidFill>
                <a:srgbClr val="546056"/>
              </a:solidFill>
              <a:latin typeface="+mn-lt"/>
              <a:ea typeface="+mn-ea"/>
              <a:cs typeface="+mn-cs"/>
              <a:sym typeface="Palatino"/>
            </a:endParaRPr>
          </a:p>
          <a:p>
            <a:pPr>
              <a:buBlip>
                <a:blip r:embed="rId2"/>
              </a:buBlip>
            </a:pPr>
            <a:r>
              <a:t>3. </a:t>
            </a:r>
            <a:r>
              <a:rPr>
                <a:solidFill>
                  <a:srgbClr val="000000"/>
                </a:solidFill>
                <a:latin typeface="Gill Sans"/>
                <a:ea typeface="Gill Sans"/>
                <a:cs typeface="Gill Sans"/>
                <a:sym typeface="Gill Sans"/>
              </a:rPr>
              <a:t>Count by 2s:  934, ______, ______, ______, ______, ______, 946</a:t>
            </a:r>
          </a:p>
          <a:p>
            <a:pPr>
              <a:buBlip>
                <a:blip r:embed="rId2"/>
              </a:buBlip>
            </a:pPr>
            <a:r>
              <a:t>4. </a:t>
            </a:r>
            <a:r>
              <a:rPr>
                <a:solidFill>
                  <a:srgbClr val="000000"/>
                </a:solidFill>
                <a:latin typeface="Gill Sans"/>
                <a:ea typeface="Gill Sans"/>
                <a:cs typeface="Gill Sans"/>
                <a:sym typeface="Gill Sans"/>
              </a:rPr>
              <a:t>Write the following number in words: 45_____________</a:t>
            </a:r>
          </a:p>
          <a:p>
            <a:pPr>
              <a:buBlip>
                <a:blip r:embed="rId2"/>
              </a:buBlip>
            </a:pPr>
            <a:r>
              <a:t>5. </a:t>
            </a:r>
            <a:r>
              <a:rPr sz="3300">
                <a:solidFill>
                  <a:srgbClr val="000000"/>
                </a:solidFill>
                <a:latin typeface="Gill Sans"/>
                <a:ea typeface="Gill Sans"/>
                <a:cs typeface="Gill Sans"/>
                <a:sym typeface="Gill Sans"/>
              </a:rPr>
              <a:t>Is this number odd or even? 1888_____________</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3" name="Shape 303"/>
          <p:cNvSpPr>
            <a:spLocks noGrp="1"/>
          </p:cNvSpPr>
          <p:nvPr>
            <p:ph type="title"/>
          </p:nvPr>
        </p:nvSpPr>
        <p:spPr>
          <a:xfrm>
            <a:off x="647699" y="33866"/>
            <a:ext cx="11709401" cy="1674152"/>
          </a:xfrm>
          <a:prstGeom prst="rect">
            <a:avLst/>
          </a:prstGeom>
        </p:spPr>
        <p:txBody>
          <a:bodyPr/>
          <a:lstStyle>
            <a:lvl1pPr>
              <a:defRPr>
                <a:solidFill>
                  <a:srgbClr val="000000"/>
                </a:solidFill>
              </a:defRPr>
            </a:lvl1pPr>
          </a:lstStyle>
          <a:p>
            <a:r>
              <a:t>Week 31, Day 1</a:t>
            </a:r>
          </a:p>
        </p:txBody>
      </p:sp>
      <p:sp>
        <p:nvSpPr>
          <p:cNvPr id="304" name="Shape 304"/>
          <p:cNvSpPr>
            <a:spLocks noGrp="1"/>
          </p:cNvSpPr>
          <p:nvPr>
            <p:ph type="body" idx="1"/>
          </p:nvPr>
        </p:nvSpPr>
        <p:spPr>
          <a:xfrm>
            <a:off x="203464" y="1371599"/>
            <a:ext cx="12597872" cy="8442459"/>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a:t>
            </a:r>
            <a:r>
              <a:rPr dirty="0" smtClean="0"/>
              <a:t>Mrs. </a:t>
            </a:r>
            <a:r>
              <a:rPr dirty="0"/>
              <a:t>B’s class went on a field trip.  There were 24 students. 14 of them were boys and the rest were girls.  How many girls went on the trip?</a:t>
            </a:r>
          </a:p>
          <a:p>
            <a:pPr>
              <a:buBlip>
                <a:blip r:embed="rId2"/>
              </a:buBlip>
              <a:defRPr>
                <a:solidFill>
                  <a:srgbClr val="000000"/>
                </a:solidFill>
                <a:latin typeface="Gill Sans"/>
                <a:ea typeface="Gill Sans"/>
                <a:cs typeface="Gill Sans"/>
                <a:sym typeface="Gill Sans"/>
              </a:defRPr>
            </a:pPr>
            <a:r>
              <a:rPr dirty="0"/>
              <a:t>2. Pick the fact that does NOT belong in the family of 29.</a:t>
            </a:r>
          </a:p>
          <a:p>
            <a:pPr marL="0" indent="0" defTabSz="457200">
              <a:lnSpc>
                <a:spcPct val="10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Gill Sans"/>
                <a:ea typeface="Gill Sans"/>
                <a:cs typeface="Gill Sans"/>
                <a:sym typeface="Gill Sans"/>
              </a:defRPr>
            </a:pPr>
            <a:r>
              <a:rPr dirty="0"/>
              <a:t>       A. 10+9           B. 15+14          C. 17+12           D. 20+9</a:t>
            </a:r>
          </a:p>
          <a:p>
            <a:pPr>
              <a:buBlip>
                <a:blip r:embed="rId2"/>
              </a:buBlip>
              <a:defRPr>
                <a:solidFill>
                  <a:srgbClr val="000000"/>
                </a:solidFill>
                <a:latin typeface="Gill Sans"/>
                <a:ea typeface="Gill Sans"/>
                <a:cs typeface="Gill Sans"/>
                <a:sym typeface="Gill Sans"/>
              </a:defRPr>
            </a:pPr>
            <a:r>
              <a:rPr dirty="0"/>
              <a:t>3. $9.10 - $ 3.04 =______</a:t>
            </a:r>
          </a:p>
          <a:p>
            <a:pPr>
              <a:buBlip>
                <a:blip r:embed="rId2"/>
              </a:buBlip>
              <a:defRPr>
                <a:solidFill>
                  <a:srgbClr val="000000"/>
                </a:solidFill>
                <a:latin typeface="Gill Sans"/>
                <a:ea typeface="Gill Sans"/>
                <a:cs typeface="Gill Sans"/>
                <a:sym typeface="Gill Sans"/>
              </a:defRPr>
            </a:pPr>
            <a:r>
              <a:rPr dirty="0"/>
              <a:t>4. 520 + 100 =______</a:t>
            </a:r>
          </a:p>
          <a:p>
            <a:pPr>
              <a:buBlip>
                <a:blip r:embed="rId2"/>
              </a:buBlip>
              <a:defRPr>
                <a:solidFill>
                  <a:srgbClr val="000000"/>
                </a:solidFill>
                <a:latin typeface="Gill Sans"/>
                <a:ea typeface="Gill Sans"/>
                <a:cs typeface="Gill Sans"/>
                <a:sym typeface="Gill Sans"/>
              </a:defRPr>
            </a:pPr>
            <a:r>
              <a:rPr dirty="0"/>
              <a:t>5.  How much money is shown?</a:t>
            </a:r>
            <a:br>
              <a:rPr dirty="0"/>
            </a:br>
            <a:r>
              <a:rPr dirty="0"/>
              <a:t/>
            </a:r>
            <a:br>
              <a:rPr dirty="0"/>
            </a:br>
            <a:r>
              <a:rPr dirty="0"/>
              <a:t/>
            </a:r>
            <a:br>
              <a:rPr dirty="0"/>
            </a:br>
            <a:r>
              <a:rPr dirty="0"/>
              <a:t/>
            </a:r>
            <a:br>
              <a:rPr dirty="0"/>
            </a:br>
            <a:r>
              <a:rPr dirty="0"/>
              <a:t>  A. $1.92     B. $2.82     C. $2.92</a:t>
            </a:r>
          </a:p>
        </p:txBody>
      </p:sp>
      <p:pic>
        <p:nvPicPr>
          <p:cNvPr id="305" name="droppedImage.pdf"/>
          <p:cNvPicPr>
            <a:picLocks noChangeAspect="1"/>
          </p:cNvPicPr>
          <p:nvPr/>
        </p:nvPicPr>
        <p:blipFill>
          <a:blip r:embed="rId3">
            <a:extLst/>
          </a:blip>
          <a:stretch>
            <a:fillRect/>
          </a:stretch>
        </p:blipFill>
        <p:spPr>
          <a:xfrm>
            <a:off x="1194074" y="7249040"/>
            <a:ext cx="6933652" cy="1674152"/>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5" name="Shape 315"/>
          <p:cNvSpPr>
            <a:spLocks noGrp="1"/>
          </p:cNvSpPr>
          <p:nvPr>
            <p:ph type="title"/>
          </p:nvPr>
        </p:nvSpPr>
        <p:spPr>
          <a:prstGeom prst="rect">
            <a:avLst/>
          </a:prstGeom>
        </p:spPr>
        <p:txBody>
          <a:bodyPr/>
          <a:lstStyle>
            <a:lvl1pPr>
              <a:defRPr>
                <a:solidFill>
                  <a:srgbClr val="000000"/>
                </a:solidFill>
              </a:defRPr>
            </a:lvl1pPr>
          </a:lstStyle>
          <a:p>
            <a:r>
              <a:t>Week 31, Day 2</a:t>
            </a:r>
          </a:p>
        </p:txBody>
      </p:sp>
      <p:sp>
        <p:nvSpPr>
          <p:cNvPr id="316" name="Shape 316"/>
          <p:cNvSpPr>
            <a:spLocks noGrp="1"/>
          </p:cNvSpPr>
          <p:nvPr>
            <p:ph type="body" idx="1"/>
          </p:nvPr>
        </p:nvSpPr>
        <p:spPr>
          <a:xfrm>
            <a:off x="368300" y="2019300"/>
            <a:ext cx="12369800" cy="7467600"/>
          </a:xfrm>
          <a:prstGeom prst="rect">
            <a:avLst/>
          </a:prstGeom>
        </p:spPr>
        <p:txBody>
          <a:bodyPr/>
          <a:lstStyle/>
          <a:p>
            <a:pPr>
              <a:buBlip>
                <a:blip r:embed="rId2"/>
              </a:buBlip>
              <a:defRPr sz="2900">
                <a:solidFill>
                  <a:srgbClr val="000000"/>
                </a:solidFill>
                <a:latin typeface="Gill Sans"/>
                <a:ea typeface="Gill Sans"/>
                <a:cs typeface="Gill Sans"/>
                <a:sym typeface="Gill Sans"/>
              </a:defRPr>
            </a:pPr>
            <a:r>
              <a:t>1. Which statement is true?                                                                           A.  549 is odd because it cannot be divided into equal sets.                             B.  567 is even because it can be divided into equal sets.                                C.  489 is even because it can be divided into equal sets. </a:t>
            </a:r>
          </a:p>
          <a:p>
            <a:pPr>
              <a:buBlip>
                <a:blip r:embed="rId2"/>
              </a:buBlip>
              <a:defRPr sz="2900">
                <a:solidFill>
                  <a:srgbClr val="000000"/>
                </a:solidFill>
                <a:latin typeface="Gill Sans"/>
                <a:ea typeface="Gill Sans"/>
                <a:cs typeface="Gill Sans"/>
                <a:sym typeface="Gill Sans"/>
              </a:defRPr>
            </a:pPr>
            <a:r>
              <a:t>2. Write the related subtraction fact for 9 – 1 = 8.__________</a:t>
            </a:r>
          </a:p>
          <a:p>
            <a:pPr>
              <a:buBlip>
                <a:blip r:embed="rId2"/>
              </a:buBlip>
              <a:defRPr sz="2900">
                <a:solidFill>
                  <a:srgbClr val="000000"/>
                </a:solidFill>
                <a:latin typeface="Gill Sans"/>
                <a:ea typeface="Gill Sans"/>
                <a:cs typeface="Gill Sans"/>
                <a:sym typeface="Gill Sans"/>
              </a:defRPr>
            </a:pPr>
            <a:r>
              <a:t>3.  $5.67-$1. 28 =_____</a:t>
            </a:r>
          </a:p>
          <a:p>
            <a:pPr>
              <a:buBlip>
                <a:blip r:embed="rId2"/>
              </a:buBlip>
              <a:defRPr sz="2900">
                <a:solidFill>
                  <a:srgbClr val="000000"/>
                </a:solidFill>
                <a:latin typeface="Gill Sans"/>
                <a:ea typeface="Gill Sans"/>
                <a:cs typeface="Gill Sans"/>
                <a:sym typeface="Gill Sans"/>
              </a:defRPr>
            </a:pPr>
            <a:r>
              <a:t>4.  10 + 540 =_____</a:t>
            </a:r>
          </a:p>
          <a:p>
            <a:pPr>
              <a:buBlip>
                <a:blip r:embed="rId2"/>
              </a:buBlip>
              <a:defRPr sz="2900">
                <a:solidFill>
                  <a:srgbClr val="000000"/>
                </a:solidFill>
                <a:latin typeface="Gill Sans"/>
                <a:ea typeface="Gill Sans"/>
                <a:cs typeface="Gill Sans"/>
                <a:sym typeface="Gill Sans"/>
              </a:defRPr>
            </a:pPr>
            <a:r>
              <a:t>5. Troy has 5 balls.  Carl has 7 balls.  Which question gives the answer </a:t>
            </a:r>
            <a:r>
              <a:rPr u="sng"/>
              <a:t>12 balls</a:t>
            </a:r>
            <a:r>
              <a:t>?                                                                                                       A.   How many more balls does Carl have?                                                    B.   Who has the most balls?                                                                                     C.  How many balls do Troy and Carl have in all?</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8" name="Shape 328"/>
          <p:cNvSpPr>
            <a:spLocks noGrp="1"/>
          </p:cNvSpPr>
          <p:nvPr>
            <p:ph type="title"/>
          </p:nvPr>
        </p:nvSpPr>
        <p:spPr>
          <a:prstGeom prst="rect">
            <a:avLst/>
          </a:prstGeom>
        </p:spPr>
        <p:txBody>
          <a:bodyPr/>
          <a:lstStyle>
            <a:lvl1pPr>
              <a:defRPr>
                <a:solidFill>
                  <a:srgbClr val="000000"/>
                </a:solidFill>
              </a:defRPr>
            </a:lvl1pPr>
          </a:lstStyle>
          <a:p>
            <a:r>
              <a:t>Week 31, Day 3</a:t>
            </a:r>
          </a:p>
        </p:txBody>
      </p:sp>
      <p:sp>
        <p:nvSpPr>
          <p:cNvPr id="329" name="Shape 329"/>
          <p:cNvSpPr>
            <a:spLocks noGrp="1"/>
          </p:cNvSpPr>
          <p:nvPr>
            <p:ph type="body" idx="1"/>
          </p:nvPr>
        </p:nvSpPr>
        <p:spPr>
          <a:xfrm>
            <a:off x="520700" y="2247900"/>
            <a:ext cx="12065000" cy="7124700"/>
          </a:xfrm>
          <a:prstGeom prst="rect">
            <a:avLst/>
          </a:prstGeom>
        </p:spPr>
        <p:txBody>
          <a:bodyPr/>
          <a:lstStyle/>
          <a:p>
            <a:pPr>
              <a:buBlip>
                <a:blip r:embed="rId2"/>
              </a:buBlip>
              <a:defRPr>
                <a:solidFill>
                  <a:srgbClr val="000000"/>
                </a:solidFill>
                <a:latin typeface="Gill Sans"/>
                <a:ea typeface="Gill Sans"/>
                <a:cs typeface="Gill Sans"/>
                <a:sym typeface="Gill Sans"/>
              </a:defRPr>
            </a:pPr>
            <a:r>
              <a:t>1. Billy has 9 baseball cards.  He gave some baseball cards away.  He has 2 left over. How many did he give away?</a:t>
            </a:r>
          </a:p>
          <a:p>
            <a:pPr>
              <a:buBlip>
                <a:blip r:embed="rId2"/>
              </a:buBlip>
              <a:defRPr>
                <a:solidFill>
                  <a:srgbClr val="000000"/>
                </a:solidFill>
                <a:latin typeface="Gill Sans"/>
                <a:ea typeface="Gill Sans"/>
                <a:cs typeface="Gill Sans"/>
                <a:sym typeface="Gill Sans"/>
              </a:defRPr>
            </a:pPr>
            <a:r>
              <a:t>2. Pick the fact that does NOT belong in the family of 16.</a:t>
            </a:r>
          </a:p>
          <a:p>
            <a:pPr marL="0" indent="0" defTabSz="457200">
              <a:lnSpc>
                <a:spcPct val="10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000000"/>
                </a:solidFill>
                <a:latin typeface="Gill Sans"/>
                <a:ea typeface="Gill Sans"/>
                <a:cs typeface="Gill Sans"/>
                <a:sym typeface="Gill Sans"/>
              </a:defRPr>
            </a:pPr>
            <a:r>
              <a:t>    A.	8+8        B.	30+2         C.   12+4        D.   15+1</a:t>
            </a:r>
          </a:p>
          <a:p>
            <a:pPr>
              <a:buBlip>
                <a:blip r:embed="rId2"/>
              </a:buBlip>
              <a:defRPr>
                <a:solidFill>
                  <a:srgbClr val="000000"/>
                </a:solidFill>
                <a:latin typeface="Gill Sans"/>
                <a:ea typeface="Gill Sans"/>
                <a:cs typeface="Gill Sans"/>
                <a:sym typeface="Gill Sans"/>
              </a:defRPr>
            </a:pPr>
            <a:r>
              <a:t>3.  $3.15 - $1.78 =_____</a:t>
            </a:r>
          </a:p>
          <a:p>
            <a:pPr>
              <a:buBlip>
                <a:blip r:embed="rId2"/>
              </a:buBlip>
              <a:defRPr>
                <a:solidFill>
                  <a:srgbClr val="000000"/>
                </a:solidFill>
                <a:latin typeface="Gill Sans"/>
                <a:ea typeface="Gill Sans"/>
                <a:cs typeface="Gill Sans"/>
                <a:sym typeface="Gill Sans"/>
              </a:defRPr>
            </a:pPr>
            <a:r>
              <a:t>4. 100 + 560 =_____</a:t>
            </a:r>
          </a:p>
          <a:p>
            <a:pPr>
              <a:buBlip>
                <a:blip r:embed="rId2"/>
              </a:buBlip>
              <a:defRPr>
                <a:solidFill>
                  <a:srgbClr val="000000"/>
                </a:solidFill>
                <a:latin typeface="Gill Sans"/>
                <a:ea typeface="Gill Sans"/>
                <a:cs typeface="Gill Sans"/>
                <a:sym typeface="Gill Sans"/>
              </a:defRPr>
            </a:pPr>
            <a:r>
              <a:t>5. Kristin went to the store.  She had $5.00.  She bought glue sticks for $1.49 and pens for $1.67.  How much change did she get back?  </a:t>
            </a:r>
          </a:p>
          <a:p>
            <a:pPr marL="900707" indent="-443507">
              <a:lnSpc>
                <a:spcPct val="100000"/>
              </a:lnSpc>
              <a:spcBef>
                <a:spcPts val="0"/>
              </a:spcBef>
              <a:buSzPct val="100000"/>
              <a:buAutoNum type="alphaUcPeriod"/>
              <a:defRPr>
                <a:solidFill>
                  <a:srgbClr val="000000"/>
                </a:solidFill>
                <a:latin typeface="Gill Sans"/>
                <a:ea typeface="Gill Sans"/>
                <a:cs typeface="Gill Sans"/>
                <a:sym typeface="Gill Sans"/>
              </a:defRPr>
            </a:pPr>
            <a:r>
              <a:t> $1.84     B. $2.84      C. $3.51        D. $3.33</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 name="Shape 338"/>
          <p:cNvSpPr>
            <a:spLocks noGrp="1"/>
          </p:cNvSpPr>
          <p:nvPr>
            <p:ph type="title"/>
          </p:nvPr>
        </p:nvSpPr>
        <p:spPr>
          <a:xfrm>
            <a:off x="647700" y="-406400"/>
            <a:ext cx="11709401" cy="1855638"/>
          </a:xfrm>
          <a:prstGeom prst="rect">
            <a:avLst/>
          </a:prstGeom>
        </p:spPr>
        <p:txBody>
          <a:bodyPr/>
          <a:lstStyle>
            <a:lvl1pPr>
              <a:defRPr>
                <a:solidFill>
                  <a:srgbClr val="000000"/>
                </a:solidFill>
              </a:defRPr>
            </a:lvl1pPr>
          </a:lstStyle>
          <a:p>
            <a:r>
              <a:rPr dirty="0"/>
              <a:t>Week 31, Day 4</a:t>
            </a:r>
          </a:p>
        </p:txBody>
      </p:sp>
      <p:sp>
        <p:nvSpPr>
          <p:cNvPr id="339" name="Shape 339"/>
          <p:cNvSpPr>
            <a:spLocks noGrp="1"/>
          </p:cNvSpPr>
          <p:nvPr>
            <p:ph type="body" idx="1"/>
          </p:nvPr>
        </p:nvSpPr>
        <p:spPr>
          <a:xfrm>
            <a:off x="0" y="1283493"/>
            <a:ext cx="13004799" cy="8330407"/>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Bob has 14 basketballs and 9 footballs. </a:t>
            </a:r>
            <a:r>
              <a:rPr dirty="0" smtClean="0"/>
              <a:t>Which </a:t>
            </a:r>
            <a:r>
              <a:rPr dirty="0"/>
              <a:t>statement is true?                                                                A.    Bob has an even number of footballs.                                         B.    Bob has an odd number of basketballs and footballs all together.                                                                                              C.    Bob has an odd number of basketballs.</a:t>
            </a:r>
          </a:p>
          <a:p>
            <a:pPr>
              <a:buBlip>
                <a:blip r:embed="rId2"/>
              </a:buBlip>
              <a:defRPr>
                <a:solidFill>
                  <a:srgbClr val="000000"/>
                </a:solidFill>
                <a:latin typeface="Gill Sans"/>
                <a:ea typeface="Gill Sans"/>
                <a:cs typeface="Gill Sans"/>
                <a:sym typeface="Gill Sans"/>
              </a:defRPr>
            </a:pPr>
            <a:r>
              <a:rPr dirty="0"/>
              <a:t>2. Which form of measurement cannot be used to measure an elephant?                     </a:t>
            </a:r>
            <a:br>
              <a:rPr dirty="0"/>
            </a:br>
            <a:r>
              <a:rPr dirty="0"/>
              <a:t>A. capacity              B.  length                   C.  weight</a:t>
            </a:r>
          </a:p>
          <a:p>
            <a:pPr>
              <a:buBlip>
                <a:blip r:embed="rId2"/>
              </a:buBlip>
              <a:defRPr>
                <a:solidFill>
                  <a:srgbClr val="000000"/>
                </a:solidFill>
                <a:latin typeface="Gill Sans"/>
                <a:ea typeface="Gill Sans"/>
                <a:cs typeface="Gill Sans"/>
                <a:sym typeface="Gill Sans"/>
              </a:defRPr>
            </a:pPr>
            <a:r>
              <a:rPr dirty="0"/>
              <a:t>3.  206 - 92=____ </a:t>
            </a:r>
          </a:p>
          <a:p>
            <a:pPr>
              <a:buBlip>
                <a:blip r:embed="rId2"/>
              </a:buBlip>
              <a:defRPr>
                <a:solidFill>
                  <a:srgbClr val="000000"/>
                </a:solidFill>
                <a:latin typeface="Gill Sans"/>
                <a:ea typeface="Gill Sans"/>
                <a:cs typeface="Gill Sans"/>
                <a:sym typeface="Gill Sans"/>
              </a:defRPr>
            </a:pPr>
            <a:r>
              <a:rPr dirty="0"/>
              <a:t>4.  610 + 100 =____</a:t>
            </a:r>
          </a:p>
          <a:p>
            <a:pPr>
              <a:buBlip>
                <a:blip r:embed="rId2"/>
              </a:buBlip>
              <a:defRPr>
                <a:solidFill>
                  <a:srgbClr val="000000"/>
                </a:solidFill>
                <a:latin typeface="Gill Sans"/>
                <a:ea typeface="Gill Sans"/>
                <a:cs typeface="Gill Sans"/>
                <a:sym typeface="Gill Sans"/>
              </a:defRPr>
            </a:pPr>
            <a:r>
              <a:rPr dirty="0"/>
              <a:t>5. How much money does 2 dollar bills, 1 half dollar, 1 quarters, 4 dimes, 2 nickels, and 4 pennies equal?  </a:t>
            </a:r>
            <a:r>
              <a:rPr lang="en-US" dirty="0" smtClean="0"/>
              <a:t/>
            </a:r>
            <a:br>
              <a:rPr lang="en-US" dirty="0" smtClean="0"/>
            </a:br>
            <a:r>
              <a:rPr dirty="0" smtClean="0"/>
              <a:t>A</a:t>
            </a:r>
            <a:r>
              <a:rPr dirty="0"/>
              <a:t>. $3.29      B. $3.19     C. $3.39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0" name="Shape 350"/>
          <p:cNvSpPr>
            <a:spLocks noGrp="1"/>
          </p:cNvSpPr>
          <p:nvPr>
            <p:ph type="title"/>
          </p:nvPr>
        </p:nvSpPr>
        <p:spPr>
          <a:prstGeom prst="rect">
            <a:avLst/>
          </a:prstGeom>
        </p:spPr>
        <p:txBody>
          <a:bodyPr/>
          <a:lstStyle>
            <a:lvl1pPr>
              <a:defRPr>
                <a:solidFill>
                  <a:srgbClr val="000000"/>
                </a:solidFill>
              </a:defRPr>
            </a:lvl1pPr>
          </a:lstStyle>
          <a:p>
            <a:r>
              <a:t>Friday Five (Week 31)</a:t>
            </a:r>
          </a:p>
        </p:txBody>
      </p:sp>
      <p:sp>
        <p:nvSpPr>
          <p:cNvPr id="351" name="Shape 351"/>
          <p:cNvSpPr>
            <a:spLocks noGrp="1"/>
          </p:cNvSpPr>
          <p:nvPr>
            <p:ph type="body" idx="1"/>
          </p:nvPr>
        </p:nvSpPr>
        <p:spPr>
          <a:xfrm>
            <a:off x="279400" y="2209800"/>
            <a:ext cx="12319000" cy="7175500"/>
          </a:xfrm>
          <a:prstGeom prst="rect">
            <a:avLst/>
          </a:prstGeom>
        </p:spPr>
        <p:txBody>
          <a:bodyPr/>
          <a:lstStyle/>
          <a:p>
            <a:pPr>
              <a:buBlip>
                <a:blip r:embed="rId2"/>
              </a:buBlip>
            </a:pPr>
            <a:r>
              <a:t>1. </a:t>
            </a:r>
            <a:r>
              <a:rPr>
                <a:solidFill>
                  <a:srgbClr val="000000"/>
                </a:solidFill>
                <a:latin typeface="Gill Sans"/>
                <a:ea typeface="Gill Sans"/>
                <a:cs typeface="Gill Sans"/>
                <a:sym typeface="Gill Sans"/>
              </a:rPr>
              <a:t>Billy has 9 baseball cards.  He gave some baseball cards away.  He has 2 left over. How many did he give away?</a:t>
            </a:r>
          </a:p>
          <a:p>
            <a:pPr>
              <a:buBlip>
                <a:blip r:embed="rId2"/>
              </a:buBlip>
            </a:pPr>
            <a:r>
              <a:t>2. </a:t>
            </a:r>
            <a:r>
              <a:rPr>
                <a:solidFill>
                  <a:srgbClr val="000000"/>
                </a:solidFill>
                <a:latin typeface="Gill Sans"/>
                <a:ea typeface="Gill Sans"/>
                <a:cs typeface="Gill Sans"/>
                <a:sym typeface="Gill Sans"/>
              </a:rPr>
              <a:t>10 + 540 =_____</a:t>
            </a:r>
          </a:p>
          <a:p>
            <a:pPr>
              <a:buBlip>
                <a:blip r:embed="rId2"/>
              </a:buBlip>
            </a:pPr>
            <a:r>
              <a:t>3. </a:t>
            </a:r>
            <a:r>
              <a:rPr>
                <a:solidFill>
                  <a:srgbClr val="000000"/>
                </a:solidFill>
                <a:latin typeface="Gill Sans"/>
                <a:ea typeface="Gill Sans"/>
                <a:cs typeface="Gill Sans"/>
                <a:sym typeface="Gill Sans"/>
              </a:rPr>
              <a:t>Kristin went to the store.  She had $5.00.  She bought glue sticks for $1.49 and pens for $1.67.  How much change did she get back?  </a:t>
            </a:r>
          </a:p>
          <a:p>
            <a:pPr marL="900707" indent="-443507">
              <a:lnSpc>
                <a:spcPct val="100000"/>
              </a:lnSpc>
              <a:spcBef>
                <a:spcPts val="0"/>
              </a:spcBef>
              <a:buSzPct val="100000"/>
              <a:buAutoNum type="alphaUcPeriod"/>
              <a:defRPr>
                <a:solidFill>
                  <a:srgbClr val="000000"/>
                </a:solidFill>
                <a:latin typeface="Gill Sans"/>
                <a:ea typeface="Gill Sans"/>
                <a:cs typeface="Gill Sans"/>
                <a:sym typeface="Gill Sans"/>
              </a:defRPr>
            </a:pPr>
            <a:r>
              <a:t> $1.84     B. $2.84      C. $3.51        D. $3.33</a:t>
            </a:r>
            <a:endParaRPr>
              <a:solidFill>
                <a:srgbClr val="546056"/>
              </a:solidFill>
              <a:latin typeface="+mn-lt"/>
              <a:ea typeface="+mn-ea"/>
              <a:cs typeface="+mn-cs"/>
              <a:sym typeface="Palatino"/>
            </a:endParaRPr>
          </a:p>
          <a:p>
            <a:pPr>
              <a:buBlip>
                <a:blip r:embed="rId2"/>
              </a:buBlip>
            </a:pPr>
            <a:r>
              <a:t>4. </a:t>
            </a:r>
            <a:r>
              <a:rPr>
                <a:solidFill>
                  <a:srgbClr val="000000"/>
                </a:solidFill>
                <a:latin typeface="Gill Sans"/>
                <a:ea typeface="Gill Sans"/>
                <a:cs typeface="Gill Sans"/>
                <a:sym typeface="Gill Sans"/>
              </a:rPr>
              <a:t>206 - 92=____</a:t>
            </a:r>
          </a:p>
          <a:p>
            <a:pPr>
              <a:buBlip>
                <a:blip r:embed="rId2"/>
              </a:buBlip>
            </a:pPr>
            <a:r>
              <a:t>5. </a:t>
            </a:r>
            <a:r>
              <a:rPr>
                <a:solidFill>
                  <a:srgbClr val="000000"/>
                </a:solidFill>
                <a:latin typeface="Gill Sans"/>
                <a:ea typeface="Gill Sans"/>
                <a:cs typeface="Gill Sans"/>
                <a:sym typeface="Gill Sans"/>
              </a:rPr>
              <a:t>Which number can be divided into equal sets?</a:t>
            </a:r>
          </a:p>
          <a:p>
            <a:pPr marL="0" indent="342900">
              <a:lnSpc>
                <a:spcPct val="100000"/>
              </a:lnSpc>
              <a:spcBef>
                <a:spcPts val="0"/>
              </a:spcBef>
              <a:buSzTx/>
              <a:buNone/>
              <a:defRPr>
                <a:solidFill>
                  <a:srgbClr val="000000"/>
                </a:solidFill>
                <a:latin typeface="Gill Sans"/>
                <a:ea typeface="Gill Sans"/>
                <a:cs typeface="Gill Sans"/>
                <a:sym typeface="Gill Sans"/>
              </a:defRPr>
            </a:pPr>
            <a:r>
              <a:t> A.   521       B.  429          C.  377          D.  614</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0" name="Shape 360"/>
          <p:cNvSpPr>
            <a:spLocks noGrp="1"/>
          </p:cNvSpPr>
          <p:nvPr>
            <p:ph type="title"/>
          </p:nvPr>
        </p:nvSpPr>
        <p:spPr>
          <a:prstGeom prst="rect">
            <a:avLst/>
          </a:prstGeom>
        </p:spPr>
        <p:txBody>
          <a:bodyPr/>
          <a:lstStyle>
            <a:lvl1pPr>
              <a:defRPr>
                <a:solidFill>
                  <a:srgbClr val="000000"/>
                </a:solidFill>
              </a:defRPr>
            </a:lvl1pPr>
          </a:lstStyle>
          <a:p>
            <a:r>
              <a:t>Week 32, Day 1</a:t>
            </a:r>
          </a:p>
        </p:txBody>
      </p:sp>
      <p:sp>
        <p:nvSpPr>
          <p:cNvPr id="361" name="Shape 361"/>
          <p:cNvSpPr>
            <a:spLocks noGrp="1"/>
          </p:cNvSpPr>
          <p:nvPr>
            <p:ph type="body" idx="1"/>
          </p:nvPr>
        </p:nvSpPr>
        <p:spPr>
          <a:xfrm>
            <a:off x="393700" y="1511300"/>
            <a:ext cx="12420600" cy="84709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What is the name of this figure?</a:t>
            </a:r>
          </a:p>
          <a:p>
            <a:pPr>
              <a:buBlip>
                <a:blip r:embed="rId2"/>
              </a:buBlip>
              <a:defRPr>
                <a:solidFill>
                  <a:srgbClr val="000000"/>
                </a:solidFill>
                <a:latin typeface="Gill Sans"/>
                <a:ea typeface="Gill Sans"/>
                <a:cs typeface="Gill Sans"/>
                <a:sym typeface="Gill Sans"/>
              </a:defRPr>
            </a:pPr>
            <a:r>
              <a:rPr dirty="0"/>
              <a:t>2.   </a:t>
            </a:r>
            <a:r>
              <a:rPr dirty="0">
                <a:uFill>
                  <a:solidFill>
                    <a:srgbClr val="000000"/>
                  </a:solidFill>
                </a:uFill>
              </a:rPr>
              <a:t>How many fewer students chose orange </a:t>
            </a:r>
            <a:r>
              <a:rPr lang="en-US" dirty="0" smtClean="0">
                <a:uFill>
                  <a:solidFill>
                    <a:srgbClr val="000000"/>
                  </a:solidFill>
                </a:uFill>
              </a:rPr>
              <a:t/>
            </a:r>
            <a:br>
              <a:rPr lang="en-US" dirty="0" smtClean="0">
                <a:uFill>
                  <a:solidFill>
                    <a:srgbClr val="000000"/>
                  </a:solidFill>
                </a:uFill>
              </a:rPr>
            </a:br>
            <a:r>
              <a:rPr dirty="0" smtClean="0">
                <a:uFill>
                  <a:solidFill>
                    <a:srgbClr val="000000"/>
                  </a:solidFill>
                </a:uFill>
              </a:rPr>
              <a:t>than blue?</a:t>
            </a:r>
            <a:r>
              <a:rPr lang="en-US" dirty="0" smtClean="0">
                <a:uFill>
                  <a:solidFill>
                    <a:srgbClr val="000000"/>
                  </a:solidFill>
                </a:uFill>
              </a:rPr>
              <a:t>  </a:t>
            </a:r>
            <a:r>
              <a:rPr dirty="0" smtClean="0">
                <a:uFill>
                  <a:solidFill>
                    <a:srgbClr val="000000"/>
                  </a:solidFill>
                </a:uFill>
              </a:rPr>
              <a:t>A</a:t>
            </a:r>
            <a:r>
              <a:rPr dirty="0">
                <a:uFill>
                  <a:solidFill>
                    <a:srgbClr val="000000"/>
                  </a:solidFill>
                </a:uFill>
              </a:rPr>
              <a:t>. 5       B. 2       C. 10      D. 8</a:t>
            </a:r>
            <a:r>
              <a:rPr dirty="0"/>
              <a:t>    </a:t>
            </a:r>
          </a:p>
          <a:p>
            <a:pPr>
              <a:buBlip>
                <a:blip r:embed="rId2"/>
              </a:buBlip>
              <a:defRPr>
                <a:solidFill>
                  <a:srgbClr val="000000"/>
                </a:solidFill>
                <a:latin typeface="Gill Sans"/>
                <a:ea typeface="Gill Sans"/>
                <a:cs typeface="Gill Sans"/>
                <a:sym typeface="Gill Sans"/>
              </a:defRPr>
            </a:pPr>
            <a:r>
              <a:rPr dirty="0"/>
              <a:t>3. Sam has 13 cards. Ben has more cards. Together they have 24 cards. How many cards does Ben have?   </a:t>
            </a:r>
            <a:r>
              <a:rPr lang="en-US" dirty="0" smtClean="0"/>
              <a:t/>
            </a:r>
            <a:br>
              <a:rPr lang="en-US" dirty="0" smtClean="0"/>
            </a:br>
            <a:r>
              <a:rPr dirty="0" smtClean="0"/>
              <a:t>_______ </a:t>
            </a:r>
            <a:r>
              <a:rPr dirty="0"/>
              <a:t>baseball cards</a:t>
            </a:r>
          </a:p>
          <a:p>
            <a:pPr>
              <a:buBlip>
                <a:blip r:embed="rId2"/>
              </a:buBlip>
              <a:defRPr>
                <a:solidFill>
                  <a:srgbClr val="000000"/>
                </a:solidFill>
                <a:latin typeface="Gill Sans"/>
                <a:ea typeface="Gill Sans"/>
                <a:cs typeface="Gill Sans"/>
                <a:sym typeface="Gill Sans"/>
              </a:defRPr>
            </a:pPr>
            <a:r>
              <a:rPr dirty="0"/>
              <a:t>4. Matthew had $6.53 in his pocket.  He bought a notebook for $1.87.  How much did he have left over?</a:t>
            </a:r>
          </a:p>
          <a:p>
            <a:pPr>
              <a:buBlip>
                <a:blip r:embed="rId2"/>
              </a:buBlip>
              <a:defRPr>
                <a:solidFill>
                  <a:srgbClr val="000000"/>
                </a:solidFill>
                <a:latin typeface="Gill Sans"/>
                <a:ea typeface="Gill Sans"/>
                <a:cs typeface="Gill Sans"/>
                <a:sym typeface="Gill Sans"/>
              </a:defRPr>
            </a:pPr>
            <a:r>
              <a:rPr dirty="0"/>
              <a:t>5. Laura's door is 12 meters tall. Danny’s door is 1 meter taller than Laura's. Ronald's door is 2 meters shorter than Laura's. How many meters tall is Danny’s door?</a:t>
            </a:r>
          </a:p>
        </p:txBody>
      </p:sp>
      <p:pic>
        <p:nvPicPr>
          <p:cNvPr id="362" name="droppedImage.pdf"/>
          <p:cNvPicPr>
            <a:picLocks noChangeAspect="1"/>
          </p:cNvPicPr>
          <p:nvPr/>
        </p:nvPicPr>
        <p:blipFill>
          <a:blip r:embed="rId3">
            <a:extLst/>
          </a:blip>
          <a:stretch>
            <a:fillRect/>
          </a:stretch>
        </p:blipFill>
        <p:spPr>
          <a:xfrm>
            <a:off x="7563768" y="1295399"/>
            <a:ext cx="1778001" cy="1778001"/>
          </a:xfrm>
          <a:prstGeom prst="rect">
            <a:avLst/>
          </a:prstGeom>
          <a:ln w="12700">
            <a:miter lim="400000"/>
          </a:ln>
        </p:spPr>
      </p:pic>
      <p:sp>
        <p:nvSpPr>
          <p:cNvPr id="363" name="Shape 363"/>
          <p:cNvSpPr/>
          <p:nvPr/>
        </p:nvSpPr>
        <p:spPr>
          <a:xfrm>
            <a:off x="9861019" y="971550"/>
            <a:ext cx="2724681"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defRPr sz="3000">
                <a:solidFill>
                  <a:srgbClr val="000000"/>
                </a:solidFill>
                <a:latin typeface="Helvetica"/>
                <a:ea typeface="Helvetica"/>
                <a:cs typeface="Helvetica"/>
                <a:sym typeface="Helvetica"/>
              </a:defRPr>
            </a:pPr>
            <a:r>
              <a:rPr dirty="0"/>
              <a:t>Favorite Color</a:t>
            </a:r>
          </a:p>
          <a:p>
            <a:pPr algn="l" defTabSz="457200">
              <a:defRPr sz="3000">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Green	 √ √√√</a:t>
            </a:r>
          </a:p>
          <a:p>
            <a:pPr algn="l" defTabSz="457200">
              <a:defRPr sz="3000">
                <a:solidFill>
                  <a:srgbClr val="000000"/>
                </a:solidFill>
                <a:latin typeface="Helvetica"/>
                <a:ea typeface="Helvetica"/>
                <a:cs typeface="Helvetica"/>
                <a:sym typeface="Helvetica"/>
              </a:defRPr>
            </a:pPr>
            <a:r>
              <a:rPr dirty="0"/>
              <a:t>Orange	√√</a:t>
            </a:r>
          </a:p>
          <a:p>
            <a:pPr algn="l" defTabSz="457200">
              <a:defRPr sz="3000">
                <a:solidFill>
                  <a:srgbClr val="000000"/>
                </a:solidFill>
                <a:latin typeface="Helvetica"/>
                <a:ea typeface="Helvetica"/>
                <a:cs typeface="Helvetica"/>
                <a:sym typeface="Helvetica"/>
              </a:defRPr>
            </a:pPr>
            <a:r>
              <a:rPr dirty="0"/>
              <a:t>Blue	√√√</a:t>
            </a:r>
          </a:p>
          <a:p>
            <a:pPr algn="l" defTabSz="457200">
              <a:defRPr sz="3000">
                <a:solidFill>
                  <a:srgbClr val="000000"/>
                </a:solidFill>
                <a:latin typeface="Helvetica"/>
                <a:ea typeface="Helvetica"/>
                <a:cs typeface="Helvetica"/>
                <a:sym typeface="Helvetica"/>
              </a:defRPr>
            </a:pPr>
            <a:r>
              <a:rPr dirty="0"/>
              <a:t>key  √= 2 votes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 name="Shape 372"/>
          <p:cNvSpPr>
            <a:spLocks noGrp="1"/>
          </p:cNvSpPr>
          <p:nvPr>
            <p:ph type="title"/>
          </p:nvPr>
        </p:nvSpPr>
        <p:spPr>
          <a:prstGeom prst="rect">
            <a:avLst/>
          </a:prstGeom>
        </p:spPr>
        <p:txBody>
          <a:bodyPr/>
          <a:lstStyle>
            <a:lvl1pPr>
              <a:defRPr>
                <a:solidFill>
                  <a:srgbClr val="000000"/>
                </a:solidFill>
              </a:defRPr>
            </a:lvl1pPr>
          </a:lstStyle>
          <a:p>
            <a:r>
              <a:t>Week 32, Day 2</a:t>
            </a:r>
          </a:p>
        </p:txBody>
      </p:sp>
      <p:sp>
        <p:nvSpPr>
          <p:cNvPr id="373" name="Shape 373"/>
          <p:cNvSpPr>
            <a:spLocks noGrp="1"/>
          </p:cNvSpPr>
          <p:nvPr>
            <p:ph type="body" idx="1"/>
          </p:nvPr>
        </p:nvSpPr>
        <p:spPr>
          <a:xfrm>
            <a:off x="431800" y="2235200"/>
            <a:ext cx="12204700" cy="73025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How many more students chose green than                              orange altogether?     A. 12       B. 4        C. 6</a:t>
            </a:r>
          </a:p>
          <a:p>
            <a:pPr>
              <a:buBlip>
                <a:blip r:embed="rId2"/>
              </a:buBlip>
              <a:defRPr>
                <a:solidFill>
                  <a:srgbClr val="000000"/>
                </a:solidFill>
                <a:latin typeface="Gill Sans"/>
                <a:ea typeface="Gill Sans"/>
                <a:cs typeface="Gill Sans"/>
                <a:sym typeface="Gill Sans"/>
              </a:defRPr>
            </a:pPr>
            <a:r>
              <a:rPr dirty="0"/>
              <a:t>2. Compare the following expression.                                                     34 - 17 __ 19 + 12        A. &gt;        </a:t>
            </a:r>
            <a:r>
              <a:rPr dirty="0" smtClean="0"/>
              <a:t>B</a:t>
            </a:r>
            <a:r>
              <a:rPr dirty="0"/>
              <a:t>. &lt;        </a:t>
            </a:r>
            <a:r>
              <a:rPr dirty="0" smtClean="0"/>
              <a:t>C</a:t>
            </a:r>
            <a:r>
              <a:rPr dirty="0"/>
              <a:t>. =</a:t>
            </a:r>
          </a:p>
          <a:p>
            <a:pPr>
              <a:buBlip>
                <a:blip r:embed="rId2"/>
              </a:buBlip>
              <a:defRPr>
                <a:solidFill>
                  <a:srgbClr val="000000"/>
                </a:solidFill>
                <a:latin typeface="Gill Sans"/>
                <a:ea typeface="Gill Sans"/>
                <a:cs typeface="Gill Sans"/>
                <a:sym typeface="Gill Sans"/>
              </a:defRPr>
            </a:pPr>
            <a:r>
              <a:rPr dirty="0"/>
              <a:t>3. Which of these is not a unit for measuring capacity?                        A.   feet              B.  quarts            C.  teaspoons</a:t>
            </a:r>
          </a:p>
          <a:p>
            <a:pPr>
              <a:buBlip>
                <a:blip r:embed="rId2"/>
              </a:buBlip>
              <a:defRPr>
                <a:solidFill>
                  <a:srgbClr val="000000"/>
                </a:solidFill>
                <a:latin typeface="Gill Sans"/>
                <a:ea typeface="Gill Sans"/>
                <a:cs typeface="Gill Sans"/>
                <a:sym typeface="Gill Sans"/>
              </a:defRPr>
            </a:pPr>
            <a:r>
              <a:rPr dirty="0"/>
              <a:t>4. Dan had 64 baseball cards.  He gave Trent 27 baseball cards.  How many baseball cards does he have now?</a:t>
            </a:r>
          </a:p>
          <a:p>
            <a:pPr>
              <a:buBlip>
                <a:blip r:embed="rId2"/>
              </a:buBlip>
              <a:defRPr>
                <a:solidFill>
                  <a:srgbClr val="000000"/>
                </a:solidFill>
                <a:latin typeface="Gill Sans"/>
                <a:ea typeface="Gill Sans"/>
                <a:cs typeface="Gill Sans"/>
                <a:sym typeface="Gill Sans"/>
              </a:defRPr>
            </a:pPr>
            <a:r>
              <a:rPr dirty="0"/>
              <a:t>5.  A dictionary is 8 inches tall.  A literature book is 3 inches taller than a dictionary. How many inches tall is the literature book?</a:t>
            </a:r>
          </a:p>
        </p:txBody>
      </p:sp>
      <p:sp>
        <p:nvSpPr>
          <p:cNvPr id="374" name="Shape 374"/>
          <p:cNvSpPr/>
          <p:nvPr/>
        </p:nvSpPr>
        <p:spPr>
          <a:xfrm>
            <a:off x="9901766" y="1446530"/>
            <a:ext cx="2697449" cy="279654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lvl="1" indent="0" algn="l">
              <a:lnSpc>
                <a:spcPct val="120000"/>
              </a:lnSpc>
              <a:spcBef>
                <a:spcPts val="2400"/>
              </a:spcBef>
              <a:defRPr sz="3000">
                <a:solidFill>
                  <a:srgbClr val="000000"/>
                </a:solidFill>
                <a:latin typeface="Gill Sans"/>
                <a:ea typeface="Gill Sans"/>
                <a:cs typeface="Gill Sans"/>
                <a:sym typeface="Gill Sans"/>
              </a:defRPr>
            </a:pPr>
            <a:r>
              <a:rPr u="sng">
                <a:latin typeface="Helvetica"/>
                <a:ea typeface="Helvetica"/>
                <a:cs typeface="Helvetica"/>
                <a:sym typeface="Helvetica"/>
              </a:rPr>
              <a:t>Favorite Color</a:t>
            </a:r>
          </a:p>
          <a:p>
            <a:pPr algn="l" defTabSz="457200">
              <a:defRPr sz="3000">
                <a:solidFill>
                  <a:srgbClr val="000000"/>
                </a:solidFill>
                <a:latin typeface="Helvetica"/>
                <a:ea typeface="Helvetica"/>
                <a:cs typeface="Helvetica"/>
                <a:sym typeface="Helvetica"/>
              </a:defRPr>
            </a:pPr>
            <a:r>
              <a:t>Green	 √ √√√</a:t>
            </a:r>
          </a:p>
          <a:p>
            <a:pPr algn="l" defTabSz="457200">
              <a:defRPr sz="3000">
                <a:solidFill>
                  <a:srgbClr val="000000"/>
                </a:solidFill>
                <a:latin typeface="Helvetica"/>
                <a:ea typeface="Helvetica"/>
                <a:cs typeface="Helvetica"/>
                <a:sym typeface="Helvetica"/>
              </a:defRPr>
            </a:pPr>
            <a:r>
              <a:t>Orange	√√</a:t>
            </a:r>
          </a:p>
          <a:p>
            <a:pPr algn="l" defTabSz="457200">
              <a:defRPr sz="3000">
                <a:solidFill>
                  <a:srgbClr val="000000"/>
                </a:solidFill>
                <a:latin typeface="Helvetica"/>
                <a:ea typeface="Helvetica"/>
                <a:cs typeface="Helvetica"/>
                <a:sym typeface="Helvetica"/>
              </a:defRPr>
            </a:pPr>
            <a:r>
              <a:t>Blue	√√√</a:t>
            </a:r>
          </a:p>
          <a:p>
            <a:pPr algn="l" defTabSz="457200">
              <a:defRPr sz="3000">
                <a:solidFill>
                  <a:srgbClr val="000000"/>
                </a:solidFill>
                <a:latin typeface="Helvetica"/>
                <a:ea typeface="Helvetica"/>
                <a:cs typeface="Helvetica"/>
                <a:sym typeface="Helvetica"/>
              </a:defRPr>
            </a:pPr>
            <a:r>
              <a:t>key  √= 2 votes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6" name="Shape 386"/>
          <p:cNvSpPr>
            <a:spLocks noGrp="1"/>
          </p:cNvSpPr>
          <p:nvPr>
            <p:ph type="title"/>
          </p:nvPr>
        </p:nvSpPr>
        <p:spPr>
          <a:xfrm>
            <a:off x="647700" y="152400"/>
            <a:ext cx="11709400" cy="1486619"/>
          </a:xfrm>
          <a:prstGeom prst="rect">
            <a:avLst/>
          </a:prstGeom>
        </p:spPr>
        <p:txBody>
          <a:bodyPr/>
          <a:lstStyle>
            <a:lvl1pPr>
              <a:defRPr>
                <a:solidFill>
                  <a:srgbClr val="000000"/>
                </a:solidFill>
              </a:defRPr>
            </a:lvl1pPr>
          </a:lstStyle>
          <a:p>
            <a:r>
              <a:rPr dirty="0"/>
              <a:t>Week 32, Day 3</a:t>
            </a:r>
          </a:p>
        </p:txBody>
      </p:sp>
      <p:sp>
        <p:nvSpPr>
          <p:cNvPr id="387" name="Shape 387"/>
          <p:cNvSpPr>
            <a:spLocks noGrp="1"/>
          </p:cNvSpPr>
          <p:nvPr>
            <p:ph type="body" idx="1"/>
          </p:nvPr>
        </p:nvSpPr>
        <p:spPr>
          <a:xfrm>
            <a:off x="88900" y="1811547"/>
            <a:ext cx="12268200" cy="7381379"/>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Which statement is </a:t>
            </a:r>
            <a:r>
              <a:rPr dirty="0">
                <a:latin typeface="Gill Sans SemiBold"/>
                <a:ea typeface="Gill Sans SemiBold"/>
                <a:cs typeface="Gill Sans SemiBold"/>
                <a:sym typeface="Gill Sans SemiBold"/>
              </a:rPr>
              <a:t>NOT</a:t>
            </a:r>
            <a:r>
              <a:rPr dirty="0"/>
              <a:t> true?                                                     A.   A circle is a regular polygon.                                                        B.   A rectangle has 4 sides and 4 vertices.                                           C.  A hexagon is a regular polygon.</a:t>
            </a:r>
          </a:p>
          <a:p>
            <a:pPr>
              <a:buBlip>
                <a:blip r:embed="rId2"/>
              </a:buBlip>
              <a:defRPr>
                <a:solidFill>
                  <a:srgbClr val="000000"/>
                </a:solidFill>
                <a:latin typeface="Gill Sans"/>
                <a:ea typeface="Gill Sans"/>
                <a:cs typeface="Gill Sans"/>
                <a:sym typeface="Gill Sans"/>
              </a:defRPr>
            </a:pPr>
            <a:r>
              <a:rPr dirty="0"/>
              <a:t>2. How many more people chose pizza than fruit?                                 A. 12         B. 4        C. 2       D. 6 </a:t>
            </a:r>
          </a:p>
          <a:p>
            <a:pPr>
              <a:buBlip>
                <a:blip r:embed="rId2"/>
              </a:buBlip>
              <a:defRPr>
                <a:solidFill>
                  <a:srgbClr val="000000"/>
                </a:solidFill>
                <a:latin typeface="Gill Sans"/>
                <a:ea typeface="Gill Sans"/>
                <a:cs typeface="Gill Sans"/>
                <a:sym typeface="Gill Sans"/>
              </a:defRPr>
            </a:pPr>
            <a:r>
              <a:rPr dirty="0"/>
              <a:t>3. Which form of measurement </a:t>
            </a:r>
            <a:r>
              <a:rPr u="sng" dirty="0"/>
              <a:t>cannot</a:t>
            </a:r>
            <a:r>
              <a:rPr dirty="0"/>
              <a:t> be used to measure a mouse?    A.  capacity   B.  length   C.  weight</a:t>
            </a:r>
          </a:p>
          <a:p>
            <a:pPr>
              <a:buBlip>
                <a:blip r:embed="rId2"/>
              </a:buBlip>
              <a:defRPr>
                <a:solidFill>
                  <a:srgbClr val="000000"/>
                </a:solidFill>
                <a:latin typeface="Gill Sans"/>
                <a:ea typeface="Gill Sans"/>
                <a:cs typeface="Gill Sans"/>
                <a:sym typeface="Gill Sans"/>
              </a:defRPr>
            </a:pPr>
            <a:r>
              <a:rPr dirty="0"/>
              <a:t>4. Jo has 16 dogs, 44 cats, and 32 fish.  How many does she have in all?</a:t>
            </a:r>
          </a:p>
          <a:p>
            <a:pPr>
              <a:buBlip>
                <a:blip r:embed="rId2"/>
              </a:buBlip>
              <a:defRPr>
                <a:solidFill>
                  <a:srgbClr val="000000"/>
                </a:solidFill>
                <a:latin typeface="Gill Sans"/>
                <a:ea typeface="Gill Sans"/>
                <a:cs typeface="Gill Sans"/>
                <a:sym typeface="Gill Sans"/>
              </a:defRPr>
            </a:pPr>
            <a:r>
              <a:rPr dirty="0"/>
              <a:t>5. Kat’s phone is 12 cm long. If Pam’s phone is 3 cm longer.  What would the length of Pam’s phone?</a:t>
            </a:r>
          </a:p>
        </p:txBody>
      </p:sp>
      <p:sp>
        <p:nvSpPr>
          <p:cNvPr id="388" name="Shape 388"/>
          <p:cNvSpPr/>
          <p:nvPr/>
        </p:nvSpPr>
        <p:spPr>
          <a:xfrm>
            <a:off x="9697246" y="895709"/>
            <a:ext cx="2866890"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b="1" u="sng">
                <a:solidFill>
                  <a:srgbClr val="000000"/>
                </a:solidFill>
                <a:latin typeface="Helvetica"/>
                <a:ea typeface="Helvetica"/>
                <a:cs typeface="Helvetica"/>
                <a:sym typeface="Helvetica"/>
              </a:defRPr>
            </a:pPr>
            <a:r>
              <a:rPr dirty="0"/>
              <a:t>Favorite Food</a:t>
            </a:r>
          </a:p>
          <a:p>
            <a:pPr algn="l" defTabSz="457200">
              <a:defRPr sz="3000" b="1"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pizza	√  √  √  √</a:t>
            </a:r>
          </a:p>
          <a:p>
            <a:pPr algn="l" defTabSz="457200">
              <a:defRPr sz="3000">
                <a:solidFill>
                  <a:srgbClr val="000000"/>
                </a:solidFill>
                <a:latin typeface="Helvetica"/>
                <a:ea typeface="Helvetica"/>
                <a:cs typeface="Helvetica"/>
                <a:sym typeface="Helvetica"/>
              </a:defRPr>
            </a:pPr>
            <a:r>
              <a:rPr dirty="0"/>
              <a:t>cereal	√  √  √  </a:t>
            </a:r>
          </a:p>
          <a:p>
            <a:pPr algn="l" defTabSz="457200">
              <a:defRPr sz="3000">
                <a:solidFill>
                  <a:srgbClr val="000000"/>
                </a:solidFill>
                <a:latin typeface="Helvetica"/>
                <a:ea typeface="Helvetica"/>
                <a:cs typeface="Helvetica"/>
                <a:sym typeface="Helvetica"/>
              </a:defRPr>
            </a:pPr>
            <a:r>
              <a:rPr dirty="0"/>
              <a:t>fruit         √  √   </a:t>
            </a:r>
          </a:p>
          <a:p>
            <a:pPr algn="l" defTabSz="457200">
              <a:defRPr sz="3000">
                <a:solidFill>
                  <a:srgbClr val="000000"/>
                </a:solidFill>
                <a:latin typeface="Helvetica"/>
                <a:ea typeface="Helvetica"/>
                <a:cs typeface="Helvetica"/>
                <a:sym typeface="Helvetica"/>
              </a:defRPr>
            </a:pPr>
            <a:r>
              <a:rPr dirty="0"/>
              <a:t>key  √= 2 votes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 name="Shape 134"/>
          <p:cNvSpPr>
            <a:spLocks noGrp="1"/>
          </p:cNvSpPr>
          <p:nvPr>
            <p:ph type="title"/>
          </p:nvPr>
        </p:nvSpPr>
        <p:spPr>
          <a:xfrm>
            <a:off x="647700" y="152400"/>
            <a:ext cx="11709400" cy="1235319"/>
          </a:xfrm>
          <a:prstGeom prst="rect">
            <a:avLst/>
          </a:prstGeom>
        </p:spPr>
        <p:txBody>
          <a:bodyPr/>
          <a:lstStyle>
            <a:lvl1pPr>
              <a:defRPr>
                <a:solidFill>
                  <a:srgbClr val="000000"/>
                </a:solidFill>
              </a:defRPr>
            </a:lvl1pPr>
          </a:lstStyle>
          <a:p>
            <a:r>
              <a:rPr dirty="0"/>
              <a:t>Week 29, Day 1</a:t>
            </a:r>
          </a:p>
        </p:txBody>
      </p:sp>
      <p:sp>
        <p:nvSpPr>
          <p:cNvPr id="135" name="Shape 135"/>
          <p:cNvSpPr>
            <a:spLocks noGrp="1"/>
          </p:cNvSpPr>
          <p:nvPr>
            <p:ph type="body" idx="1"/>
          </p:nvPr>
        </p:nvSpPr>
        <p:spPr>
          <a:xfrm>
            <a:off x="393700" y="1104181"/>
            <a:ext cx="12319000" cy="8636719"/>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How many more people chose pizza </a:t>
            </a:r>
            <a:r>
              <a:rPr lang="en-US" dirty="0" smtClean="0"/>
              <a:t/>
            </a:r>
            <a:br>
              <a:rPr lang="en-US" dirty="0" smtClean="0"/>
            </a:br>
            <a:r>
              <a:rPr dirty="0" smtClean="0"/>
              <a:t>than </a:t>
            </a:r>
            <a:r>
              <a:rPr dirty="0"/>
              <a:t>cereal?</a:t>
            </a:r>
          </a:p>
          <a:p>
            <a:pPr marL="829865" indent="-372665" defTabSz="457200">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7         B. 4        C. 2       D. 1</a:t>
            </a:r>
          </a:p>
          <a:p>
            <a:pPr>
              <a:buBlip>
                <a:blip r:embed="rId2"/>
              </a:buBlip>
              <a:defRPr>
                <a:solidFill>
                  <a:srgbClr val="000000"/>
                </a:solidFill>
                <a:latin typeface="Gill Sans"/>
                <a:ea typeface="Gill Sans"/>
                <a:cs typeface="Gill Sans"/>
                <a:sym typeface="Gill Sans"/>
              </a:defRPr>
            </a:pPr>
            <a:r>
              <a:rPr dirty="0"/>
              <a:t>2.  Write the value of the underlined number: 4</a:t>
            </a:r>
            <a:r>
              <a:rPr u="sng" dirty="0"/>
              <a:t>3</a:t>
            </a:r>
            <a:r>
              <a:rPr dirty="0"/>
              <a:t>   </a:t>
            </a:r>
          </a:p>
          <a:p>
            <a:pPr>
              <a:buBlip>
                <a:blip r:embed="rId2"/>
              </a:buBlip>
              <a:defRPr>
                <a:solidFill>
                  <a:srgbClr val="000000"/>
                </a:solidFill>
                <a:latin typeface="Gill Sans"/>
                <a:ea typeface="Gill Sans"/>
                <a:cs typeface="Gill Sans"/>
                <a:sym typeface="Gill Sans"/>
              </a:defRPr>
            </a:pPr>
            <a:r>
              <a:rPr dirty="0"/>
              <a:t>3. What is the fraction shaded in this shape?                                                  A.1/3      B. 3/4     C. 1/4   </a:t>
            </a:r>
          </a:p>
          <a:p>
            <a:pPr>
              <a:buBlip>
                <a:blip r:embed="rId2"/>
              </a:buBlip>
              <a:defRPr>
                <a:solidFill>
                  <a:srgbClr val="000000"/>
                </a:solidFill>
                <a:latin typeface="Gill Sans"/>
                <a:ea typeface="Gill Sans"/>
                <a:cs typeface="Gill Sans"/>
                <a:sym typeface="Gill Sans"/>
              </a:defRPr>
            </a:pPr>
            <a:r>
              <a:rPr dirty="0"/>
              <a:t>4. Which is the correct way to write the time on the digital clock?                     A. quarter till twelve      B. quarter till one</a:t>
            </a:r>
          </a:p>
          <a:p>
            <a:pPr>
              <a:buBlip>
                <a:blip r:embed="rId2"/>
              </a:buBlip>
              <a:defRPr>
                <a:solidFill>
                  <a:srgbClr val="000000"/>
                </a:solidFill>
                <a:latin typeface="Gill Sans"/>
                <a:ea typeface="Gill Sans"/>
                <a:cs typeface="Gill Sans"/>
                <a:sym typeface="Gill Sans"/>
              </a:defRPr>
            </a:pPr>
            <a:r>
              <a:rPr dirty="0"/>
              <a:t>5. Which of these is not a unit for measuring capacity?                        A. feet                     B.  liter              C.  quarts            D.  milliliter</a:t>
            </a:r>
          </a:p>
        </p:txBody>
      </p:sp>
      <p:sp>
        <p:nvSpPr>
          <p:cNvPr id="136" name="Shape 136"/>
          <p:cNvSpPr/>
          <p:nvPr/>
        </p:nvSpPr>
        <p:spPr>
          <a:xfrm>
            <a:off x="9948333" y="1654423"/>
            <a:ext cx="2638690" cy="27813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defRPr sz="2900" u="sng">
                <a:solidFill>
                  <a:srgbClr val="000000"/>
                </a:solidFill>
                <a:latin typeface="Helvetica"/>
                <a:ea typeface="Helvetica"/>
                <a:cs typeface="Helvetica"/>
                <a:sym typeface="Helvetica"/>
              </a:defRPr>
            </a:pPr>
            <a:r>
              <a:t>Favorite Food</a:t>
            </a:r>
          </a:p>
          <a:p>
            <a:pPr algn="l" defTabSz="457200">
              <a:defRPr sz="2900">
                <a:solidFill>
                  <a:srgbClr val="000000"/>
                </a:solidFill>
                <a:latin typeface="Helvetica"/>
                <a:ea typeface="Helvetica"/>
                <a:cs typeface="Helvetica"/>
                <a:sym typeface="Helvetica"/>
              </a:defRPr>
            </a:pPr>
            <a:endParaRPr/>
          </a:p>
          <a:p>
            <a:pPr algn="l" defTabSz="457200">
              <a:defRPr sz="2900">
                <a:solidFill>
                  <a:srgbClr val="000000"/>
                </a:solidFill>
                <a:latin typeface="Helvetica"/>
                <a:ea typeface="Helvetica"/>
                <a:cs typeface="Helvetica"/>
                <a:sym typeface="Helvetica"/>
              </a:defRPr>
            </a:pPr>
            <a:r>
              <a:t>pizza	√  √  √  √</a:t>
            </a:r>
          </a:p>
          <a:p>
            <a:pPr algn="l" defTabSz="457200">
              <a:defRPr sz="2900">
                <a:solidFill>
                  <a:srgbClr val="000000"/>
                </a:solidFill>
                <a:latin typeface="Helvetica"/>
                <a:ea typeface="Helvetica"/>
                <a:cs typeface="Helvetica"/>
                <a:sym typeface="Helvetica"/>
              </a:defRPr>
            </a:pPr>
            <a:r>
              <a:t>cereal √  √  √  </a:t>
            </a:r>
          </a:p>
          <a:p>
            <a:pPr algn="l" defTabSz="457200">
              <a:defRPr sz="2900">
                <a:solidFill>
                  <a:srgbClr val="000000"/>
                </a:solidFill>
                <a:latin typeface="Helvetica"/>
                <a:ea typeface="Helvetica"/>
                <a:cs typeface="Helvetica"/>
                <a:sym typeface="Helvetica"/>
              </a:defRPr>
            </a:pPr>
            <a:r>
              <a:t>fruit	√  √   </a:t>
            </a:r>
          </a:p>
          <a:p>
            <a:pPr algn="l" defTabSz="457200">
              <a:defRPr sz="2900">
                <a:solidFill>
                  <a:srgbClr val="000000"/>
                </a:solidFill>
                <a:latin typeface="Helvetica"/>
                <a:ea typeface="Helvetica"/>
                <a:cs typeface="Helvetica"/>
                <a:sym typeface="Helvetica"/>
              </a:defRPr>
            </a:pPr>
            <a:r>
              <a:t>key  √= 1 votes</a:t>
            </a:r>
          </a:p>
        </p:txBody>
      </p:sp>
      <p:sp>
        <p:nvSpPr>
          <p:cNvPr id="137" name="Shape 137"/>
          <p:cNvSpPr/>
          <p:nvPr/>
        </p:nvSpPr>
        <p:spPr>
          <a:xfrm>
            <a:off x="8674100" y="6938896"/>
            <a:ext cx="2440716" cy="820805"/>
          </a:xfrm>
          <a:prstGeom prst="rect">
            <a:avLst/>
          </a:prstGeom>
          <a:blipFill>
            <a:blip r:embed="rId3"/>
          </a:blipFill>
          <a:ln w="12700">
            <a:miter lim="400000"/>
          </a:ln>
          <a:extLst>
            <a:ext uri="{C572A759-6A51-4108-AA02-DFA0A04FC94B}">
              <ma14:wrappingTextBoxFlag xmlns="" xmlns:ma14="http://schemas.microsoft.com/office/mac/drawingml/2011/main" val="1"/>
            </a:ext>
          </a:extLst>
        </p:spPr>
        <p:txBody>
          <a:bodyPr lIns="50800" tIns="50800" rIns="50800" bIns="50800" anchor="ctr"/>
          <a:lstStyle>
            <a:lvl1pPr>
              <a:defRPr sz="4000" b="1">
                <a:solidFill>
                  <a:srgbClr val="F6F8EB"/>
                </a:solidFill>
              </a:defRPr>
            </a:lvl1pPr>
          </a:lstStyle>
          <a:p>
            <a:r>
              <a:rPr dirty="0"/>
              <a:t>12:45</a:t>
            </a:r>
          </a:p>
        </p:txBody>
      </p:sp>
      <p:pic>
        <p:nvPicPr>
          <p:cNvPr id="138" name="pasted-image.tiff"/>
          <p:cNvPicPr>
            <a:picLocks noChangeAspect="1"/>
          </p:cNvPicPr>
          <p:nvPr/>
        </p:nvPicPr>
        <p:blipFill>
          <a:blip r:embed="rId4">
            <a:extLst/>
          </a:blip>
          <a:stretch>
            <a:fillRect/>
          </a:stretch>
        </p:blipFill>
        <p:spPr>
          <a:xfrm>
            <a:off x="9931094" y="4689726"/>
            <a:ext cx="2540226" cy="1395557"/>
          </a:xfrm>
          <a:prstGeom prst="rect">
            <a:avLst/>
          </a:prstGeom>
          <a:ln w="12700">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1" name="Shape 401"/>
          <p:cNvSpPr>
            <a:spLocks noGrp="1"/>
          </p:cNvSpPr>
          <p:nvPr>
            <p:ph type="title"/>
          </p:nvPr>
        </p:nvSpPr>
        <p:spPr>
          <a:prstGeom prst="rect">
            <a:avLst/>
          </a:prstGeom>
        </p:spPr>
        <p:txBody>
          <a:bodyPr/>
          <a:lstStyle>
            <a:lvl1pPr>
              <a:defRPr>
                <a:solidFill>
                  <a:srgbClr val="000000"/>
                </a:solidFill>
              </a:defRPr>
            </a:lvl1pPr>
          </a:lstStyle>
          <a:p>
            <a:r>
              <a:t>Week 32, Day 4</a:t>
            </a:r>
          </a:p>
        </p:txBody>
      </p:sp>
      <p:sp>
        <p:nvSpPr>
          <p:cNvPr id="402" name="Shape 402"/>
          <p:cNvSpPr>
            <a:spLocks noGrp="1"/>
          </p:cNvSpPr>
          <p:nvPr>
            <p:ph type="body" idx="1"/>
          </p:nvPr>
        </p:nvSpPr>
        <p:spPr>
          <a:xfrm>
            <a:off x="482600" y="1727200"/>
            <a:ext cx="12128500" cy="81788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What is the name of this figure?</a:t>
            </a:r>
          </a:p>
          <a:p>
            <a:pPr>
              <a:buBlip>
                <a:blip r:embed="rId2"/>
              </a:buBlip>
              <a:defRPr>
                <a:solidFill>
                  <a:srgbClr val="000000"/>
                </a:solidFill>
                <a:latin typeface="Gill Sans"/>
                <a:ea typeface="Gill Sans"/>
                <a:cs typeface="Gill Sans"/>
                <a:sym typeface="Gill Sans"/>
              </a:defRPr>
            </a:pPr>
            <a:r>
              <a:rPr dirty="0"/>
              <a:t>2. Find the true statement.</a:t>
            </a:r>
          </a:p>
          <a:p>
            <a:pPr marL="0" indent="342900">
              <a:lnSpc>
                <a:spcPct val="100000"/>
              </a:lnSpc>
              <a:spcBef>
                <a:spcPts val="0"/>
              </a:spcBef>
              <a:buSzTx/>
              <a:buNone/>
              <a:defRPr>
                <a:solidFill>
                  <a:srgbClr val="000000"/>
                </a:solidFill>
                <a:latin typeface="Gill Sans"/>
                <a:ea typeface="Gill Sans"/>
                <a:cs typeface="Gill Sans"/>
                <a:sym typeface="Gill Sans"/>
              </a:defRPr>
            </a:pPr>
            <a:r>
              <a:rPr dirty="0"/>
              <a:t>A.    16 + 3  ≠  5 + 12             B.     8 + 7   &lt;   6 + 8</a:t>
            </a:r>
          </a:p>
          <a:p>
            <a:pPr marL="0" indent="342900">
              <a:lnSpc>
                <a:spcPct val="100000"/>
              </a:lnSpc>
              <a:spcBef>
                <a:spcPts val="0"/>
              </a:spcBef>
              <a:buSzTx/>
              <a:buNone/>
              <a:defRPr>
                <a:solidFill>
                  <a:srgbClr val="000000"/>
                </a:solidFill>
                <a:latin typeface="Gill Sans"/>
                <a:ea typeface="Gill Sans"/>
                <a:cs typeface="Gill Sans"/>
                <a:sym typeface="Gill Sans"/>
              </a:defRPr>
            </a:pPr>
            <a:r>
              <a:rPr dirty="0"/>
              <a:t>C.    23 - 9   &gt;  19 - 5              D.     4 + 13  &gt;  21 - 3</a:t>
            </a:r>
          </a:p>
          <a:p>
            <a:pPr>
              <a:buBlip>
                <a:blip r:embed="rId2"/>
              </a:buBlip>
              <a:defRPr>
                <a:solidFill>
                  <a:srgbClr val="000000"/>
                </a:solidFill>
                <a:latin typeface="Gill Sans"/>
                <a:ea typeface="Gill Sans"/>
                <a:cs typeface="Gill Sans"/>
                <a:sym typeface="Gill Sans"/>
              </a:defRPr>
            </a:pPr>
            <a:r>
              <a:rPr dirty="0"/>
              <a:t>3.  Which of these is not a unit for measuring </a:t>
            </a:r>
            <a:r>
              <a:rPr lang="en-US" dirty="0" smtClean="0"/>
              <a:t/>
            </a:r>
            <a:br>
              <a:rPr lang="en-US" dirty="0" smtClean="0"/>
            </a:br>
            <a:r>
              <a:rPr dirty="0" smtClean="0"/>
              <a:t>capacity?  </a:t>
            </a:r>
            <a:r>
              <a:rPr dirty="0"/>
              <a:t>A.  cups      </a:t>
            </a:r>
            <a:r>
              <a:rPr dirty="0" smtClean="0"/>
              <a:t>B</a:t>
            </a:r>
            <a:r>
              <a:rPr dirty="0"/>
              <a:t>.   tons       </a:t>
            </a:r>
            <a:r>
              <a:rPr dirty="0" smtClean="0"/>
              <a:t>  </a:t>
            </a:r>
            <a:r>
              <a:rPr dirty="0"/>
              <a:t>C.  gallons            </a:t>
            </a:r>
          </a:p>
          <a:p>
            <a:pPr>
              <a:buBlip>
                <a:blip r:embed="rId2"/>
              </a:buBlip>
              <a:defRPr>
                <a:solidFill>
                  <a:srgbClr val="000000"/>
                </a:solidFill>
                <a:latin typeface="Gill Sans"/>
                <a:ea typeface="Gill Sans"/>
                <a:cs typeface="Gill Sans"/>
                <a:sym typeface="Gill Sans"/>
              </a:defRPr>
            </a:pPr>
            <a:r>
              <a:rPr dirty="0"/>
              <a:t>4.  How many people chose cereal or pizza?</a:t>
            </a:r>
          </a:p>
          <a:p>
            <a:pPr marL="0" indent="0" defTabSz="457200">
              <a:lnSpc>
                <a:spcPct val="100000"/>
              </a:lnSpc>
              <a:spcBef>
                <a:spcPts val="0"/>
              </a:spcBef>
              <a:buSzTx/>
              <a:buNone/>
              <a:defRPr>
                <a:solidFill>
                  <a:srgbClr val="000000"/>
                </a:solidFill>
                <a:latin typeface="Gill Sans"/>
                <a:ea typeface="Gill Sans"/>
                <a:cs typeface="Gill Sans"/>
                <a:sym typeface="Gill Sans"/>
              </a:defRPr>
            </a:pPr>
            <a:r>
              <a:rPr dirty="0"/>
              <a:t>     A.  14        B.  18       C. 7       D. 2</a:t>
            </a:r>
          </a:p>
          <a:p>
            <a:pPr>
              <a:buBlip>
                <a:blip r:embed="rId2"/>
              </a:buBlip>
              <a:defRPr>
                <a:solidFill>
                  <a:srgbClr val="000000"/>
                </a:solidFill>
                <a:latin typeface="Gill Sans"/>
                <a:ea typeface="Gill Sans"/>
                <a:cs typeface="Gill Sans"/>
                <a:sym typeface="Gill Sans"/>
              </a:defRPr>
            </a:pPr>
            <a:r>
              <a:rPr dirty="0"/>
              <a:t>5. Which form of measurement </a:t>
            </a:r>
            <a:r>
              <a:rPr u="sng" dirty="0"/>
              <a:t>cannot</a:t>
            </a:r>
            <a:r>
              <a:rPr dirty="0"/>
              <a:t> be used to measure a giraffe? </a:t>
            </a:r>
            <a:r>
              <a:rPr lang="en-US" dirty="0" smtClean="0"/>
              <a:t>     </a:t>
            </a:r>
            <a:r>
              <a:rPr dirty="0" smtClean="0"/>
              <a:t>A</a:t>
            </a:r>
            <a:r>
              <a:rPr dirty="0"/>
              <a:t>.  capacity          </a:t>
            </a:r>
            <a:r>
              <a:rPr dirty="0" smtClean="0"/>
              <a:t> </a:t>
            </a:r>
            <a:r>
              <a:rPr dirty="0"/>
              <a:t>B.  length           </a:t>
            </a:r>
            <a:r>
              <a:rPr dirty="0" smtClean="0"/>
              <a:t>   </a:t>
            </a:r>
            <a:r>
              <a:rPr dirty="0"/>
              <a:t>C.  weight</a:t>
            </a:r>
          </a:p>
        </p:txBody>
      </p:sp>
      <p:pic>
        <p:nvPicPr>
          <p:cNvPr id="403" name="droppedImage.pdf"/>
          <p:cNvPicPr>
            <a:picLocks noChangeAspect="1"/>
          </p:cNvPicPr>
          <p:nvPr/>
        </p:nvPicPr>
        <p:blipFill>
          <a:blip r:embed="rId3">
            <a:extLst/>
          </a:blip>
          <a:stretch>
            <a:fillRect/>
          </a:stretch>
        </p:blipFill>
        <p:spPr>
          <a:xfrm>
            <a:off x="7185164" y="1592790"/>
            <a:ext cx="1842348" cy="2032001"/>
          </a:xfrm>
          <a:prstGeom prst="rect">
            <a:avLst/>
          </a:prstGeom>
          <a:ln w="12700">
            <a:miter lim="400000"/>
          </a:ln>
        </p:spPr>
      </p:pic>
      <p:sp>
        <p:nvSpPr>
          <p:cNvPr id="404" name="Shape 404"/>
          <p:cNvSpPr/>
          <p:nvPr/>
        </p:nvSpPr>
        <p:spPr>
          <a:xfrm>
            <a:off x="9886191" y="5065183"/>
            <a:ext cx="2866890"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b="1" u="sng">
                <a:solidFill>
                  <a:srgbClr val="000000"/>
                </a:solidFill>
                <a:latin typeface="Helvetica"/>
                <a:ea typeface="Helvetica"/>
                <a:cs typeface="Helvetica"/>
                <a:sym typeface="Helvetica"/>
              </a:defRPr>
            </a:pPr>
            <a:r>
              <a:rPr dirty="0"/>
              <a:t>Favorite Food</a:t>
            </a:r>
          </a:p>
          <a:p>
            <a:pPr algn="l" defTabSz="457200">
              <a:defRPr sz="3000" b="1"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pizza	√  √  √  √</a:t>
            </a:r>
          </a:p>
          <a:p>
            <a:pPr algn="l" defTabSz="457200">
              <a:defRPr sz="3000">
                <a:solidFill>
                  <a:srgbClr val="000000"/>
                </a:solidFill>
                <a:latin typeface="Helvetica"/>
                <a:ea typeface="Helvetica"/>
                <a:cs typeface="Helvetica"/>
                <a:sym typeface="Helvetica"/>
              </a:defRPr>
            </a:pPr>
            <a:r>
              <a:rPr dirty="0"/>
              <a:t>cereal	√  √  √  </a:t>
            </a:r>
          </a:p>
          <a:p>
            <a:pPr algn="l" defTabSz="457200">
              <a:defRPr sz="3000">
                <a:solidFill>
                  <a:srgbClr val="000000"/>
                </a:solidFill>
                <a:latin typeface="Helvetica"/>
                <a:ea typeface="Helvetica"/>
                <a:cs typeface="Helvetica"/>
                <a:sym typeface="Helvetica"/>
              </a:defRPr>
            </a:pPr>
            <a:r>
              <a:rPr dirty="0"/>
              <a:t>fruit         √  √   </a:t>
            </a:r>
          </a:p>
          <a:p>
            <a:pPr algn="l" defTabSz="457200">
              <a:defRPr sz="3000">
                <a:solidFill>
                  <a:srgbClr val="000000"/>
                </a:solidFill>
                <a:latin typeface="Helvetica"/>
                <a:ea typeface="Helvetica"/>
                <a:cs typeface="Helvetica"/>
                <a:sym typeface="Helvetica"/>
              </a:defRPr>
            </a:pPr>
            <a:r>
              <a:rPr dirty="0"/>
              <a:t>key  √= 2 votes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0" name="Shape 420"/>
          <p:cNvSpPr>
            <a:spLocks noGrp="1"/>
          </p:cNvSpPr>
          <p:nvPr>
            <p:ph type="title"/>
          </p:nvPr>
        </p:nvSpPr>
        <p:spPr>
          <a:prstGeom prst="rect">
            <a:avLst/>
          </a:prstGeom>
        </p:spPr>
        <p:txBody>
          <a:bodyPr/>
          <a:lstStyle>
            <a:lvl1pPr>
              <a:defRPr>
                <a:solidFill>
                  <a:srgbClr val="000000"/>
                </a:solidFill>
              </a:defRPr>
            </a:lvl1pPr>
          </a:lstStyle>
          <a:p>
            <a:r>
              <a:t>Friday Five (Week 32)</a:t>
            </a:r>
          </a:p>
        </p:txBody>
      </p:sp>
      <p:sp>
        <p:nvSpPr>
          <p:cNvPr id="421" name="Shape 421"/>
          <p:cNvSpPr>
            <a:spLocks noGrp="1"/>
          </p:cNvSpPr>
          <p:nvPr>
            <p:ph type="body" idx="1"/>
          </p:nvPr>
        </p:nvSpPr>
        <p:spPr>
          <a:xfrm>
            <a:off x="381000" y="2197100"/>
            <a:ext cx="12230100" cy="7162800"/>
          </a:xfrm>
          <a:prstGeom prst="rect">
            <a:avLst/>
          </a:prstGeom>
        </p:spPr>
        <p:txBody>
          <a:bodyPr/>
          <a:lstStyle/>
          <a:p>
            <a:pPr>
              <a:buBlip>
                <a:blip r:embed="rId2"/>
              </a:buBlip>
            </a:pPr>
            <a:r>
              <a:t>1. </a:t>
            </a:r>
            <a:r>
              <a:rPr>
                <a:solidFill>
                  <a:srgbClr val="000000"/>
                </a:solidFill>
                <a:latin typeface="Gill Sans"/>
                <a:ea typeface="Gill Sans"/>
                <a:cs typeface="Gill Sans"/>
                <a:sym typeface="Gill Sans"/>
              </a:rPr>
              <a:t>What is the name of this figure?</a:t>
            </a:r>
          </a:p>
          <a:p>
            <a:pPr>
              <a:buBlip>
                <a:blip r:embed="rId2"/>
              </a:buBlip>
            </a:pPr>
            <a:r>
              <a:t>2. </a:t>
            </a:r>
            <a:r>
              <a:rPr>
                <a:solidFill>
                  <a:srgbClr val="000000"/>
                </a:solidFill>
                <a:latin typeface="Gill Sans"/>
                <a:ea typeface="Gill Sans"/>
                <a:cs typeface="Gill Sans"/>
                <a:sym typeface="Gill Sans"/>
              </a:rPr>
              <a:t>Compare the following expression.   34 - 17 __ 19 + 12</a:t>
            </a:r>
          </a:p>
          <a:p>
            <a:pPr marL="900707" indent="-443507">
              <a:lnSpc>
                <a:spcPct val="100000"/>
              </a:lnSpc>
              <a:spcBef>
                <a:spcPts val="0"/>
              </a:spcBef>
              <a:buSzPct val="100000"/>
              <a:buAutoNum type="alphaUcPeriod"/>
              <a:defRPr>
                <a:solidFill>
                  <a:srgbClr val="000000"/>
                </a:solidFill>
                <a:latin typeface="Gill Sans"/>
                <a:ea typeface="Gill Sans"/>
                <a:cs typeface="Gill Sans"/>
                <a:sym typeface="Gill Sans"/>
              </a:defRPr>
            </a:pPr>
            <a:r>
              <a:t>&gt;      B. &lt;      C. =</a:t>
            </a:r>
            <a:endParaRPr>
              <a:solidFill>
                <a:srgbClr val="546056"/>
              </a:solidFill>
              <a:latin typeface="+mn-lt"/>
              <a:ea typeface="+mn-ea"/>
              <a:cs typeface="+mn-cs"/>
              <a:sym typeface="Palatino"/>
            </a:endParaRPr>
          </a:p>
          <a:p>
            <a:pPr>
              <a:buBlip>
                <a:blip r:embed="rId2"/>
              </a:buBlip>
            </a:pPr>
            <a:r>
              <a:t>3. </a:t>
            </a:r>
            <a:r>
              <a:rPr>
                <a:solidFill>
                  <a:srgbClr val="000000"/>
                </a:solidFill>
                <a:latin typeface="Gill Sans"/>
                <a:ea typeface="Gill Sans"/>
                <a:cs typeface="Gill Sans"/>
                <a:sym typeface="Gill Sans"/>
              </a:rPr>
              <a:t>Jo has 16 dogs, 44 cats, and 32 fish.  How many does she have in all?</a:t>
            </a:r>
          </a:p>
          <a:p>
            <a:pPr>
              <a:buBlip>
                <a:blip r:embed="rId2"/>
              </a:buBlip>
            </a:pPr>
            <a:r>
              <a:t>4. </a:t>
            </a:r>
            <a:r>
              <a:rPr>
                <a:solidFill>
                  <a:srgbClr val="000000"/>
                </a:solidFill>
                <a:latin typeface="Gill Sans"/>
                <a:ea typeface="Gill Sans"/>
                <a:cs typeface="Gill Sans"/>
                <a:sym typeface="Gill Sans"/>
              </a:rPr>
              <a:t>Which form of measurement cannot be used to measure a giraffe? A.  capacity              B.  length                   C.  weight</a:t>
            </a:r>
          </a:p>
          <a:p>
            <a:pPr>
              <a:buBlip>
                <a:blip r:embed="rId2"/>
              </a:buBlip>
            </a:pPr>
            <a:r>
              <a:t>5. </a:t>
            </a:r>
            <a:r>
              <a:rPr>
                <a:solidFill>
                  <a:srgbClr val="000000"/>
                </a:solidFill>
                <a:latin typeface="Gill Sans"/>
                <a:ea typeface="Gill Sans"/>
                <a:cs typeface="Gill Sans"/>
                <a:sym typeface="Gill Sans"/>
              </a:rPr>
              <a:t>Which of these is not a unit for measuring capacity?</a:t>
            </a:r>
          </a:p>
          <a:p>
            <a:pPr marL="0" indent="342900">
              <a:lnSpc>
                <a:spcPct val="100000"/>
              </a:lnSpc>
              <a:spcBef>
                <a:spcPts val="0"/>
              </a:spcBef>
              <a:buSzTx/>
              <a:buNone/>
              <a:defRPr>
                <a:solidFill>
                  <a:srgbClr val="000000"/>
                </a:solidFill>
                <a:latin typeface="Gill Sans"/>
                <a:ea typeface="Gill Sans"/>
                <a:cs typeface="Gill Sans"/>
                <a:sym typeface="Gill Sans"/>
              </a:defRPr>
            </a:pPr>
            <a:r>
              <a:t>A.  cups            B.   tons              C.  gallons             D.  quarts</a:t>
            </a:r>
          </a:p>
        </p:txBody>
      </p:sp>
      <p:sp>
        <p:nvSpPr>
          <p:cNvPr id="422" name="Shape 422"/>
          <p:cNvSpPr/>
          <p:nvPr/>
        </p:nvSpPr>
        <p:spPr>
          <a:xfrm>
            <a:off x="7286132" y="1685726"/>
            <a:ext cx="1633796" cy="1569149"/>
          </a:xfrm>
          <a:prstGeom prst="pentagon">
            <a:avLst/>
          </a:prstGeom>
          <a:blipFill>
            <a:blip r:embed="rId3"/>
          </a:blipFill>
          <a:ln w="12700">
            <a:solidFill>
              <a:srgbClr val="000000"/>
            </a:solidFill>
            <a:miter lim="400000"/>
          </a:ln>
        </p:spPr>
        <p:txBody>
          <a:bodyPr lIns="50800" tIns="50800" rIns="50800" bIns="50800" anchor="ctr"/>
          <a:lstStyle/>
          <a:p>
            <a:pPr>
              <a:defRPr sz="2800" b="1">
                <a:solidFill>
                  <a:srgbClr val="F6F8EB"/>
                </a:solidFill>
              </a:defRPr>
            </a:pPr>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5" name="Shape 435"/>
          <p:cNvSpPr>
            <a:spLocks noGrp="1"/>
          </p:cNvSpPr>
          <p:nvPr>
            <p:ph type="title"/>
          </p:nvPr>
        </p:nvSpPr>
        <p:spPr>
          <a:prstGeom prst="rect">
            <a:avLst/>
          </a:prstGeom>
        </p:spPr>
        <p:txBody>
          <a:bodyPr/>
          <a:lstStyle>
            <a:lvl1pPr>
              <a:defRPr>
                <a:solidFill>
                  <a:srgbClr val="000000"/>
                </a:solidFill>
              </a:defRPr>
            </a:lvl1pPr>
          </a:lstStyle>
          <a:p>
            <a:r>
              <a:t>Week 33, Day 1</a:t>
            </a:r>
          </a:p>
        </p:txBody>
      </p:sp>
      <p:sp>
        <p:nvSpPr>
          <p:cNvPr id="436" name="Shape 436"/>
          <p:cNvSpPr>
            <a:spLocks noGrp="1"/>
          </p:cNvSpPr>
          <p:nvPr>
            <p:ph type="body" idx="1"/>
          </p:nvPr>
        </p:nvSpPr>
        <p:spPr>
          <a:xfrm>
            <a:off x="457200" y="2019300"/>
            <a:ext cx="12179300" cy="74295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a:t>
            </a:r>
            <a:r>
              <a:rPr dirty="0">
                <a:uFill>
                  <a:solidFill>
                    <a:srgbClr val="000000"/>
                  </a:solidFill>
                </a:uFill>
              </a:rPr>
              <a:t>How many fewer students chose yellow </a:t>
            </a:r>
            <a:r>
              <a:rPr lang="en-US" dirty="0" smtClean="0">
                <a:uFill>
                  <a:solidFill>
                    <a:srgbClr val="000000"/>
                  </a:solidFill>
                </a:uFill>
              </a:rPr>
              <a:t/>
            </a:r>
            <a:br>
              <a:rPr lang="en-US" dirty="0" smtClean="0">
                <a:uFill>
                  <a:solidFill>
                    <a:srgbClr val="000000"/>
                  </a:solidFill>
                </a:uFill>
              </a:rPr>
            </a:br>
            <a:r>
              <a:rPr dirty="0" smtClean="0">
                <a:uFill>
                  <a:solidFill>
                    <a:srgbClr val="000000"/>
                  </a:solidFill>
                </a:uFill>
              </a:rPr>
              <a:t>than </a:t>
            </a:r>
            <a:r>
              <a:rPr dirty="0">
                <a:uFill>
                  <a:solidFill>
                    <a:srgbClr val="000000"/>
                  </a:solidFill>
                </a:uFill>
              </a:rPr>
              <a:t>green? </a:t>
            </a:r>
            <a:r>
              <a:rPr dirty="0" smtClean="0">
                <a:uFill>
                  <a:solidFill>
                    <a:srgbClr val="000000"/>
                  </a:solidFill>
                </a:uFill>
              </a:rPr>
              <a:t>A</a:t>
            </a:r>
            <a:r>
              <a:rPr dirty="0">
                <a:uFill>
                  <a:solidFill>
                    <a:srgbClr val="000000"/>
                  </a:solidFill>
                </a:uFill>
              </a:rPr>
              <a:t>. 6        B. 4        C. 3      D. 2</a:t>
            </a:r>
          </a:p>
          <a:p>
            <a:pPr>
              <a:buBlip>
                <a:blip r:embed="rId2"/>
              </a:buBlip>
              <a:defRPr>
                <a:solidFill>
                  <a:srgbClr val="000000"/>
                </a:solidFill>
                <a:latin typeface="Gill Sans"/>
                <a:ea typeface="Gill Sans"/>
                <a:cs typeface="Gill Sans"/>
                <a:sym typeface="Gill Sans"/>
              </a:defRPr>
            </a:pPr>
            <a:r>
              <a:rPr dirty="0"/>
              <a:t>2.  492 - 184=_____</a:t>
            </a:r>
          </a:p>
          <a:p>
            <a:pPr>
              <a:buBlip>
                <a:blip r:embed="rId2"/>
              </a:buBlip>
              <a:defRPr>
                <a:solidFill>
                  <a:srgbClr val="000000"/>
                </a:solidFill>
                <a:latin typeface="Gill Sans"/>
                <a:ea typeface="Gill Sans"/>
                <a:cs typeface="Gill Sans"/>
                <a:sym typeface="Gill Sans"/>
              </a:defRPr>
            </a:pPr>
            <a:r>
              <a:rPr dirty="0"/>
              <a:t>3.  A bag of 4 gum balls were eaten.  If Jacob ate 1 and Kate ate 2 of them, what is the fraction of gum balls they ate altogether?</a:t>
            </a:r>
          </a:p>
          <a:p>
            <a:pPr>
              <a:buBlip>
                <a:blip r:embed="rId2"/>
              </a:buBlip>
              <a:defRPr>
                <a:solidFill>
                  <a:srgbClr val="000000"/>
                </a:solidFill>
                <a:latin typeface="Gill Sans"/>
                <a:ea typeface="Gill Sans"/>
                <a:cs typeface="Gill Sans"/>
                <a:sym typeface="Gill Sans"/>
              </a:defRPr>
            </a:pPr>
            <a:r>
              <a:rPr dirty="0"/>
              <a:t>4. </a:t>
            </a:r>
            <a:r>
              <a:rPr sz="3100" dirty="0"/>
              <a:t>Tommy has 15 stickers in his collection.  He gave his sister some stickers and he kept 3.  How many stickers did he give his sister?_____</a:t>
            </a:r>
          </a:p>
          <a:p>
            <a:pPr>
              <a:buBlip>
                <a:blip r:embed="rId2"/>
              </a:buBlip>
              <a:defRPr>
                <a:solidFill>
                  <a:srgbClr val="000000"/>
                </a:solidFill>
                <a:latin typeface="Gill Sans"/>
                <a:ea typeface="Gill Sans"/>
                <a:cs typeface="Gill Sans"/>
                <a:sym typeface="Gill Sans"/>
              </a:defRPr>
            </a:pPr>
            <a:r>
              <a:rPr dirty="0"/>
              <a:t>5.  A rectangle has 7 rows and 2 columns. How many squares are in the rectangle?</a:t>
            </a:r>
          </a:p>
        </p:txBody>
      </p:sp>
      <p:sp>
        <p:nvSpPr>
          <p:cNvPr id="437" name="Shape 437"/>
          <p:cNvSpPr/>
          <p:nvPr/>
        </p:nvSpPr>
        <p:spPr>
          <a:xfrm>
            <a:off x="9598669" y="1530348"/>
            <a:ext cx="2758431"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rPr dirty="0"/>
              <a:t>Favorite Color</a:t>
            </a:r>
          </a:p>
          <a:p>
            <a:pPr algn="l" defTabSz="457200">
              <a:defRPr sz="3000"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Red	√ √</a:t>
            </a:r>
          </a:p>
          <a:p>
            <a:pPr algn="l" defTabSz="457200">
              <a:defRPr sz="3000">
                <a:solidFill>
                  <a:srgbClr val="000000"/>
                </a:solidFill>
                <a:latin typeface="Helvetica"/>
                <a:ea typeface="Helvetica"/>
                <a:cs typeface="Helvetica"/>
                <a:sym typeface="Helvetica"/>
              </a:defRPr>
            </a:pPr>
            <a:r>
              <a:rPr dirty="0"/>
              <a:t>Green 	√ √ √ √</a:t>
            </a:r>
          </a:p>
          <a:p>
            <a:pPr algn="l" defTabSz="457200">
              <a:defRPr sz="3000">
                <a:solidFill>
                  <a:srgbClr val="000000"/>
                </a:solidFill>
                <a:latin typeface="Helvetica"/>
                <a:ea typeface="Helvetica"/>
                <a:cs typeface="Helvetica"/>
                <a:sym typeface="Helvetica"/>
              </a:defRPr>
            </a:pPr>
            <a:r>
              <a:rPr dirty="0"/>
              <a:t>Yellow	√</a:t>
            </a:r>
          </a:p>
          <a:p>
            <a:pPr algn="l" defTabSz="457200">
              <a:defRPr sz="3000">
                <a:solidFill>
                  <a:srgbClr val="000000"/>
                </a:solidFill>
                <a:latin typeface="Helvetica"/>
                <a:ea typeface="Helvetica"/>
                <a:cs typeface="Helvetica"/>
                <a:sym typeface="Helvetica"/>
              </a:defRPr>
            </a:pPr>
            <a:r>
              <a:rPr dirty="0"/>
              <a:t>key  √= 2 votes</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5" name="droppedImage.pdf"/>
          <p:cNvPicPr>
            <a:picLocks noChangeAspect="1"/>
          </p:cNvPicPr>
          <p:nvPr/>
        </p:nvPicPr>
        <p:blipFill>
          <a:blip r:embed="rId2">
            <a:extLst/>
          </a:blip>
          <a:stretch>
            <a:fillRect/>
          </a:stretch>
        </p:blipFill>
        <p:spPr>
          <a:xfrm>
            <a:off x="1644758" y="6393955"/>
            <a:ext cx="10410498" cy="2109318"/>
          </a:xfrm>
          <a:prstGeom prst="rect">
            <a:avLst/>
          </a:prstGeom>
          <a:ln w="12700">
            <a:miter lim="400000"/>
          </a:ln>
        </p:spPr>
      </p:pic>
      <p:sp>
        <p:nvSpPr>
          <p:cNvPr id="446" name="Shape 446"/>
          <p:cNvSpPr>
            <a:spLocks noGrp="1"/>
          </p:cNvSpPr>
          <p:nvPr>
            <p:ph type="body" idx="1"/>
          </p:nvPr>
        </p:nvSpPr>
        <p:spPr>
          <a:xfrm>
            <a:off x="438149" y="997677"/>
            <a:ext cx="12077701" cy="8980290"/>
          </a:xfrm>
          <a:prstGeom prst="rect">
            <a:avLst/>
          </a:prstGeom>
        </p:spPr>
        <p:txBody>
          <a:bodyPr/>
          <a:lstStyle/>
          <a:p>
            <a:pPr>
              <a:buBlip>
                <a:blip r:embed="rId3"/>
              </a:buBlip>
              <a:defRPr>
                <a:solidFill>
                  <a:srgbClr val="000000"/>
                </a:solidFill>
                <a:latin typeface="Gill Sans"/>
                <a:ea typeface="Gill Sans"/>
                <a:cs typeface="Gill Sans"/>
                <a:sym typeface="Gill Sans"/>
              </a:defRPr>
            </a:pPr>
            <a:r>
              <a:rPr dirty="0"/>
              <a:t>1. </a:t>
            </a:r>
            <a:r>
              <a:rPr dirty="0">
                <a:uFill>
                  <a:solidFill>
                    <a:srgbClr val="000000"/>
                  </a:solidFill>
                </a:uFill>
              </a:rPr>
              <a:t>How many students chose green or red?                                      A. 10       B.  5       C. 12      D. 3</a:t>
            </a:r>
          </a:p>
          <a:p>
            <a:pPr>
              <a:buBlip>
                <a:blip r:embed="rId3"/>
              </a:buBlip>
              <a:defRPr>
                <a:solidFill>
                  <a:srgbClr val="000000"/>
                </a:solidFill>
                <a:latin typeface="Gill Sans"/>
                <a:ea typeface="Gill Sans"/>
                <a:cs typeface="Gill Sans"/>
                <a:sym typeface="Gill Sans"/>
              </a:defRPr>
            </a:pPr>
            <a:r>
              <a:rPr dirty="0"/>
              <a:t>2. Which pattern follows the rule of -6?                                             A.  82, 76, 70, 64      </a:t>
            </a:r>
            <a:r>
              <a:rPr dirty="0" smtClean="0"/>
              <a:t> </a:t>
            </a:r>
            <a:r>
              <a:rPr dirty="0"/>
              <a:t>B.  68, 63, 58, 53        C.  26, 32, 38, 44     </a:t>
            </a:r>
          </a:p>
          <a:p>
            <a:pPr>
              <a:buBlip>
                <a:blip r:embed="rId3"/>
              </a:buBlip>
              <a:defRPr>
                <a:solidFill>
                  <a:srgbClr val="000000"/>
                </a:solidFill>
                <a:latin typeface="Gill Sans"/>
                <a:ea typeface="Gill Sans"/>
                <a:cs typeface="Gill Sans"/>
                <a:sym typeface="Gill Sans"/>
              </a:defRPr>
            </a:pPr>
            <a:r>
              <a:rPr dirty="0"/>
              <a:t>3. Sally had 21 Barbie dolls. Her aunt gave her 13 more. How many did she have altogether?</a:t>
            </a:r>
          </a:p>
          <a:p>
            <a:pPr>
              <a:buBlip>
                <a:blip r:embed="rId3"/>
              </a:buBlip>
              <a:defRPr>
                <a:solidFill>
                  <a:srgbClr val="000000"/>
                </a:solidFill>
                <a:latin typeface="Gill Sans"/>
                <a:ea typeface="Gill Sans"/>
                <a:cs typeface="Gill Sans"/>
                <a:sym typeface="Gill Sans"/>
              </a:defRPr>
            </a:pPr>
            <a:r>
              <a:rPr dirty="0"/>
              <a:t>4. Which clock shows quarter to 4?</a:t>
            </a:r>
            <a:br>
              <a:rPr dirty="0"/>
            </a:br>
            <a:endParaRPr dirty="0"/>
          </a:p>
          <a:p>
            <a:pPr marL="0" indent="0">
              <a:lnSpc>
                <a:spcPct val="100000"/>
              </a:lnSpc>
              <a:spcBef>
                <a:spcPts val="0"/>
              </a:spcBef>
              <a:buSzTx/>
              <a:buNone/>
              <a:defRPr>
                <a:solidFill>
                  <a:srgbClr val="000000"/>
                </a:solidFill>
                <a:latin typeface="Gill Sans"/>
                <a:ea typeface="Gill Sans"/>
                <a:cs typeface="Gill Sans"/>
                <a:sym typeface="Gill Sans"/>
              </a:defRPr>
            </a:pPr>
            <a:r>
              <a:rPr dirty="0"/>
              <a:t>       A.                  B.                      C.                      D.</a:t>
            </a:r>
            <a:br>
              <a:rPr dirty="0"/>
            </a:br>
            <a:endParaRPr dirty="0"/>
          </a:p>
          <a:p>
            <a:pPr>
              <a:buBlip>
                <a:blip r:embed="rId3"/>
              </a:buBlip>
              <a:defRPr>
                <a:solidFill>
                  <a:srgbClr val="000000"/>
                </a:solidFill>
                <a:latin typeface="Gill Sans"/>
                <a:ea typeface="Gill Sans"/>
                <a:cs typeface="Gill Sans"/>
                <a:sym typeface="Gill Sans"/>
              </a:defRPr>
            </a:pPr>
            <a:r>
              <a:rPr dirty="0"/>
              <a:t>5. A rectangle has 4 rows and 8 columns. How many squares are in it?</a:t>
            </a:r>
          </a:p>
        </p:txBody>
      </p:sp>
      <p:sp>
        <p:nvSpPr>
          <p:cNvPr id="447" name="Shape 447"/>
          <p:cNvSpPr>
            <a:spLocks noGrp="1"/>
          </p:cNvSpPr>
          <p:nvPr>
            <p:ph type="title"/>
          </p:nvPr>
        </p:nvSpPr>
        <p:spPr>
          <a:xfrm>
            <a:off x="647700" y="152400"/>
            <a:ext cx="11709400" cy="1445552"/>
          </a:xfrm>
          <a:prstGeom prst="rect">
            <a:avLst/>
          </a:prstGeom>
        </p:spPr>
        <p:txBody>
          <a:bodyPr/>
          <a:lstStyle>
            <a:lvl1pPr>
              <a:defRPr>
                <a:solidFill>
                  <a:srgbClr val="000000"/>
                </a:solidFill>
              </a:defRPr>
            </a:lvl1pPr>
          </a:lstStyle>
          <a:p>
            <a:r>
              <a:t>Week 33, Day 2</a:t>
            </a:r>
          </a:p>
        </p:txBody>
      </p:sp>
      <p:sp>
        <p:nvSpPr>
          <p:cNvPr id="448" name="Shape 448"/>
          <p:cNvSpPr/>
          <p:nvPr/>
        </p:nvSpPr>
        <p:spPr>
          <a:xfrm>
            <a:off x="9381066" y="641349"/>
            <a:ext cx="2758431"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t>Favorite Color</a:t>
            </a:r>
          </a:p>
          <a:p>
            <a:pPr algn="l" defTabSz="457200">
              <a:defRPr sz="3000" u="sng">
                <a:solidFill>
                  <a:srgbClr val="000000"/>
                </a:solidFill>
                <a:latin typeface="Helvetica"/>
                <a:ea typeface="Helvetica"/>
                <a:cs typeface="Helvetica"/>
                <a:sym typeface="Helvetica"/>
              </a:defRPr>
            </a:pPr>
            <a:endParaRPr/>
          </a:p>
          <a:p>
            <a:pPr algn="l" defTabSz="457200">
              <a:defRPr sz="3000">
                <a:solidFill>
                  <a:srgbClr val="000000"/>
                </a:solidFill>
                <a:latin typeface="Helvetica"/>
                <a:ea typeface="Helvetica"/>
                <a:cs typeface="Helvetica"/>
                <a:sym typeface="Helvetica"/>
              </a:defRPr>
            </a:pPr>
            <a:r>
              <a:t>Red	 √ √</a:t>
            </a:r>
          </a:p>
          <a:p>
            <a:pPr algn="l" defTabSz="457200">
              <a:defRPr sz="3000">
                <a:solidFill>
                  <a:srgbClr val="000000"/>
                </a:solidFill>
                <a:latin typeface="Helvetica"/>
                <a:ea typeface="Helvetica"/>
                <a:cs typeface="Helvetica"/>
                <a:sym typeface="Helvetica"/>
              </a:defRPr>
            </a:pPr>
            <a:r>
              <a:t>Green 	√ √ √ √</a:t>
            </a:r>
          </a:p>
          <a:p>
            <a:pPr algn="l" defTabSz="457200">
              <a:defRPr sz="3000">
                <a:solidFill>
                  <a:srgbClr val="000000"/>
                </a:solidFill>
                <a:latin typeface="Helvetica"/>
                <a:ea typeface="Helvetica"/>
                <a:cs typeface="Helvetica"/>
                <a:sym typeface="Helvetica"/>
              </a:defRPr>
            </a:pPr>
            <a:r>
              <a:t>Yellow	√</a:t>
            </a:r>
          </a:p>
          <a:p>
            <a:pPr algn="l" defTabSz="457200">
              <a:defRPr sz="3000">
                <a:solidFill>
                  <a:srgbClr val="000000"/>
                </a:solidFill>
                <a:latin typeface="Helvetica"/>
                <a:ea typeface="Helvetica"/>
                <a:cs typeface="Helvetica"/>
                <a:sym typeface="Helvetica"/>
              </a:defRPr>
            </a:pPr>
            <a:r>
              <a:t>key  √= 2 votes</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2" name="Shape 462"/>
          <p:cNvSpPr>
            <a:spLocks noGrp="1"/>
          </p:cNvSpPr>
          <p:nvPr>
            <p:ph type="title"/>
          </p:nvPr>
        </p:nvSpPr>
        <p:spPr>
          <a:xfrm>
            <a:off x="647700" y="-169334"/>
            <a:ext cx="11709400" cy="2032001"/>
          </a:xfrm>
          <a:prstGeom prst="rect">
            <a:avLst/>
          </a:prstGeom>
        </p:spPr>
        <p:txBody>
          <a:bodyPr/>
          <a:lstStyle>
            <a:lvl1pPr>
              <a:defRPr>
                <a:solidFill>
                  <a:srgbClr val="000000"/>
                </a:solidFill>
              </a:defRPr>
            </a:lvl1pPr>
          </a:lstStyle>
          <a:p>
            <a:r>
              <a:t>Week 33, Day 3</a:t>
            </a:r>
          </a:p>
        </p:txBody>
      </p:sp>
      <p:sp>
        <p:nvSpPr>
          <p:cNvPr id="463" name="Shape 463"/>
          <p:cNvSpPr>
            <a:spLocks noGrp="1"/>
          </p:cNvSpPr>
          <p:nvPr>
            <p:ph type="body" idx="1"/>
          </p:nvPr>
        </p:nvSpPr>
        <p:spPr>
          <a:xfrm>
            <a:off x="406400" y="2273300"/>
            <a:ext cx="12166600" cy="73914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How many people liked pizza and fruit </a:t>
            </a:r>
            <a:r>
              <a:rPr lang="en-US" dirty="0" smtClean="0"/>
              <a:t/>
            </a:r>
            <a:br>
              <a:rPr lang="en-US" dirty="0" smtClean="0"/>
            </a:br>
            <a:r>
              <a:rPr dirty="0" smtClean="0"/>
              <a:t>the </a:t>
            </a:r>
            <a:r>
              <a:rPr dirty="0"/>
              <a:t>most?    </a:t>
            </a:r>
            <a:r>
              <a:rPr dirty="0" smtClean="0"/>
              <a:t>A</a:t>
            </a:r>
            <a:r>
              <a:rPr dirty="0"/>
              <a:t>.  35       B. 6     C. 12       D. 30</a:t>
            </a:r>
          </a:p>
          <a:p>
            <a:pPr>
              <a:buBlip>
                <a:blip r:embed="rId2"/>
              </a:buBlip>
              <a:defRPr>
                <a:solidFill>
                  <a:srgbClr val="000000"/>
                </a:solidFill>
                <a:latin typeface="Gill Sans"/>
                <a:ea typeface="Gill Sans"/>
                <a:cs typeface="Gill Sans"/>
                <a:sym typeface="Gill Sans"/>
              </a:defRPr>
            </a:pPr>
            <a:r>
              <a:rPr dirty="0"/>
              <a:t>2. What is the missing number in this pattern? </a:t>
            </a:r>
            <a:r>
              <a:rPr dirty="0">
                <a:latin typeface="Gill Sans SemiBold"/>
                <a:ea typeface="Gill Sans SemiBold"/>
                <a:cs typeface="Gill Sans SemiBold"/>
                <a:sym typeface="Gill Sans SemiBold"/>
              </a:rPr>
              <a:t>                                 </a:t>
            </a:r>
            <a:r>
              <a:rPr dirty="0"/>
              <a:t>13, 20, ___, 34, 41       </a:t>
            </a:r>
            <a:r>
              <a:rPr dirty="0" smtClean="0"/>
              <a:t> </a:t>
            </a:r>
            <a:r>
              <a:rPr dirty="0"/>
              <a:t>A.   27      or      B.  25   </a:t>
            </a:r>
          </a:p>
          <a:p>
            <a:pPr>
              <a:buBlip>
                <a:blip r:embed="rId2"/>
              </a:buBlip>
              <a:defRPr>
                <a:solidFill>
                  <a:srgbClr val="000000"/>
                </a:solidFill>
                <a:latin typeface="Gill Sans"/>
                <a:ea typeface="Gill Sans"/>
                <a:cs typeface="Gill Sans"/>
                <a:sym typeface="Gill Sans"/>
              </a:defRPr>
            </a:pPr>
            <a:r>
              <a:rPr dirty="0"/>
              <a:t>3. What is the unshaded fraction in this shape?</a:t>
            </a:r>
          </a:p>
          <a:p>
            <a:pPr marL="923032" indent="-465832" defTabSz="457200">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1/3       B. 2/3      C. 3/3    </a:t>
            </a:r>
          </a:p>
          <a:p>
            <a:pPr>
              <a:buBlip>
                <a:blip r:embed="rId2"/>
              </a:buBlip>
              <a:defRPr>
                <a:solidFill>
                  <a:srgbClr val="000000"/>
                </a:solidFill>
                <a:latin typeface="Gill Sans"/>
                <a:ea typeface="Gill Sans"/>
                <a:cs typeface="Gill Sans"/>
                <a:sym typeface="Gill Sans"/>
              </a:defRPr>
            </a:pPr>
            <a:r>
              <a:rPr dirty="0"/>
              <a:t>4. Faith had 32 lollipops. She bought some more, and now she has 48 left. How many does she have now? </a:t>
            </a:r>
            <a:r>
              <a:rPr u="sng" dirty="0">
                <a:uFill>
                  <a:solidFill>
                    <a:srgbClr val="000000"/>
                  </a:solidFill>
                </a:uFill>
              </a:rPr>
              <a:t>      </a:t>
            </a:r>
            <a:r>
              <a:rPr dirty="0">
                <a:uFill>
                  <a:solidFill>
                    <a:srgbClr val="000000"/>
                  </a:solidFill>
                </a:uFill>
              </a:rPr>
              <a:t>lollipops</a:t>
            </a:r>
          </a:p>
          <a:p>
            <a:pPr>
              <a:buBlip>
                <a:blip r:embed="rId2"/>
              </a:buBlip>
              <a:defRPr>
                <a:solidFill>
                  <a:srgbClr val="000000"/>
                </a:solidFill>
                <a:latin typeface="Gill Sans"/>
                <a:ea typeface="Gill Sans"/>
                <a:cs typeface="Gill Sans"/>
                <a:sym typeface="Gill Sans"/>
              </a:defRPr>
            </a:pPr>
            <a:r>
              <a:rPr dirty="0"/>
              <a:t>5. A rectangle has 9 rows and 3 columns. How many squares are in it?</a:t>
            </a:r>
          </a:p>
        </p:txBody>
      </p:sp>
      <p:sp>
        <p:nvSpPr>
          <p:cNvPr id="464" name="Shape 464"/>
          <p:cNvSpPr/>
          <p:nvPr/>
        </p:nvSpPr>
        <p:spPr>
          <a:xfrm>
            <a:off x="9869233" y="844549"/>
            <a:ext cx="2697448"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rPr dirty="0"/>
              <a:t>Favorite Food</a:t>
            </a:r>
          </a:p>
          <a:p>
            <a:pPr algn="l" defTabSz="457200">
              <a:defRPr sz="3000"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pizza	√  √  √  √</a:t>
            </a:r>
          </a:p>
          <a:p>
            <a:pPr algn="l" defTabSz="457200">
              <a:defRPr sz="3000">
                <a:solidFill>
                  <a:srgbClr val="000000"/>
                </a:solidFill>
                <a:latin typeface="Helvetica"/>
                <a:ea typeface="Helvetica"/>
                <a:cs typeface="Helvetica"/>
                <a:sym typeface="Helvetica"/>
              </a:defRPr>
            </a:pPr>
            <a:r>
              <a:rPr dirty="0"/>
              <a:t>cereal	√  √  √</a:t>
            </a:r>
          </a:p>
          <a:p>
            <a:pPr algn="l" defTabSz="457200">
              <a:defRPr sz="3000">
                <a:solidFill>
                  <a:srgbClr val="000000"/>
                </a:solidFill>
                <a:latin typeface="Helvetica"/>
                <a:ea typeface="Helvetica"/>
                <a:cs typeface="Helvetica"/>
                <a:sym typeface="Helvetica"/>
              </a:defRPr>
            </a:pPr>
            <a:r>
              <a:rPr dirty="0"/>
              <a:t>fruit	√  √   </a:t>
            </a:r>
          </a:p>
          <a:p>
            <a:pPr algn="l" defTabSz="457200">
              <a:defRPr sz="3000">
                <a:solidFill>
                  <a:srgbClr val="000000"/>
                </a:solidFill>
                <a:latin typeface="Helvetica"/>
                <a:ea typeface="Helvetica"/>
                <a:cs typeface="Helvetica"/>
                <a:sym typeface="Helvetica"/>
              </a:defRPr>
            </a:pPr>
            <a:r>
              <a:rPr dirty="0"/>
              <a:t>key  √= 5 votes</a:t>
            </a:r>
          </a:p>
        </p:txBody>
      </p:sp>
      <p:pic>
        <p:nvPicPr>
          <p:cNvPr id="465" name="pasted-image.tiff"/>
          <p:cNvPicPr>
            <a:picLocks noChangeAspect="1"/>
          </p:cNvPicPr>
          <p:nvPr/>
        </p:nvPicPr>
        <p:blipFill>
          <a:blip r:embed="rId3">
            <a:extLst/>
          </a:blip>
          <a:srcRect l="234" t="218" r="228" b="244"/>
          <a:stretch>
            <a:fillRect/>
          </a:stretch>
        </p:blipFill>
        <p:spPr>
          <a:xfrm>
            <a:off x="9869233" y="3859609"/>
            <a:ext cx="2542382" cy="2542383"/>
          </a:xfrm>
          <a:custGeom>
            <a:avLst/>
            <a:gdLst/>
            <a:ahLst/>
            <a:cxnLst>
              <a:cxn ang="0">
                <a:pos x="wd2" y="hd2"/>
              </a:cxn>
              <a:cxn ang="5400000">
                <a:pos x="wd2" y="hd2"/>
              </a:cxn>
              <a:cxn ang="10800000">
                <a:pos x="wd2" y="hd2"/>
              </a:cxn>
              <a:cxn ang="16200000">
                <a:pos x="wd2" y="hd2"/>
              </a:cxn>
            </a:cxnLst>
            <a:rect l="0" t="0" r="r" b="b"/>
            <a:pathLst>
              <a:path w="21600" h="21600" extrusionOk="0">
                <a:moveTo>
                  <a:pt x="10824" y="0"/>
                </a:moveTo>
                <a:cubicBezTo>
                  <a:pt x="9995" y="20"/>
                  <a:pt x="9255" y="44"/>
                  <a:pt x="9202" y="71"/>
                </a:cubicBezTo>
                <a:cubicBezTo>
                  <a:pt x="9072" y="136"/>
                  <a:pt x="8540" y="290"/>
                  <a:pt x="8018" y="415"/>
                </a:cubicBezTo>
                <a:cubicBezTo>
                  <a:pt x="4438" y="1268"/>
                  <a:pt x="1265" y="4441"/>
                  <a:pt x="411" y="8022"/>
                </a:cubicBezTo>
                <a:cubicBezTo>
                  <a:pt x="287" y="8544"/>
                  <a:pt x="132" y="9076"/>
                  <a:pt x="67" y="9205"/>
                </a:cubicBezTo>
                <a:cubicBezTo>
                  <a:pt x="42" y="9257"/>
                  <a:pt x="20" y="9992"/>
                  <a:pt x="0" y="10766"/>
                </a:cubicBezTo>
                <a:cubicBezTo>
                  <a:pt x="19" y="11496"/>
                  <a:pt x="39" y="12197"/>
                  <a:pt x="64" y="12213"/>
                </a:cubicBezTo>
                <a:cubicBezTo>
                  <a:pt x="128" y="12252"/>
                  <a:pt x="214" y="12578"/>
                  <a:pt x="256" y="12934"/>
                </a:cubicBezTo>
                <a:cubicBezTo>
                  <a:pt x="365" y="13841"/>
                  <a:pt x="1087" y="15647"/>
                  <a:pt x="1740" y="16657"/>
                </a:cubicBezTo>
                <a:cubicBezTo>
                  <a:pt x="2444" y="17746"/>
                  <a:pt x="3854" y="19159"/>
                  <a:pt x="4943" y="19864"/>
                </a:cubicBezTo>
                <a:cubicBezTo>
                  <a:pt x="5953" y="20517"/>
                  <a:pt x="7759" y="21235"/>
                  <a:pt x="8666" y="21344"/>
                </a:cubicBezTo>
                <a:cubicBezTo>
                  <a:pt x="9022" y="21386"/>
                  <a:pt x="9348" y="21475"/>
                  <a:pt x="9387" y="21539"/>
                </a:cubicBezTo>
                <a:cubicBezTo>
                  <a:pt x="9402" y="21564"/>
                  <a:pt x="10104" y="21581"/>
                  <a:pt x="10800" y="21600"/>
                </a:cubicBezTo>
                <a:cubicBezTo>
                  <a:pt x="11497" y="21581"/>
                  <a:pt x="12198" y="21564"/>
                  <a:pt x="12213" y="21539"/>
                </a:cubicBezTo>
                <a:cubicBezTo>
                  <a:pt x="12252" y="21475"/>
                  <a:pt x="12568" y="21381"/>
                  <a:pt x="12918" y="21334"/>
                </a:cubicBezTo>
                <a:cubicBezTo>
                  <a:pt x="15294" y="21008"/>
                  <a:pt x="18358" y="18971"/>
                  <a:pt x="19779" y="16772"/>
                </a:cubicBezTo>
                <a:cubicBezTo>
                  <a:pt x="20552" y="15576"/>
                  <a:pt x="21186" y="14000"/>
                  <a:pt x="21327" y="12934"/>
                </a:cubicBezTo>
                <a:cubicBezTo>
                  <a:pt x="21374" y="12578"/>
                  <a:pt x="21468" y="12256"/>
                  <a:pt x="21533" y="12216"/>
                </a:cubicBezTo>
                <a:cubicBezTo>
                  <a:pt x="21559" y="12200"/>
                  <a:pt x="21580" y="11497"/>
                  <a:pt x="21600" y="10736"/>
                </a:cubicBezTo>
                <a:cubicBezTo>
                  <a:pt x="21581" y="9981"/>
                  <a:pt x="21561" y="9268"/>
                  <a:pt x="21536" y="9252"/>
                </a:cubicBezTo>
                <a:cubicBezTo>
                  <a:pt x="21472" y="9213"/>
                  <a:pt x="21376" y="8907"/>
                  <a:pt x="21330" y="8571"/>
                </a:cubicBezTo>
                <a:cubicBezTo>
                  <a:pt x="21113" y="6987"/>
                  <a:pt x="19944" y="4760"/>
                  <a:pt x="18559" y="3308"/>
                </a:cubicBezTo>
                <a:cubicBezTo>
                  <a:pt x="17164" y="1845"/>
                  <a:pt x="14710" y="500"/>
                  <a:pt x="13029" y="270"/>
                </a:cubicBezTo>
                <a:cubicBezTo>
                  <a:pt x="12693" y="224"/>
                  <a:pt x="12387" y="132"/>
                  <a:pt x="12348" y="67"/>
                </a:cubicBezTo>
                <a:cubicBezTo>
                  <a:pt x="12331" y="41"/>
                  <a:pt x="11619" y="20"/>
                  <a:pt x="10824" y="0"/>
                </a:cubicBezTo>
                <a:close/>
              </a:path>
            </a:pathLst>
          </a:cu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9" name="Shape 479"/>
          <p:cNvSpPr>
            <a:spLocks noGrp="1"/>
          </p:cNvSpPr>
          <p:nvPr>
            <p:ph type="title"/>
          </p:nvPr>
        </p:nvSpPr>
        <p:spPr>
          <a:prstGeom prst="rect">
            <a:avLst/>
          </a:prstGeom>
        </p:spPr>
        <p:txBody>
          <a:bodyPr/>
          <a:lstStyle>
            <a:lvl1pPr>
              <a:defRPr>
                <a:solidFill>
                  <a:srgbClr val="000000"/>
                </a:solidFill>
              </a:defRPr>
            </a:lvl1pPr>
          </a:lstStyle>
          <a:p>
            <a:r>
              <a:t>Week 33, Day 4</a:t>
            </a:r>
          </a:p>
        </p:txBody>
      </p:sp>
      <p:sp>
        <p:nvSpPr>
          <p:cNvPr id="480" name="Shape 480"/>
          <p:cNvSpPr>
            <a:spLocks noGrp="1"/>
          </p:cNvSpPr>
          <p:nvPr>
            <p:ph type="body" idx="1"/>
          </p:nvPr>
        </p:nvSpPr>
        <p:spPr>
          <a:xfrm>
            <a:off x="0" y="1689100"/>
            <a:ext cx="12687300" cy="81153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How many people liked cereal and fruit the most?                 </a:t>
            </a:r>
          </a:p>
          <a:p>
            <a:pPr marL="0" indent="0" defTabSz="457200">
              <a:lnSpc>
                <a:spcPct val="100000"/>
              </a:lnSpc>
              <a:spcBef>
                <a:spcPts val="0"/>
              </a:spcBef>
              <a:buSzTx/>
              <a:buNone/>
              <a:defRPr>
                <a:solidFill>
                  <a:srgbClr val="000000"/>
                </a:solidFill>
                <a:latin typeface="Gill Sans"/>
                <a:ea typeface="Gill Sans"/>
                <a:cs typeface="Gill Sans"/>
                <a:sym typeface="Gill Sans"/>
              </a:defRPr>
            </a:pPr>
            <a:r>
              <a:rPr dirty="0"/>
              <a:t>    A.  35       B. 6     C. 25       D. 30</a:t>
            </a:r>
          </a:p>
          <a:p>
            <a:pPr>
              <a:buBlip>
                <a:blip r:embed="rId2"/>
              </a:buBlip>
              <a:defRPr>
                <a:solidFill>
                  <a:srgbClr val="000000"/>
                </a:solidFill>
                <a:latin typeface="Gill Sans"/>
                <a:ea typeface="Gill Sans"/>
                <a:cs typeface="Gill Sans"/>
                <a:sym typeface="Gill Sans"/>
              </a:defRPr>
            </a:pPr>
            <a:r>
              <a:rPr dirty="0"/>
              <a:t>2. Find the pattern with the same rule as this one:                                    4, 9, 14, 19, 4, 9, 14, 19.                                                                                                                                                                                                      A.  5, 10, 15, 20, 5, 10, 15, 20       or       B.   1, 2, 3, 4, 1, 2, 3, 4</a:t>
            </a:r>
          </a:p>
          <a:p>
            <a:pPr>
              <a:buBlip>
                <a:blip r:embed="rId2"/>
              </a:buBlip>
              <a:defRPr>
                <a:solidFill>
                  <a:srgbClr val="000000"/>
                </a:solidFill>
                <a:latin typeface="Gill Sans"/>
                <a:ea typeface="Gill Sans"/>
                <a:cs typeface="Gill Sans"/>
                <a:sym typeface="Gill Sans"/>
              </a:defRPr>
            </a:pPr>
            <a:r>
              <a:rPr dirty="0"/>
              <a:t>3. </a:t>
            </a:r>
            <a:r>
              <a:rPr dirty="0">
                <a:uFill>
                  <a:solidFill>
                    <a:srgbClr val="000000"/>
                  </a:solidFill>
                </a:uFill>
              </a:rPr>
              <a:t>A candy bar has 4 pieces.  Ben ate 3 pieces.  What is the fraction of pieces he ate?  A. 3/7     B. 3/4     C. 4/3     </a:t>
            </a:r>
          </a:p>
          <a:p>
            <a:pPr>
              <a:buBlip>
                <a:blip r:embed="rId2"/>
              </a:buBlip>
              <a:defRPr>
                <a:solidFill>
                  <a:srgbClr val="000000"/>
                </a:solidFill>
                <a:latin typeface="Gill Sans"/>
                <a:ea typeface="Gill Sans"/>
                <a:cs typeface="Gill Sans"/>
                <a:sym typeface="Gill Sans"/>
              </a:defRPr>
            </a:pPr>
            <a:r>
              <a:rPr dirty="0"/>
              <a:t>4. Chase has 14 pencils.  He gave 7 pencils to Sara.  How many pencils does Chase have left?________ pencils</a:t>
            </a:r>
            <a:r>
              <a:rPr dirty="0">
                <a:uFill>
                  <a:solidFill>
                    <a:srgbClr val="000000"/>
                  </a:solidFill>
                </a:uFill>
              </a:rPr>
              <a:t>  </a:t>
            </a:r>
          </a:p>
          <a:p>
            <a:pPr>
              <a:buBlip>
                <a:blip r:embed="rId2"/>
              </a:buBlip>
              <a:defRPr>
                <a:solidFill>
                  <a:srgbClr val="000000"/>
                </a:solidFill>
                <a:latin typeface="Gill Sans"/>
                <a:ea typeface="Gill Sans"/>
                <a:cs typeface="Gill Sans"/>
                <a:sym typeface="Gill Sans"/>
              </a:defRPr>
            </a:pPr>
            <a:r>
              <a:rPr dirty="0"/>
              <a:t>5. A rectangle has 6 rows and 4 columns. How many squares are in it?</a:t>
            </a:r>
          </a:p>
        </p:txBody>
      </p:sp>
      <p:sp>
        <p:nvSpPr>
          <p:cNvPr id="481" name="Shape 481"/>
          <p:cNvSpPr/>
          <p:nvPr/>
        </p:nvSpPr>
        <p:spPr>
          <a:xfrm>
            <a:off x="9969500" y="1437216"/>
            <a:ext cx="2697448"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t>Favorite Food</a:t>
            </a:r>
          </a:p>
          <a:p>
            <a:pPr algn="l" defTabSz="457200">
              <a:defRPr sz="3000" u="sng">
                <a:solidFill>
                  <a:srgbClr val="000000"/>
                </a:solidFill>
                <a:latin typeface="Helvetica"/>
                <a:ea typeface="Helvetica"/>
                <a:cs typeface="Helvetica"/>
                <a:sym typeface="Helvetica"/>
              </a:defRPr>
            </a:pPr>
            <a:endParaRPr/>
          </a:p>
          <a:p>
            <a:pPr algn="l" defTabSz="457200">
              <a:defRPr sz="3000">
                <a:solidFill>
                  <a:srgbClr val="000000"/>
                </a:solidFill>
                <a:latin typeface="Helvetica"/>
                <a:ea typeface="Helvetica"/>
                <a:cs typeface="Helvetica"/>
                <a:sym typeface="Helvetica"/>
              </a:defRPr>
            </a:pPr>
            <a:r>
              <a:t>pizza	√  √  √  √</a:t>
            </a:r>
          </a:p>
          <a:p>
            <a:pPr algn="l" defTabSz="457200">
              <a:defRPr sz="3000">
                <a:solidFill>
                  <a:srgbClr val="000000"/>
                </a:solidFill>
                <a:latin typeface="Helvetica"/>
                <a:ea typeface="Helvetica"/>
                <a:cs typeface="Helvetica"/>
                <a:sym typeface="Helvetica"/>
              </a:defRPr>
            </a:pPr>
            <a:r>
              <a:t>cereal	√  √  √</a:t>
            </a:r>
          </a:p>
          <a:p>
            <a:pPr algn="l" defTabSz="457200">
              <a:defRPr sz="3000">
                <a:solidFill>
                  <a:srgbClr val="000000"/>
                </a:solidFill>
                <a:latin typeface="Helvetica"/>
                <a:ea typeface="Helvetica"/>
                <a:cs typeface="Helvetica"/>
                <a:sym typeface="Helvetica"/>
              </a:defRPr>
            </a:pPr>
            <a:r>
              <a:t>fruit	√  √   </a:t>
            </a:r>
          </a:p>
          <a:p>
            <a:pPr algn="l" defTabSz="457200">
              <a:defRPr sz="3000">
                <a:solidFill>
                  <a:srgbClr val="000000"/>
                </a:solidFill>
                <a:latin typeface="Helvetica"/>
                <a:ea typeface="Helvetica"/>
                <a:cs typeface="Helvetica"/>
                <a:sym typeface="Helvetica"/>
              </a:defRPr>
            </a:pPr>
            <a:r>
              <a:t>key  √= 5 votes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4" name="Shape 494"/>
          <p:cNvSpPr>
            <a:spLocks noGrp="1"/>
          </p:cNvSpPr>
          <p:nvPr>
            <p:ph type="title"/>
          </p:nvPr>
        </p:nvSpPr>
        <p:spPr>
          <a:prstGeom prst="rect">
            <a:avLst/>
          </a:prstGeom>
        </p:spPr>
        <p:txBody>
          <a:bodyPr/>
          <a:lstStyle>
            <a:lvl1pPr>
              <a:defRPr>
                <a:solidFill>
                  <a:srgbClr val="000000"/>
                </a:solidFill>
              </a:defRPr>
            </a:lvl1pPr>
          </a:lstStyle>
          <a:p>
            <a:r>
              <a:t>Friday Five (Week 33)</a:t>
            </a:r>
          </a:p>
        </p:txBody>
      </p:sp>
      <p:sp>
        <p:nvSpPr>
          <p:cNvPr id="495" name="Shape 495"/>
          <p:cNvSpPr>
            <a:spLocks noGrp="1"/>
          </p:cNvSpPr>
          <p:nvPr>
            <p:ph type="body" idx="1"/>
          </p:nvPr>
        </p:nvSpPr>
        <p:spPr>
          <a:xfrm>
            <a:off x="155275" y="2146300"/>
            <a:ext cx="12443125" cy="7251700"/>
          </a:xfrm>
          <a:prstGeom prst="rect">
            <a:avLst/>
          </a:prstGeom>
        </p:spPr>
        <p:txBody>
          <a:bodyPr/>
          <a:lstStyle/>
          <a:p>
            <a:pPr>
              <a:buBlip>
                <a:blip r:embed="rId2"/>
              </a:buBlip>
            </a:pPr>
            <a:r>
              <a:rPr dirty="0"/>
              <a:t>1.</a:t>
            </a:r>
            <a:r>
              <a:rPr dirty="0">
                <a:solidFill>
                  <a:srgbClr val="000000"/>
                </a:solidFill>
                <a:latin typeface="Gill Sans"/>
                <a:ea typeface="Gill Sans"/>
                <a:cs typeface="Gill Sans"/>
                <a:sym typeface="Gill Sans"/>
              </a:rPr>
              <a:t> How many people voted for their favorite color?</a:t>
            </a:r>
          </a:p>
          <a:p>
            <a:pPr>
              <a:buBlip>
                <a:blip r:embed="rId2"/>
              </a:buBlip>
            </a:pPr>
            <a:r>
              <a:rPr dirty="0"/>
              <a:t>2. </a:t>
            </a:r>
            <a:r>
              <a:rPr dirty="0">
                <a:solidFill>
                  <a:srgbClr val="000000"/>
                </a:solidFill>
                <a:latin typeface="Gill Sans"/>
                <a:ea typeface="Gill Sans"/>
                <a:cs typeface="Gill Sans"/>
                <a:sym typeface="Gill Sans"/>
              </a:rPr>
              <a:t>A rectangle has 4 rows and 8 columns. </a:t>
            </a:r>
            <a:br>
              <a:rPr dirty="0">
                <a:solidFill>
                  <a:srgbClr val="000000"/>
                </a:solidFill>
                <a:latin typeface="Gill Sans"/>
                <a:ea typeface="Gill Sans"/>
                <a:cs typeface="Gill Sans"/>
                <a:sym typeface="Gill Sans"/>
              </a:rPr>
            </a:br>
            <a:r>
              <a:rPr dirty="0">
                <a:solidFill>
                  <a:srgbClr val="000000"/>
                </a:solidFill>
                <a:latin typeface="Gill Sans"/>
                <a:ea typeface="Gill Sans"/>
                <a:cs typeface="Gill Sans"/>
                <a:sym typeface="Gill Sans"/>
              </a:rPr>
              <a:t>How many squares are in it?</a:t>
            </a:r>
          </a:p>
          <a:p>
            <a:pPr>
              <a:buBlip>
                <a:blip r:embed="rId2"/>
              </a:buBlip>
            </a:pPr>
            <a:r>
              <a:rPr dirty="0"/>
              <a:t>3. </a:t>
            </a:r>
            <a:r>
              <a:rPr dirty="0">
                <a:solidFill>
                  <a:srgbClr val="000000"/>
                </a:solidFill>
                <a:latin typeface="Gill Sans"/>
                <a:ea typeface="Gill Sans"/>
                <a:cs typeface="Gill Sans"/>
                <a:sym typeface="Gill Sans"/>
              </a:rPr>
              <a:t>If it is a quarter till 9, what time is it?</a:t>
            </a:r>
          </a:p>
          <a:p>
            <a:pPr marL="923032" indent="-465832" defTabSz="457200">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8:15        B. 9:45     C. 8:45       D. 9:15</a:t>
            </a:r>
            <a:endParaRPr dirty="0">
              <a:solidFill>
                <a:srgbClr val="546056"/>
              </a:solidFill>
              <a:latin typeface="+mn-lt"/>
              <a:ea typeface="+mn-ea"/>
              <a:cs typeface="+mn-cs"/>
              <a:sym typeface="Palatino"/>
            </a:endParaRPr>
          </a:p>
          <a:p>
            <a:pPr>
              <a:buBlip>
                <a:blip r:embed="rId2"/>
              </a:buBlip>
            </a:pPr>
            <a:r>
              <a:rPr dirty="0"/>
              <a:t>4. </a:t>
            </a:r>
            <a:r>
              <a:rPr dirty="0">
                <a:solidFill>
                  <a:srgbClr val="000000"/>
                </a:solidFill>
                <a:latin typeface="Gill Sans"/>
                <a:ea typeface="Gill Sans"/>
                <a:cs typeface="Gill Sans"/>
                <a:sym typeface="Gill Sans"/>
              </a:rPr>
              <a:t>What is the unshaded fraction in this shape?</a:t>
            </a:r>
          </a:p>
          <a:p>
            <a:pPr marL="923032" indent="-465832" defTabSz="457200">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1/3       B. 2/3      C. 3/3  </a:t>
            </a:r>
            <a:endParaRPr dirty="0">
              <a:solidFill>
                <a:srgbClr val="546056"/>
              </a:solidFill>
              <a:latin typeface="+mn-lt"/>
              <a:ea typeface="+mn-ea"/>
              <a:cs typeface="+mn-cs"/>
              <a:sym typeface="Palatino"/>
            </a:endParaRPr>
          </a:p>
          <a:p>
            <a:pPr>
              <a:buBlip>
                <a:blip r:embed="rId2"/>
              </a:buBlip>
            </a:pPr>
            <a:r>
              <a:rPr dirty="0"/>
              <a:t>5. </a:t>
            </a:r>
            <a:r>
              <a:rPr dirty="0">
                <a:solidFill>
                  <a:srgbClr val="000000"/>
                </a:solidFill>
                <a:latin typeface="Gill Sans"/>
                <a:ea typeface="Gill Sans"/>
                <a:cs typeface="Gill Sans"/>
                <a:sym typeface="Gill Sans"/>
              </a:rPr>
              <a:t>A rectangle has 9 rows and 3 columns. How many squares are in it?</a:t>
            </a:r>
          </a:p>
        </p:txBody>
      </p:sp>
      <p:sp>
        <p:nvSpPr>
          <p:cNvPr id="496" name="Shape 496"/>
          <p:cNvSpPr/>
          <p:nvPr/>
        </p:nvSpPr>
        <p:spPr>
          <a:xfrm>
            <a:off x="9817100" y="2262716"/>
            <a:ext cx="2758431"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t>Favorite Color</a:t>
            </a:r>
          </a:p>
          <a:p>
            <a:pPr algn="l" defTabSz="457200">
              <a:defRPr sz="3000" u="sng">
                <a:solidFill>
                  <a:srgbClr val="000000"/>
                </a:solidFill>
                <a:latin typeface="Helvetica"/>
                <a:ea typeface="Helvetica"/>
                <a:cs typeface="Helvetica"/>
                <a:sym typeface="Helvetica"/>
              </a:defRPr>
            </a:pPr>
            <a:endParaRPr/>
          </a:p>
          <a:p>
            <a:pPr algn="l" defTabSz="457200">
              <a:defRPr sz="3000">
                <a:solidFill>
                  <a:srgbClr val="000000"/>
                </a:solidFill>
                <a:latin typeface="Helvetica"/>
                <a:ea typeface="Helvetica"/>
                <a:cs typeface="Helvetica"/>
                <a:sym typeface="Helvetica"/>
              </a:defRPr>
            </a:pPr>
            <a:r>
              <a:t>Red	√ √</a:t>
            </a:r>
          </a:p>
          <a:p>
            <a:pPr algn="l" defTabSz="457200">
              <a:defRPr sz="3000">
                <a:solidFill>
                  <a:srgbClr val="000000"/>
                </a:solidFill>
                <a:latin typeface="Helvetica"/>
                <a:ea typeface="Helvetica"/>
                <a:cs typeface="Helvetica"/>
                <a:sym typeface="Helvetica"/>
              </a:defRPr>
            </a:pPr>
            <a:r>
              <a:t>Green 	√ √ √ √</a:t>
            </a:r>
          </a:p>
          <a:p>
            <a:pPr algn="l" defTabSz="457200">
              <a:defRPr sz="3000">
                <a:solidFill>
                  <a:srgbClr val="000000"/>
                </a:solidFill>
                <a:latin typeface="Helvetica"/>
                <a:ea typeface="Helvetica"/>
                <a:cs typeface="Helvetica"/>
                <a:sym typeface="Helvetica"/>
              </a:defRPr>
            </a:pPr>
            <a:r>
              <a:t>Yellow	√</a:t>
            </a:r>
          </a:p>
          <a:p>
            <a:pPr algn="l" defTabSz="457200">
              <a:defRPr sz="3000">
                <a:solidFill>
                  <a:srgbClr val="000000"/>
                </a:solidFill>
                <a:latin typeface="Helvetica"/>
                <a:ea typeface="Helvetica"/>
                <a:cs typeface="Helvetica"/>
                <a:sym typeface="Helvetica"/>
              </a:defRPr>
            </a:pPr>
            <a:r>
              <a:t>key  √= 5 votes</a:t>
            </a:r>
          </a:p>
        </p:txBody>
      </p:sp>
      <p:pic>
        <p:nvPicPr>
          <p:cNvPr id="497" name="pasted-image.tiff"/>
          <p:cNvPicPr>
            <a:picLocks noChangeAspect="1"/>
          </p:cNvPicPr>
          <p:nvPr/>
        </p:nvPicPr>
        <p:blipFill>
          <a:blip r:embed="rId3">
            <a:extLst/>
          </a:blip>
          <a:srcRect l="234" t="218" r="231" b="246"/>
          <a:stretch>
            <a:fillRect/>
          </a:stretch>
        </p:blipFill>
        <p:spPr>
          <a:xfrm>
            <a:off x="10031014" y="5198533"/>
            <a:ext cx="2567386" cy="2567386"/>
          </a:xfrm>
          <a:custGeom>
            <a:avLst/>
            <a:gdLst/>
            <a:ahLst/>
            <a:cxnLst>
              <a:cxn ang="0">
                <a:pos x="wd2" y="hd2"/>
              </a:cxn>
              <a:cxn ang="5400000">
                <a:pos x="wd2" y="hd2"/>
              </a:cxn>
              <a:cxn ang="10800000">
                <a:pos x="wd2" y="hd2"/>
              </a:cxn>
              <a:cxn ang="16200000">
                <a:pos x="wd2" y="hd2"/>
              </a:cxn>
            </a:cxnLst>
            <a:rect l="0" t="0" r="r" b="b"/>
            <a:pathLst>
              <a:path w="21600" h="21600" extrusionOk="0">
                <a:moveTo>
                  <a:pt x="10822" y="0"/>
                </a:moveTo>
                <a:cubicBezTo>
                  <a:pt x="9994" y="20"/>
                  <a:pt x="9256" y="43"/>
                  <a:pt x="9202" y="70"/>
                </a:cubicBezTo>
                <a:cubicBezTo>
                  <a:pt x="9073" y="135"/>
                  <a:pt x="8542" y="290"/>
                  <a:pt x="8020" y="414"/>
                </a:cubicBezTo>
                <a:cubicBezTo>
                  <a:pt x="4440" y="1268"/>
                  <a:pt x="1264" y="4443"/>
                  <a:pt x="411" y="8024"/>
                </a:cubicBezTo>
                <a:cubicBezTo>
                  <a:pt x="286" y="8546"/>
                  <a:pt x="132" y="9076"/>
                  <a:pt x="67" y="9206"/>
                </a:cubicBezTo>
                <a:cubicBezTo>
                  <a:pt x="41" y="9257"/>
                  <a:pt x="20" y="9991"/>
                  <a:pt x="0" y="10765"/>
                </a:cubicBezTo>
                <a:cubicBezTo>
                  <a:pt x="19" y="11495"/>
                  <a:pt x="38" y="12199"/>
                  <a:pt x="63" y="12214"/>
                </a:cubicBezTo>
                <a:cubicBezTo>
                  <a:pt x="127" y="12254"/>
                  <a:pt x="214" y="12579"/>
                  <a:pt x="257" y="12935"/>
                </a:cubicBezTo>
                <a:cubicBezTo>
                  <a:pt x="366" y="13842"/>
                  <a:pt x="1087" y="15648"/>
                  <a:pt x="1740" y="16658"/>
                </a:cubicBezTo>
                <a:cubicBezTo>
                  <a:pt x="2444" y="17748"/>
                  <a:pt x="3856" y="19160"/>
                  <a:pt x="4945" y="19864"/>
                </a:cubicBezTo>
                <a:cubicBezTo>
                  <a:pt x="5955" y="20517"/>
                  <a:pt x="7761" y="21238"/>
                  <a:pt x="8668" y="21346"/>
                </a:cubicBezTo>
                <a:cubicBezTo>
                  <a:pt x="9025" y="21389"/>
                  <a:pt x="9350" y="21476"/>
                  <a:pt x="9389" y="21540"/>
                </a:cubicBezTo>
                <a:cubicBezTo>
                  <a:pt x="9404" y="21564"/>
                  <a:pt x="10102" y="21581"/>
                  <a:pt x="10798" y="21600"/>
                </a:cubicBezTo>
                <a:cubicBezTo>
                  <a:pt x="11496" y="21581"/>
                  <a:pt x="12199" y="21564"/>
                  <a:pt x="12214" y="21540"/>
                </a:cubicBezTo>
                <a:cubicBezTo>
                  <a:pt x="12254" y="21476"/>
                  <a:pt x="12570" y="21384"/>
                  <a:pt x="12919" y="21336"/>
                </a:cubicBezTo>
                <a:cubicBezTo>
                  <a:pt x="15295" y="21011"/>
                  <a:pt x="18356" y="18972"/>
                  <a:pt x="19777" y="16772"/>
                </a:cubicBezTo>
                <a:cubicBezTo>
                  <a:pt x="20550" y="15576"/>
                  <a:pt x="21188" y="14001"/>
                  <a:pt x="21330" y="12935"/>
                </a:cubicBezTo>
                <a:cubicBezTo>
                  <a:pt x="21377" y="12579"/>
                  <a:pt x="21465" y="12257"/>
                  <a:pt x="21530" y="12217"/>
                </a:cubicBezTo>
                <a:cubicBezTo>
                  <a:pt x="21556" y="12201"/>
                  <a:pt x="21580" y="11496"/>
                  <a:pt x="21600" y="10735"/>
                </a:cubicBezTo>
                <a:cubicBezTo>
                  <a:pt x="21581" y="9980"/>
                  <a:pt x="21559" y="9268"/>
                  <a:pt x="21533" y="9252"/>
                </a:cubicBezTo>
                <a:cubicBezTo>
                  <a:pt x="21469" y="9213"/>
                  <a:pt x="21379" y="8907"/>
                  <a:pt x="21333" y="8571"/>
                </a:cubicBezTo>
                <a:cubicBezTo>
                  <a:pt x="21116" y="6987"/>
                  <a:pt x="19944" y="4761"/>
                  <a:pt x="18558" y="3309"/>
                </a:cubicBezTo>
                <a:cubicBezTo>
                  <a:pt x="17163" y="1846"/>
                  <a:pt x="14714" y="501"/>
                  <a:pt x="13032" y="270"/>
                </a:cubicBezTo>
                <a:cubicBezTo>
                  <a:pt x="12696" y="224"/>
                  <a:pt x="12387" y="131"/>
                  <a:pt x="12348" y="67"/>
                </a:cubicBezTo>
                <a:cubicBezTo>
                  <a:pt x="12331" y="40"/>
                  <a:pt x="11617" y="20"/>
                  <a:pt x="10822" y="0"/>
                </a:cubicBezTo>
                <a:close/>
              </a:path>
            </a:pathLst>
          </a:custGeom>
          <a:ln w="12700">
            <a:miter lim="400000"/>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1" name="Shape 511"/>
          <p:cNvSpPr>
            <a:spLocks noGrp="1"/>
          </p:cNvSpPr>
          <p:nvPr>
            <p:ph type="title"/>
          </p:nvPr>
        </p:nvSpPr>
        <p:spPr>
          <a:prstGeom prst="rect">
            <a:avLst/>
          </a:prstGeom>
        </p:spPr>
        <p:txBody>
          <a:bodyPr/>
          <a:lstStyle>
            <a:lvl1pPr>
              <a:defRPr>
                <a:solidFill>
                  <a:srgbClr val="000000"/>
                </a:solidFill>
              </a:defRPr>
            </a:lvl1pPr>
          </a:lstStyle>
          <a:p>
            <a:r>
              <a:t>Week 34, Day 1</a:t>
            </a:r>
          </a:p>
        </p:txBody>
      </p:sp>
      <p:sp>
        <p:nvSpPr>
          <p:cNvPr id="512" name="Shape 512"/>
          <p:cNvSpPr>
            <a:spLocks noGrp="1"/>
          </p:cNvSpPr>
          <p:nvPr>
            <p:ph type="body" idx="1"/>
          </p:nvPr>
        </p:nvSpPr>
        <p:spPr>
          <a:xfrm>
            <a:off x="393700" y="1676400"/>
            <a:ext cx="12217400" cy="82042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Which of these is the smallest unit for measuring weight?                     A. inches   </a:t>
            </a:r>
            <a:r>
              <a:rPr dirty="0" smtClean="0"/>
              <a:t>   </a:t>
            </a:r>
            <a:r>
              <a:rPr dirty="0"/>
              <a:t>B.  kilograms   </a:t>
            </a:r>
            <a:r>
              <a:rPr dirty="0" smtClean="0"/>
              <a:t>     </a:t>
            </a:r>
            <a:r>
              <a:rPr dirty="0"/>
              <a:t>C. milliliters  </a:t>
            </a:r>
            <a:r>
              <a:rPr dirty="0" smtClean="0"/>
              <a:t>     </a:t>
            </a:r>
            <a:r>
              <a:rPr dirty="0"/>
              <a:t>D.  grams</a:t>
            </a:r>
          </a:p>
          <a:p>
            <a:pPr>
              <a:buBlip>
                <a:blip r:embed="rId2"/>
              </a:buBlip>
              <a:defRPr>
                <a:solidFill>
                  <a:srgbClr val="000000"/>
                </a:solidFill>
                <a:latin typeface="Gill Sans"/>
                <a:ea typeface="Gill Sans"/>
                <a:cs typeface="Gill Sans"/>
                <a:sym typeface="Gill Sans"/>
              </a:defRPr>
            </a:pPr>
            <a:r>
              <a:rPr dirty="0"/>
              <a:t>2. Construct an array and create an equation to answer the word problem:  Sally and her four friends each have six balloons. How many balloons do they have altogether?</a:t>
            </a:r>
          </a:p>
          <a:p>
            <a:pPr>
              <a:buBlip>
                <a:blip r:embed="rId2"/>
              </a:buBlip>
              <a:defRPr>
                <a:solidFill>
                  <a:srgbClr val="000000"/>
                </a:solidFill>
                <a:latin typeface="Gill Sans"/>
                <a:ea typeface="Gill Sans"/>
                <a:cs typeface="Gill Sans"/>
                <a:sym typeface="Gill Sans"/>
              </a:defRPr>
            </a:pPr>
            <a:r>
              <a:rPr dirty="0"/>
              <a:t>3. What could be used to measure the water?</a:t>
            </a:r>
          </a:p>
          <a:p>
            <a:pPr marL="0" indent="0" defTabSz="457200">
              <a:lnSpc>
                <a:spcPct val="100000"/>
              </a:lnSpc>
              <a:spcBef>
                <a:spcPts val="0"/>
              </a:spcBef>
              <a:buSzTx/>
              <a:buNone/>
              <a:defRPr>
                <a:solidFill>
                  <a:srgbClr val="000000"/>
                </a:solidFill>
                <a:latin typeface="Gill Sans"/>
                <a:ea typeface="Gill Sans"/>
                <a:cs typeface="Gill Sans"/>
                <a:sym typeface="Gill Sans"/>
              </a:defRPr>
            </a:pPr>
            <a:r>
              <a:rPr dirty="0"/>
              <a:t>    A. liters	      	B. inches     	C. centimeters</a:t>
            </a:r>
          </a:p>
          <a:p>
            <a:pPr>
              <a:buBlip>
                <a:blip r:embed="rId2"/>
              </a:buBlip>
              <a:defRPr>
                <a:solidFill>
                  <a:srgbClr val="000000"/>
                </a:solidFill>
                <a:latin typeface="Gill Sans"/>
                <a:ea typeface="Gill Sans"/>
                <a:cs typeface="Gill Sans"/>
                <a:sym typeface="Gill Sans"/>
              </a:defRPr>
            </a:pPr>
            <a:r>
              <a:rPr dirty="0"/>
              <a:t>4.  Identify the number that is expressed                                           A.  544          B.  435         C.  535</a:t>
            </a:r>
          </a:p>
          <a:p>
            <a:pPr>
              <a:buBlip>
                <a:blip r:embed="rId2"/>
              </a:buBlip>
              <a:defRPr>
                <a:solidFill>
                  <a:srgbClr val="000000"/>
                </a:solidFill>
                <a:latin typeface="Gill Sans"/>
                <a:ea typeface="Gill Sans"/>
                <a:cs typeface="Gill Sans"/>
                <a:sym typeface="Gill Sans"/>
              </a:defRPr>
            </a:pPr>
            <a:r>
              <a:rPr dirty="0"/>
              <a:t>5.  Write the following number in words: 75____________</a:t>
            </a:r>
          </a:p>
        </p:txBody>
      </p:sp>
      <p:grpSp>
        <p:nvGrpSpPr>
          <p:cNvPr id="525" name="Group 525"/>
          <p:cNvGrpSpPr/>
          <p:nvPr/>
        </p:nvGrpSpPr>
        <p:grpSpPr>
          <a:xfrm>
            <a:off x="8706587" y="6792100"/>
            <a:ext cx="3400131" cy="1829594"/>
            <a:chOff x="0" y="0"/>
            <a:chExt cx="3400130" cy="1829593"/>
          </a:xfrm>
        </p:grpSpPr>
        <p:pic>
          <p:nvPicPr>
            <p:cNvPr id="513" name="droppedImage.pdf"/>
            <p:cNvPicPr>
              <a:picLocks noChangeAspect="1"/>
            </p:cNvPicPr>
            <p:nvPr/>
          </p:nvPicPr>
          <p:blipFill>
            <a:blip r:embed="rId3">
              <a:extLst/>
            </a:blip>
            <a:stretch>
              <a:fillRect/>
            </a:stretch>
          </p:blipFill>
          <p:spPr>
            <a:xfrm>
              <a:off x="0" y="0"/>
              <a:ext cx="1376244" cy="1279097"/>
            </a:xfrm>
            <a:prstGeom prst="rect">
              <a:avLst/>
            </a:prstGeom>
            <a:ln w="12700" cap="flat">
              <a:noFill/>
              <a:miter lim="400000"/>
            </a:ln>
            <a:effectLst/>
          </p:spPr>
        </p:pic>
        <p:pic>
          <p:nvPicPr>
            <p:cNvPr id="514" name="droppedImage.pdf"/>
            <p:cNvPicPr>
              <a:picLocks noChangeAspect="1"/>
            </p:cNvPicPr>
            <p:nvPr/>
          </p:nvPicPr>
          <p:blipFill>
            <a:blip r:embed="rId3">
              <a:extLst/>
            </a:blip>
            <a:stretch>
              <a:fillRect/>
            </a:stretch>
          </p:blipFill>
          <p:spPr>
            <a:xfrm>
              <a:off x="194293" y="145719"/>
              <a:ext cx="1376244" cy="1279098"/>
            </a:xfrm>
            <a:prstGeom prst="rect">
              <a:avLst/>
            </a:prstGeom>
            <a:ln w="12700" cap="flat">
              <a:noFill/>
              <a:miter lim="400000"/>
            </a:ln>
            <a:effectLst/>
          </p:spPr>
        </p:pic>
        <p:pic>
          <p:nvPicPr>
            <p:cNvPr id="515" name="droppedImage.pdf"/>
            <p:cNvPicPr>
              <a:picLocks noChangeAspect="1"/>
            </p:cNvPicPr>
            <p:nvPr/>
          </p:nvPicPr>
          <p:blipFill>
            <a:blip r:embed="rId3">
              <a:extLst/>
            </a:blip>
            <a:stretch>
              <a:fillRect/>
            </a:stretch>
          </p:blipFill>
          <p:spPr>
            <a:xfrm>
              <a:off x="404777" y="340013"/>
              <a:ext cx="1376244" cy="1279097"/>
            </a:xfrm>
            <a:prstGeom prst="rect">
              <a:avLst/>
            </a:prstGeom>
            <a:ln w="12700" cap="flat">
              <a:noFill/>
              <a:miter lim="400000"/>
            </a:ln>
            <a:effectLst/>
          </p:spPr>
        </p:pic>
        <p:pic>
          <p:nvPicPr>
            <p:cNvPr id="516" name="droppedImage.pdf"/>
            <p:cNvPicPr>
              <a:picLocks noChangeAspect="1"/>
            </p:cNvPicPr>
            <p:nvPr/>
          </p:nvPicPr>
          <p:blipFill>
            <a:blip r:embed="rId3">
              <a:extLst/>
            </a:blip>
            <a:stretch>
              <a:fillRect/>
            </a:stretch>
          </p:blipFill>
          <p:spPr>
            <a:xfrm>
              <a:off x="615261" y="485732"/>
              <a:ext cx="1376244" cy="1279098"/>
            </a:xfrm>
            <a:prstGeom prst="rect">
              <a:avLst/>
            </a:prstGeom>
            <a:ln w="12700" cap="flat">
              <a:noFill/>
              <a:miter lim="400000"/>
            </a:ln>
            <a:effectLst/>
          </p:spPr>
        </p:pic>
        <p:pic>
          <p:nvPicPr>
            <p:cNvPr id="517" name="droppedImage.pdf"/>
            <p:cNvPicPr>
              <a:picLocks noChangeAspect="1"/>
            </p:cNvPicPr>
            <p:nvPr/>
          </p:nvPicPr>
          <p:blipFill>
            <a:blip r:embed="rId4">
              <a:extLst/>
            </a:blip>
            <a:stretch>
              <a:fillRect/>
            </a:stretch>
          </p:blipFill>
          <p:spPr>
            <a:xfrm>
              <a:off x="2169606" y="420968"/>
              <a:ext cx="161912" cy="1408626"/>
            </a:xfrm>
            <a:prstGeom prst="rect">
              <a:avLst/>
            </a:prstGeom>
            <a:ln w="12700" cap="flat">
              <a:noFill/>
              <a:miter lim="400000"/>
            </a:ln>
            <a:effectLst/>
          </p:spPr>
        </p:pic>
        <p:pic>
          <p:nvPicPr>
            <p:cNvPr id="518" name="droppedImage.pdf"/>
            <p:cNvPicPr>
              <a:picLocks noChangeAspect="1"/>
            </p:cNvPicPr>
            <p:nvPr/>
          </p:nvPicPr>
          <p:blipFill>
            <a:blip r:embed="rId4">
              <a:extLst/>
            </a:blip>
            <a:stretch>
              <a:fillRect/>
            </a:stretch>
          </p:blipFill>
          <p:spPr>
            <a:xfrm>
              <a:off x="2363899" y="420968"/>
              <a:ext cx="161912" cy="1408626"/>
            </a:xfrm>
            <a:prstGeom prst="rect">
              <a:avLst/>
            </a:prstGeom>
            <a:ln w="12700" cap="flat">
              <a:noFill/>
              <a:miter lim="400000"/>
            </a:ln>
            <a:effectLst/>
          </p:spPr>
        </p:pic>
        <p:pic>
          <p:nvPicPr>
            <p:cNvPr id="519" name="droppedImage.pdf"/>
            <p:cNvPicPr>
              <a:picLocks noChangeAspect="1"/>
            </p:cNvPicPr>
            <p:nvPr/>
          </p:nvPicPr>
          <p:blipFill>
            <a:blip r:embed="rId4">
              <a:extLst/>
            </a:blip>
            <a:stretch>
              <a:fillRect/>
            </a:stretch>
          </p:blipFill>
          <p:spPr>
            <a:xfrm>
              <a:off x="2574384" y="420968"/>
              <a:ext cx="161912" cy="1408626"/>
            </a:xfrm>
            <a:prstGeom prst="rect">
              <a:avLst/>
            </a:prstGeom>
            <a:ln w="12700" cap="flat">
              <a:noFill/>
              <a:miter lim="400000"/>
            </a:ln>
            <a:effectLst/>
          </p:spPr>
        </p:pic>
        <p:pic>
          <p:nvPicPr>
            <p:cNvPr id="520" name="droppedImage.pdf"/>
            <p:cNvPicPr>
              <a:picLocks noChangeAspect="1"/>
            </p:cNvPicPr>
            <p:nvPr/>
          </p:nvPicPr>
          <p:blipFill>
            <a:blip r:embed="rId5">
              <a:extLst/>
            </a:blip>
            <a:stretch>
              <a:fillRect/>
            </a:stretch>
          </p:blipFill>
          <p:spPr>
            <a:xfrm>
              <a:off x="2833441" y="874319"/>
              <a:ext cx="194294" cy="210485"/>
            </a:xfrm>
            <a:prstGeom prst="rect">
              <a:avLst/>
            </a:prstGeom>
            <a:ln w="12700" cap="flat">
              <a:noFill/>
              <a:miter lim="400000"/>
            </a:ln>
            <a:effectLst/>
          </p:spPr>
        </p:pic>
        <p:pic>
          <p:nvPicPr>
            <p:cNvPr id="521" name="droppedImage.pdf"/>
            <p:cNvPicPr>
              <a:picLocks noChangeAspect="1"/>
            </p:cNvPicPr>
            <p:nvPr/>
          </p:nvPicPr>
          <p:blipFill>
            <a:blip r:embed="rId5">
              <a:extLst/>
            </a:blip>
            <a:stretch>
              <a:fillRect/>
            </a:stretch>
          </p:blipFill>
          <p:spPr>
            <a:xfrm>
              <a:off x="2801059" y="1521963"/>
              <a:ext cx="194294" cy="210485"/>
            </a:xfrm>
            <a:prstGeom prst="rect">
              <a:avLst/>
            </a:prstGeom>
            <a:ln w="12700" cap="flat">
              <a:noFill/>
              <a:miter lim="400000"/>
            </a:ln>
            <a:effectLst/>
          </p:spPr>
        </p:pic>
        <p:pic>
          <p:nvPicPr>
            <p:cNvPr id="522" name="droppedImage.pdf"/>
            <p:cNvPicPr>
              <a:picLocks noChangeAspect="1"/>
            </p:cNvPicPr>
            <p:nvPr/>
          </p:nvPicPr>
          <p:blipFill>
            <a:blip r:embed="rId5">
              <a:extLst/>
            </a:blip>
            <a:stretch>
              <a:fillRect/>
            </a:stretch>
          </p:blipFill>
          <p:spPr>
            <a:xfrm>
              <a:off x="3205836" y="1521963"/>
              <a:ext cx="194295" cy="210485"/>
            </a:xfrm>
            <a:prstGeom prst="rect">
              <a:avLst/>
            </a:prstGeom>
            <a:ln w="12700" cap="flat">
              <a:noFill/>
              <a:miter lim="400000"/>
            </a:ln>
            <a:effectLst/>
          </p:spPr>
        </p:pic>
        <p:pic>
          <p:nvPicPr>
            <p:cNvPr id="523" name="droppedImage.pdf"/>
            <p:cNvPicPr>
              <a:picLocks noChangeAspect="1"/>
            </p:cNvPicPr>
            <p:nvPr/>
          </p:nvPicPr>
          <p:blipFill>
            <a:blip r:embed="rId5">
              <a:extLst/>
            </a:blip>
            <a:stretch>
              <a:fillRect/>
            </a:stretch>
          </p:blipFill>
          <p:spPr>
            <a:xfrm>
              <a:off x="3173454" y="874319"/>
              <a:ext cx="194294" cy="210485"/>
            </a:xfrm>
            <a:prstGeom prst="rect">
              <a:avLst/>
            </a:prstGeom>
            <a:ln w="12700" cap="flat">
              <a:noFill/>
              <a:miter lim="400000"/>
            </a:ln>
            <a:effectLst/>
          </p:spPr>
        </p:pic>
        <p:pic>
          <p:nvPicPr>
            <p:cNvPr id="524" name="droppedImage.pdf"/>
            <p:cNvPicPr>
              <a:picLocks noChangeAspect="1"/>
            </p:cNvPicPr>
            <p:nvPr/>
          </p:nvPicPr>
          <p:blipFill>
            <a:blip r:embed="rId5">
              <a:extLst/>
            </a:blip>
            <a:stretch>
              <a:fillRect/>
            </a:stretch>
          </p:blipFill>
          <p:spPr>
            <a:xfrm>
              <a:off x="2979161" y="1198141"/>
              <a:ext cx="194294" cy="210485"/>
            </a:xfrm>
            <a:prstGeom prst="rect">
              <a:avLst/>
            </a:prstGeom>
            <a:ln w="12700" cap="flat">
              <a:noFill/>
              <a:miter lim="400000"/>
            </a:ln>
            <a:effectLst/>
          </p:spPr>
        </p:pic>
      </p:grpSp>
      <p:pic>
        <p:nvPicPr>
          <p:cNvPr id="526" name="Unknown.jpg"/>
          <p:cNvPicPr>
            <a:picLocks noChangeAspect="1"/>
          </p:cNvPicPr>
          <p:nvPr/>
        </p:nvPicPr>
        <p:blipFill>
          <a:blip r:embed="rId6">
            <a:extLst/>
          </a:blip>
          <a:srcRect l="180" t="180" r="171" b="180"/>
          <a:stretch>
            <a:fillRect/>
          </a:stretch>
        </p:blipFill>
        <p:spPr>
          <a:xfrm>
            <a:off x="10795328" y="5245778"/>
            <a:ext cx="2174206" cy="1851916"/>
          </a:xfrm>
          <a:custGeom>
            <a:avLst/>
            <a:gdLst/>
            <a:ahLst/>
            <a:cxnLst>
              <a:cxn ang="0">
                <a:pos x="wd2" y="hd2"/>
              </a:cxn>
              <a:cxn ang="5400000">
                <a:pos x="wd2" y="hd2"/>
              </a:cxn>
              <a:cxn ang="10800000">
                <a:pos x="wd2" y="hd2"/>
              </a:cxn>
              <a:cxn ang="16200000">
                <a:pos x="wd2" y="hd2"/>
              </a:cxn>
            </a:cxnLst>
            <a:rect l="0" t="0" r="r" b="b"/>
            <a:pathLst>
              <a:path w="21600" h="21600" extrusionOk="0">
                <a:moveTo>
                  <a:pt x="10602" y="0"/>
                </a:moveTo>
                <a:cubicBezTo>
                  <a:pt x="9419" y="24"/>
                  <a:pt x="8674" y="54"/>
                  <a:pt x="8655" y="90"/>
                </a:cubicBezTo>
                <a:cubicBezTo>
                  <a:pt x="8616" y="163"/>
                  <a:pt x="8276" y="273"/>
                  <a:pt x="7897" y="331"/>
                </a:cubicBezTo>
                <a:cubicBezTo>
                  <a:pt x="6896" y="486"/>
                  <a:pt x="5375" y="1120"/>
                  <a:pt x="4698" y="1663"/>
                </a:cubicBezTo>
                <a:cubicBezTo>
                  <a:pt x="3971" y="2249"/>
                  <a:pt x="3545" y="3228"/>
                  <a:pt x="3748" y="3853"/>
                </a:cubicBezTo>
                <a:cubicBezTo>
                  <a:pt x="3892" y="4297"/>
                  <a:pt x="3828" y="4540"/>
                  <a:pt x="3564" y="4540"/>
                </a:cubicBezTo>
                <a:cubicBezTo>
                  <a:pt x="3310" y="4540"/>
                  <a:pt x="1741" y="6425"/>
                  <a:pt x="1196" y="7385"/>
                </a:cubicBezTo>
                <a:cubicBezTo>
                  <a:pt x="933" y="7849"/>
                  <a:pt x="602" y="8618"/>
                  <a:pt x="460" y="9095"/>
                </a:cubicBezTo>
                <a:cubicBezTo>
                  <a:pt x="318" y="9572"/>
                  <a:pt x="146" y="10027"/>
                  <a:pt x="80" y="10107"/>
                </a:cubicBezTo>
                <a:cubicBezTo>
                  <a:pt x="48" y="10145"/>
                  <a:pt x="21" y="10735"/>
                  <a:pt x="0" y="11626"/>
                </a:cubicBezTo>
                <a:cubicBezTo>
                  <a:pt x="21" y="12640"/>
                  <a:pt x="47" y="13288"/>
                  <a:pt x="80" y="13311"/>
                </a:cubicBezTo>
                <a:cubicBezTo>
                  <a:pt x="146" y="13359"/>
                  <a:pt x="241" y="13619"/>
                  <a:pt x="291" y="13891"/>
                </a:cubicBezTo>
                <a:cubicBezTo>
                  <a:pt x="598" y="15546"/>
                  <a:pt x="2108" y="17878"/>
                  <a:pt x="3696" y="19144"/>
                </a:cubicBezTo>
                <a:cubicBezTo>
                  <a:pt x="4923" y="20124"/>
                  <a:pt x="7668" y="21334"/>
                  <a:pt x="8661" y="21334"/>
                </a:cubicBezTo>
                <a:cubicBezTo>
                  <a:pt x="8823" y="21334"/>
                  <a:pt x="8994" y="21401"/>
                  <a:pt x="9038" y="21485"/>
                </a:cubicBezTo>
                <a:cubicBezTo>
                  <a:pt x="9065" y="21535"/>
                  <a:pt x="9711" y="21574"/>
                  <a:pt x="10841" y="21600"/>
                </a:cubicBezTo>
                <a:cubicBezTo>
                  <a:pt x="12042" y="21575"/>
                  <a:pt x="12791" y="21539"/>
                  <a:pt x="12829" y="21496"/>
                </a:cubicBezTo>
                <a:cubicBezTo>
                  <a:pt x="12897" y="21417"/>
                  <a:pt x="13189" y="21320"/>
                  <a:pt x="13476" y="21280"/>
                </a:cubicBezTo>
                <a:cubicBezTo>
                  <a:pt x="14126" y="21187"/>
                  <a:pt x="16246" y="20370"/>
                  <a:pt x="16448" y="20135"/>
                </a:cubicBezTo>
                <a:cubicBezTo>
                  <a:pt x="16530" y="20039"/>
                  <a:pt x="16676" y="19962"/>
                  <a:pt x="16773" y="19962"/>
                </a:cubicBezTo>
                <a:cubicBezTo>
                  <a:pt x="16869" y="19962"/>
                  <a:pt x="17269" y="19682"/>
                  <a:pt x="17662" y="19342"/>
                </a:cubicBezTo>
                <a:cubicBezTo>
                  <a:pt x="18055" y="19003"/>
                  <a:pt x="18434" y="18764"/>
                  <a:pt x="18502" y="18813"/>
                </a:cubicBezTo>
                <a:cubicBezTo>
                  <a:pt x="18628" y="18904"/>
                  <a:pt x="18726" y="18786"/>
                  <a:pt x="19637" y="17485"/>
                </a:cubicBezTo>
                <a:cubicBezTo>
                  <a:pt x="20345" y="16473"/>
                  <a:pt x="21246" y="14679"/>
                  <a:pt x="21247" y="14273"/>
                </a:cubicBezTo>
                <a:cubicBezTo>
                  <a:pt x="21248" y="14085"/>
                  <a:pt x="21333" y="13736"/>
                  <a:pt x="21440" y="13495"/>
                </a:cubicBezTo>
                <a:cubicBezTo>
                  <a:pt x="21522" y="13312"/>
                  <a:pt x="21572" y="12941"/>
                  <a:pt x="21600" y="11940"/>
                </a:cubicBezTo>
                <a:cubicBezTo>
                  <a:pt x="21600" y="11934"/>
                  <a:pt x="21600" y="11934"/>
                  <a:pt x="21600" y="11929"/>
                </a:cubicBezTo>
                <a:cubicBezTo>
                  <a:pt x="21580" y="10967"/>
                  <a:pt x="21556" y="10296"/>
                  <a:pt x="21526" y="10258"/>
                </a:cubicBezTo>
                <a:cubicBezTo>
                  <a:pt x="21465" y="10178"/>
                  <a:pt x="21314" y="9743"/>
                  <a:pt x="21192" y="9293"/>
                </a:cubicBezTo>
                <a:cubicBezTo>
                  <a:pt x="20791" y="7817"/>
                  <a:pt x="19709" y="6139"/>
                  <a:pt x="18364" y="4904"/>
                </a:cubicBezTo>
                <a:cubicBezTo>
                  <a:pt x="17637" y="4236"/>
                  <a:pt x="17588" y="4149"/>
                  <a:pt x="17588" y="3547"/>
                </a:cubicBezTo>
                <a:cubicBezTo>
                  <a:pt x="17588" y="2565"/>
                  <a:pt x="17170" y="1969"/>
                  <a:pt x="16003" y="1289"/>
                </a:cubicBezTo>
                <a:cubicBezTo>
                  <a:pt x="15427" y="953"/>
                  <a:pt x="14579" y="616"/>
                  <a:pt x="13982" y="482"/>
                </a:cubicBezTo>
                <a:cubicBezTo>
                  <a:pt x="13416" y="356"/>
                  <a:pt x="12852" y="184"/>
                  <a:pt x="12727" y="104"/>
                </a:cubicBezTo>
                <a:cubicBezTo>
                  <a:pt x="12658" y="60"/>
                  <a:pt x="11905" y="26"/>
                  <a:pt x="10713" y="0"/>
                </a:cubicBezTo>
                <a:lnTo>
                  <a:pt x="10602" y="0"/>
                </a:lnTo>
                <a:close/>
              </a:path>
            </a:pathLst>
          </a:custGeom>
          <a:ln w="12700">
            <a:miter lim="400000"/>
          </a:ln>
        </p:spPr>
      </p:pic>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4" name="Shape 554"/>
          <p:cNvSpPr>
            <a:spLocks noGrp="1"/>
          </p:cNvSpPr>
          <p:nvPr>
            <p:ph type="title"/>
          </p:nvPr>
        </p:nvSpPr>
        <p:spPr>
          <a:xfrm>
            <a:off x="647700" y="-355600"/>
            <a:ext cx="11709401" cy="2032000"/>
          </a:xfrm>
          <a:prstGeom prst="rect">
            <a:avLst/>
          </a:prstGeom>
        </p:spPr>
        <p:txBody>
          <a:bodyPr/>
          <a:lstStyle>
            <a:lvl1pPr>
              <a:defRPr>
                <a:solidFill>
                  <a:srgbClr val="000000"/>
                </a:solidFill>
              </a:defRPr>
            </a:lvl1pPr>
          </a:lstStyle>
          <a:p>
            <a:r>
              <a:t>Week 34, Day 2</a:t>
            </a:r>
          </a:p>
        </p:txBody>
      </p:sp>
      <p:sp>
        <p:nvSpPr>
          <p:cNvPr id="555" name="Shape 555"/>
          <p:cNvSpPr>
            <a:spLocks noGrp="1"/>
          </p:cNvSpPr>
          <p:nvPr>
            <p:ph type="body" idx="1"/>
          </p:nvPr>
        </p:nvSpPr>
        <p:spPr>
          <a:xfrm>
            <a:off x="-90067" y="1218228"/>
            <a:ext cx="13284679" cy="8420100"/>
          </a:xfrm>
          <a:prstGeom prst="rect">
            <a:avLst/>
          </a:prstGeom>
        </p:spPr>
        <p:txBody>
          <a:bodyPr/>
          <a:lstStyle/>
          <a:p>
            <a:pPr marL="430609" indent="-430609">
              <a:buBlip>
                <a:blip r:embed="rId2"/>
              </a:buBlip>
              <a:defRPr sz="3100">
                <a:solidFill>
                  <a:srgbClr val="000000"/>
                </a:solidFill>
                <a:latin typeface="Gill Sans"/>
                <a:ea typeface="Gill Sans"/>
                <a:cs typeface="Gill Sans"/>
                <a:sym typeface="Gill Sans"/>
              </a:defRPr>
            </a:pPr>
            <a:r>
              <a:rPr dirty="0"/>
              <a:t>1.  How many students chose Sadie as their </a:t>
            </a:r>
            <a:br>
              <a:rPr dirty="0"/>
            </a:br>
            <a:r>
              <a:rPr dirty="0"/>
              <a:t>favorite pet name</a:t>
            </a:r>
            <a:r>
              <a:rPr sz="3000" dirty="0"/>
              <a:t>?     </a:t>
            </a:r>
            <a:r>
              <a:rPr dirty="0"/>
              <a:t>A. 12       B. 6      C. 3    </a:t>
            </a:r>
          </a:p>
          <a:p>
            <a:pPr marL="430609" indent="-430609">
              <a:buBlip>
                <a:blip r:embed="rId2"/>
              </a:buBlip>
              <a:defRPr sz="3100">
                <a:solidFill>
                  <a:srgbClr val="000000"/>
                </a:solidFill>
                <a:latin typeface="Gill Sans"/>
                <a:ea typeface="Gill Sans"/>
                <a:cs typeface="Gill Sans"/>
                <a:sym typeface="Gill Sans"/>
              </a:defRPr>
            </a:pPr>
            <a:r>
              <a:rPr dirty="0"/>
              <a:t>2.  Which of these is the model for the number 213?                             </a:t>
            </a:r>
            <a:r>
              <a:rPr lang="en-US" dirty="0" smtClean="0"/>
              <a:t/>
            </a:r>
            <a:br>
              <a:rPr lang="en-US" dirty="0" smtClean="0"/>
            </a:br>
            <a:r>
              <a:rPr dirty="0" smtClean="0"/>
              <a:t>A</a:t>
            </a:r>
            <a:r>
              <a:rPr dirty="0"/>
              <a:t>.                          B.                      C.                    D. </a:t>
            </a:r>
          </a:p>
          <a:p>
            <a:pPr marL="430609" indent="-430609">
              <a:buBlip>
                <a:blip r:embed="rId2"/>
              </a:buBlip>
              <a:defRPr sz="3100">
                <a:solidFill>
                  <a:srgbClr val="000000"/>
                </a:solidFill>
                <a:latin typeface="Gill Sans"/>
                <a:ea typeface="Gill Sans"/>
                <a:cs typeface="Gill Sans"/>
                <a:sym typeface="Gill Sans"/>
              </a:defRPr>
            </a:pPr>
            <a:endParaRPr dirty="0"/>
          </a:p>
          <a:p>
            <a:pPr marL="430609" indent="-430609">
              <a:buBlip>
                <a:blip r:embed="rId2"/>
              </a:buBlip>
              <a:defRPr sz="3100">
                <a:solidFill>
                  <a:srgbClr val="000000"/>
                </a:solidFill>
                <a:latin typeface="Gill Sans"/>
                <a:ea typeface="Gill Sans"/>
                <a:cs typeface="Gill Sans"/>
                <a:sym typeface="Gill Sans"/>
              </a:defRPr>
            </a:pPr>
            <a:endParaRPr dirty="0"/>
          </a:p>
          <a:p>
            <a:pPr marL="430609" indent="-430609">
              <a:buBlip>
                <a:blip r:embed="rId2"/>
              </a:buBlip>
              <a:defRPr sz="3100">
                <a:solidFill>
                  <a:srgbClr val="000000"/>
                </a:solidFill>
                <a:latin typeface="Gill Sans"/>
                <a:ea typeface="Gill Sans"/>
                <a:cs typeface="Gill Sans"/>
                <a:sym typeface="Gill Sans"/>
              </a:defRPr>
            </a:pPr>
            <a:r>
              <a:rPr dirty="0"/>
              <a:t>3. Write the value of the underlined number: 4</a:t>
            </a:r>
            <a:r>
              <a:rPr u="sng" dirty="0"/>
              <a:t>3</a:t>
            </a:r>
          </a:p>
          <a:p>
            <a:pPr marL="430609" indent="-430609">
              <a:buBlip>
                <a:blip r:embed="rId2"/>
              </a:buBlip>
              <a:defRPr sz="3100">
                <a:solidFill>
                  <a:srgbClr val="000000"/>
                </a:solidFill>
                <a:latin typeface="Gill Sans"/>
                <a:ea typeface="Gill Sans"/>
                <a:cs typeface="Gill Sans"/>
                <a:sym typeface="Gill Sans"/>
              </a:defRPr>
            </a:pPr>
            <a:r>
              <a:rPr dirty="0"/>
              <a:t>4. Construct an array and create an equation to answer the word problem:  In a classroom, there are desks arranged in two rows with five columns. Each desk sits one child. How many children are in class?</a:t>
            </a:r>
          </a:p>
          <a:p>
            <a:pPr marL="430609" indent="-430609">
              <a:buBlip>
                <a:blip r:embed="rId2"/>
              </a:buBlip>
              <a:defRPr sz="3100">
                <a:solidFill>
                  <a:srgbClr val="000000"/>
                </a:solidFill>
                <a:latin typeface="Gill Sans"/>
                <a:ea typeface="Gill Sans"/>
                <a:cs typeface="Gill Sans"/>
                <a:sym typeface="Gill Sans"/>
              </a:defRPr>
            </a:pPr>
            <a:r>
              <a:rPr dirty="0"/>
              <a:t>5. What could be used to measure the ladder?                                       </a:t>
            </a:r>
            <a:r>
              <a:rPr lang="en-US" dirty="0" smtClean="0"/>
              <a:t/>
            </a:r>
            <a:br>
              <a:rPr lang="en-US" dirty="0" smtClean="0"/>
            </a:br>
            <a:r>
              <a:rPr dirty="0" smtClean="0"/>
              <a:t>A</a:t>
            </a:r>
            <a:r>
              <a:rPr dirty="0"/>
              <a:t>. feet           B. grams	       C. tons    	  </a:t>
            </a:r>
          </a:p>
        </p:txBody>
      </p:sp>
      <p:pic>
        <p:nvPicPr>
          <p:cNvPr id="556" name="droppedImage.pdf"/>
          <p:cNvPicPr>
            <a:picLocks noChangeAspect="1"/>
          </p:cNvPicPr>
          <p:nvPr/>
        </p:nvPicPr>
        <p:blipFill>
          <a:blip r:embed="rId3">
            <a:extLst/>
          </a:blip>
          <a:stretch>
            <a:fillRect/>
          </a:stretch>
        </p:blipFill>
        <p:spPr>
          <a:xfrm>
            <a:off x="647700" y="3604756"/>
            <a:ext cx="2636799" cy="1576348"/>
          </a:xfrm>
          <a:prstGeom prst="rect">
            <a:avLst/>
          </a:prstGeom>
          <a:ln w="12700">
            <a:solidFill>
              <a:srgbClr val="000000"/>
            </a:solidFill>
            <a:miter lim="400000"/>
          </a:ln>
        </p:spPr>
      </p:pic>
      <p:pic>
        <p:nvPicPr>
          <p:cNvPr id="557" name="droppedImage.pdf"/>
          <p:cNvPicPr>
            <a:picLocks noChangeAspect="1"/>
          </p:cNvPicPr>
          <p:nvPr/>
        </p:nvPicPr>
        <p:blipFill>
          <a:blip r:embed="rId4">
            <a:extLst/>
          </a:blip>
          <a:stretch>
            <a:fillRect/>
          </a:stretch>
        </p:blipFill>
        <p:spPr>
          <a:xfrm>
            <a:off x="3957137" y="3682401"/>
            <a:ext cx="1856723" cy="1343681"/>
          </a:xfrm>
          <a:prstGeom prst="rect">
            <a:avLst/>
          </a:prstGeom>
          <a:ln w="12700">
            <a:solidFill>
              <a:srgbClr val="000000"/>
            </a:solidFill>
            <a:miter lim="400000"/>
          </a:ln>
        </p:spPr>
      </p:pic>
      <p:pic>
        <p:nvPicPr>
          <p:cNvPr id="558" name="droppedImage.pdf"/>
          <p:cNvPicPr>
            <a:picLocks noChangeAspect="1"/>
          </p:cNvPicPr>
          <p:nvPr/>
        </p:nvPicPr>
        <p:blipFill>
          <a:blip r:embed="rId5">
            <a:extLst/>
          </a:blip>
          <a:stretch>
            <a:fillRect/>
          </a:stretch>
        </p:blipFill>
        <p:spPr>
          <a:xfrm>
            <a:off x="9555897" y="3486242"/>
            <a:ext cx="2020583" cy="1643245"/>
          </a:xfrm>
          <a:prstGeom prst="rect">
            <a:avLst/>
          </a:prstGeom>
          <a:ln w="12700">
            <a:solidFill>
              <a:srgbClr val="000000"/>
            </a:solidFill>
            <a:miter lim="400000"/>
          </a:ln>
        </p:spPr>
      </p:pic>
      <p:pic>
        <p:nvPicPr>
          <p:cNvPr id="559" name="droppedImage.pdf"/>
          <p:cNvPicPr>
            <a:picLocks noChangeAspect="1"/>
          </p:cNvPicPr>
          <p:nvPr/>
        </p:nvPicPr>
        <p:blipFill>
          <a:blip r:embed="rId6">
            <a:extLst/>
          </a:blip>
          <a:stretch>
            <a:fillRect/>
          </a:stretch>
        </p:blipFill>
        <p:spPr>
          <a:xfrm>
            <a:off x="6598595" y="3656373"/>
            <a:ext cx="2571487" cy="1473114"/>
          </a:xfrm>
          <a:prstGeom prst="rect">
            <a:avLst/>
          </a:prstGeom>
          <a:ln w="12700">
            <a:solidFill>
              <a:srgbClr val="000000"/>
            </a:solidFill>
            <a:miter lim="400000"/>
          </a:ln>
        </p:spPr>
      </p:pic>
      <p:pic>
        <p:nvPicPr>
          <p:cNvPr id="560" name="Unknown-1.jpg"/>
          <p:cNvPicPr>
            <a:picLocks noChangeAspect="1"/>
          </p:cNvPicPr>
          <p:nvPr/>
        </p:nvPicPr>
        <p:blipFill>
          <a:blip r:embed="rId7">
            <a:extLst/>
          </a:blip>
          <a:srcRect t="187" b="3"/>
          <a:stretch>
            <a:fillRect/>
          </a:stretch>
        </p:blipFill>
        <p:spPr>
          <a:xfrm>
            <a:off x="11805626" y="8025305"/>
            <a:ext cx="1046428" cy="1660526"/>
          </a:xfrm>
          <a:custGeom>
            <a:avLst/>
            <a:gdLst/>
            <a:ahLst/>
            <a:cxnLst>
              <a:cxn ang="0">
                <a:pos x="wd2" y="hd2"/>
              </a:cxn>
              <a:cxn ang="5400000">
                <a:pos x="wd2" y="hd2"/>
              </a:cxn>
              <a:cxn ang="10800000">
                <a:pos x="wd2" y="hd2"/>
              </a:cxn>
              <a:cxn ang="16200000">
                <a:pos x="wd2" y="hd2"/>
              </a:cxn>
            </a:cxnLst>
            <a:rect l="0" t="0" r="r" b="b"/>
            <a:pathLst>
              <a:path w="21600" h="21600" extrusionOk="0">
                <a:moveTo>
                  <a:pt x="14449" y="0"/>
                </a:moveTo>
                <a:cubicBezTo>
                  <a:pt x="12932" y="36"/>
                  <a:pt x="11758" y="88"/>
                  <a:pt x="11672" y="176"/>
                </a:cubicBezTo>
                <a:cubicBezTo>
                  <a:pt x="11554" y="296"/>
                  <a:pt x="11166" y="398"/>
                  <a:pt x="10812" y="398"/>
                </a:cubicBezTo>
                <a:cubicBezTo>
                  <a:pt x="10369" y="398"/>
                  <a:pt x="10219" y="514"/>
                  <a:pt x="10329" y="780"/>
                </a:cubicBezTo>
                <a:cubicBezTo>
                  <a:pt x="10493" y="1172"/>
                  <a:pt x="878" y="19569"/>
                  <a:pt x="311" y="19948"/>
                </a:cubicBezTo>
                <a:cubicBezTo>
                  <a:pt x="140" y="20062"/>
                  <a:pt x="0" y="20480"/>
                  <a:pt x="0" y="20877"/>
                </a:cubicBezTo>
                <a:lnTo>
                  <a:pt x="0" y="21600"/>
                </a:lnTo>
                <a:lnTo>
                  <a:pt x="10796" y="21600"/>
                </a:lnTo>
                <a:lnTo>
                  <a:pt x="21600" y="21600"/>
                </a:lnTo>
                <a:lnTo>
                  <a:pt x="21600" y="20614"/>
                </a:lnTo>
                <a:cubicBezTo>
                  <a:pt x="21600" y="20071"/>
                  <a:pt x="21442" y="19455"/>
                  <a:pt x="21256" y="19246"/>
                </a:cubicBezTo>
                <a:cubicBezTo>
                  <a:pt x="20809" y="18745"/>
                  <a:pt x="17343" y="4992"/>
                  <a:pt x="17570" y="4620"/>
                </a:cubicBezTo>
                <a:cubicBezTo>
                  <a:pt x="17667" y="4462"/>
                  <a:pt x="17981" y="4331"/>
                  <a:pt x="18274" y="4331"/>
                </a:cubicBezTo>
                <a:cubicBezTo>
                  <a:pt x="19109" y="4331"/>
                  <a:pt x="18904" y="3934"/>
                  <a:pt x="18029" y="3856"/>
                </a:cubicBezTo>
                <a:cubicBezTo>
                  <a:pt x="17357" y="3797"/>
                  <a:pt x="17171" y="3565"/>
                  <a:pt x="16767" y="2266"/>
                </a:cubicBezTo>
                <a:cubicBezTo>
                  <a:pt x="16347" y="914"/>
                  <a:pt x="16365" y="722"/>
                  <a:pt x="16857" y="496"/>
                </a:cubicBezTo>
                <a:cubicBezTo>
                  <a:pt x="17161" y="356"/>
                  <a:pt x="17302" y="182"/>
                  <a:pt x="17177" y="103"/>
                </a:cubicBezTo>
                <a:cubicBezTo>
                  <a:pt x="17114" y="64"/>
                  <a:pt x="16064" y="26"/>
                  <a:pt x="14449" y="0"/>
                </a:cubicBezTo>
                <a:close/>
              </a:path>
            </a:pathLst>
          </a:custGeom>
          <a:ln w="12700">
            <a:miter lim="400000"/>
          </a:ln>
        </p:spPr>
      </p:pic>
      <p:sp>
        <p:nvSpPr>
          <p:cNvPr id="561" name="Shape 561"/>
          <p:cNvSpPr/>
          <p:nvPr/>
        </p:nvSpPr>
        <p:spPr>
          <a:xfrm>
            <a:off x="9637931" y="247649"/>
            <a:ext cx="3296313"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l" defTabSz="457200">
              <a:defRPr sz="3000" u="sng">
                <a:solidFill>
                  <a:srgbClr val="000000"/>
                </a:solidFill>
                <a:latin typeface="Helvetica"/>
                <a:ea typeface="Helvetica"/>
                <a:cs typeface="Helvetica"/>
                <a:sym typeface="Helvetica"/>
              </a:defRPr>
            </a:pPr>
            <a:r>
              <a:rPr dirty="0"/>
              <a:t>Favorite Pet Name</a:t>
            </a:r>
          </a:p>
          <a:p>
            <a:pPr algn="l" defTabSz="457200">
              <a:defRPr sz="3000"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Maggie √ √</a:t>
            </a:r>
          </a:p>
          <a:p>
            <a:pPr algn="l" defTabSz="457200">
              <a:defRPr sz="3000">
                <a:solidFill>
                  <a:srgbClr val="000000"/>
                </a:solidFill>
                <a:latin typeface="Helvetica"/>
                <a:ea typeface="Helvetica"/>
                <a:cs typeface="Helvetica"/>
                <a:sym typeface="Helvetica"/>
              </a:defRPr>
            </a:pPr>
            <a:r>
              <a:rPr dirty="0"/>
              <a:t>Delilah  √ √ √ √</a:t>
            </a:r>
          </a:p>
          <a:p>
            <a:pPr algn="l" defTabSz="457200">
              <a:defRPr sz="3000">
                <a:solidFill>
                  <a:srgbClr val="000000"/>
                </a:solidFill>
                <a:latin typeface="Helvetica"/>
                <a:ea typeface="Helvetica"/>
                <a:cs typeface="Helvetica"/>
                <a:sym typeface="Helvetica"/>
              </a:defRPr>
            </a:pPr>
            <a:r>
              <a:rPr dirty="0"/>
              <a:t>Sadie	 √</a:t>
            </a:r>
          </a:p>
          <a:p>
            <a:pPr algn="l" defTabSz="457200">
              <a:defRPr sz="3000">
                <a:solidFill>
                  <a:srgbClr val="000000"/>
                </a:solidFill>
                <a:latin typeface="Helvetica"/>
                <a:ea typeface="Helvetica"/>
                <a:cs typeface="Helvetica"/>
                <a:sym typeface="Helvetica"/>
              </a:defRPr>
            </a:pPr>
            <a:r>
              <a:rPr dirty="0"/>
              <a:t>key  √= 3 votes</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1" name="Shape 581"/>
          <p:cNvSpPr>
            <a:spLocks noGrp="1"/>
          </p:cNvSpPr>
          <p:nvPr>
            <p:ph type="title"/>
          </p:nvPr>
        </p:nvSpPr>
        <p:spPr>
          <a:xfrm>
            <a:off x="647700" y="-677334"/>
            <a:ext cx="11709401" cy="2032001"/>
          </a:xfrm>
          <a:prstGeom prst="rect">
            <a:avLst/>
          </a:prstGeom>
        </p:spPr>
        <p:txBody>
          <a:bodyPr/>
          <a:lstStyle>
            <a:lvl1pPr>
              <a:defRPr>
                <a:solidFill>
                  <a:srgbClr val="000000"/>
                </a:solidFill>
              </a:defRPr>
            </a:lvl1pPr>
          </a:lstStyle>
          <a:p>
            <a:r>
              <a:t>Week 34, Day 3</a:t>
            </a:r>
          </a:p>
        </p:txBody>
      </p:sp>
      <p:sp>
        <p:nvSpPr>
          <p:cNvPr id="582" name="Shape 582"/>
          <p:cNvSpPr>
            <a:spLocks noGrp="1"/>
          </p:cNvSpPr>
          <p:nvPr>
            <p:ph type="body" idx="1"/>
          </p:nvPr>
        </p:nvSpPr>
        <p:spPr>
          <a:xfrm>
            <a:off x="0" y="1065927"/>
            <a:ext cx="13004800" cy="8318302"/>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A rectangle has 3 rows and 1 column. How many squares are in it?</a:t>
            </a:r>
          </a:p>
          <a:p>
            <a:pPr>
              <a:buBlip>
                <a:blip r:embed="rId2"/>
              </a:buBlip>
              <a:defRPr>
                <a:solidFill>
                  <a:srgbClr val="000000"/>
                </a:solidFill>
                <a:latin typeface="Gill Sans"/>
                <a:ea typeface="Gill Sans"/>
                <a:cs typeface="Gill Sans"/>
                <a:sym typeface="Gill Sans"/>
              </a:defRPr>
            </a:pPr>
            <a:r>
              <a:rPr dirty="0"/>
              <a:t>2. Which of these is the model for the number 203?</a:t>
            </a:r>
          </a:p>
          <a:p>
            <a:pPr marL="0" indent="342900">
              <a:lnSpc>
                <a:spcPct val="100000"/>
              </a:lnSpc>
              <a:spcBef>
                <a:spcPts val="0"/>
              </a:spcBef>
              <a:buSzTx/>
              <a:buNone/>
              <a:defRPr>
                <a:solidFill>
                  <a:srgbClr val="000000"/>
                </a:solidFill>
                <a:latin typeface="Gill Sans"/>
                <a:ea typeface="Gill Sans"/>
                <a:cs typeface="Gill Sans"/>
                <a:sym typeface="Gill Sans"/>
              </a:defRPr>
            </a:pPr>
            <a:r>
              <a:rPr dirty="0"/>
              <a:t>A.                         B.                     C.                        D. </a:t>
            </a:r>
          </a:p>
          <a:p>
            <a:pPr marL="0" indent="342900">
              <a:lnSpc>
                <a:spcPct val="100000"/>
              </a:lnSpc>
              <a:spcBef>
                <a:spcPts val="0"/>
              </a:spcBef>
              <a:buSzTx/>
              <a:buNone/>
              <a:defRPr>
                <a:solidFill>
                  <a:srgbClr val="000000"/>
                </a:solidFill>
                <a:latin typeface="Gill Sans"/>
                <a:ea typeface="Gill Sans"/>
                <a:cs typeface="Gill Sans"/>
                <a:sym typeface="Gill Sans"/>
              </a:defRPr>
            </a:pPr>
            <a:endParaRPr dirty="0"/>
          </a:p>
          <a:p>
            <a:pPr marL="0" indent="342900">
              <a:lnSpc>
                <a:spcPct val="100000"/>
              </a:lnSpc>
              <a:spcBef>
                <a:spcPts val="0"/>
              </a:spcBef>
              <a:buSzTx/>
              <a:buNone/>
              <a:defRPr>
                <a:solidFill>
                  <a:srgbClr val="000000"/>
                </a:solidFill>
                <a:latin typeface="Gill Sans"/>
                <a:ea typeface="Gill Sans"/>
                <a:cs typeface="Gill Sans"/>
                <a:sym typeface="Gill Sans"/>
              </a:defRPr>
            </a:pPr>
            <a:endParaRPr dirty="0"/>
          </a:p>
          <a:p>
            <a:pPr marL="0" indent="342900">
              <a:lnSpc>
                <a:spcPct val="100000"/>
              </a:lnSpc>
              <a:spcBef>
                <a:spcPts val="0"/>
              </a:spcBef>
              <a:buSzTx/>
              <a:buNone/>
              <a:defRPr>
                <a:solidFill>
                  <a:srgbClr val="000000"/>
                </a:solidFill>
                <a:latin typeface="Gill Sans"/>
                <a:ea typeface="Gill Sans"/>
                <a:cs typeface="Gill Sans"/>
                <a:sym typeface="Gill Sans"/>
              </a:defRPr>
            </a:pPr>
            <a:endParaRPr dirty="0"/>
          </a:p>
          <a:p>
            <a:pPr>
              <a:buBlip>
                <a:blip r:embed="rId2"/>
              </a:buBlip>
              <a:defRPr>
                <a:solidFill>
                  <a:srgbClr val="000000"/>
                </a:solidFill>
                <a:latin typeface="Gill Sans"/>
                <a:ea typeface="Gill Sans"/>
                <a:cs typeface="Gill Sans"/>
                <a:sym typeface="Gill Sans"/>
              </a:defRPr>
            </a:pPr>
            <a:r>
              <a:rPr dirty="0"/>
              <a:t>3. Write the value of the underlined number: </a:t>
            </a:r>
            <a:r>
              <a:rPr u="sng" dirty="0"/>
              <a:t>2</a:t>
            </a:r>
            <a:r>
              <a:rPr dirty="0"/>
              <a:t>5</a:t>
            </a:r>
          </a:p>
          <a:p>
            <a:pPr>
              <a:buBlip>
                <a:blip r:embed="rId2"/>
              </a:buBlip>
              <a:defRPr>
                <a:solidFill>
                  <a:srgbClr val="000000"/>
                </a:solidFill>
                <a:latin typeface="Gill Sans"/>
                <a:ea typeface="Gill Sans"/>
                <a:cs typeface="Gill Sans"/>
                <a:sym typeface="Gill Sans"/>
              </a:defRPr>
            </a:pPr>
            <a:r>
              <a:rPr dirty="0"/>
              <a:t>4. Construct an array and create an equation to answer the word problem:  Jasmine bought new dresses. She arranged them in three rows with five columns in her closet. How many dresses did she buy?</a:t>
            </a:r>
          </a:p>
          <a:p>
            <a:pPr>
              <a:buBlip>
                <a:blip r:embed="rId2"/>
              </a:buBlip>
              <a:defRPr>
                <a:solidFill>
                  <a:srgbClr val="000000"/>
                </a:solidFill>
                <a:latin typeface="Gill Sans"/>
                <a:ea typeface="Gill Sans"/>
                <a:cs typeface="Gill Sans"/>
                <a:sym typeface="Gill Sans"/>
              </a:defRPr>
            </a:pPr>
            <a:r>
              <a:rPr dirty="0"/>
              <a:t>5. What could be used to measure the length of the pen?                          A.  feet         B.  inches         C.  kilometers</a:t>
            </a:r>
          </a:p>
        </p:txBody>
      </p:sp>
      <p:pic>
        <p:nvPicPr>
          <p:cNvPr id="583" name="images.jpg"/>
          <p:cNvPicPr>
            <a:picLocks noChangeAspect="1"/>
          </p:cNvPicPr>
          <p:nvPr/>
        </p:nvPicPr>
        <p:blipFill>
          <a:blip r:embed="rId3">
            <a:extLst/>
          </a:blip>
          <a:stretch>
            <a:fillRect/>
          </a:stretch>
        </p:blipFill>
        <p:spPr>
          <a:xfrm rot="5601987">
            <a:off x="11541856" y="8078686"/>
            <a:ext cx="635001" cy="1985380"/>
          </a:xfrm>
          <a:prstGeom prst="rect">
            <a:avLst/>
          </a:prstGeom>
          <a:ln w="12700">
            <a:miter lim="400000"/>
          </a:ln>
        </p:spPr>
      </p:pic>
      <p:pic>
        <p:nvPicPr>
          <p:cNvPr id="584" name="droppedImage.pdf"/>
          <p:cNvPicPr>
            <a:picLocks noChangeAspect="1"/>
          </p:cNvPicPr>
          <p:nvPr/>
        </p:nvPicPr>
        <p:blipFill>
          <a:blip r:embed="rId4">
            <a:extLst/>
          </a:blip>
          <a:stretch>
            <a:fillRect/>
          </a:stretch>
        </p:blipFill>
        <p:spPr>
          <a:xfrm>
            <a:off x="646827" y="3449050"/>
            <a:ext cx="2636800" cy="1576348"/>
          </a:xfrm>
          <a:prstGeom prst="rect">
            <a:avLst/>
          </a:prstGeom>
          <a:ln w="12700">
            <a:solidFill>
              <a:srgbClr val="000000"/>
            </a:solidFill>
            <a:miter lim="400000"/>
          </a:ln>
        </p:spPr>
      </p:pic>
      <p:pic>
        <p:nvPicPr>
          <p:cNvPr id="585" name="droppedImage.pdf"/>
          <p:cNvPicPr>
            <a:picLocks noChangeAspect="1"/>
          </p:cNvPicPr>
          <p:nvPr/>
        </p:nvPicPr>
        <p:blipFill>
          <a:blip r:embed="rId5">
            <a:extLst/>
          </a:blip>
          <a:stretch>
            <a:fillRect/>
          </a:stretch>
        </p:blipFill>
        <p:spPr>
          <a:xfrm>
            <a:off x="3998056" y="3449050"/>
            <a:ext cx="1856722" cy="1343681"/>
          </a:xfrm>
          <a:prstGeom prst="rect">
            <a:avLst/>
          </a:prstGeom>
          <a:ln w="12700">
            <a:solidFill>
              <a:srgbClr val="000000"/>
            </a:solidFill>
            <a:miter lim="400000"/>
          </a:ln>
        </p:spPr>
      </p:pic>
      <p:pic>
        <p:nvPicPr>
          <p:cNvPr id="586" name="droppedImage.pdf"/>
          <p:cNvPicPr>
            <a:picLocks noChangeAspect="1"/>
          </p:cNvPicPr>
          <p:nvPr/>
        </p:nvPicPr>
        <p:blipFill>
          <a:blip r:embed="rId6">
            <a:extLst/>
          </a:blip>
          <a:stretch>
            <a:fillRect/>
          </a:stretch>
        </p:blipFill>
        <p:spPr>
          <a:xfrm>
            <a:off x="9838774" y="3505529"/>
            <a:ext cx="2020582" cy="1643245"/>
          </a:xfrm>
          <a:prstGeom prst="rect">
            <a:avLst/>
          </a:prstGeom>
          <a:ln w="12700">
            <a:solidFill>
              <a:srgbClr val="000000"/>
            </a:solidFill>
            <a:miter lim="400000"/>
          </a:ln>
        </p:spPr>
      </p:pic>
      <p:pic>
        <p:nvPicPr>
          <p:cNvPr id="587" name="droppedImage.pdf"/>
          <p:cNvPicPr>
            <a:picLocks noChangeAspect="1"/>
          </p:cNvPicPr>
          <p:nvPr/>
        </p:nvPicPr>
        <p:blipFill>
          <a:blip r:embed="rId7">
            <a:extLst/>
          </a:blip>
          <a:stretch>
            <a:fillRect/>
          </a:stretch>
        </p:blipFill>
        <p:spPr>
          <a:xfrm>
            <a:off x="6569207" y="3505529"/>
            <a:ext cx="2571487" cy="1473114"/>
          </a:xfrm>
          <a:prstGeom prst="rect">
            <a:avLst/>
          </a:prstGeom>
          <a:ln w="12700">
            <a:solidFill>
              <a:srgbClr val="000000"/>
            </a:solidFill>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5" name="Shape 155"/>
          <p:cNvSpPr>
            <a:spLocks noGrp="1"/>
          </p:cNvSpPr>
          <p:nvPr>
            <p:ph type="title"/>
          </p:nvPr>
        </p:nvSpPr>
        <p:spPr>
          <a:prstGeom prst="rect">
            <a:avLst/>
          </a:prstGeom>
        </p:spPr>
        <p:txBody>
          <a:bodyPr/>
          <a:lstStyle>
            <a:lvl1pPr>
              <a:defRPr>
                <a:solidFill>
                  <a:srgbClr val="000000"/>
                </a:solidFill>
              </a:defRPr>
            </a:lvl1pPr>
          </a:lstStyle>
          <a:p>
            <a:r>
              <a:t>Week 29, Day 2</a:t>
            </a:r>
          </a:p>
        </p:txBody>
      </p:sp>
      <p:sp>
        <p:nvSpPr>
          <p:cNvPr id="156" name="Shape 156"/>
          <p:cNvSpPr>
            <a:spLocks noGrp="1"/>
          </p:cNvSpPr>
          <p:nvPr>
            <p:ph type="body" idx="1"/>
          </p:nvPr>
        </p:nvSpPr>
        <p:spPr>
          <a:xfrm>
            <a:off x="0" y="1803399"/>
            <a:ext cx="12744450" cy="7796412"/>
          </a:xfrm>
          <a:prstGeom prst="rect">
            <a:avLst/>
          </a:prstGeom>
        </p:spPr>
        <p:txBody>
          <a:bodyPr/>
          <a:lstStyle/>
          <a:p>
            <a:pPr>
              <a:buBlip>
                <a:blip r:embed="rId2"/>
              </a:buBlip>
              <a:defRPr>
                <a:latin typeface="Gill Sans"/>
                <a:ea typeface="Gill Sans"/>
                <a:cs typeface="Gill Sans"/>
                <a:sym typeface="Gill Sans"/>
              </a:defRPr>
            </a:pPr>
            <a:r>
              <a:rPr dirty="0">
                <a:solidFill>
                  <a:srgbClr val="000000"/>
                </a:solidFill>
              </a:rPr>
              <a:t>1. </a:t>
            </a:r>
            <a:r>
              <a:rPr dirty="0">
                <a:solidFill>
                  <a:srgbClr val="000000"/>
                </a:solidFill>
                <a:uFill>
                  <a:solidFill>
                    <a:srgbClr val="000000"/>
                  </a:solidFill>
                </a:uFill>
              </a:rPr>
              <a:t>How many fewer students chose blue than pink?                              A. 6        B. 4        C. 3      D. 2</a:t>
            </a:r>
            <a:endParaRPr dirty="0">
              <a:solidFill>
                <a:srgbClr val="000000"/>
              </a:solidFill>
            </a:endParaRPr>
          </a:p>
          <a:p>
            <a:pPr>
              <a:buBlip>
                <a:blip r:embed="rId2"/>
              </a:buBlip>
              <a:defRPr>
                <a:latin typeface="Gill Sans"/>
                <a:ea typeface="Gill Sans"/>
                <a:cs typeface="Gill Sans"/>
                <a:sym typeface="Gill Sans"/>
              </a:defRPr>
            </a:pPr>
            <a:r>
              <a:rPr dirty="0">
                <a:solidFill>
                  <a:srgbClr val="000000"/>
                </a:solidFill>
              </a:rPr>
              <a:t>2. 260 – 100 =_____</a:t>
            </a:r>
          </a:p>
          <a:p>
            <a:pPr>
              <a:buBlip>
                <a:blip r:embed="rId2"/>
              </a:buBlip>
              <a:defRPr>
                <a:latin typeface="Gill Sans"/>
                <a:ea typeface="Gill Sans"/>
                <a:cs typeface="Gill Sans"/>
                <a:sym typeface="Gill Sans"/>
              </a:defRPr>
            </a:pPr>
            <a:r>
              <a:rPr dirty="0">
                <a:solidFill>
                  <a:srgbClr val="000000"/>
                </a:solidFill>
              </a:rPr>
              <a:t>3. What fraction of the circle is colored?                                             A. 2/4    B.  1/4        C. 3/4          D. 4/3</a:t>
            </a:r>
          </a:p>
          <a:p>
            <a:pPr>
              <a:buBlip>
                <a:blip r:embed="rId2"/>
              </a:buBlip>
              <a:defRPr>
                <a:latin typeface="Gill Sans"/>
                <a:ea typeface="Gill Sans"/>
                <a:cs typeface="Gill Sans"/>
                <a:sym typeface="Gill Sans"/>
              </a:defRPr>
            </a:pPr>
            <a:r>
              <a:rPr dirty="0">
                <a:solidFill>
                  <a:srgbClr val="000000"/>
                </a:solidFill>
              </a:rPr>
              <a:t>4.  What time does the clock show?                                                        A.  4:07    B.  7:20      C.  4:35              D.  7:22</a:t>
            </a:r>
          </a:p>
          <a:p>
            <a:pPr>
              <a:buBlip>
                <a:blip r:embed="rId2"/>
              </a:buBlip>
              <a:defRPr>
                <a:latin typeface="Gill Sans"/>
                <a:ea typeface="Gill Sans"/>
                <a:cs typeface="Gill Sans"/>
                <a:sym typeface="Gill Sans"/>
              </a:defRPr>
            </a:pPr>
            <a:r>
              <a:rPr dirty="0">
                <a:solidFill>
                  <a:srgbClr val="000000"/>
                </a:solidFill>
              </a:rPr>
              <a:t>5.  Jim’s mom gave him $8.25 to go to the store.  He bought chips for $1.48, juice for $2.64, and a granola bar for $0.75.  How much did he spend altogether? </a:t>
            </a:r>
          </a:p>
          <a:p>
            <a:pPr marL="664170" indent="-206970">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 $4.87      B.  $3.38     C.   $13.12       D.  $4.77</a:t>
            </a:r>
            <a:endParaRPr dirty="0">
              <a:solidFill>
                <a:srgbClr val="546056"/>
              </a:solidFill>
            </a:endParaRPr>
          </a:p>
          <a:p>
            <a:pPr marL="0" indent="0" defTabSz="457200">
              <a:lnSpc>
                <a:spcPct val="100000"/>
              </a:lnSpc>
              <a:spcBef>
                <a:spcPts val="0"/>
              </a:spcBef>
              <a:buSz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97">
                <a:solidFill>
                  <a:srgbClr val="000000"/>
                </a:solidFill>
                <a:latin typeface="Verdana"/>
                <a:ea typeface="Verdana"/>
                <a:cs typeface="Verdana"/>
                <a:sym typeface="Verdana"/>
              </a:defRPr>
            </a:pPr>
            <a:endParaRPr dirty="0">
              <a:solidFill>
                <a:srgbClr val="546056"/>
              </a:solidFill>
            </a:endParaRPr>
          </a:p>
        </p:txBody>
      </p:sp>
      <p:sp>
        <p:nvSpPr>
          <p:cNvPr id="157" name="Shape 157"/>
          <p:cNvSpPr/>
          <p:nvPr/>
        </p:nvSpPr>
        <p:spPr>
          <a:xfrm>
            <a:off x="10071697" y="977898"/>
            <a:ext cx="2697449"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rPr dirty="0"/>
              <a:t>Favorite Color</a:t>
            </a:r>
          </a:p>
          <a:p>
            <a:pPr algn="l" defTabSz="457200">
              <a:defRPr sz="3000"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Blue	√ </a:t>
            </a:r>
          </a:p>
          <a:p>
            <a:pPr algn="l" defTabSz="457200">
              <a:defRPr sz="3000">
                <a:solidFill>
                  <a:srgbClr val="000000"/>
                </a:solidFill>
                <a:latin typeface="Helvetica"/>
                <a:ea typeface="Helvetica"/>
                <a:cs typeface="Helvetica"/>
                <a:sym typeface="Helvetica"/>
              </a:defRPr>
            </a:pPr>
            <a:r>
              <a:rPr dirty="0"/>
              <a:t>Pink 	√ √ √ </a:t>
            </a:r>
          </a:p>
          <a:p>
            <a:pPr algn="l" defTabSz="457200">
              <a:defRPr sz="3000">
                <a:solidFill>
                  <a:srgbClr val="000000"/>
                </a:solidFill>
                <a:latin typeface="Helvetica"/>
                <a:ea typeface="Helvetica"/>
                <a:cs typeface="Helvetica"/>
                <a:sym typeface="Helvetica"/>
              </a:defRPr>
            </a:pPr>
            <a:r>
              <a:rPr dirty="0"/>
              <a:t>Yellow	√ √ </a:t>
            </a:r>
          </a:p>
          <a:p>
            <a:pPr algn="l" defTabSz="457200">
              <a:defRPr sz="3000">
                <a:solidFill>
                  <a:srgbClr val="000000"/>
                </a:solidFill>
                <a:latin typeface="Helvetica"/>
                <a:ea typeface="Helvetica"/>
                <a:cs typeface="Helvetica"/>
                <a:sym typeface="Helvetica"/>
              </a:defRPr>
            </a:pPr>
            <a:r>
              <a:rPr dirty="0"/>
              <a:t>key  √= 3 votes</a:t>
            </a:r>
          </a:p>
        </p:txBody>
      </p:sp>
      <p:pic>
        <p:nvPicPr>
          <p:cNvPr id="158" name="Unknown-1.jpg"/>
          <p:cNvPicPr>
            <a:picLocks noChangeAspect="1"/>
          </p:cNvPicPr>
          <p:nvPr/>
        </p:nvPicPr>
        <p:blipFill>
          <a:blip r:embed="rId3">
            <a:extLst/>
          </a:blip>
          <a:srcRect l="1915" t="2491" r="2538" b="2354"/>
          <a:stretch>
            <a:fillRect/>
          </a:stretch>
        </p:blipFill>
        <p:spPr>
          <a:xfrm>
            <a:off x="7786465" y="3522965"/>
            <a:ext cx="2285232" cy="2275863"/>
          </a:xfrm>
          <a:custGeom>
            <a:avLst/>
            <a:gdLst/>
            <a:ahLst/>
            <a:cxnLst>
              <a:cxn ang="0">
                <a:pos x="wd2" y="hd2"/>
              </a:cxn>
              <a:cxn ang="5400000">
                <a:pos x="wd2" y="hd2"/>
              </a:cxn>
              <a:cxn ang="10800000">
                <a:pos x="wd2" y="hd2"/>
              </a:cxn>
              <a:cxn ang="16200000">
                <a:pos x="wd2" y="hd2"/>
              </a:cxn>
            </a:cxnLst>
            <a:rect l="0" t="0" r="r" b="b"/>
            <a:pathLst>
              <a:path w="21590" h="21591" extrusionOk="0">
                <a:moveTo>
                  <a:pt x="10787" y="1"/>
                </a:moveTo>
                <a:cubicBezTo>
                  <a:pt x="8516" y="8"/>
                  <a:pt x="8337" y="33"/>
                  <a:pt x="7109" y="502"/>
                </a:cubicBezTo>
                <a:cubicBezTo>
                  <a:pt x="3551" y="1859"/>
                  <a:pt x="1248" y="4422"/>
                  <a:pt x="259" y="8126"/>
                </a:cubicBezTo>
                <a:cubicBezTo>
                  <a:pt x="83" y="8782"/>
                  <a:pt x="-3" y="9786"/>
                  <a:pt x="0" y="10792"/>
                </a:cubicBezTo>
                <a:cubicBezTo>
                  <a:pt x="3" y="11798"/>
                  <a:pt x="95" y="12807"/>
                  <a:pt x="274" y="13484"/>
                </a:cubicBezTo>
                <a:cubicBezTo>
                  <a:pt x="1118" y="16677"/>
                  <a:pt x="3366" y="19365"/>
                  <a:pt x="6288" y="20672"/>
                </a:cubicBezTo>
                <a:cubicBezTo>
                  <a:pt x="7160" y="21061"/>
                  <a:pt x="7643" y="21216"/>
                  <a:pt x="9036" y="21553"/>
                </a:cubicBezTo>
                <a:cubicBezTo>
                  <a:pt x="9124" y="21574"/>
                  <a:pt x="9408" y="21587"/>
                  <a:pt x="9798" y="21590"/>
                </a:cubicBezTo>
                <a:cubicBezTo>
                  <a:pt x="10187" y="21594"/>
                  <a:pt x="10682" y="21587"/>
                  <a:pt x="11185" y="21572"/>
                </a:cubicBezTo>
                <a:cubicBezTo>
                  <a:pt x="12532" y="21530"/>
                  <a:pt x="13287" y="21423"/>
                  <a:pt x="14046" y="21165"/>
                </a:cubicBezTo>
                <a:cubicBezTo>
                  <a:pt x="17633" y="19946"/>
                  <a:pt x="20002" y="17579"/>
                  <a:pt x="21163" y="14056"/>
                </a:cubicBezTo>
                <a:cubicBezTo>
                  <a:pt x="21526" y="12954"/>
                  <a:pt x="21585" y="12502"/>
                  <a:pt x="21590" y="10781"/>
                </a:cubicBezTo>
                <a:cubicBezTo>
                  <a:pt x="21597" y="8467"/>
                  <a:pt x="21390" y="7579"/>
                  <a:pt x="20364" y="5588"/>
                </a:cubicBezTo>
                <a:cubicBezTo>
                  <a:pt x="19895" y="4679"/>
                  <a:pt x="19359" y="3963"/>
                  <a:pt x="18508" y="3111"/>
                </a:cubicBezTo>
                <a:cubicBezTo>
                  <a:pt x="17167" y="1768"/>
                  <a:pt x="16057" y="1053"/>
                  <a:pt x="14338" y="423"/>
                </a:cubicBezTo>
                <a:cubicBezTo>
                  <a:pt x="13261" y="28"/>
                  <a:pt x="12990" y="-6"/>
                  <a:pt x="10787" y="1"/>
                </a:cubicBezTo>
                <a:close/>
              </a:path>
            </a:pathLst>
          </a:custGeom>
          <a:ln w="12700">
            <a:miter lim="400000"/>
          </a:ln>
        </p:spPr>
      </p:pic>
      <p:pic>
        <p:nvPicPr>
          <p:cNvPr id="159" name="Unknown.png"/>
          <p:cNvPicPr>
            <a:picLocks noChangeAspect="1"/>
          </p:cNvPicPr>
          <p:nvPr/>
        </p:nvPicPr>
        <p:blipFill>
          <a:blip r:embed="rId4">
            <a:extLst/>
          </a:blip>
          <a:srcRect l="208" t="208" r="212" b="212"/>
          <a:stretch>
            <a:fillRect/>
          </a:stretch>
        </p:blipFill>
        <p:spPr>
          <a:xfrm>
            <a:off x="10160550" y="4422940"/>
            <a:ext cx="2286397" cy="2286398"/>
          </a:xfrm>
          <a:custGeom>
            <a:avLst/>
            <a:gdLst/>
            <a:ahLst/>
            <a:cxnLst>
              <a:cxn ang="0">
                <a:pos x="wd2" y="hd2"/>
              </a:cxn>
              <a:cxn ang="5400000">
                <a:pos x="wd2" y="hd2"/>
              </a:cxn>
              <a:cxn ang="10800000">
                <a:pos x="wd2" y="hd2"/>
              </a:cxn>
              <a:cxn ang="16200000">
                <a:pos x="wd2" y="hd2"/>
              </a:cxn>
            </a:cxnLst>
            <a:rect l="0" t="0" r="r" b="b"/>
            <a:pathLst>
              <a:path w="21600" h="21600" extrusionOk="0">
                <a:moveTo>
                  <a:pt x="10802" y="0"/>
                </a:moveTo>
                <a:cubicBezTo>
                  <a:pt x="9822" y="23"/>
                  <a:pt x="9153" y="50"/>
                  <a:pt x="9115" y="82"/>
                </a:cubicBezTo>
                <a:cubicBezTo>
                  <a:pt x="9031" y="154"/>
                  <a:pt x="8570" y="307"/>
                  <a:pt x="8087" y="420"/>
                </a:cubicBezTo>
                <a:cubicBezTo>
                  <a:pt x="4484" y="1265"/>
                  <a:pt x="1265" y="4484"/>
                  <a:pt x="420" y="8087"/>
                </a:cubicBezTo>
                <a:cubicBezTo>
                  <a:pt x="307" y="8570"/>
                  <a:pt x="154" y="9031"/>
                  <a:pt x="82" y="9115"/>
                </a:cubicBezTo>
                <a:cubicBezTo>
                  <a:pt x="50" y="9153"/>
                  <a:pt x="23" y="9821"/>
                  <a:pt x="0" y="10802"/>
                </a:cubicBezTo>
                <a:cubicBezTo>
                  <a:pt x="23" y="11782"/>
                  <a:pt x="50" y="12447"/>
                  <a:pt x="82" y="12485"/>
                </a:cubicBezTo>
                <a:cubicBezTo>
                  <a:pt x="154" y="12569"/>
                  <a:pt x="307" y="13030"/>
                  <a:pt x="420" y="13513"/>
                </a:cubicBezTo>
                <a:cubicBezTo>
                  <a:pt x="699" y="14707"/>
                  <a:pt x="1562" y="16431"/>
                  <a:pt x="2430" y="17536"/>
                </a:cubicBezTo>
                <a:cubicBezTo>
                  <a:pt x="3763" y="19233"/>
                  <a:pt x="6034" y="20698"/>
                  <a:pt x="8087" y="21180"/>
                </a:cubicBezTo>
                <a:cubicBezTo>
                  <a:pt x="8570" y="21293"/>
                  <a:pt x="9031" y="21446"/>
                  <a:pt x="9115" y="21518"/>
                </a:cubicBezTo>
                <a:cubicBezTo>
                  <a:pt x="9153" y="21550"/>
                  <a:pt x="9821" y="21577"/>
                  <a:pt x="10802" y="21600"/>
                </a:cubicBezTo>
                <a:cubicBezTo>
                  <a:pt x="11782" y="21577"/>
                  <a:pt x="12447" y="21550"/>
                  <a:pt x="12485" y="21518"/>
                </a:cubicBezTo>
                <a:cubicBezTo>
                  <a:pt x="12569" y="21446"/>
                  <a:pt x="13030" y="21293"/>
                  <a:pt x="13513" y="21180"/>
                </a:cubicBezTo>
                <a:cubicBezTo>
                  <a:pt x="15566" y="20698"/>
                  <a:pt x="17841" y="19233"/>
                  <a:pt x="19174" y="17536"/>
                </a:cubicBezTo>
                <a:cubicBezTo>
                  <a:pt x="20042" y="16431"/>
                  <a:pt x="20901" y="14707"/>
                  <a:pt x="21180" y="13513"/>
                </a:cubicBezTo>
                <a:cubicBezTo>
                  <a:pt x="21293" y="13030"/>
                  <a:pt x="21446" y="12569"/>
                  <a:pt x="21518" y="12485"/>
                </a:cubicBezTo>
                <a:cubicBezTo>
                  <a:pt x="21550" y="12447"/>
                  <a:pt x="21577" y="11782"/>
                  <a:pt x="21600" y="10802"/>
                </a:cubicBezTo>
                <a:cubicBezTo>
                  <a:pt x="21577" y="9821"/>
                  <a:pt x="21550" y="9153"/>
                  <a:pt x="21518" y="9115"/>
                </a:cubicBezTo>
                <a:cubicBezTo>
                  <a:pt x="21446" y="9031"/>
                  <a:pt x="21293" y="8570"/>
                  <a:pt x="21180" y="8087"/>
                </a:cubicBezTo>
                <a:cubicBezTo>
                  <a:pt x="20893" y="6863"/>
                  <a:pt x="20037" y="5147"/>
                  <a:pt x="19178" y="4064"/>
                </a:cubicBezTo>
                <a:cubicBezTo>
                  <a:pt x="17826" y="2359"/>
                  <a:pt x="15562" y="900"/>
                  <a:pt x="13513" y="420"/>
                </a:cubicBezTo>
                <a:cubicBezTo>
                  <a:pt x="13030" y="307"/>
                  <a:pt x="12569" y="154"/>
                  <a:pt x="12485" y="82"/>
                </a:cubicBezTo>
                <a:cubicBezTo>
                  <a:pt x="12447" y="50"/>
                  <a:pt x="11782" y="23"/>
                  <a:pt x="10802" y="0"/>
                </a:cubicBezTo>
                <a:close/>
              </a:path>
            </a:pathLst>
          </a:cu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5" name="Shape 605"/>
          <p:cNvSpPr>
            <a:spLocks noGrp="1"/>
          </p:cNvSpPr>
          <p:nvPr>
            <p:ph type="title"/>
          </p:nvPr>
        </p:nvSpPr>
        <p:spPr>
          <a:xfrm>
            <a:off x="647700" y="152399"/>
            <a:ext cx="11709400" cy="911713"/>
          </a:xfrm>
          <a:prstGeom prst="rect">
            <a:avLst/>
          </a:prstGeom>
        </p:spPr>
        <p:txBody>
          <a:bodyPr/>
          <a:lstStyle>
            <a:lvl1pPr>
              <a:defRPr>
                <a:solidFill>
                  <a:srgbClr val="000000"/>
                </a:solidFill>
              </a:defRPr>
            </a:lvl1pPr>
          </a:lstStyle>
          <a:p>
            <a:r>
              <a:rPr dirty="0"/>
              <a:t>Week 34, Day 4</a:t>
            </a:r>
          </a:p>
        </p:txBody>
      </p:sp>
      <p:sp>
        <p:nvSpPr>
          <p:cNvPr id="606" name="Shape 606"/>
          <p:cNvSpPr>
            <a:spLocks noGrp="1"/>
          </p:cNvSpPr>
          <p:nvPr>
            <p:ph type="body" idx="1"/>
          </p:nvPr>
        </p:nvSpPr>
        <p:spPr>
          <a:xfrm>
            <a:off x="123643" y="1109134"/>
            <a:ext cx="12420600" cy="85090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Which unit is not for measuring capacity?                                        A.  liters    B.  grams     D.  quarts</a:t>
            </a:r>
          </a:p>
          <a:p>
            <a:pPr>
              <a:buBlip>
                <a:blip r:embed="rId2"/>
              </a:buBlip>
              <a:defRPr>
                <a:solidFill>
                  <a:srgbClr val="000000"/>
                </a:solidFill>
                <a:latin typeface="Gill Sans"/>
                <a:ea typeface="Gill Sans"/>
                <a:cs typeface="Gill Sans"/>
                <a:sym typeface="Gill Sans"/>
              </a:defRPr>
            </a:pPr>
            <a:r>
              <a:rPr dirty="0"/>
              <a:t>2. Which of these is the model for the number 302?                            A.                       B.                      C.                         D.</a:t>
            </a:r>
            <a:br>
              <a:rPr dirty="0"/>
            </a:br>
            <a:r>
              <a:rPr dirty="0"/>
              <a:t/>
            </a:r>
            <a:br>
              <a:rPr dirty="0"/>
            </a:br>
            <a:endParaRPr dirty="0"/>
          </a:p>
          <a:p>
            <a:pPr>
              <a:buBlip>
                <a:blip r:embed="rId2"/>
              </a:buBlip>
              <a:defRPr>
                <a:solidFill>
                  <a:srgbClr val="000000"/>
                </a:solidFill>
                <a:latin typeface="Gill Sans"/>
                <a:ea typeface="Gill Sans"/>
                <a:cs typeface="Gill Sans"/>
                <a:sym typeface="Gill Sans"/>
              </a:defRPr>
            </a:pPr>
            <a:r>
              <a:rPr dirty="0"/>
              <a:t>3. Which of these is the number 809 ?    A.                 </a:t>
            </a:r>
            <a:r>
              <a:rPr dirty="0" smtClean="0"/>
              <a:t>  </a:t>
            </a:r>
            <a:r>
              <a:rPr dirty="0"/>
              <a:t>B.              </a:t>
            </a:r>
          </a:p>
          <a:p>
            <a:pPr>
              <a:buBlip>
                <a:blip r:embed="rId2"/>
              </a:buBlip>
              <a:defRPr>
                <a:solidFill>
                  <a:srgbClr val="000000"/>
                </a:solidFill>
                <a:latin typeface="Gill Sans"/>
                <a:ea typeface="Gill Sans"/>
                <a:cs typeface="Gill Sans"/>
                <a:sym typeface="Gill Sans"/>
              </a:defRPr>
            </a:pPr>
            <a:r>
              <a:rPr dirty="0"/>
              <a:t>4. Construct an array and create an equation to answer the word problem: Tom places eggs in the egg tray. An egg tray has five rows and five columns of cells.  After arranging the eggs one cell is blank. How many total eggs are there?</a:t>
            </a:r>
          </a:p>
          <a:p>
            <a:pPr>
              <a:buBlip>
                <a:blip r:embed="rId2"/>
              </a:buBlip>
              <a:defRPr>
                <a:solidFill>
                  <a:srgbClr val="000000"/>
                </a:solidFill>
                <a:latin typeface="Gill Sans"/>
                <a:ea typeface="Gill Sans"/>
                <a:cs typeface="Gill Sans"/>
                <a:sym typeface="Gill Sans"/>
              </a:defRPr>
            </a:pPr>
            <a:r>
              <a:rPr dirty="0"/>
              <a:t>5. What could be used to measure the height of the chair?</a:t>
            </a:r>
            <a:r>
              <a:rPr sz="1400" dirty="0">
                <a:latin typeface="Times New Roman"/>
                <a:ea typeface="Times New Roman"/>
                <a:cs typeface="Times New Roman"/>
                <a:sym typeface="Times New Roman"/>
              </a:rPr>
              <a:t>                                                                          </a:t>
            </a:r>
            <a:r>
              <a:rPr dirty="0"/>
              <a:t>A.</a:t>
            </a:r>
            <a:r>
              <a:rPr sz="1400" dirty="0">
                <a:latin typeface="Times New Roman"/>
                <a:ea typeface="Times New Roman"/>
                <a:cs typeface="Times New Roman"/>
                <a:sym typeface="Times New Roman"/>
              </a:rPr>
              <a:t> </a:t>
            </a:r>
            <a:r>
              <a:rPr dirty="0"/>
              <a:t> feet           B.  inches	      C.  meters</a:t>
            </a:r>
          </a:p>
        </p:txBody>
      </p:sp>
      <p:sp>
        <p:nvSpPr>
          <p:cNvPr id="607" name="Shape 607"/>
          <p:cNvSpPr/>
          <p:nvPr/>
        </p:nvSpPr>
        <p:spPr>
          <a:xfrm>
            <a:off x="8447460" y="5123371"/>
            <a:ext cx="1430909"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a:solidFill>
                  <a:srgbClr val="000000"/>
                </a:solidFill>
                <a:latin typeface="Helvetica"/>
                <a:ea typeface="Helvetica"/>
                <a:cs typeface="Helvetica"/>
                <a:sym typeface="Helvetica"/>
              </a:defRPr>
            </a:pPr>
            <a:r>
              <a:rPr dirty="0"/>
              <a:t>H	T	O</a:t>
            </a:r>
          </a:p>
          <a:p>
            <a:pPr algn="l" defTabSz="457200">
              <a:defRPr sz="3000">
                <a:solidFill>
                  <a:srgbClr val="000000"/>
                </a:solidFill>
                <a:latin typeface="Helvetica"/>
                <a:ea typeface="Helvetica"/>
                <a:cs typeface="Helvetica"/>
                <a:sym typeface="Helvetica"/>
              </a:defRPr>
            </a:pPr>
            <a:r>
              <a:rPr dirty="0"/>
              <a:t>0	8	9</a:t>
            </a:r>
          </a:p>
        </p:txBody>
      </p:sp>
      <p:sp>
        <p:nvSpPr>
          <p:cNvPr id="608" name="Shape 608"/>
          <p:cNvSpPr/>
          <p:nvPr/>
        </p:nvSpPr>
        <p:spPr>
          <a:xfrm>
            <a:off x="10926191" y="5123370"/>
            <a:ext cx="1430909"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a:solidFill>
                  <a:srgbClr val="000000"/>
                </a:solidFill>
                <a:latin typeface="Helvetica"/>
                <a:ea typeface="Helvetica"/>
                <a:cs typeface="Helvetica"/>
                <a:sym typeface="Helvetica"/>
              </a:defRPr>
            </a:pPr>
            <a:r>
              <a:rPr dirty="0"/>
              <a:t>H	T	O</a:t>
            </a:r>
          </a:p>
          <a:p>
            <a:pPr algn="l" defTabSz="457200">
              <a:defRPr sz="3000">
                <a:solidFill>
                  <a:srgbClr val="000000"/>
                </a:solidFill>
                <a:latin typeface="Helvetica"/>
                <a:ea typeface="Helvetica"/>
                <a:cs typeface="Helvetica"/>
                <a:sym typeface="Helvetica"/>
              </a:defRPr>
            </a:pPr>
            <a:r>
              <a:rPr dirty="0"/>
              <a:t>8	0	9</a:t>
            </a:r>
          </a:p>
        </p:txBody>
      </p:sp>
      <p:pic>
        <p:nvPicPr>
          <p:cNvPr id="609" name="Unknown-2.jpg"/>
          <p:cNvPicPr>
            <a:picLocks noChangeAspect="1"/>
          </p:cNvPicPr>
          <p:nvPr/>
        </p:nvPicPr>
        <p:blipFill>
          <a:blip r:embed="rId3">
            <a:extLst/>
          </a:blip>
          <a:stretch>
            <a:fillRect/>
          </a:stretch>
        </p:blipFill>
        <p:spPr>
          <a:xfrm>
            <a:off x="11461345" y="8533677"/>
            <a:ext cx="734889" cy="1084457"/>
          </a:xfrm>
          <a:prstGeom prst="rect">
            <a:avLst/>
          </a:prstGeom>
          <a:ln w="12700">
            <a:miter lim="400000"/>
          </a:ln>
        </p:spPr>
      </p:pic>
      <p:pic>
        <p:nvPicPr>
          <p:cNvPr id="610" name="droppedImage.pdf"/>
          <p:cNvPicPr>
            <a:picLocks noChangeAspect="1"/>
          </p:cNvPicPr>
          <p:nvPr/>
        </p:nvPicPr>
        <p:blipFill>
          <a:blip r:embed="rId4">
            <a:extLst/>
          </a:blip>
          <a:stretch>
            <a:fillRect/>
          </a:stretch>
        </p:blipFill>
        <p:spPr>
          <a:xfrm>
            <a:off x="957251" y="3448194"/>
            <a:ext cx="2342044" cy="1400136"/>
          </a:xfrm>
          <a:prstGeom prst="rect">
            <a:avLst/>
          </a:prstGeom>
          <a:ln w="12700">
            <a:solidFill>
              <a:srgbClr val="000000"/>
            </a:solidFill>
            <a:miter lim="400000"/>
          </a:ln>
        </p:spPr>
      </p:pic>
      <p:pic>
        <p:nvPicPr>
          <p:cNvPr id="611" name="droppedImage.pdf"/>
          <p:cNvPicPr>
            <a:picLocks noChangeAspect="1"/>
          </p:cNvPicPr>
          <p:nvPr/>
        </p:nvPicPr>
        <p:blipFill>
          <a:blip r:embed="rId5">
            <a:extLst/>
          </a:blip>
          <a:stretch>
            <a:fillRect/>
          </a:stretch>
        </p:blipFill>
        <p:spPr>
          <a:xfrm>
            <a:off x="4132903" y="3499811"/>
            <a:ext cx="1792081" cy="1296901"/>
          </a:xfrm>
          <a:prstGeom prst="rect">
            <a:avLst/>
          </a:prstGeom>
          <a:ln w="12700">
            <a:solidFill>
              <a:srgbClr val="000000"/>
            </a:solidFill>
            <a:miter lim="400000"/>
          </a:ln>
        </p:spPr>
      </p:pic>
      <p:pic>
        <p:nvPicPr>
          <p:cNvPr id="612" name="droppedImage.pdf"/>
          <p:cNvPicPr>
            <a:picLocks noChangeAspect="1"/>
          </p:cNvPicPr>
          <p:nvPr/>
        </p:nvPicPr>
        <p:blipFill>
          <a:blip r:embed="rId6">
            <a:extLst/>
          </a:blip>
          <a:stretch>
            <a:fillRect/>
          </a:stretch>
        </p:blipFill>
        <p:spPr>
          <a:xfrm>
            <a:off x="10136958" y="3451924"/>
            <a:ext cx="1717062" cy="1396406"/>
          </a:xfrm>
          <a:prstGeom prst="rect">
            <a:avLst/>
          </a:prstGeom>
          <a:ln w="12700">
            <a:solidFill>
              <a:srgbClr val="000000"/>
            </a:solidFill>
            <a:miter lim="400000"/>
          </a:ln>
        </p:spPr>
      </p:pic>
      <p:pic>
        <p:nvPicPr>
          <p:cNvPr id="613" name="droppedImage.pdf"/>
          <p:cNvPicPr>
            <a:picLocks noChangeAspect="1"/>
          </p:cNvPicPr>
          <p:nvPr/>
        </p:nvPicPr>
        <p:blipFill>
          <a:blip r:embed="rId7">
            <a:extLst/>
          </a:blip>
          <a:stretch>
            <a:fillRect/>
          </a:stretch>
        </p:blipFill>
        <p:spPr>
          <a:xfrm>
            <a:off x="6899027" y="3499810"/>
            <a:ext cx="2263888" cy="1296902"/>
          </a:xfrm>
          <a:prstGeom prst="rect">
            <a:avLst/>
          </a:prstGeom>
          <a:ln w="12700">
            <a:solidFill>
              <a:srgbClr val="000000"/>
            </a:solidFill>
            <a:miter lim="400000"/>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5" name="Shape 635"/>
          <p:cNvSpPr>
            <a:spLocks noGrp="1"/>
          </p:cNvSpPr>
          <p:nvPr>
            <p:ph type="title"/>
          </p:nvPr>
        </p:nvSpPr>
        <p:spPr>
          <a:prstGeom prst="rect">
            <a:avLst/>
          </a:prstGeom>
        </p:spPr>
        <p:txBody>
          <a:bodyPr/>
          <a:lstStyle>
            <a:lvl1pPr>
              <a:defRPr>
                <a:solidFill>
                  <a:srgbClr val="000000"/>
                </a:solidFill>
              </a:defRPr>
            </a:lvl1pPr>
          </a:lstStyle>
          <a:p>
            <a:r>
              <a:t>Friday Five (Week 34)</a:t>
            </a:r>
          </a:p>
        </p:txBody>
      </p:sp>
      <p:sp>
        <p:nvSpPr>
          <p:cNvPr id="636" name="Shape 636"/>
          <p:cNvSpPr>
            <a:spLocks noGrp="1"/>
          </p:cNvSpPr>
          <p:nvPr>
            <p:ph type="body" idx="1"/>
          </p:nvPr>
        </p:nvSpPr>
        <p:spPr>
          <a:xfrm>
            <a:off x="330200" y="2108200"/>
            <a:ext cx="12280900" cy="7302500"/>
          </a:xfrm>
          <a:prstGeom prst="rect">
            <a:avLst/>
          </a:prstGeom>
        </p:spPr>
        <p:txBody>
          <a:bodyPr/>
          <a:lstStyle/>
          <a:p>
            <a:pPr>
              <a:buBlip>
                <a:blip r:embed="rId2"/>
              </a:buBlip>
            </a:pPr>
            <a:r>
              <a:rPr dirty="0"/>
              <a:t>1. </a:t>
            </a:r>
            <a:r>
              <a:rPr dirty="0">
                <a:solidFill>
                  <a:srgbClr val="000000"/>
                </a:solidFill>
                <a:latin typeface="Gill Sans"/>
                <a:ea typeface="Gill Sans"/>
                <a:cs typeface="Gill Sans"/>
                <a:sym typeface="Gill Sans"/>
              </a:rPr>
              <a:t>Which of these is the smallest unit of measuring weight?                A. </a:t>
            </a:r>
            <a:r>
              <a:rPr dirty="0">
                <a:solidFill>
                  <a:srgbClr val="000000"/>
                </a:solidFill>
              </a:rPr>
              <a:t>inches    </a:t>
            </a:r>
            <a:r>
              <a:rPr dirty="0" smtClean="0">
                <a:solidFill>
                  <a:srgbClr val="000000"/>
                </a:solidFill>
              </a:rPr>
              <a:t>  </a:t>
            </a:r>
            <a:r>
              <a:rPr dirty="0">
                <a:solidFill>
                  <a:srgbClr val="000000"/>
                </a:solidFill>
              </a:rPr>
              <a:t>B.  kilograms         </a:t>
            </a:r>
            <a:r>
              <a:rPr dirty="0" smtClean="0">
                <a:solidFill>
                  <a:srgbClr val="000000"/>
                </a:solidFill>
              </a:rPr>
              <a:t> </a:t>
            </a:r>
            <a:r>
              <a:rPr dirty="0">
                <a:solidFill>
                  <a:srgbClr val="000000"/>
                </a:solidFill>
              </a:rPr>
              <a:t>C. milliliters       </a:t>
            </a:r>
            <a:r>
              <a:rPr dirty="0" smtClean="0">
                <a:solidFill>
                  <a:srgbClr val="000000"/>
                </a:solidFill>
              </a:rPr>
              <a:t>  </a:t>
            </a:r>
            <a:r>
              <a:rPr dirty="0">
                <a:solidFill>
                  <a:srgbClr val="000000"/>
                </a:solidFill>
              </a:rPr>
              <a:t>D.  grams</a:t>
            </a:r>
          </a:p>
          <a:p>
            <a:pPr>
              <a:buBlip>
                <a:blip r:embed="rId2"/>
              </a:buBlip>
            </a:pPr>
            <a:r>
              <a:rPr dirty="0"/>
              <a:t>2.</a:t>
            </a:r>
            <a:r>
              <a:rPr dirty="0">
                <a:solidFill>
                  <a:srgbClr val="000000"/>
                </a:solidFill>
                <a:latin typeface="Gill Sans"/>
                <a:ea typeface="Gill Sans"/>
                <a:cs typeface="Gill Sans"/>
                <a:sym typeface="Gill Sans"/>
              </a:rPr>
              <a:t> A rectangle has 5 rows and 2 columns. How many squares are in it?</a:t>
            </a:r>
          </a:p>
          <a:p>
            <a:pPr>
              <a:buBlip>
                <a:blip r:embed="rId2"/>
              </a:buBlip>
            </a:pPr>
            <a:r>
              <a:rPr dirty="0"/>
              <a:t>3. </a:t>
            </a:r>
            <a:r>
              <a:rPr dirty="0">
                <a:solidFill>
                  <a:srgbClr val="000000"/>
                </a:solidFill>
                <a:latin typeface="Gill Sans"/>
                <a:ea typeface="Gill Sans"/>
                <a:cs typeface="Gill Sans"/>
                <a:sym typeface="Gill Sans"/>
              </a:rPr>
              <a:t>What could be used to measure the pen?                                       A.   feet         B.   inches          C.   kilometers</a:t>
            </a:r>
          </a:p>
          <a:p>
            <a:pPr>
              <a:buBlip>
                <a:blip r:embed="rId2"/>
              </a:buBlip>
            </a:pPr>
            <a:r>
              <a:rPr dirty="0"/>
              <a:t>4. </a:t>
            </a:r>
            <a:r>
              <a:rPr dirty="0">
                <a:solidFill>
                  <a:srgbClr val="000000"/>
                </a:solidFill>
                <a:latin typeface="Gill Sans"/>
                <a:ea typeface="Gill Sans"/>
                <a:cs typeface="Gill Sans"/>
                <a:sym typeface="Gill Sans"/>
              </a:rPr>
              <a:t>Which unit is not for measuring capacity?                                        A.  liters            B.  grams            D.  quarts</a:t>
            </a:r>
          </a:p>
          <a:p>
            <a:pPr>
              <a:buBlip>
                <a:blip r:embed="rId2"/>
              </a:buBlip>
            </a:pPr>
            <a:r>
              <a:rPr dirty="0"/>
              <a:t>5. </a:t>
            </a:r>
            <a:r>
              <a:rPr dirty="0">
                <a:solidFill>
                  <a:srgbClr val="000000"/>
                </a:solidFill>
                <a:latin typeface="Gill Sans"/>
                <a:ea typeface="Gill Sans"/>
                <a:cs typeface="Gill Sans"/>
                <a:sym typeface="Gill Sans"/>
              </a:rPr>
              <a:t>Construct an array and create an equation to answer the word problem:  Sally and her four friends each have six balloons. How many balloons do they have altogether?</a:t>
            </a:r>
          </a:p>
        </p:txBody>
      </p:sp>
      <p:pic>
        <p:nvPicPr>
          <p:cNvPr id="637" name="images.jpg"/>
          <p:cNvPicPr>
            <a:picLocks noChangeAspect="1"/>
          </p:cNvPicPr>
          <p:nvPr/>
        </p:nvPicPr>
        <p:blipFill>
          <a:blip r:embed="rId3">
            <a:extLst/>
          </a:blip>
          <a:stretch>
            <a:fillRect/>
          </a:stretch>
        </p:blipFill>
        <p:spPr>
          <a:xfrm>
            <a:off x="10198100" y="4686300"/>
            <a:ext cx="1333500" cy="1333500"/>
          </a:xfrm>
          <a:prstGeom prst="rect">
            <a:avLst/>
          </a:prstGeom>
          <a:ln w="12700">
            <a:miter lim="400000"/>
          </a:ln>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3" name="Shape 653"/>
          <p:cNvSpPr>
            <a:spLocks noGrp="1"/>
          </p:cNvSpPr>
          <p:nvPr>
            <p:ph type="title"/>
          </p:nvPr>
        </p:nvSpPr>
        <p:spPr>
          <a:prstGeom prst="rect">
            <a:avLst/>
          </a:prstGeom>
        </p:spPr>
        <p:txBody>
          <a:bodyPr/>
          <a:lstStyle>
            <a:lvl1pPr>
              <a:defRPr>
                <a:solidFill>
                  <a:srgbClr val="000000"/>
                </a:solidFill>
              </a:defRPr>
            </a:lvl1pPr>
          </a:lstStyle>
          <a:p>
            <a:r>
              <a:t>Week 35, Day 1</a:t>
            </a:r>
          </a:p>
        </p:txBody>
      </p:sp>
      <p:sp>
        <p:nvSpPr>
          <p:cNvPr id="654" name="Shape 654"/>
          <p:cNvSpPr>
            <a:spLocks noGrp="1"/>
          </p:cNvSpPr>
          <p:nvPr>
            <p:ph type="body" idx="1"/>
          </p:nvPr>
        </p:nvSpPr>
        <p:spPr>
          <a:prstGeom prst="rect">
            <a:avLst/>
          </a:prstGeom>
        </p:spPr>
        <p:txBody>
          <a:bodyPr/>
          <a:lstStyle/>
          <a:p>
            <a:pPr marL="458390" indent="-458390">
              <a:buBlip>
                <a:blip r:embed="rId2"/>
              </a:buBlip>
              <a:defRPr sz="3300">
                <a:solidFill>
                  <a:srgbClr val="000000"/>
                </a:solidFill>
                <a:latin typeface="Gill Sans"/>
                <a:ea typeface="Gill Sans"/>
                <a:cs typeface="Gill Sans"/>
                <a:sym typeface="Gill Sans"/>
              </a:defRPr>
            </a:pPr>
            <a:r>
              <a:t>1. Count by 10s: 440, _____, _____, _____, _____, _____, 500</a:t>
            </a:r>
          </a:p>
          <a:p>
            <a:pPr marL="458390" indent="-458390">
              <a:buBlip>
                <a:blip r:embed="rId2"/>
              </a:buBlip>
              <a:defRPr sz="3300">
                <a:solidFill>
                  <a:srgbClr val="000000"/>
                </a:solidFill>
                <a:latin typeface="Gill Sans"/>
                <a:ea typeface="Gill Sans"/>
                <a:cs typeface="Gill Sans"/>
                <a:sym typeface="Gill Sans"/>
              </a:defRPr>
            </a:pPr>
            <a:r>
              <a:t>2. $11.12 + $90.34 =_____</a:t>
            </a:r>
          </a:p>
          <a:p>
            <a:pPr marL="458390" indent="-458390">
              <a:buBlip>
                <a:blip r:embed="rId2"/>
              </a:buBlip>
              <a:defRPr sz="3300">
                <a:solidFill>
                  <a:srgbClr val="000000"/>
                </a:solidFill>
                <a:latin typeface="Gill Sans"/>
                <a:ea typeface="Gill Sans"/>
                <a:cs typeface="Gill Sans"/>
                <a:sym typeface="Gill Sans"/>
              </a:defRPr>
            </a:pPr>
            <a:r>
              <a:t>3. </a:t>
            </a:r>
            <a:r>
              <a:rPr sz="3200"/>
              <a:t>Kelsey's pencil box is 16 centimeters long. Shawn’s pencil box is 4 centimeters shorter than Kelsey's. Which pencil box is longer than 14 centimeters?</a:t>
            </a:r>
          </a:p>
          <a:p>
            <a:pPr marL="458390" indent="-458390">
              <a:buBlip>
                <a:blip r:embed="rId2"/>
              </a:buBlip>
              <a:defRPr sz="3300">
                <a:solidFill>
                  <a:srgbClr val="000000"/>
                </a:solidFill>
                <a:latin typeface="Gill Sans"/>
                <a:ea typeface="Gill Sans"/>
                <a:cs typeface="Gill Sans"/>
                <a:sym typeface="Gill Sans"/>
              </a:defRPr>
            </a:pPr>
            <a:r>
              <a:t>4. Write a related subtraction facts for 18 – 1 = 17.__________</a:t>
            </a:r>
          </a:p>
          <a:p>
            <a:pPr marL="458390" indent="-458390">
              <a:buBlip>
                <a:blip r:embed="rId2"/>
              </a:buBlip>
              <a:defRPr sz="3300">
                <a:solidFill>
                  <a:srgbClr val="000000"/>
                </a:solidFill>
                <a:latin typeface="Gill Sans"/>
                <a:ea typeface="Gill Sans"/>
                <a:cs typeface="Gill Sans"/>
                <a:sym typeface="Gill Sans"/>
              </a:defRPr>
            </a:pPr>
            <a:r>
              <a:t>5. 54 - 46 =_____</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1" name="Shape 661"/>
          <p:cNvSpPr>
            <a:spLocks noGrp="1"/>
          </p:cNvSpPr>
          <p:nvPr>
            <p:ph type="title"/>
          </p:nvPr>
        </p:nvSpPr>
        <p:spPr>
          <a:prstGeom prst="rect">
            <a:avLst/>
          </a:prstGeom>
        </p:spPr>
        <p:txBody>
          <a:bodyPr/>
          <a:lstStyle>
            <a:lvl1pPr>
              <a:defRPr>
                <a:solidFill>
                  <a:srgbClr val="000000"/>
                </a:solidFill>
              </a:defRPr>
            </a:lvl1pPr>
          </a:lstStyle>
          <a:p>
            <a:r>
              <a:t>Week 35, Day 2</a:t>
            </a:r>
          </a:p>
        </p:txBody>
      </p:sp>
      <p:sp>
        <p:nvSpPr>
          <p:cNvPr id="662" name="Shape 662"/>
          <p:cNvSpPr>
            <a:spLocks noGrp="1"/>
          </p:cNvSpPr>
          <p:nvPr>
            <p:ph type="body" idx="1"/>
          </p:nvPr>
        </p:nvSpPr>
        <p:spPr>
          <a:prstGeom prst="rect">
            <a:avLst/>
          </a:prstGeom>
        </p:spPr>
        <p:txBody>
          <a:bodyPr/>
          <a:lstStyle/>
          <a:p>
            <a:pPr>
              <a:buBlip>
                <a:blip r:embed="rId2"/>
              </a:buBlip>
              <a:defRPr>
                <a:solidFill>
                  <a:srgbClr val="000000"/>
                </a:solidFill>
                <a:latin typeface="Gill Sans"/>
                <a:ea typeface="Gill Sans"/>
                <a:cs typeface="Gill Sans"/>
                <a:sym typeface="Gill Sans"/>
              </a:defRPr>
            </a:pPr>
            <a:r>
              <a:t>1. Count by 100s: 300, _____, _____, _____, _____, _____, 900</a:t>
            </a:r>
          </a:p>
          <a:p>
            <a:pPr>
              <a:buBlip>
                <a:blip r:embed="rId2"/>
              </a:buBlip>
              <a:defRPr>
                <a:solidFill>
                  <a:srgbClr val="000000"/>
                </a:solidFill>
                <a:latin typeface="Gill Sans"/>
                <a:ea typeface="Gill Sans"/>
                <a:cs typeface="Gill Sans"/>
                <a:sym typeface="Gill Sans"/>
              </a:defRPr>
            </a:pPr>
            <a:r>
              <a:t>2. 179 + 304 =_____  </a:t>
            </a:r>
          </a:p>
          <a:p>
            <a:pPr>
              <a:buBlip>
                <a:blip r:embed="rId2"/>
              </a:buBlip>
              <a:defRPr>
                <a:solidFill>
                  <a:srgbClr val="000000"/>
                </a:solidFill>
                <a:latin typeface="Gill Sans"/>
                <a:ea typeface="Gill Sans"/>
                <a:cs typeface="Gill Sans"/>
                <a:sym typeface="Gill Sans"/>
              </a:defRPr>
            </a:pPr>
            <a:r>
              <a:t>3. Is this number odd or even? 12,225 _____________</a:t>
            </a:r>
          </a:p>
          <a:p>
            <a:pPr>
              <a:buBlip>
                <a:blip r:embed="rId2"/>
              </a:buBlip>
              <a:defRPr>
                <a:solidFill>
                  <a:srgbClr val="000000"/>
                </a:solidFill>
                <a:latin typeface="Gill Sans"/>
                <a:ea typeface="Gill Sans"/>
                <a:cs typeface="Gill Sans"/>
                <a:sym typeface="Gill Sans"/>
              </a:defRPr>
            </a:pPr>
            <a:r>
              <a:t>4. Write a related addition facts for 4 +5 = 9. ______________</a:t>
            </a:r>
          </a:p>
          <a:p>
            <a:pPr>
              <a:lnSpc>
                <a:spcPct val="100000"/>
              </a:lnSpc>
              <a:buBlip>
                <a:blip r:embed="rId2"/>
              </a:buBlip>
              <a:defRPr>
                <a:solidFill>
                  <a:srgbClr val="000000"/>
                </a:solidFill>
                <a:latin typeface="Gill Sans"/>
                <a:ea typeface="Gill Sans"/>
                <a:cs typeface="Gill Sans"/>
                <a:sym typeface="Gill Sans"/>
              </a:defRPr>
            </a:pPr>
            <a:r>
              <a:t>5. $4.81</a:t>
            </a:r>
          </a:p>
          <a:p>
            <a:pPr marL="0" indent="0" defTabSz="457200">
              <a:lnSpc>
                <a:spcPct val="100000"/>
              </a:lnSpc>
              <a:spcBef>
                <a:spcPts val="0"/>
              </a:spcBef>
              <a:buSzTx/>
              <a:buNone/>
              <a:tabLst>
                <a:tab pos="228600" algn="l"/>
                <a:tab pos="939800" algn="l"/>
                <a:tab pos="1651000" algn="l"/>
                <a:tab pos="2489200" algn="l"/>
                <a:tab pos="3200400" algn="l"/>
                <a:tab pos="3911600" algn="l"/>
                <a:tab pos="4749800" algn="l"/>
                <a:tab pos="5461000" algn="l"/>
                <a:tab pos="5981700" algn="l"/>
                <a:tab pos="5981700" algn="l"/>
                <a:tab pos="5981700" algn="l"/>
              </a:tabLst>
              <a:defRPr>
                <a:solidFill>
                  <a:srgbClr val="000000"/>
                </a:solidFill>
                <a:latin typeface="Gill Sans"/>
                <a:ea typeface="Gill Sans"/>
                <a:cs typeface="Gill Sans"/>
                <a:sym typeface="Gill Sans"/>
              </a:defRPr>
            </a:pPr>
            <a:r>
              <a:t>  </a:t>
            </a:r>
          </a:p>
        </p:txBody>
      </p:sp>
      <p:sp>
        <p:nvSpPr>
          <p:cNvPr id="663" name="Shape 663"/>
          <p:cNvSpPr/>
          <p:nvPr/>
        </p:nvSpPr>
        <p:spPr>
          <a:xfrm>
            <a:off x="1254345" y="7857227"/>
            <a:ext cx="1283098" cy="558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buFont typeface="Zapf Dingbats"/>
              <a:tabLst>
                <a:tab pos="228600" algn="l"/>
                <a:tab pos="939800" algn="l"/>
                <a:tab pos="1651000" algn="l"/>
                <a:tab pos="2489200" algn="l"/>
                <a:tab pos="3200400" algn="l"/>
                <a:tab pos="3911600" algn="l"/>
                <a:tab pos="4749800" algn="l"/>
                <a:tab pos="5461000" algn="l"/>
                <a:tab pos="5981700" algn="l"/>
                <a:tab pos="5981700" algn="l"/>
                <a:tab pos="5981700" algn="l"/>
              </a:tabLst>
              <a:defRPr u="sng">
                <a:solidFill>
                  <a:srgbClr val="000000"/>
                </a:solidFill>
                <a:latin typeface="Gill Sans"/>
                <a:ea typeface="Gill Sans"/>
                <a:cs typeface="Gill Sans"/>
                <a:sym typeface="Gill Sans"/>
              </a:defRPr>
            </a:lvl1pPr>
          </a:lstStyle>
          <a:p>
            <a:pPr>
              <a:defRPr u="none"/>
            </a:pPr>
            <a:r>
              <a:rPr u="sng" dirty="0"/>
              <a:t> -  2.67</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1" name="Shape 671"/>
          <p:cNvSpPr>
            <a:spLocks noGrp="1"/>
          </p:cNvSpPr>
          <p:nvPr>
            <p:ph type="title"/>
          </p:nvPr>
        </p:nvSpPr>
        <p:spPr>
          <a:prstGeom prst="rect">
            <a:avLst/>
          </a:prstGeom>
        </p:spPr>
        <p:txBody>
          <a:bodyPr/>
          <a:lstStyle>
            <a:lvl1pPr>
              <a:defRPr>
                <a:solidFill>
                  <a:srgbClr val="000000"/>
                </a:solidFill>
              </a:defRPr>
            </a:lvl1pPr>
          </a:lstStyle>
          <a:p>
            <a:r>
              <a:t>Week 35, Day 3</a:t>
            </a:r>
          </a:p>
        </p:txBody>
      </p:sp>
      <p:sp>
        <p:nvSpPr>
          <p:cNvPr id="672" name="Shape 672"/>
          <p:cNvSpPr>
            <a:spLocks noGrp="1"/>
          </p:cNvSpPr>
          <p:nvPr>
            <p:ph type="body" idx="1"/>
          </p:nvPr>
        </p:nvSpPr>
        <p:spPr>
          <a:xfrm>
            <a:off x="647700" y="2628900"/>
            <a:ext cx="12205658" cy="6477000"/>
          </a:xfrm>
          <a:prstGeom prst="rect">
            <a:avLst/>
          </a:prstGeom>
        </p:spPr>
        <p:txBody>
          <a:bodyPr/>
          <a:lstStyle/>
          <a:p>
            <a:pPr>
              <a:buBlip>
                <a:blip r:embed="rId2"/>
              </a:buBlip>
              <a:defRPr>
                <a:latin typeface="Gill Sans"/>
                <a:ea typeface="Gill Sans"/>
                <a:cs typeface="Gill Sans"/>
                <a:sym typeface="Gill Sans"/>
              </a:defRPr>
            </a:pPr>
            <a:r>
              <a:rPr dirty="0"/>
              <a:t>1. </a:t>
            </a:r>
            <a:r>
              <a:rPr dirty="0">
                <a:solidFill>
                  <a:srgbClr val="000000"/>
                </a:solidFill>
              </a:rPr>
              <a:t>Count by 2s:  986, _____, _____, _____, _____, _____,998</a:t>
            </a:r>
          </a:p>
          <a:p>
            <a:pPr>
              <a:buBlip>
                <a:blip r:embed="rId2"/>
              </a:buBlip>
              <a:defRPr>
                <a:latin typeface="Gill Sans"/>
                <a:ea typeface="Gill Sans"/>
                <a:cs typeface="Gill Sans"/>
                <a:sym typeface="Gill Sans"/>
              </a:defRPr>
            </a:pPr>
            <a:r>
              <a:rPr dirty="0"/>
              <a:t>2. </a:t>
            </a:r>
            <a:r>
              <a:rPr dirty="0">
                <a:solidFill>
                  <a:srgbClr val="000000"/>
                </a:solidFill>
              </a:rPr>
              <a:t>371 + 456 =</a:t>
            </a:r>
          </a:p>
          <a:p>
            <a:pPr>
              <a:buBlip>
                <a:blip r:embed="rId2"/>
              </a:buBlip>
              <a:defRPr>
                <a:latin typeface="Gill Sans"/>
                <a:ea typeface="Gill Sans"/>
                <a:cs typeface="Gill Sans"/>
                <a:sym typeface="Gill Sans"/>
              </a:defRPr>
            </a:pPr>
            <a:r>
              <a:rPr dirty="0"/>
              <a:t>3. </a:t>
            </a:r>
            <a:r>
              <a:rPr dirty="0">
                <a:solidFill>
                  <a:srgbClr val="000000"/>
                </a:solidFill>
              </a:rPr>
              <a:t>Is this number odd or even? 226,602_____________</a:t>
            </a:r>
          </a:p>
          <a:p>
            <a:pPr>
              <a:buBlip>
                <a:blip r:embed="rId2"/>
              </a:buBlip>
              <a:defRPr>
                <a:latin typeface="Gill Sans"/>
                <a:ea typeface="Gill Sans"/>
                <a:cs typeface="Gill Sans"/>
                <a:sym typeface="Gill Sans"/>
              </a:defRPr>
            </a:pPr>
            <a:r>
              <a:rPr dirty="0"/>
              <a:t>4. </a:t>
            </a:r>
            <a:r>
              <a:rPr dirty="0">
                <a:solidFill>
                  <a:srgbClr val="000000"/>
                </a:solidFill>
              </a:rPr>
              <a:t>Write a related subtraction facts for 26 – 2 = 24.__________</a:t>
            </a:r>
          </a:p>
          <a:p>
            <a:pPr>
              <a:buBlip>
                <a:blip r:embed="rId2"/>
              </a:buBlip>
              <a:defRPr>
                <a:latin typeface="Gill Sans"/>
                <a:ea typeface="Gill Sans"/>
                <a:cs typeface="Gill Sans"/>
                <a:sym typeface="Gill Sans"/>
              </a:defRPr>
            </a:pPr>
            <a:r>
              <a:rPr dirty="0"/>
              <a:t>5. </a:t>
            </a:r>
            <a:r>
              <a:rPr dirty="0">
                <a:solidFill>
                  <a:srgbClr val="000000"/>
                </a:solidFill>
              </a:rPr>
              <a:t>   615</a:t>
            </a:r>
          </a:p>
          <a:p>
            <a:pPr marL="0" indent="0" defTabSz="457200">
              <a:lnSpc>
                <a:spcPct val="100000"/>
              </a:lnSpc>
              <a:spcBef>
                <a:spcPts val="0"/>
              </a:spcBef>
              <a:buSzTx/>
              <a:buNone/>
              <a:tabLst>
                <a:tab pos="228600" algn="l"/>
                <a:tab pos="939800" algn="l"/>
                <a:tab pos="1651000" algn="l"/>
                <a:tab pos="2489200" algn="l"/>
                <a:tab pos="3200400" algn="l"/>
                <a:tab pos="3911600" algn="l"/>
                <a:tab pos="4749800" algn="l"/>
                <a:tab pos="5461000" algn="l"/>
                <a:tab pos="5981700" algn="l"/>
                <a:tab pos="5981700" algn="l"/>
                <a:tab pos="5981700" algn="l"/>
              </a:tabLst>
              <a:defRPr>
                <a:solidFill>
                  <a:srgbClr val="000000"/>
                </a:solidFill>
                <a:latin typeface="Gill Sans"/>
                <a:ea typeface="Gill Sans"/>
                <a:cs typeface="Gill Sans"/>
                <a:sym typeface="Gill Sans"/>
              </a:defRPr>
            </a:pPr>
            <a:r>
              <a:rPr dirty="0"/>
              <a:t>   </a:t>
            </a:r>
          </a:p>
        </p:txBody>
      </p:sp>
      <p:sp>
        <p:nvSpPr>
          <p:cNvPr id="673" name="Shape 673"/>
          <p:cNvSpPr/>
          <p:nvPr/>
        </p:nvSpPr>
        <p:spPr>
          <a:xfrm>
            <a:off x="1475755" y="7600351"/>
            <a:ext cx="1193999" cy="5588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buFont typeface="Zapf Dingbats"/>
              <a:tabLst>
                <a:tab pos="228600" algn="l"/>
                <a:tab pos="939800" algn="l"/>
                <a:tab pos="1651000" algn="l"/>
                <a:tab pos="2489200" algn="l"/>
                <a:tab pos="3200400" algn="l"/>
                <a:tab pos="3911600" algn="l"/>
                <a:tab pos="4749800" algn="l"/>
                <a:tab pos="5461000" algn="l"/>
                <a:tab pos="5981700" algn="l"/>
                <a:tab pos="5981700" algn="l"/>
                <a:tab pos="5981700" algn="l"/>
              </a:tabLst>
              <a:defRPr u="sng">
                <a:solidFill>
                  <a:srgbClr val="000000"/>
                </a:solidFill>
                <a:latin typeface="Gill Sans"/>
                <a:ea typeface="Gill Sans"/>
                <a:cs typeface="Gill Sans"/>
                <a:sym typeface="Gill Sans"/>
              </a:defRPr>
            </a:lvl1pPr>
          </a:lstStyle>
          <a:p>
            <a:pPr>
              <a:defRPr u="none"/>
            </a:pPr>
            <a:r>
              <a:rPr u="sng" dirty="0"/>
              <a:t>-   207</a:t>
            </a: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1" name="Shape 681"/>
          <p:cNvSpPr>
            <a:spLocks noGrp="1"/>
          </p:cNvSpPr>
          <p:nvPr>
            <p:ph type="title"/>
          </p:nvPr>
        </p:nvSpPr>
        <p:spPr>
          <a:prstGeom prst="rect">
            <a:avLst/>
          </a:prstGeom>
        </p:spPr>
        <p:txBody>
          <a:bodyPr/>
          <a:lstStyle>
            <a:lvl1pPr>
              <a:defRPr>
                <a:solidFill>
                  <a:srgbClr val="000000"/>
                </a:solidFill>
              </a:defRPr>
            </a:lvl1pPr>
          </a:lstStyle>
          <a:p>
            <a:r>
              <a:t>Week 35, Day 4</a:t>
            </a:r>
          </a:p>
        </p:txBody>
      </p:sp>
      <p:sp>
        <p:nvSpPr>
          <p:cNvPr id="682" name="Shape 682"/>
          <p:cNvSpPr>
            <a:spLocks noGrp="1"/>
          </p:cNvSpPr>
          <p:nvPr>
            <p:ph type="body" idx="1"/>
          </p:nvPr>
        </p:nvSpPr>
        <p:spPr>
          <a:xfrm>
            <a:off x="258792" y="2628900"/>
            <a:ext cx="12098308" cy="64770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Count by 10s: 330, _____, _____, _____, _____, _____, 390</a:t>
            </a:r>
          </a:p>
          <a:p>
            <a:pPr>
              <a:buBlip>
                <a:blip r:embed="rId2"/>
              </a:buBlip>
              <a:defRPr>
                <a:solidFill>
                  <a:srgbClr val="000000"/>
                </a:solidFill>
                <a:latin typeface="Gill Sans"/>
                <a:ea typeface="Gill Sans"/>
                <a:cs typeface="Gill Sans"/>
                <a:sym typeface="Gill Sans"/>
              </a:defRPr>
            </a:pPr>
            <a:r>
              <a:rPr dirty="0"/>
              <a:t>2. $652 + $39 =_____</a:t>
            </a:r>
          </a:p>
          <a:p>
            <a:pPr>
              <a:buBlip>
                <a:blip r:embed="rId2"/>
              </a:buBlip>
              <a:defRPr>
                <a:solidFill>
                  <a:srgbClr val="000000"/>
                </a:solidFill>
                <a:latin typeface="Gill Sans"/>
                <a:ea typeface="Gill Sans"/>
                <a:cs typeface="Gill Sans"/>
                <a:sym typeface="Gill Sans"/>
              </a:defRPr>
            </a:pPr>
            <a:r>
              <a:rPr dirty="0"/>
              <a:t>3. Is this number odd or even? 55,142,904 _________</a:t>
            </a:r>
          </a:p>
          <a:p>
            <a:pPr>
              <a:buBlip>
                <a:blip r:embed="rId2"/>
              </a:buBlip>
              <a:defRPr>
                <a:solidFill>
                  <a:srgbClr val="000000"/>
                </a:solidFill>
                <a:latin typeface="Gill Sans"/>
                <a:ea typeface="Gill Sans"/>
                <a:cs typeface="Gill Sans"/>
                <a:sym typeface="Gill Sans"/>
              </a:defRPr>
            </a:pPr>
            <a:r>
              <a:rPr dirty="0"/>
              <a:t>4. Write a related addition fact for 16 +4 = 20. ______________</a:t>
            </a:r>
          </a:p>
          <a:p>
            <a:pPr>
              <a:buBlip>
                <a:blip r:embed="rId2"/>
              </a:buBlip>
              <a:defRPr>
                <a:solidFill>
                  <a:srgbClr val="000000"/>
                </a:solidFill>
                <a:latin typeface="Gill Sans"/>
                <a:ea typeface="Gill Sans"/>
                <a:cs typeface="Gill Sans"/>
                <a:sym typeface="Gill Sans"/>
              </a:defRPr>
            </a:pPr>
            <a:r>
              <a:rPr dirty="0"/>
              <a:t>5. 550 - 37 =_____  </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8" name="Shape 688"/>
          <p:cNvSpPr>
            <a:spLocks noGrp="1"/>
          </p:cNvSpPr>
          <p:nvPr>
            <p:ph type="title"/>
          </p:nvPr>
        </p:nvSpPr>
        <p:spPr>
          <a:prstGeom prst="rect">
            <a:avLst/>
          </a:prstGeom>
        </p:spPr>
        <p:txBody>
          <a:bodyPr/>
          <a:lstStyle>
            <a:lvl1pPr>
              <a:defRPr>
                <a:solidFill>
                  <a:srgbClr val="000000"/>
                </a:solidFill>
              </a:defRPr>
            </a:lvl1pPr>
          </a:lstStyle>
          <a:p>
            <a:r>
              <a:t>Friday Five (Week 35)</a:t>
            </a:r>
          </a:p>
        </p:txBody>
      </p:sp>
      <p:sp>
        <p:nvSpPr>
          <p:cNvPr id="689" name="Shape 689"/>
          <p:cNvSpPr>
            <a:spLocks noGrp="1"/>
          </p:cNvSpPr>
          <p:nvPr>
            <p:ph type="body" idx="1"/>
          </p:nvPr>
        </p:nvSpPr>
        <p:spPr>
          <a:xfrm>
            <a:off x="241540" y="2628900"/>
            <a:ext cx="12115560" cy="6477000"/>
          </a:xfrm>
          <a:prstGeom prst="rect">
            <a:avLst/>
          </a:prstGeom>
        </p:spPr>
        <p:txBody>
          <a:bodyPr/>
          <a:lstStyle/>
          <a:p>
            <a:pPr>
              <a:buBlip>
                <a:blip r:embed="rId2"/>
              </a:buBlip>
            </a:pPr>
            <a:r>
              <a:rPr dirty="0"/>
              <a:t>1. </a:t>
            </a:r>
            <a:r>
              <a:rPr dirty="0">
                <a:solidFill>
                  <a:srgbClr val="000000"/>
                </a:solidFill>
                <a:latin typeface="Gill Sans"/>
                <a:ea typeface="Gill Sans"/>
                <a:cs typeface="Gill Sans"/>
                <a:sym typeface="Gill Sans"/>
              </a:rPr>
              <a:t>Is this number odd or even? 1,888_____________</a:t>
            </a:r>
          </a:p>
          <a:p>
            <a:pPr>
              <a:buBlip>
                <a:blip r:embed="rId2"/>
              </a:buBlip>
            </a:pPr>
            <a:r>
              <a:rPr dirty="0"/>
              <a:t>2. </a:t>
            </a:r>
            <a:r>
              <a:rPr dirty="0">
                <a:solidFill>
                  <a:srgbClr val="000000"/>
                </a:solidFill>
                <a:latin typeface="Gill Sans"/>
                <a:ea typeface="Gill Sans"/>
                <a:cs typeface="Gill Sans"/>
                <a:sym typeface="Gill Sans"/>
              </a:rPr>
              <a:t>179 + 304 =_____</a:t>
            </a:r>
          </a:p>
          <a:p>
            <a:pPr>
              <a:buBlip>
                <a:blip r:embed="rId2"/>
              </a:buBlip>
            </a:pPr>
            <a:r>
              <a:rPr dirty="0"/>
              <a:t>3. </a:t>
            </a:r>
            <a:r>
              <a:rPr dirty="0">
                <a:solidFill>
                  <a:srgbClr val="000000"/>
                </a:solidFill>
                <a:latin typeface="Gill Sans"/>
                <a:ea typeface="Gill Sans"/>
                <a:cs typeface="Gill Sans"/>
                <a:sym typeface="Gill Sans"/>
              </a:rPr>
              <a:t>Write a related subtraction fact for 26 – 2 = 24.__________</a:t>
            </a:r>
          </a:p>
          <a:p>
            <a:pPr>
              <a:buBlip>
                <a:blip r:embed="rId2"/>
              </a:buBlip>
            </a:pPr>
            <a:r>
              <a:rPr dirty="0"/>
              <a:t>4. </a:t>
            </a:r>
            <a:r>
              <a:rPr dirty="0">
                <a:solidFill>
                  <a:srgbClr val="000000"/>
                </a:solidFill>
                <a:latin typeface="Gill Sans"/>
                <a:ea typeface="Gill Sans"/>
                <a:cs typeface="Gill Sans"/>
                <a:sym typeface="Gill Sans"/>
              </a:rPr>
              <a:t>Count by 10s: 330, _____, _____, _____, _____, _____, 390</a:t>
            </a:r>
          </a:p>
          <a:p>
            <a:pPr>
              <a:buBlip>
                <a:blip r:embed="rId2"/>
              </a:buBlip>
            </a:pPr>
            <a:r>
              <a:rPr dirty="0"/>
              <a:t>5. </a:t>
            </a:r>
            <a:r>
              <a:rPr dirty="0">
                <a:solidFill>
                  <a:srgbClr val="000000"/>
                </a:solidFill>
                <a:latin typeface="Gill Sans"/>
                <a:ea typeface="Gill Sans"/>
                <a:cs typeface="Gill Sans"/>
                <a:sym typeface="Gill Sans"/>
              </a:rPr>
              <a:t>550 - 37 =_____  </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5" name="Shape 695"/>
          <p:cNvSpPr>
            <a:spLocks noGrp="1"/>
          </p:cNvSpPr>
          <p:nvPr>
            <p:ph type="title"/>
          </p:nvPr>
        </p:nvSpPr>
        <p:spPr>
          <a:xfrm>
            <a:off x="482600" y="-292100"/>
            <a:ext cx="11709400" cy="2032000"/>
          </a:xfrm>
          <a:prstGeom prst="rect">
            <a:avLst/>
          </a:prstGeom>
        </p:spPr>
        <p:txBody>
          <a:bodyPr/>
          <a:lstStyle>
            <a:lvl1pPr>
              <a:defRPr>
                <a:solidFill>
                  <a:srgbClr val="000000"/>
                </a:solidFill>
              </a:defRPr>
            </a:lvl1pPr>
          </a:lstStyle>
          <a:p>
            <a:r>
              <a:t>Week 36, Day 1</a:t>
            </a:r>
          </a:p>
        </p:txBody>
      </p:sp>
      <p:sp>
        <p:nvSpPr>
          <p:cNvPr id="696" name="Shape 696"/>
          <p:cNvSpPr>
            <a:spLocks noGrp="1"/>
          </p:cNvSpPr>
          <p:nvPr>
            <p:ph type="body" idx="1"/>
          </p:nvPr>
        </p:nvSpPr>
        <p:spPr>
          <a:xfrm>
            <a:off x="452611" y="1612900"/>
            <a:ext cx="12455179" cy="7815114"/>
          </a:xfrm>
          <a:prstGeom prst="rect">
            <a:avLst/>
          </a:prstGeom>
        </p:spPr>
        <p:txBody>
          <a:bodyPr/>
          <a:lstStyle/>
          <a:p>
            <a:pPr>
              <a:buBlip>
                <a:blip r:embed="rId2"/>
              </a:buBlip>
              <a:defRPr>
                <a:solidFill>
                  <a:srgbClr val="000000"/>
                </a:solidFill>
                <a:latin typeface="Gill Sans"/>
                <a:ea typeface="Gill Sans"/>
                <a:cs typeface="Gill Sans"/>
                <a:sym typeface="Gill Sans"/>
              </a:defRPr>
            </a:pPr>
            <a:r>
              <a:t>1. 300 - 10 =_____</a:t>
            </a:r>
          </a:p>
          <a:p>
            <a:pPr>
              <a:buBlip>
                <a:blip r:embed="rId2"/>
              </a:buBlip>
              <a:defRPr>
                <a:solidFill>
                  <a:srgbClr val="000000"/>
                </a:solidFill>
                <a:latin typeface="Gill Sans"/>
                <a:ea typeface="Gill Sans"/>
                <a:cs typeface="Gill Sans"/>
                <a:sym typeface="Gill Sans"/>
              </a:defRPr>
            </a:pPr>
            <a:r>
              <a:t>2. How much money is shown above? </a:t>
            </a:r>
          </a:p>
          <a:p>
            <a:pPr>
              <a:buBlip>
                <a:blip r:embed="rId2"/>
              </a:buBlip>
              <a:defRPr>
                <a:solidFill>
                  <a:srgbClr val="000000"/>
                </a:solidFill>
                <a:latin typeface="Gill Sans"/>
                <a:ea typeface="Gill Sans"/>
                <a:cs typeface="Gill Sans"/>
                <a:sym typeface="Gill Sans"/>
              </a:defRPr>
            </a:pPr>
            <a:r>
              <a:t>3. Which of these shapes has the fewest number of sides?  </a:t>
            </a:r>
            <a:br/>
            <a:r>
              <a:t>A.  rectangle        B.  hexagon         C.  octagon</a:t>
            </a:r>
          </a:p>
          <a:p>
            <a:pPr>
              <a:buBlip>
                <a:blip r:embed="rId2"/>
              </a:buBlip>
              <a:defRPr>
                <a:solidFill>
                  <a:srgbClr val="000000"/>
                </a:solidFill>
                <a:latin typeface="Gill Sans"/>
                <a:ea typeface="Gill Sans"/>
                <a:cs typeface="Gill Sans"/>
                <a:sym typeface="Gill Sans"/>
              </a:defRPr>
            </a:pPr>
            <a:r>
              <a:t>4. The blue car is 15 meters. The white car is 1 meter shorter than the blue car.  Which statement is true?</a:t>
            </a:r>
            <a:br/>
            <a:r>
              <a:t>A.  The blue car is bigger.    </a:t>
            </a:r>
            <a:br/>
            <a:r>
              <a:t>B.  The white car is bigger.   </a:t>
            </a:r>
            <a:br/>
            <a:r>
              <a:t>C.  The cars are the same size.</a:t>
            </a:r>
          </a:p>
          <a:p>
            <a:pPr>
              <a:buBlip>
                <a:blip r:embed="rId2"/>
              </a:buBlip>
              <a:defRPr>
                <a:solidFill>
                  <a:srgbClr val="000000"/>
                </a:solidFill>
                <a:latin typeface="Gill Sans"/>
                <a:ea typeface="Gill Sans"/>
                <a:cs typeface="Gill Sans"/>
                <a:sym typeface="Gill Sans"/>
              </a:defRPr>
            </a:pPr>
            <a:r>
              <a:t>5.  Which of these is </a:t>
            </a:r>
            <a:r>
              <a:rPr>
                <a:latin typeface="Gill Sans SemiBold"/>
                <a:ea typeface="Gill Sans SemiBold"/>
                <a:cs typeface="Gill Sans SemiBold"/>
                <a:sym typeface="Gill Sans SemiBold"/>
              </a:rPr>
              <a:t>not</a:t>
            </a:r>
            <a:r>
              <a:t> a tool for measuring length?</a:t>
            </a:r>
            <a:br/>
            <a:r>
              <a:t>A.  yardstick          B.  ruler          C.  tape measure          D.  scale</a:t>
            </a:r>
          </a:p>
        </p:txBody>
      </p:sp>
      <p:pic>
        <p:nvPicPr>
          <p:cNvPr id="697" name="droppedImage.pdf"/>
          <p:cNvPicPr>
            <a:picLocks noChangeAspect="1"/>
          </p:cNvPicPr>
          <p:nvPr/>
        </p:nvPicPr>
        <p:blipFill>
          <a:blip r:embed="rId3">
            <a:extLst/>
          </a:blip>
          <a:stretch>
            <a:fillRect/>
          </a:stretch>
        </p:blipFill>
        <p:spPr>
          <a:xfrm>
            <a:off x="4579047" y="1234020"/>
            <a:ext cx="8360786" cy="1822223"/>
          </a:xfrm>
          <a:prstGeom prst="rect">
            <a:avLst/>
          </a:prstGeom>
          <a:ln w="12700">
            <a:miter lim="400000"/>
          </a:ln>
        </p:spPr>
      </p:pic>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0" name="Shape 710"/>
          <p:cNvSpPr>
            <a:spLocks noGrp="1"/>
          </p:cNvSpPr>
          <p:nvPr>
            <p:ph type="title"/>
          </p:nvPr>
        </p:nvSpPr>
        <p:spPr>
          <a:prstGeom prst="rect">
            <a:avLst/>
          </a:prstGeom>
        </p:spPr>
        <p:txBody>
          <a:bodyPr/>
          <a:lstStyle>
            <a:lvl1pPr>
              <a:defRPr>
                <a:solidFill>
                  <a:srgbClr val="000000"/>
                </a:solidFill>
              </a:defRPr>
            </a:lvl1pPr>
          </a:lstStyle>
          <a:p>
            <a:r>
              <a:t>Week 36, Day 2</a:t>
            </a:r>
          </a:p>
        </p:txBody>
      </p:sp>
      <p:sp>
        <p:nvSpPr>
          <p:cNvPr id="711" name="Shape 711"/>
          <p:cNvSpPr>
            <a:spLocks noGrp="1"/>
          </p:cNvSpPr>
          <p:nvPr>
            <p:ph type="body" idx="1"/>
          </p:nvPr>
        </p:nvSpPr>
        <p:spPr>
          <a:xfrm>
            <a:off x="381000" y="1993900"/>
            <a:ext cx="12446000" cy="79121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290 - 100 =_____</a:t>
            </a:r>
          </a:p>
          <a:p>
            <a:pPr>
              <a:buBlip>
                <a:blip r:embed="rId2"/>
              </a:buBlip>
              <a:defRPr>
                <a:solidFill>
                  <a:srgbClr val="000000"/>
                </a:solidFill>
                <a:latin typeface="Gill Sans"/>
                <a:ea typeface="Gill Sans"/>
                <a:cs typeface="Gill Sans"/>
                <a:sym typeface="Gill Sans"/>
              </a:defRPr>
            </a:pPr>
            <a:r>
              <a:rPr dirty="0"/>
              <a:t>2. Joy's boot is 13 centimeters long. Kenny's boot is 3 centimeters shorter than Joy's. How many centimeters long is Kenny's boot?</a:t>
            </a:r>
          </a:p>
          <a:p>
            <a:pPr>
              <a:buBlip>
                <a:blip r:embed="rId2"/>
              </a:buBlip>
              <a:defRPr>
                <a:solidFill>
                  <a:srgbClr val="000000"/>
                </a:solidFill>
                <a:latin typeface="Gill Sans"/>
                <a:ea typeface="Gill Sans"/>
                <a:cs typeface="Gill Sans"/>
                <a:sym typeface="Gill Sans"/>
              </a:defRPr>
            </a:pPr>
            <a:endParaRPr dirty="0"/>
          </a:p>
          <a:p>
            <a:pPr>
              <a:buBlip>
                <a:blip r:embed="rId2"/>
              </a:buBlip>
              <a:defRPr>
                <a:solidFill>
                  <a:srgbClr val="000000"/>
                </a:solidFill>
                <a:latin typeface="Gill Sans"/>
                <a:ea typeface="Gill Sans"/>
                <a:cs typeface="Gill Sans"/>
                <a:sym typeface="Gill Sans"/>
              </a:defRPr>
            </a:pPr>
            <a:r>
              <a:rPr dirty="0"/>
              <a:t>3. How many sides does this figure have?</a:t>
            </a:r>
          </a:p>
          <a:p>
            <a:pPr>
              <a:buBlip>
                <a:blip r:embed="rId2"/>
              </a:buBlip>
              <a:defRPr>
                <a:solidFill>
                  <a:srgbClr val="000000"/>
                </a:solidFill>
                <a:latin typeface="Gill Sans"/>
                <a:ea typeface="Gill Sans"/>
                <a:cs typeface="Gill Sans"/>
                <a:sym typeface="Gill Sans"/>
              </a:defRPr>
            </a:pPr>
            <a:r>
              <a:rPr dirty="0"/>
              <a:t>4. Which symbol makes this expression true?  27 - 6 ____ 14 + 8            A.  &gt;           B.  =         C.  ≠</a:t>
            </a:r>
          </a:p>
          <a:p>
            <a:pPr>
              <a:buBlip>
                <a:blip r:embed="rId2"/>
              </a:buBlip>
              <a:defRPr>
                <a:solidFill>
                  <a:srgbClr val="000000"/>
                </a:solidFill>
                <a:latin typeface="Gill Sans"/>
                <a:ea typeface="Gill Sans"/>
                <a:cs typeface="Gill Sans"/>
                <a:sym typeface="Gill Sans"/>
              </a:defRPr>
            </a:pPr>
            <a:r>
              <a:rPr dirty="0"/>
              <a:t>5. Billy has to weigh the big fish he caught.  What measurement tool would he use?    A.  teaspoon  </a:t>
            </a:r>
            <a:r>
              <a:rPr dirty="0" smtClean="0"/>
              <a:t>  </a:t>
            </a:r>
            <a:r>
              <a:rPr dirty="0"/>
              <a:t>B.  pound scale </a:t>
            </a:r>
            <a:r>
              <a:rPr dirty="0" smtClean="0"/>
              <a:t>  </a:t>
            </a:r>
            <a:r>
              <a:rPr dirty="0"/>
              <a:t>C.  gallon            </a:t>
            </a:r>
          </a:p>
        </p:txBody>
      </p:sp>
      <p:pic>
        <p:nvPicPr>
          <p:cNvPr id="712" name="droppedImage.pdf"/>
          <p:cNvPicPr>
            <a:picLocks noChangeAspect="1"/>
          </p:cNvPicPr>
          <p:nvPr/>
        </p:nvPicPr>
        <p:blipFill>
          <a:blip r:embed="rId3">
            <a:extLst/>
          </a:blip>
          <a:stretch>
            <a:fillRect/>
          </a:stretch>
        </p:blipFill>
        <p:spPr>
          <a:xfrm>
            <a:off x="8794509" y="4499155"/>
            <a:ext cx="1875368" cy="1875367"/>
          </a:xfrm>
          <a:prstGeom prst="rect">
            <a:avLst/>
          </a:prstGeom>
          <a:ln w="12700">
            <a:miter lim="400000"/>
          </a:ln>
        </p:spPr>
      </p:pic>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3" name="Shape 723"/>
          <p:cNvSpPr>
            <a:spLocks noGrp="1"/>
          </p:cNvSpPr>
          <p:nvPr>
            <p:ph type="title"/>
          </p:nvPr>
        </p:nvSpPr>
        <p:spPr>
          <a:xfrm>
            <a:off x="647700" y="152400"/>
            <a:ext cx="11709400" cy="1452113"/>
          </a:xfrm>
          <a:prstGeom prst="rect">
            <a:avLst/>
          </a:prstGeom>
        </p:spPr>
        <p:txBody>
          <a:bodyPr/>
          <a:lstStyle>
            <a:lvl1pPr>
              <a:defRPr>
                <a:solidFill>
                  <a:srgbClr val="000000"/>
                </a:solidFill>
              </a:defRPr>
            </a:lvl1pPr>
          </a:lstStyle>
          <a:p>
            <a:r>
              <a:rPr dirty="0"/>
              <a:t>Week 36, Day 3</a:t>
            </a:r>
          </a:p>
        </p:txBody>
      </p:sp>
      <p:sp>
        <p:nvSpPr>
          <p:cNvPr id="724" name="Shape 724"/>
          <p:cNvSpPr>
            <a:spLocks noGrp="1"/>
          </p:cNvSpPr>
          <p:nvPr>
            <p:ph type="body" idx="1"/>
          </p:nvPr>
        </p:nvSpPr>
        <p:spPr>
          <a:xfrm>
            <a:off x="0" y="1793097"/>
            <a:ext cx="12836106" cy="74930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280 - 10 =</a:t>
            </a:r>
            <a:r>
              <a:rPr sz="2200" dirty="0"/>
              <a:t>______</a:t>
            </a:r>
          </a:p>
          <a:p>
            <a:pPr>
              <a:buBlip>
                <a:blip r:embed="rId2"/>
              </a:buBlip>
              <a:defRPr>
                <a:solidFill>
                  <a:srgbClr val="000000"/>
                </a:solidFill>
                <a:latin typeface="Gill Sans"/>
                <a:ea typeface="Gill Sans"/>
                <a:cs typeface="Gill Sans"/>
                <a:sym typeface="Gill Sans"/>
              </a:defRPr>
            </a:pPr>
            <a:r>
              <a:rPr dirty="0"/>
              <a:t>2. Bob and Jay want to put their money together to buy a game.  Bob has $4.32 and Jay has $3.56.  How much money do they have?_____</a:t>
            </a:r>
          </a:p>
          <a:p>
            <a:pPr>
              <a:buBlip>
                <a:blip r:embed="rId2"/>
              </a:buBlip>
              <a:defRPr>
                <a:solidFill>
                  <a:srgbClr val="000000"/>
                </a:solidFill>
                <a:latin typeface="Gill Sans"/>
                <a:ea typeface="Gill Sans"/>
                <a:cs typeface="Gill Sans"/>
                <a:sym typeface="Gill Sans"/>
              </a:defRPr>
            </a:pPr>
            <a:r>
              <a:rPr dirty="0"/>
              <a:t>3. Which shape has the most sides?                                                     A. hexagon          B. trapezoid              C. triangle</a:t>
            </a:r>
          </a:p>
          <a:p>
            <a:pPr>
              <a:buBlip>
                <a:blip r:embed="rId2"/>
              </a:buBlip>
              <a:defRPr>
                <a:solidFill>
                  <a:srgbClr val="000000"/>
                </a:solidFill>
                <a:latin typeface="Gill Sans"/>
                <a:ea typeface="Gill Sans"/>
                <a:cs typeface="Gill Sans"/>
                <a:sym typeface="Gill Sans"/>
              </a:defRPr>
            </a:pPr>
            <a:r>
              <a:rPr dirty="0"/>
              <a:t>4. Which equation is true?    A.  14 + 17 = 54 - 21                                 B.  77 - 42 = 23 + 12           C.  12 + 13 = 17 + 3</a:t>
            </a:r>
          </a:p>
          <a:p>
            <a:pPr>
              <a:buBlip>
                <a:blip r:embed="rId2"/>
              </a:buBlip>
              <a:defRPr>
                <a:solidFill>
                  <a:srgbClr val="000000"/>
                </a:solidFill>
                <a:latin typeface="Gill Sans"/>
                <a:ea typeface="Gill Sans"/>
                <a:cs typeface="Gill Sans"/>
                <a:sym typeface="Gill Sans"/>
              </a:defRPr>
            </a:pPr>
            <a:r>
              <a:rPr dirty="0"/>
              <a:t>5.  Your mom is getting new carpet for your bedroom.  Which unit of measurement will she use to best measure how much is needed?</a:t>
            </a:r>
          </a:p>
          <a:p>
            <a:pPr marL="0" indent="342900">
              <a:lnSpc>
                <a:spcPct val="100000"/>
              </a:lnSpc>
              <a:spcBef>
                <a:spcPts val="0"/>
              </a:spcBef>
              <a:buSzTx/>
              <a:buNone/>
              <a:defRPr>
                <a:solidFill>
                  <a:srgbClr val="000000"/>
                </a:solidFill>
                <a:latin typeface="Gill Sans"/>
                <a:ea typeface="Gill Sans"/>
                <a:cs typeface="Gill Sans"/>
                <a:sym typeface="Gill Sans"/>
              </a:defRPr>
            </a:pPr>
            <a:r>
              <a:rPr dirty="0"/>
              <a:t>A.  inches                B.  gallons                C.  feet               D.  pounds</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 name="Shape 176"/>
          <p:cNvSpPr>
            <a:spLocks noGrp="1"/>
          </p:cNvSpPr>
          <p:nvPr>
            <p:ph type="title"/>
          </p:nvPr>
        </p:nvSpPr>
        <p:spPr>
          <a:xfrm>
            <a:off x="647700" y="152400"/>
            <a:ext cx="11709400" cy="1634783"/>
          </a:xfrm>
          <a:prstGeom prst="rect">
            <a:avLst/>
          </a:prstGeom>
        </p:spPr>
        <p:txBody>
          <a:bodyPr/>
          <a:lstStyle>
            <a:lvl1pPr>
              <a:defRPr>
                <a:solidFill>
                  <a:srgbClr val="000000"/>
                </a:solidFill>
              </a:defRPr>
            </a:lvl1pPr>
          </a:lstStyle>
          <a:p>
            <a:r>
              <a:rPr dirty="0"/>
              <a:t>Week 29, Day 3</a:t>
            </a:r>
          </a:p>
        </p:txBody>
      </p:sp>
      <p:sp>
        <p:nvSpPr>
          <p:cNvPr id="177" name="Shape 177"/>
          <p:cNvSpPr>
            <a:spLocks noGrp="1"/>
          </p:cNvSpPr>
          <p:nvPr>
            <p:ph type="body" idx="1"/>
          </p:nvPr>
        </p:nvSpPr>
        <p:spPr>
          <a:xfrm>
            <a:off x="425449" y="1248833"/>
            <a:ext cx="12153901" cy="8356601"/>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a:t>
            </a:r>
            <a:r>
              <a:rPr dirty="0">
                <a:uFill>
                  <a:solidFill>
                    <a:srgbClr val="000000"/>
                  </a:solidFill>
                </a:uFill>
              </a:rPr>
              <a:t>How many more votes were there for </a:t>
            </a:r>
            <a:br>
              <a:rPr dirty="0">
                <a:uFill>
                  <a:solidFill>
                    <a:srgbClr val="000000"/>
                  </a:solidFill>
                </a:uFill>
              </a:rPr>
            </a:br>
            <a:r>
              <a:rPr dirty="0">
                <a:uFill>
                  <a:solidFill>
                    <a:srgbClr val="000000"/>
                  </a:solidFill>
                </a:uFill>
              </a:rPr>
              <a:t>pink than yellow?                                 </a:t>
            </a:r>
            <a:br>
              <a:rPr dirty="0">
                <a:uFill>
                  <a:solidFill>
                    <a:srgbClr val="000000"/>
                  </a:solidFill>
                </a:uFill>
              </a:rPr>
            </a:br>
            <a:r>
              <a:rPr dirty="0">
                <a:uFill>
                  <a:solidFill>
                    <a:srgbClr val="000000"/>
                  </a:solidFill>
                </a:uFill>
              </a:rPr>
              <a:t>A. 10       B.  5       C. 15      D. 3</a:t>
            </a:r>
          </a:p>
          <a:p>
            <a:pPr>
              <a:buBlip>
                <a:blip r:embed="rId2"/>
              </a:buBlip>
              <a:defRPr>
                <a:solidFill>
                  <a:srgbClr val="000000"/>
                </a:solidFill>
                <a:latin typeface="Gill Sans"/>
                <a:ea typeface="Gill Sans"/>
                <a:cs typeface="Gill Sans"/>
                <a:sym typeface="Gill Sans"/>
              </a:defRPr>
            </a:pPr>
            <a:r>
              <a:rPr dirty="0"/>
              <a:t>2.  Billy has 12 baseball cards.  He gave 3 baseball cards away.  How many baseball cards does he have now?     </a:t>
            </a:r>
            <a:r>
              <a:rPr lang="en-US" dirty="0" smtClean="0"/>
              <a:t/>
            </a:r>
            <a:br>
              <a:rPr lang="en-US" dirty="0" smtClean="0"/>
            </a:br>
            <a:r>
              <a:rPr dirty="0" smtClean="0"/>
              <a:t>A</a:t>
            </a:r>
            <a:r>
              <a:rPr dirty="0"/>
              <a:t>.  7       B.  9       C.  8 </a:t>
            </a:r>
          </a:p>
          <a:p>
            <a:pPr>
              <a:buBlip>
                <a:blip r:embed="rId2"/>
              </a:buBlip>
              <a:defRPr>
                <a:solidFill>
                  <a:srgbClr val="000000"/>
                </a:solidFill>
                <a:latin typeface="Gill Sans"/>
                <a:ea typeface="Gill Sans"/>
                <a:cs typeface="Gill Sans"/>
                <a:sym typeface="Gill Sans"/>
              </a:defRPr>
            </a:pPr>
            <a:r>
              <a:rPr dirty="0"/>
              <a:t>3. What is the fraction shaded in this shape?                                      A. 2/4       B. 1/4     C. 2/3    </a:t>
            </a:r>
          </a:p>
          <a:p>
            <a:pPr>
              <a:buBlip>
                <a:blip r:embed="rId2"/>
              </a:buBlip>
              <a:defRPr>
                <a:solidFill>
                  <a:srgbClr val="000000"/>
                </a:solidFill>
                <a:latin typeface="Gill Sans"/>
                <a:ea typeface="Gill Sans"/>
                <a:cs typeface="Gill Sans"/>
                <a:sym typeface="Gill Sans"/>
              </a:defRPr>
            </a:pPr>
            <a:r>
              <a:rPr dirty="0"/>
              <a:t>4.  What time is it?                                                                                 A. 3:05     B.  3:11   C.  11:13</a:t>
            </a:r>
          </a:p>
          <a:p>
            <a:pPr>
              <a:buBlip>
                <a:blip r:embed="rId2"/>
              </a:buBlip>
              <a:defRPr>
                <a:solidFill>
                  <a:srgbClr val="000000"/>
                </a:solidFill>
                <a:latin typeface="Gill Sans"/>
                <a:ea typeface="Gill Sans"/>
                <a:cs typeface="Gill Sans"/>
                <a:sym typeface="Gill Sans"/>
              </a:defRPr>
            </a:pPr>
            <a:r>
              <a:rPr dirty="0"/>
              <a:t>5. Count by 2s: 104, 106, ____, ____, ____, ____, ____, 118</a:t>
            </a:r>
          </a:p>
        </p:txBody>
      </p:sp>
      <p:sp>
        <p:nvSpPr>
          <p:cNvPr id="178" name="Shape 178"/>
          <p:cNvSpPr/>
          <p:nvPr/>
        </p:nvSpPr>
        <p:spPr>
          <a:xfrm>
            <a:off x="9770776" y="423332"/>
            <a:ext cx="2697449" cy="28575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rPr dirty="0"/>
              <a:t>Favorite Color</a:t>
            </a:r>
          </a:p>
          <a:p>
            <a:pPr algn="l" defTabSz="457200">
              <a:defRPr sz="3000"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Blue	√ </a:t>
            </a:r>
          </a:p>
          <a:p>
            <a:pPr algn="l" defTabSz="457200">
              <a:defRPr sz="3000">
                <a:solidFill>
                  <a:srgbClr val="000000"/>
                </a:solidFill>
                <a:latin typeface="Helvetica"/>
                <a:ea typeface="Helvetica"/>
                <a:cs typeface="Helvetica"/>
                <a:sym typeface="Helvetica"/>
              </a:defRPr>
            </a:pPr>
            <a:r>
              <a:rPr dirty="0"/>
              <a:t>Pink 	√ √ √ </a:t>
            </a:r>
          </a:p>
          <a:p>
            <a:pPr algn="l" defTabSz="457200">
              <a:defRPr sz="3000">
                <a:solidFill>
                  <a:srgbClr val="000000"/>
                </a:solidFill>
                <a:latin typeface="Helvetica"/>
                <a:ea typeface="Helvetica"/>
                <a:cs typeface="Helvetica"/>
                <a:sym typeface="Helvetica"/>
              </a:defRPr>
            </a:pPr>
            <a:r>
              <a:rPr dirty="0"/>
              <a:t>Yellow	√ √ </a:t>
            </a:r>
          </a:p>
          <a:p>
            <a:pPr algn="l" defTabSz="457200">
              <a:defRPr sz="3000">
                <a:solidFill>
                  <a:srgbClr val="000000"/>
                </a:solidFill>
                <a:latin typeface="Helvetica"/>
                <a:ea typeface="Helvetica"/>
                <a:cs typeface="Helvetica"/>
                <a:sym typeface="Helvetica"/>
              </a:defRPr>
            </a:pPr>
            <a:r>
              <a:rPr dirty="0"/>
              <a:t>key  √= 3 votes</a:t>
            </a:r>
          </a:p>
        </p:txBody>
      </p:sp>
      <p:pic>
        <p:nvPicPr>
          <p:cNvPr id="179" name="Unknown.jpg"/>
          <p:cNvPicPr>
            <a:picLocks noChangeAspect="1"/>
          </p:cNvPicPr>
          <p:nvPr/>
        </p:nvPicPr>
        <p:blipFill>
          <a:blip r:embed="rId3">
            <a:extLst/>
          </a:blip>
          <a:srcRect l="277" t="263" r="272" b="286"/>
          <a:stretch>
            <a:fillRect/>
          </a:stretch>
        </p:blipFill>
        <p:spPr>
          <a:xfrm>
            <a:off x="7467313" y="6432783"/>
            <a:ext cx="2303463" cy="2303463"/>
          </a:xfrm>
          <a:custGeom>
            <a:avLst/>
            <a:gdLst/>
            <a:ahLst/>
            <a:cxnLst>
              <a:cxn ang="0">
                <a:pos x="wd2" y="hd2"/>
              </a:cxn>
              <a:cxn ang="5400000">
                <a:pos x="wd2" y="hd2"/>
              </a:cxn>
              <a:cxn ang="10800000">
                <a:pos x="wd2" y="hd2"/>
              </a:cxn>
              <a:cxn ang="16200000">
                <a:pos x="wd2" y="hd2"/>
              </a:cxn>
            </a:cxnLst>
            <a:rect l="0" t="0" r="r" b="b"/>
            <a:pathLst>
              <a:path w="21600" h="21600" extrusionOk="0">
                <a:moveTo>
                  <a:pt x="10886" y="0"/>
                </a:moveTo>
                <a:cubicBezTo>
                  <a:pt x="9888" y="29"/>
                  <a:pt x="9222" y="66"/>
                  <a:pt x="9196" y="108"/>
                </a:cubicBezTo>
                <a:cubicBezTo>
                  <a:pt x="9140" y="199"/>
                  <a:pt x="8728" y="334"/>
                  <a:pt x="8280" y="406"/>
                </a:cubicBezTo>
                <a:cubicBezTo>
                  <a:pt x="4892" y="947"/>
                  <a:pt x="943" y="4896"/>
                  <a:pt x="402" y="8284"/>
                </a:cubicBezTo>
                <a:cubicBezTo>
                  <a:pt x="330" y="8732"/>
                  <a:pt x="195" y="9140"/>
                  <a:pt x="104" y="9196"/>
                </a:cubicBezTo>
                <a:cubicBezTo>
                  <a:pt x="64" y="9221"/>
                  <a:pt x="29" y="9855"/>
                  <a:pt x="0" y="10774"/>
                </a:cubicBezTo>
                <a:cubicBezTo>
                  <a:pt x="29" y="11721"/>
                  <a:pt x="67" y="12390"/>
                  <a:pt x="108" y="12471"/>
                </a:cubicBezTo>
                <a:cubicBezTo>
                  <a:pt x="200" y="12653"/>
                  <a:pt x="458" y="13415"/>
                  <a:pt x="681" y="14161"/>
                </a:cubicBezTo>
                <a:cubicBezTo>
                  <a:pt x="1192" y="15865"/>
                  <a:pt x="2227" y="17468"/>
                  <a:pt x="3640" y="18757"/>
                </a:cubicBezTo>
                <a:cubicBezTo>
                  <a:pt x="4846" y="19857"/>
                  <a:pt x="7012" y="20999"/>
                  <a:pt x="8280" y="21202"/>
                </a:cubicBezTo>
                <a:cubicBezTo>
                  <a:pt x="8728" y="21273"/>
                  <a:pt x="9140" y="21405"/>
                  <a:pt x="9196" y="21496"/>
                </a:cubicBezTo>
                <a:cubicBezTo>
                  <a:pt x="9221" y="21537"/>
                  <a:pt x="9860" y="21571"/>
                  <a:pt x="10800" y="21600"/>
                </a:cubicBezTo>
                <a:cubicBezTo>
                  <a:pt x="11739" y="21571"/>
                  <a:pt x="12379" y="21537"/>
                  <a:pt x="12404" y="21496"/>
                </a:cubicBezTo>
                <a:cubicBezTo>
                  <a:pt x="12460" y="21405"/>
                  <a:pt x="12872" y="21273"/>
                  <a:pt x="13320" y="21202"/>
                </a:cubicBezTo>
                <a:cubicBezTo>
                  <a:pt x="16708" y="20660"/>
                  <a:pt x="20657" y="16708"/>
                  <a:pt x="21198" y="13320"/>
                </a:cubicBezTo>
                <a:cubicBezTo>
                  <a:pt x="21270" y="12872"/>
                  <a:pt x="21401" y="12464"/>
                  <a:pt x="21492" y="12408"/>
                </a:cubicBezTo>
                <a:cubicBezTo>
                  <a:pt x="21534" y="12382"/>
                  <a:pt x="21571" y="11718"/>
                  <a:pt x="21600" y="10729"/>
                </a:cubicBezTo>
                <a:cubicBezTo>
                  <a:pt x="21571" y="9716"/>
                  <a:pt x="21534" y="9030"/>
                  <a:pt x="21492" y="8984"/>
                </a:cubicBezTo>
                <a:cubicBezTo>
                  <a:pt x="21402" y="8884"/>
                  <a:pt x="21229" y="8385"/>
                  <a:pt x="21105" y="7875"/>
                </a:cubicBezTo>
                <a:cubicBezTo>
                  <a:pt x="20618" y="5866"/>
                  <a:pt x="19259" y="3811"/>
                  <a:pt x="17488" y="2400"/>
                </a:cubicBezTo>
                <a:cubicBezTo>
                  <a:pt x="16393" y="1529"/>
                  <a:pt x="14423" y="555"/>
                  <a:pt x="13416" y="391"/>
                </a:cubicBezTo>
                <a:cubicBezTo>
                  <a:pt x="13021" y="326"/>
                  <a:pt x="12650" y="199"/>
                  <a:pt x="12594" y="108"/>
                </a:cubicBezTo>
                <a:cubicBezTo>
                  <a:pt x="12568" y="66"/>
                  <a:pt x="11896" y="29"/>
                  <a:pt x="10886" y="0"/>
                </a:cubicBezTo>
                <a:close/>
              </a:path>
            </a:pathLst>
          </a:custGeom>
          <a:ln w="12700">
            <a:miter lim="400000"/>
          </a:ln>
        </p:spPr>
      </p:pic>
      <p:pic>
        <p:nvPicPr>
          <p:cNvPr id="180" name="pasted-image.tiff"/>
          <p:cNvPicPr>
            <a:picLocks noChangeAspect="1"/>
          </p:cNvPicPr>
          <p:nvPr/>
        </p:nvPicPr>
        <p:blipFill>
          <a:blip r:embed="rId4">
            <a:extLst/>
          </a:blip>
          <a:srcRect l="214" t="239" r="232" b="256"/>
          <a:stretch>
            <a:fillRect/>
          </a:stretch>
        </p:blipFill>
        <p:spPr>
          <a:xfrm>
            <a:off x="9770776" y="4453891"/>
            <a:ext cx="2486026" cy="2484835"/>
          </a:xfrm>
          <a:custGeom>
            <a:avLst/>
            <a:gdLst/>
            <a:ahLst/>
            <a:cxnLst>
              <a:cxn ang="0">
                <a:pos x="wd2" y="hd2"/>
              </a:cxn>
              <a:cxn ang="5400000">
                <a:pos x="wd2" y="hd2"/>
              </a:cxn>
              <a:cxn ang="10800000">
                <a:pos x="wd2" y="hd2"/>
              </a:cxn>
              <a:cxn ang="16200000">
                <a:pos x="wd2" y="hd2"/>
              </a:cxn>
            </a:cxnLst>
            <a:rect l="0" t="0" r="r" b="b"/>
            <a:pathLst>
              <a:path w="21600" h="21600" extrusionOk="0">
                <a:moveTo>
                  <a:pt x="10821" y="0"/>
                </a:moveTo>
                <a:cubicBezTo>
                  <a:pt x="10008" y="22"/>
                  <a:pt x="9439" y="46"/>
                  <a:pt x="9421" y="76"/>
                </a:cubicBezTo>
                <a:cubicBezTo>
                  <a:pt x="9377" y="147"/>
                  <a:pt x="9027" y="253"/>
                  <a:pt x="8645" y="310"/>
                </a:cubicBezTo>
                <a:cubicBezTo>
                  <a:pt x="6987" y="559"/>
                  <a:pt x="4945" y="1614"/>
                  <a:pt x="3466" y="2984"/>
                </a:cubicBezTo>
                <a:cubicBezTo>
                  <a:pt x="1933" y="4404"/>
                  <a:pt x="585" y="6827"/>
                  <a:pt x="317" y="8642"/>
                </a:cubicBezTo>
                <a:cubicBezTo>
                  <a:pt x="260" y="9026"/>
                  <a:pt x="154" y="9374"/>
                  <a:pt x="83" y="9418"/>
                </a:cubicBezTo>
                <a:cubicBezTo>
                  <a:pt x="51" y="9438"/>
                  <a:pt x="22" y="10055"/>
                  <a:pt x="0" y="10964"/>
                </a:cubicBezTo>
                <a:cubicBezTo>
                  <a:pt x="17" y="11654"/>
                  <a:pt x="36" y="12156"/>
                  <a:pt x="59" y="12178"/>
                </a:cubicBezTo>
                <a:cubicBezTo>
                  <a:pt x="117" y="12237"/>
                  <a:pt x="243" y="12661"/>
                  <a:pt x="338" y="13120"/>
                </a:cubicBezTo>
                <a:cubicBezTo>
                  <a:pt x="1133" y="16967"/>
                  <a:pt x="4337" y="20290"/>
                  <a:pt x="8090" y="21162"/>
                </a:cubicBezTo>
                <a:cubicBezTo>
                  <a:pt x="8654" y="21293"/>
                  <a:pt x="9214" y="21455"/>
                  <a:pt x="9334" y="21521"/>
                </a:cubicBezTo>
                <a:cubicBezTo>
                  <a:pt x="9390" y="21551"/>
                  <a:pt x="10059" y="21578"/>
                  <a:pt x="11034" y="21600"/>
                </a:cubicBezTo>
                <a:cubicBezTo>
                  <a:pt x="11715" y="21576"/>
                  <a:pt x="12173" y="21548"/>
                  <a:pt x="12197" y="21510"/>
                </a:cubicBezTo>
                <a:cubicBezTo>
                  <a:pt x="12246" y="21430"/>
                  <a:pt x="12462" y="21360"/>
                  <a:pt x="12679" y="21359"/>
                </a:cubicBezTo>
                <a:cubicBezTo>
                  <a:pt x="13271" y="21356"/>
                  <a:pt x="15388" y="20579"/>
                  <a:pt x="16328" y="20020"/>
                </a:cubicBezTo>
                <a:cubicBezTo>
                  <a:pt x="17440" y="19358"/>
                  <a:pt x="18912" y="17975"/>
                  <a:pt x="19648" y="16894"/>
                </a:cubicBezTo>
                <a:cubicBezTo>
                  <a:pt x="20369" y="15837"/>
                  <a:pt x="21168" y="13931"/>
                  <a:pt x="21300" y="12961"/>
                </a:cubicBezTo>
                <a:cubicBezTo>
                  <a:pt x="21352" y="12576"/>
                  <a:pt x="21454" y="12225"/>
                  <a:pt x="21524" y="12182"/>
                </a:cubicBezTo>
                <a:cubicBezTo>
                  <a:pt x="21554" y="12163"/>
                  <a:pt x="21578" y="11584"/>
                  <a:pt x="21600" y="10753"/>
                </a:cubicBezTo>
                <a:cubicBezTo>
                  <a:pt x="21576" y="9942"/>
                  <a:pt x="21545" y="9433"/>
                  <a:pt x="21503" y="9408"/>
                </a:cubicBezTo>
                <a:cubicBezTo>
                  <a:pt x="21423" y="9358"/>
                  <a:pt x="21356" y="9142"/>
                  <a:pt x="21355" y="8925"/>
                </a:cubicBezTo>
                <a:cubicBezTo>
                  <a:pt x="21352" y="8333"/>
                  <a:pt x="20576" y="6211"/>
                  <a:pt x="20017" y="5271"/>
                </a:cubicBezTo>
                <a:cubicBezTo>
                  <a:pt x="19356" y="4159"/>
                  <a:pt x="17970" y="2689"/>
                  <a:pt x="16890" y="1953"/>
                </a:cubicBezTo>
                <a:cubicBezTo>
                  <a:pt x="15833" y="1231"/>
                  <a:pt x="13932" y="429"/>
                  <a:pt x="12962" y="297"/>
                </a:cubicBezTo>
                <a:cubicBezTo>
                  <a:pt x="12577" y="244"/>
                  <a:pt x="12226" y="146"/>
                  <a:pt x="12183" y="76"/>
                </a:cubicBezTo>
                <a:cubicBezTo>
                  <a:pt x="12165" y="47"/>
                  <a:pt x="11607" y="21"/>
                  <a:pt x="10821" y="0"/>
                </a:cubicBezTo>
                <a:close/>
              </a:path>
            </a:pathLst>
          </a:custGeom>
          <a:ln w="12700">
            <a:miter lim="400000"/>
          </a:ln>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5" name="Shape 735"/>
          <p:cNvSpPr>
            <a:spLocks noGrp="1"/>
          </p:cNvSpPr>
          <p:nvPr>
            <p:ph type="title"/>
          </p:nvPr>
        </p:nvSpPr>
        <p:spPr>
          <a:xfrm>
            <a:off x="647700" y="152400"/>
            <a:ext cx="11709400" cy="1141562"/>
          </a:xfrm>
          <a:prstGeom prst="rect">
            <a:avLst/>
          </a:prstGeom>
        </p:spPr>
        <p:txBody>
          <a:bodyPr/>
          <a:lstStyle>
            <a:lvl1pPr>
              <a:defRPr>
                <a:solidFill>
                  <a:srgbClr val="000000"/>
                </a:solidFill>
              </a:defRPr>
            </a:lvl1pPr>
          </a:lstStyle>
          <a:p>
            <a:r>
              <a:rPr dirty="0"/>
              <a:t>Week 36, Day 4</a:t>
            </a:r>
          </a:p>
        </p:txBody>
      </p:sp>
      <p:sp>
        <p:nvSpPr>
          <p:cNvPr id="736" name="Shape 736"/>
          <p:cNvSpPr>
            <a:spLocks noGrp="1"/>
          </p:cNvSpPr>
          <p:nvPr>
            <p:ph type="body" idx="1"/>
          </p:nvPr>
        </p:nvSpPr>
        <p:spPr>
          <a:xfrm>
            <a:off x="406400" y="1955800"/>
            <a:ext cx="12192000" cy="74422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A rectangle has 2 rows and 4 columns. How many squares are in it?</a:t>
            </a:r>
          </a:p>
          <a:p>
            <a:pPr>
              <a:buBlip>
                <a:blip r:embed="rId2"/>
              </a:buBlip>
              <a:defRPr>
                <a:solidFill>
                  <a:srgbClr val="000000"/>
                </a:solidFill>
                <a:latin typeface="Gill Sans"/>
                <a:ea typeface="Gill Sans"/>
                <a:cs typeface="Gill Sans"/>
                <a:sym typeface="Gill Sans"/>
              </a:defRPr>
            </a:pPr>
            <a:r>
              <a:rPr dirty="0"/>
              <a:t>2. Paige has 1 half dollar, 2 quarters, 3 dimes, 2 nickels, and 8 pennies.  How much money does she have?    </a:t>
            </a:r>
            <a:r>
              <a:rPr lang="en-US" dirty="0" smtClean="0"/>
              <a:t/>
            </a:r>
            <a:br>
              <a:rPr lang="en-US" dirty="0" smtClean="0"/>
            </a:br>
            <a:r>
              <a:rPr dirty="0" smtClean="0"/>
              <a:t>A</a:t>
            </a:r>
            <a:r>
              <a:rPr dirty="0"/>
              <a:t>.$1.51     B.  $1.48     C. $2.98       </a:t>
            </a:r>
          </a:p>
          <a:p>
            <a:pPr>
              <a:buBlip>
                <a:blip r:embed="rId2"/>
              </a:buBlip>
              <a:defRPr>
                <a:solidFill>
                  <a:srgbClr val="000000"/>
                </a:solidFill>
                <a:latin typeface="Gill Sans"/>
                <a:ea typeface="Gill Sans"/>
                <a:cs typeface="Gill Sans"/>
                <a:sym typeface="Gill Sans"/>
              </a:defRPr>
            </a:pPr>
            <a:r>
              <a:rPr dirty="0"/>
              <a:t>3. Which shape has more sides than a trapezoid?  </a:t>
            </a:r>
            <a:br>
              <a:rPr dirty="0"/>
            </a:br>
            <a:r>
              <a:rPr dirty="0"/>
              <a:t>A. triangle    </a:t>
            </a:r>
            <a:r>
              <a:rPr dirty="0" smtClean="0"/>
              <a:t>   </a:t>
            </a:r>
            <a:r>
              <a:rPr dirty="0"/>
              <a:t>B.  square      </a:t>
            </a:r>
            <a:r>
              <a:rPr dirty="0" smtClean="0"/>
              <a:t>   </a:t>
            </a:r>
            <a:r>
              <a:rPr dirty="0"/>
              <a:t>C.  rectangle       D.  hexagon</a:t>
            </a:r>
          </a:p>
          <a:p>
            <a:pPr>
              <a:buBlip>
                <a:blip r:embed="rId2"/>
              </a:buBlip>
              <a:defRPr>
                <a:solidFill>
                  <a:srgbClr val="000000"/>
                </a:solidFill>
                <a:latin typeface="Gill Sans"/>
                <a:ea typeface="Gill Sans"/>
                <a:cs typeface="Gill Sans"/>
                <a:sym typeface="Gill Sans"/>
              </a:defRPr>
            </a:pPr>
            <a:r>
              <a:rPr dirty="0"/>
              <a:t>4. Which equation is </a:t>
            </a:r>
            <a:r>
              <a:rPr u="sng" dirty="0"/>
              <a:t>not</a:t>
            </a:r>
            <a:r>
              <a:rPr dirty="0"/>
              <a:t> true?                                                              A.  34 - 9 = 12 + 12   </a:t>
            </a:r>
            <a:r>
              <a:rPr dirty="0" smtClean="0"/>
              <a:t> </a:t>
            </a:r>
            <a:r>
              <a:rPr dirty="0"/>
              <a:t>B.  34 - 9 &gt; 12 + 12 </a:t>
            </a:r>
            <a:r>
              <a:rPr dirty="0" smtClean="0"/>
              <a:t>   </a:t>
            </a:r>
            <a:r>
              <a:rPr dirty="0"/>
              <a:t>C.  34 - 9 ≠ 12 + 12</a:t>
            </a:r>
          </a:p>
          <a:p>
            <a:pPr>
              <a:buBlip>
                <a:blip r:embed="rId2"/>
              </a:buBlip>
              <a:defRPr>
                <a:solidFill>
                  <a:srgbClr val="000000"/>
                </a:solidFill>
                <a:latin typeface="Gill Sans"/>
                <a:ea typeface="Gill Sans"/>
                <a:cs typeface="Gill Sans"/>
                <a:sym typeface="Gill Sans"/>
              </a:defRPr>
            </a:pPr>
            <a:r>
              <a:rPr dirty="0"/>
              <a:t>5. Which of these is not a unit for measuring length?</a:t>
            </a:r>
            <a:br>
              <a:rPr dirty="0"/>
            </a:br>
            <a:r>
              <a:rPr dirty="0"/>
              <a:t>A.  miles              B.   ounces               C.  feet            D.  yards</a:t>
            </a: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0" name="Shape 750"/>
          <p:cNvSpPr>
            <a:spLocks noGrp="1"/>
          </p:cNvSpPr>
          <p:nvPr>
            <p:ph type="title"/>
          </p:nvPr>
        </p:nvSpPr>
        <p:spPr>
          <a:prstGeom prst="rect">
            <a:avLst/>
          </a:prstGeom>
        </p:spPr>
        <p:txBody>
          <a:bodyPr/>
          <a:lstStyle>
            <a:lvl1pPr>
              <a:defRPr>
                <a:solidFill>
                  <a:srgbClr val="000000"/>
                </a:solidFill>
              </a:defRPr>
            </a:lvl1pPr>
          </a:lstStyle>
          <a:p>
            <a:r>
              <a:t>Friday Five (Week 36)</a:t>
            </a:r>
          </a:p>
        </p:txBody>
      </p:sp>
      <p:sp>
        <p:nvSpPr>
          <p:cNvPr id="751" name="Shape 751"/>
          <p:cNvSpPr>
            <a:spLocks noGrp="1"/>
          </p:cNvSpPr>
          <p:nvPr>
            <p:ph type="body" idx="1"/>
          </p:nvPr>
        </p:nvSpPr>
        <p:spPr>
          <a:xfrm>
            <a:off x="342900" y="2133600"/>
            <a:ext cx="12357100" cy="7264400"/>
          </a:xfrm>
          <a:prstGeom prst="rect">
            <a:avLst/>
          </a:prstGeom>
        </p:spPr>
        <p:txBody>
          <a:bodyPr/>
          <a:lstStyle/>
          <a:p>
            <a:pPr>
              <a:buBlip>
                <a:blip r:embed="rId2"/>
              </a:buBlip>
              <a:defRPr>
                <a:latin typeface="Gill Sans"/>
                <a:ea typeface="Gill Sans"/>
                <a:cs typeface="Gill Sans"/>
                <a:sym typeface="Gill Sans"/>
              </a:defRPr>
            </a:pPr>
            <a:r>
              <a:t>1. </a:t>
            </a:r>
            <a:r>
              <a:rPr>
                <a:solidFill>
                  <a:srgbClr val="000000"/>
                </a:solidFill>
              </a:rPr>
              <a:t>Which of these shapes has the fewest number of sides?                       A.  rectangle        B.  hexagon         C.  octagon</a:t>
            </a:r>
          </a:p>
          <a:p>
            <a:pPr>
              <a:buBlip>
                <a:blip r:embed="rId2"/>
              </a:buBlip>
              <a:defRPr>
                <a:latin typeface="Gill Sans"/>
                <a:ea typeface="Gill Sans"/>
                <a:cs typeface="Gill Sans"/>
                <a:sym typeface="Gill Sans"/>
              </a:defRPr>
            </a:pPr>
            <a:r>
              <a:t>2. </a:t>
            </a:r>
            <a:r>
              <a:rPr>
                <a:solidFill>
                  <a:srgbClr val="000000"/>
                </a:solidFill>
              </a:rPr>
              <a:t>290 - 100 =_____</a:t>
            </a:r>
          </a:p>
          <a:p>
            <a:pPr>
              <a:buBlip>
                <a:blip r:embed="rId2"/>
              </a:buBlip>
              <a:defRPr>
                <a:latin typeface="Gill Sans"/>
                <a:ea typeface="Gill Sans"/>
                <a:cs typeface="Gill Sans"/>
                <a:sym typeface="Gill Sans"/>
              </a:defRPr>
            </a:pPr>
            <a:r>
              <a:t>3. </a:t>
            </a:r>
            <a:r>
              <a:rPr>
                <a:solidFill>
                  <a:srgbClr val="000000"/>
                </a:solidFill>
              </a:rPr>
              <a:t>Which equation is true?    A.  14 + 17 = 54 - 21                                 B.  77 - 42 = 23 + 12           C.  12 + 13 = 17 + 3</a:t>
            </a:r>
          </a:p>
          <a:p>
            <a:pPr>
              <a:buBlip>
                <a:blip r:embed="rId2"/>
              </a:buBlip>
              <a:defRPr>
                <a:solidFill>
                  <a:srgbClr val="000000"/>
                </a:solidFill>
                <a:latin typeface="Gill Sans"/>
                <a:ea typeface="Gill Sans"/>
                <a:cs typeface="Gill Sans"/>
                <a:sym typeface="Gill Sans"/>
              </a:defRPr>
            </a:pPr>
            <a:r>
              <a:t>4. Which of these is </a:t>
            </a:r>
            <a:r>
              <a:rPr u="sng"/>
              <a:t>not</a:t>
            </a:r>
            <a:r>
              <a:t> a unit for measuring length?                         </a:t>
            </a:r>
            <a:br/>
            <a:r>
              <a:t>A.  miles              B.   ounces               C.  feet            D.  yards</a:t>
            </a:r>
          </a:p>
          <a:p>
            <a:pPr>
              <a:buBlip>
                <a:blip r:embed="rId2"/>
              </a:buBlip>
              <a:defRPr>
                <a:solidFill>
                  <a:srgbClr val="000000"/>
                </a:solidFill>
                <a:latin typeface="Gill Sans"/>
                <a:ea typeface="Gill Sans"/>
                <a:cs typeface="Gill Sans"/>
                <a:sym typeface="Gill Sans"/>
              </a:defRPr>
            </a:pPr>
            <a:r>
              <a:t>5. Compare these expressions.      32 + 12 ______ 45 - 7                         A. greater than           B.  equal to         C.  not equal to</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4" name="Shape 764"/>
          <p:cNvSpPr>
            <a:spLocks noGrp="1"/>
          </p:cNvSpPr>
          <p:nvPr>
            <p:ph type="title"/>
          </p:nvPr>
        </p:nvSpPr>
        <p:spPr>
          <a:xfrm>
            <a:off x="647700" y="152400"/>
            <a:ext cx="11709400" cy="1383102"/>
          </a:xfrm>
          <a:prstGeom prst="rect">
            <a:avLst/>
          </a:prstGeom>
        </p:spPr>
        <p:txBody>
          <a:bodyPr/>
          <a:lstStyle>
            <a:lvl1pPr>
              <a:defRPr>
                <a:solidFill>
                  <a:srgbClr val="000000"/>
                </a:solidFill>
              </a:defRPr>
            </a:lvl1pPr>
          </a:lstStyle>
          <a:p>
            <a:r>
              <a:rPr dirty="0"/>
              <a:t>Week 37, Day 1</a:t>
            </a:r>
          </a:p>
        </p:txBody>
      </p:sp>
      <p:sp>
        <p:nvSpPr>
          <p:cNvPr id="765" name="Shape 765"/>
          <p:cNvSpPr>
            <a:spLocks noGrp="1"/>
          </p:cNvSpPr>
          <p:nvPr>
            <p:ph type="body" idx="1"/>
          </p:nvPr>
        </p:nvSpPr>
        <p:spPr>
          <a:xfrm>
            <a:off x="368300" y="1535502"/>
            <a:ext cx="12395200" cy="77470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Sue has 423 books on her bookshelf.  She sells 128 at a garage sale.  How many books does she have left?</a:t>
            </a:r>
          </a:p>
          <a:p>
            <a:pPr>
              <a:buBlip>
                <a:blip r:embed="rId2"/>
              </a:buBlip>
              <a:defRPr>
                <a:solidFill>
                  <a:srgbClr val="000000"/>
                </a:solidFill>
                <a:latin typeface="Gill Sans"/>
                <a:ea typeface="Gill Sans"/>
                <a:cs typeface="Gill Sans"/>
                <a:sym typeface="Gill Sans"/>
              </a:defRPr>
            </a:pPr>
            <a:r>
              <a:rPr dirty="0"/>
              <a:t>2. TJ’s bike is 11 meters long. Kate's bike is 1 meter longer than TJ's. Jim’s bike is 2 meters longer than Kate's. How long is Jim’s bike?</a:t>
            </a:r>
          </a:p>
          <a:p>
            <a:pPr>
              <a:buBlip>
                <a:blip r:embed="rId2"/>
              </a:buBlip>
              <a:defRPr>
                <a:solidFill>
                  <a:srgbClr val="000000"/>
                </a:solidFill>
                <a:latin typeface="Gill Sans"/>
                <a:ea typeface="Gill Sans"/>
                <a:cs typeface="Gill Sans"/>
                <a:sym typeface="Gill Sans"/>
              </a:defRPr>
            </a:pPr>
            <a:r>
              <a:rPr dirty="0"/>
              <a:t>3. According to the graph, how many more bronze medals were won than gold?   A.  5            B.  10               C.  0                </a:t>
            </a:r>
          </a:p>
          <a:p>
            <a:pPr>
              <a:buBlip>
                <a:blip r:embed="rId2"/>
              </a:buBlip>
              <a:defRPr>
                <a:solidFill>
                  <a:srgbClr val="000000"/>
                </a:solidFill>
                <a:latin typeface="Gill Sans"/>
                <a:ea typeface="Gill Sans"/>
                <a:cs typeface="Gill Sans"/>
                <a:sym typeface="Gill Sans"/>
              </a:defRPr>
            </a:pPr>
            <a:r>
              <a:rPr dirty="0"/>
              <a:t>4. How many gold and silver medals were                                             won altogether?_______</a:t>
            </a:r>
            <a:br>
              <a:rPr dirty="0"/>
            </a:br>
            <a:endParaRPr dirty="0"/>
          </a:p>
          <a:p>
            <a:pPr>
              <a:buBlip>
                <a:blip r:embed="rId2"/>
              </a:buBlip>
              <a:defRPr>
                <a:solidFill>
                  <a:srgbClr val="000000"/>
                </a:solidFill>
                <a:latin typeface="Gill Sans"/>
                <a:ea typeface="Gill Sans"/>
                <a:cs typeface="Gill Sans"/>
                <a:sym typeface="Gill Sans"/>
              </a:defRPr>
            </a:pPr>
            <a:r>
              <a:rPr dirty="0"/>
              <a:t>5. In Carrie’s package of M&amp;Ms, there are 3 red, 2 yellow, and 1 blue M&amp;Ms.   What fraction of the M&amp;Ms are yellow?</a:t>
            </a:r>
          </a:p>
        </p:txBody>
      </p:sp>
      <p:pic>
        <p:nvPicPr>
          <p:cNvPr id="766" name="droppedImage.pdf"/>
          <p:cNvPicPr>
            <a:picLocks noChangeAspect="1"/>
          </p:cNvPicPr>
          <p:nvPr/>
        </p:nvPicPr>
        <p:blipFill>
          <a:blip r:embed="rId3">
            <a:extLst/>
          </a:blip>
          <a:stretch>
            <a:fillRect/>
          </a:stretch>
        </p:blipFill>
        <p:spPr>
          <a:xfrm>
            <a:off x="8540378" y="5409002"/>
            <a:ext cx="4223122" cy="3266944"/>
          </a:xfrm>
          <a:prstGeom prst="rect">
            <a:avLst/>
          </a:prstGeom>
          <a:ln w="12700">
            <a:miter lim="400000"/>
          </a:ln>
        </p:spPr>
      </p:pic>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4" name="Shape 774"/>
          <p:cNvSpPr>
            <a:spLocks noGrp="1"/>
          </p:cNvSpPr>
          <p:nvPr>
            <p:ph type="title"/>
          </p:nvPr>
        </p:nvSpPr>
        <p:spPr>
          <a:prstGeom prst="rect">
            <a:avLst/>
          </a:prstGeom>
        </p:spPr>
        <p:txBody>
          <a:bodyPr/>
          <a:lstStyle>
            <a:lvl1pPr>
              <a:defRPr>
                <a:solidFill>
                  <a:srgbClr val="000000"/>
                </a:solidFill>
              </a:defRPr>
            </a:lvl1pPr>
          </a:lstStyle>
          <a:p>
            <a:r>
              <a:t>Week 37, Day 2</a:t>
            </a:r>
          </a:p>
        </p:txBody>
      </p:sp>
      <p:sp>
        <p:nvSpPr>
          <p:cNvPr id="775" name="Shape 775"/>
          <p:cNvSpPr>
            <a:spLocks noGrp="1"/>
          </p:cNvSpPr>
          <p:nvPr>
            <p:ph type="body" idx="1"/>
          </p:nvPr>
        </p:nvSpPr>
        <p:spPr>
          <a:xfrm>
            <a:off x="368300" y="2019300"/>
            <a:ext cx="12611100" cy="77597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Keri read 27 pages of her book on Monday,  25 pages on Tuesday and  12 pages on Thursday.  How many pages did she read in all?</a:t>
            </a:r>
          </a:p>
          <a:p>
            <a:pPr>
              <a:buBlip>
                <a:blip r:embed="rId2"/>
              </a:buBlip>
              <a:defRPr>
                <a:solidFill>
                  <a:srgbClr val="000000"/>
                </a:solidFill>
                <a:latin typeface="Gill Sans"/>
                <a:ea typeface="Gill Sans"/>
                <a:cs typeface="Gill Sans"/>
                <a:sym typeface="Gill Sans"/>
              </a:defRPr>
            </a:pPr>
            <a:r>
              <a:rPr dirty="0"/>
              <a:t>2. Dan's kite is 10 cm long. Jen's kite is 3 cm longer than Dan's. Talia’s kite is 4 cm shorter than Dan's. Who has the shorter kite?</a:t>
            </a:r>
          </a:p>
          <a:p>
            <a:pPr>
              <a:buBlip>
                <a:blip r:embed="rId2"/>
              </a:buBlip>
              <a:defRPr>
                <a:solidFill>
                  <a:srgbClr val="000000"/>
                </a:solidFill>
                <a:latin typeface="Gill Sans"/>
                <a:ea typeface="Gill Sans"/>
                <a:cs typeface="Gill Sans"/>
                <a:sym typeface="Gill Sans"/>
              </a:defRPr>
            </a:pPr>
            <a:r>
              <a:rPr dirty="0"/>
              <a:t>3. How many people won gold </a:t>
            </a:r>
            <a:r>
              <a:rPr lang="en-US" dirty="0" smtClean="0"/>
              <a:t/>
            </a:r>
            <a:br>
              <a:rPr lang="en-US" dirty="0" smtClean="0"/>
            </a:br>
            <a:r>
              <a:rPr dirty="0" smtClean="0"/>
              <a:t>or </a:t>
            </a:r>
            <a:r>
              <a:rPr dirty="0"/>
              <a:t>silver medals </a:t>
            </a:r>
            <a:r>
              <a:rPr lang="en-US" dirty="0" smtClean="0"/>
              <a:t>  </a:t>
            </a:r>
            <a:r>
              <a:rPr dirty="0" smtClean="0"/>
              <a:t>A</a:t>
            </a:r>
            <a:r>
              <a:rPr dirty="0"/>
              <a:t>. 15      </a:t>
            </a:r>
            <a:r>
              <a:rPr dirty="0" smtClean="0"/>
              <a:t>B</a:t>
            </a:r>
            <a:r>
              <a:rPr dirty="0"/>
              <a:t>.  5       </a:t>
            </a:r>
            <a:r>
              <a:rPr dirty="0" smtClean="0"/>
              <a:t>C</a:t>
            </a:r>
            <a:r>
              <a:rPr dirty="0"/>
              <a:t>. 20               </a:t>
            </a:r>
          </a:p>
          <a:p>
            <a:pPr>
              <a:buBlip>
                <a:blip r:embed="rId2"/>
              </a:buBlip>
              <a:defRPr>
                <a:solidFill>
                  <a:srgbClr val="000000"/>
                </a:solidFill>
                <a:latin typeface="Gill Sans"/>
                <a:ea typeface="Gill Sans"/>
                <a:cs typeface="Gill Sans"/>
                <a:sym typeface="Gill Sans"/>
              </a:defRPr>
            </a:pPr>
            <a:r>
              <a:rPr dirty="0"/>
              <a:t>4. Which medal was won by 5 </a:t>
            </a:r>
            <a:r>
              <a:rPr dirty="0" smtClean="0"/>
              <a:t>people</a:t>
            </a:r>
            <a:r>
              <a:rPr lang="en-US" dirty="0" smtClean="0"/>
              <a:t>?</a:t>
            </a:r>
            <a:r>
              <a:rPr dirty="0"/>
              <a:t/>
            </a:r>
            <a:br>
              <a:rPr dirty="0"/>
            </a:br>
            <a:endParaRPr dirty="0"/>
          </a:p>
          <a:p>
            <a:pPr>
              <a:buBlip>
                <a:blip r:embed="rId2"/>
              </a:buBlip>
              <a:defRPr>
                <a:solidFill>
                  <a:srgbClr val="000000"/>
                </a:solidFill>
                <a:latin typeface="Gill Sans"/>
                <a:ea typeface="Gill Sans"/>
                <a:cs typeface="Gill Sans"/>
                <a:sym typeface="Gill Sans"/>
              </a:defRPr>
            </a:pPr>
            <a:r>
              <a:rPr dirty="0"/>
              <a:t>5. Cassie ate 2 cookies from a plate of 4 cookies.    What is the fraction for the number of cookies eaten? </a:t>
            </a:r>
          </a:p>
        </p:txBody>
      </p:sp>
      <p:pic>
        <p:nvPicPr>
          <p:cNvPr id="776" name="droppedImage.pdf"/>
          <p:cNvPicPr>
            <a:picLocks noChangeAspect="1"/>
          </p:cNvPicPr>
          <p:nvPr/>
        </p:nvPicPr>
        <p:blipFill>
          <a:blip r:embed="rId3">
            <a:extLst/>
          </a:blip>
          <a:stretch>
            <a:fillRect/>
          </a:stretch>
        </p:blipFill>
        <p:spPr>
          <a:xfrm>
            <a:off x="8216581" y="5125847"/>
            <a:ext cx="4611378" cy="3567293"/>
          </a:xfrm>
          <a:prstGeom prst="rect">
            <a:avLst/>
          </a:prstGeom>
          <a:ln w="12700">
            <a:miter lim="400000"/>
          </a:ln>
        </p:spPr>
      </p:pic>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4" name="Shape 784"/>
          <p:cNvSpPr>
            <a:spLocks noGrp="1"/>
          </p:cNvSpPr>
          <p:nvPr>
            <p:ph type="title"/>
          </p:nvPr>
        </p:nvSpPr>
        <p:spPr>
          <a:xfrm>
            <a:off x="647700" y="152400"/>
            <a:ext cx="11709400" cy="1176068"/>
          </a:xfrm>
          <a:prstGeom prst="rect">
            <a:avLst/>
          </a:prstGeom>
        </p:spPr>
        <p:txBody>
          <a:bodyPr/>
          <a:lstStyle>
            <a:lvl1pPr>
              <a:defRPr>
                <a:solidFill>
                  <a:srgbClr val="000000"/>
                </a:solidFill>
              </a:defRPr>
            </a:lvl1pPr>
          </a:lstStyle>
          <a:p>
            <a:r>
              <a:rPr dirty="0"/>
              <a:t>Week 37, Day 3</a:t>
            </a:r>
          </a:p>
        </p:txBody>
      </p:sp>
      <p:sp>
        <p:nvSpPr>
          <p:cNvPr id="785" name="Shape 785"/>
          <p:cNvSpPr>
            <a:spLocks noGrp="1"/>
          </p:cNvSpPr>
          <p:nvPr>
            <p:ph type="body" idx="1"/>
          </p:nvPr>
        </p:nvSpPr>
        <p:spPr>
          <a:xfrm>
            <a:off x="0" y="1621366"/>
            <a:ext cx="13004800" cy="7835901"/>
          </a:xfrm>
          <a:prstGeom prst="rect">
            <a:avLst/>
          </a:prstGeom>
        </p:spPr>
        <p:txBody>
          <a:bodyPr/>
          <a:lstStyle/>
          <a:p>
            <a:pPr>
              <a:buBlip>
                <a:blip r:embed="rId2"/>
              </a:buBlip>
              <a:defRPr>
                <a:latin typeface="Gill Sans"/>
                <a:ea typeface="Gill Sans"/>
                <a:cs typeface="Gill Sans"/>
                <a:sym typeface="Gill Sans"/>
              </a:defRPr>
            </a:pPr>
            <a:r>
              <a:rPr dirty="0"/>
              <a:t>1. </a:t>
            </a:r>
            <a:r>
              <a:rPr dirty="0">
                <a:solidFill>
                  <a:srgbClr val="000000"/>
                </a:solidFill>
              </a:rPr>
              <a:t>John bought some popcorn for $1.75.  He paid with $5.75. How much change should he get?</a:t>
            </a:r>
          </a:p>
          <a:p>
            <a:pPr>
              <a:buBlip>
                <a:blip r:embed="rId2"/>
              </a:buBlip>
              <a:defRPr>
                <a:latin typeface="Gill Sans"/>
                <a:ea typeface="Gill Sans"/>
                <a:cs typeface="Gill Sans"/>
                <a:sym typeface="Gill Sans"/>
              </a:defRPr>
            </a:pPr>
            <a:r>
              <a:rPr dirty="0"/>
              <a:t>2. </a:t>
            </a:r>
            <a:r>
              <a:rPr dirty="0">
                <a:solidFill>
                  <a:srgbClr val="000000"/>
                </a:solidFill>
              </a:rPr>
              <a:t>Lori's pool is 9 </a:t>
            </a:r>
            <a:r>
              <a:rPr dirty="0" err="1">
                <a:solidFill>
                  <a:srgbClr val="000000"/>
                </a:solidFill>
              </a:rPr>
              <a:t>ft</a:t>
            </a:r>
            <a:r>
              <a:rPr dirty="0">
                <a:solidFill>
                  <a:srgbClr val="000000"/>
                </a:solidFill>
              </a:rPr>
              <a:t> deep. Jim's pool is 2 </a:t>
            </a:r>
            <a:r>
              <a:rPr dirty="0" err="1">
                <a:solidFill>
                  <a:srgbClr val="000000"/>
                </a:solidFill>
              </a:rPr>
              <a:t>ft</a:t>
            </a:r>
            <a:r>
              <a:rPr dirty="0">
                <a:solidFill>
                  <a:srgbClr val="000000"/>
                </a:solidFill>
              </a:rPr>
              <a:t> shallower than Lori's. John’s pool is 1 </a:t>
            </a:r>
            <a:r>
              <a:rPr dirty="0" err="1">
                <a:solidFill>
                  <a:srgbClr val="000000"/>
                </a:solidFill>
              </a:rPr>
              <a:t>ft</a:t>
            </a:r>
            <a:r>
              <a:rPr dirty="0">
                <a:solidFill>
                  <a:srgbClr val="000000"/>
                </a:solidFill>
              </a:rPr>
              <a:t> deeper than Lori's. Who’s pool is deeper than 9 </a:t>
            </a:r>
            <a:r>
              <a:rPr dirty="0" err="1">
                <a:solidFill>
                  <a:srgbClr val="000000"/>
                </a:solidFill>
              </a:rPr>
              <a:t>ft</a:t>
            </a:r>
            <a:r>
              <a:rPr dirty="0">
                <a:solidFill>
                  <a:srgbClr val="000000"/>
                </a:solidFill>
              </a:rPr>
              <a:t>?</a:t>
            </a:r>
          </a:p>
          <a:p>
            <a:pPr>
              <a:buBlip>
                <a:blip r:embed="rId2"/>
              </a:buBlip>
              <a:defRPr>
                <a:solidFill>
                  <a:srgbClr val="000000"/>
                </a:solidFill>
                <a:latin typeface="Gill Sans"/>
                <a:ea typeface="Gill Sans"/>
                <a:cs typeface="Gill Sans"/>
                <a:sym typeface="Gill Sans"/>
              </a:defRPr>
            </a:pPr>
            <a:r>
              <a:rPr dirty="0"/>
              <a:t>3. How many students took the survey?  </a:t>
            </a:r>
            <a:br>
              <a:rPr dirty="0"/>
            </a:br>
            <a:r>
              <a:rPr dirty="0"/>
              <a:t>A.  23        B.  36       C.  12        D. 33</a:t>
            </a:r>
            <a:endParaRPr dirty="0">
              <a:solidFill>
                <a:srgbClr val="546056"/>
              </a:solidFill>
            </a:endParaRPr>
          </a:p>
          <a:p>
            <a:pPr>
              <a:buBlip>
                <a:blip r:embed="rId2"/>
              </a:buBlip>
              <a:defRPr>
                <a:latin typeface="Gill Sans"/>
                <a:ea typeface="Gill Sans"/>
                <a:cs typeface="Gill Sans"/>
                <a:sym typeface="Gill Sans"/>
              </a:defRPr>
            </a:pPr>
            <a:r>
              <a:rPr dirty="0"/>
              <a:t>4. </a:t>
            </a:r>
            <a:r>
              <a:rPr dirty="0">
                <a:solidFill>
                  <a:srgbClr val="000000"/>
                </a:solidFill>
              </a:rPr>
              <a:t>Which one has all odd numbers listed?                                           A.  28, 23, 27         B.  19, 15, 12      </a:t>
            </a:r>
            <a:br>
              <a:rPr dirty="0">
                <a:solidFill>
                  <a:srgbClr val="000000"/>
                </a:solidFill>
              </a:rPr>
            </a:br>
            <a:r>
              <a:rPr dirty="0">
                <a:solidFill>
                  <a:srgbClr val="000000"/>
                </a:solidFill>
              </a:rPr>
              <a:t>C.   19, 23, 17 </a:t>
            </a:r>
            <a:r>
              <a:rPr dirty="0"/>
              <a:t>      </a:t>
            </a:r>
          </a:p>
          <a:p>
            <a:pPr>
              <a:buBlip>
                <a:blip r:embed="rId2"/>
              </a:buBlip>
              <a:defRPr>
                <a:latin typeface="Gill Sans"/>
                <a:ea typeface="Gill Sans"/>
                <a:cs typeface="Gill Sans"/>
                <a:sym typeface="Gill Sans"/>
              </a:defRPr>
            </a:pPr>
            <a:r>
              <a:rPr dirty="0"/>
              <a:t>5. </a:t>
            </a:r>
            <a:r>
              <a:rPr dirty="0">
                <a:solidFill>
                  <a:srgbClr val="000000"/>
                </a:solidFill>
              </a:rPr>
              <a:t>A candy bar was split into 6 equal parts. Sam ate 1 part and CJ ate 3 parts. What is the fraction for the amount of candy bar that was eaten?</a:t>
            </a:r>
          </a:p>
        </p:txBody>
      </p:sp>
      <p:sp>
        <p:nvSpPr>
          <p:cNvPr id="786" name="Shape 786"/>
          <p:cNvSpPr/>
          <p:nvPr/>
        </p:nvSpPr>
        <p:spPr>
          <a:xfrm>
            <a:off x="8085666" y="4497916"/>
            <a:ext cx="4524686" cy="33147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t>Favorite Day of the Week</a:t>
            </a:r>
          </a:p>
          <a:p>
            <a:pPr algn="l" defTabSz="457200">
              <a:defRPr sz="3000" u="sng">
                <a:solidFill>
                  <a:srgbClr val="000000"/>
                </a:solidFill>
                <a:latin typeface="Helvetica"/>
                <a:ea typeface="Helvetica"/>
                <a:cs typeface="Helvetica"/>
                <a:sym typeface="Helvetica"/>
              </a:defRPr>
            </a:pPr>
            <a:endParaRPr/>
          </a:p>
          <a:p>
            <a:pPr algn="l" defTabSz="457200">
              <a:defRPr sz="3000">
                <a:solidFill>
                  <a:srgbClr val="000000"/>
                </a:solidFill>
                <a:latin typeface="Helvetica"/>
                <a:ea typeface="Helvetica"/>
                <a:cs typeface="Helvetica"/>
                <a:sym typeface="Helvetica"/>
              </a:defRPr>
            </a:pPr>
            <a:r>
              <a:t>Monday	       √ √ √</a:t>
            </a:r>
          </a:p>
          <a:p>
            <a:pPr algn="l" defTabSz="457200">
              <a:defRPr sz="3000">
                <a:solidFill>
                  <a:srgbClr val="000000"/>
                </a:solidFill>
                <a:latin typeface="Helvetica"/>
                <a:ea typeface="Helvetica"/>
                <a:cs typeface="Helvetica"/>
                <a:sym typeface="Helvetica"/>
              </a:defRPr>
            </a:pPr>
            <a:r>
              <a:t>Wednesday	 √ </a:t>
            </a:r>
          </a:p>
          <a:p>
            <a:pPr algn="l" defTabSz="457200">
              <a:defRPr sz="3000">
                <a:solidFill>
                  <a:srgbClr val="000000"/>
                </a:solidFill>
                <a:latin typeface="Helvetica"/>
                <a:ea typeface="Helvetica"/>
                <a:cs typeface="Helvetica"/>
                <a:sym typeface="Helvetica"/>
              </a:defRPr>
            </a:pPr>
            <a:r>
              <a:t>Friday	       √ √ √</a:t>
            </a:r>
          </a:p>
          <a:p>
            <a:pPr algn="l" defTabSz="457200">
              <a:defRPr sz="3000">
                <a:solidFill>
                  <a:srgbClr val="000000"/>
                </a:solidFill>
                <a:latin typeface="Helvetica"/>
                <a:ea typeface="Helvetica"/>
                <a:cs typeface="Helvetica"/>
                <a:sym typeface="Helvetica"/>
              </a:defRPr>
            </a:pPr>
            <a:r>
              <a:t>Sunday	       √ √ √ √ √</a:t>
            </a:r>
          </a:p>
          <a:p>
            <a:pPr algn="l" defTabSz="457200">
              <a:defRPr sz="3000">
                <a:solidFill>
                  <a:srgbClr val="000000"/>
                </a:solidFill>
                <a:latin typeface="Helvetica"/>
                <a:ea typeface="Helvetica"/>
                <a:cs typeface="Helvetica"/>
                <a:sym typeface="Helvetica"/>
              </a:defRPr>
            </a:pPr>
            <a:r>
              <a:t>√ = 3 kids</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7" name="Shape 797"/>
          <p:cNvSpPr>
            <a:spLocks noGrp="1"/>
          </p:cNvSpPr>
          <p:nvPr>
            <p:ph type="title"/>
          </p:nvPr>
        </p:nvSpPr>
        <p:spPr>
          <a:xfrm>
            <a:off x="647699" y="-508001"/>
            <a:ext cx="11709401" cy="2032001"/>
          </a:xfrm>
          <a:prstGeom prst="rect">
            <a:avLst/>
          </a:prstGeom>
        </p:spPr>
        <p:txBody>
          <a:bodyPr/>
          <a:lstStyle>
            <a:lvl1pPr>
              <a:defRPr>
                <a:solidFill>
                  <a:srgbClr val="000000"/>
                </a:solidFill>
              </a:defRPr>
            </a:lvl1pPr>
          </a:lstStyle>
          <a:p>
            <a:r>
              <a:t>Week 37, Day 4</a:t>
            </a:r>
          </a:p>
        </p:txBody>
      </p:sp>
      <p:sp>
        <p:nvSpPr>
          <p:cNvPr id="798" name="Shape 798"/>
          <p:cNvSpPr>
            <a:spLocks noGrp="1"/>
          </p:cNvSpPr>
          <p:nvPr>
            <p:ph type="body" idx="1"/>
          </p:nvPr>
        </p:nvSpPr>
        <p:spPr>
          <a:xfrm>
            <a:off x="1" y="1246716"/>
            <a:ext cx="12687300" cy="8168945"/>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Keri got 25 stickers for her birthday and 33 for Christmas. How many stickers does she have? </a:t>
            </a:r>
          </a:p>
          <a:p>
            <a:pPr>
              <a:buBlip>
                <a:blip r:embed="rId2"/>
              </a:buBlip>
              <a:defRPr>
                <a:solidFill>
                  <a:srgbClr val="000000"/>
                </a:solidFill>
                <a:latin typeface="Gill Sans"/>
                <a:ea typeface="Gill Sans"/>
                <a:cs typeface="Gill Sans"/>
                <a:sym typeface="Gill Sans"/>
              </a:defRPr>
            </a:pPr>
            <a:r>
              <a:rPr dirty="0"/>
              <a:t>2. Tim's treat is 19 cm. Jo's treat is 1 cm taller than Tim's. Jon's treat is 3 cm shorter than Tim's.  Which treat is taller than 19 cm?</a:t>
            </a:r>
          </a:p>
          <a:p>
            <a:pPr>
              <a:buBlip>
                <a:blip r:embed="rId2"/>
              </a:buBlip>
              <a:defRPr>
                <a:solidFill>
                  <a:srgbClr val="000000"/>
                </a:solidFill>
                <a:latin typeface="Gill Sans"/>
                <a:ea typeface="Gill Sans"/>
                <a:cs typeface="Gill Sans"/>
                <a:sym typeface="Gill Sans"/>
              </a:defRPr>
            </a:pPr>
            <a:r>
              <a:rPr dirty="0"/>
              <a:t>3. How many more students chose Sunday </a:t>
            </a:r>
            <a:br>
              <a:rPr dirty="0"/>
            </a:br>
            <a:r>
              <a:rPr dirty="0"/>
              <a:t>than Monday?   A.  15      B.  6       C.  8      </a:t>
            </a:r>
          </a:p>
          <a:p>
            <a:pPr>
              <a:buBlip>
                <a:blip r:embed="rId2"/>
              </a:buBlip>
              <a:defRPr>
                <a:solidFill>
                  <a:srgbClr val="000000"/>
                </a:solidFill>
                <a:latin typeface="Gill Sans"/>
                <a:ea typeface="Gill Sans"/>
                <a:cs typeface="Gill Sans"/>
                <a:sym typeface="Gill Sans"/>
              </a:defRPr>
            </a:pPr>
            <a:r>
              <a:rPr dirty="0"/>
              <a:t>4. Is this number odd or even? 65, 291, 038      </a:t>
            </a:r>
          </a:p>
          <a:p>
            <a:pPr>
              <a:buBlip>
                <a:blip r:embed="rId2"/>
              </a:buBlip>
              <a:defRPr>
                <a:solidFill>
                  <a:srgbClr val="000000"/>
                </a:solidFill>
                <a:latin typeface="Gill Sans"/>
                <a:ea typeface="Gill Sans"/>
                <a:cs typeface="Gill Sans"/>
                <a:sym typeface="Gill Sans"/>
              </a:defRPr>
            </a:pPr>
            <a:r>
              <a:rPr dirty="0"/>
              <a:t>5. Which graphic shows that 3/5 of </a:t>
            </a:r>
            <a:br>
              <a:rPr dirty="0"/>
            </a:br>
            <a:r>
              <a:rPr dirty="0"/>
              <a:t>the set is squares?                           </a:t>
            </a:r>
            <a:br>
              <a:rPr dirty="0"/>
            </a:br>
            <a:r>
              <a:rPr dirty="0"/>
              <a:t>A.                                B.                                   C.</a:t>
            </a:r>
          </a:p>
          <a:p>
            <a:pPr marL="0" indent="0">
              <a:lnSpc>
                <a:spcPct val="100000"/>
              </a:lnSpc>
              <a:spcBef>
                <a:spcPts val="0"/>
              </a:spcBef>
              <a:buSzTx/>
              <a:buNone/>
              <a:defRPr>
                <a:solidFill>
                  <a:srgbClr val="000000"/>
                </a:solidFill>
                <a:latin typeface="Gill Sans"/>
                <a:ea typeface="Gill Sans"/>
                <a:cs typeface="Gill Sans"/>
                <a:sym typeface="Gill Sans"/>
              </a:defRPr>
            </a:pPr>
            <a:r>
              <a:rPr dirty="0"/>
              <a:t> </a:t>
            </a:r>
          </a:p>
        </p:txBody>
      </p:sp>
      <p:sp>
        <p:nvSpPr>
          <p:cNvPr id="799" name="Shape 799"/>
          <p:cNvSpPr/>
          <p:nvPr/>
        </p:nvSpPr>
        <p:spPr>
          <a:xfrm>
            <a:off x="8517088" y="4474091"/>
            <a:ext cx="4487712" cy="3334246"/>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rPr dirty="0"/>
              <a:t>Favorite Day of the Week</a:t>
            </a:r>
          </a:p>
          <a:p>
            <a:pPr algn="l" defTabSz="457200">
              <a:defRPr sz="3000" u="sng">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Monday	       √ √ √</a:t>
            </a:r>
          </a:p>
          <a:p>
            <a:pPr algn="l" defTabSz="457200">
              <a:defRPr sz="3000">
                <a:solidFill>
                  <a:srgbClr val="000000"/>
                </a:solidFill>
                <a:latin typeface="Helvetica"/>
                <a:ea typeface="Helvetica"/>
                <a:cs typeface="Helvetica"/>
                <a:sym typeface="Helvetica"/>
              </a:defRPr>
            </a:pPr>
            <a:r>
              <a:rPr dirty="0"/>
              <a:t>Wednesday	 √ </a:t>
            </a:r>
          </a:p>
          <a:p>
            <a:pPr algn="l" defTabSz="457200">
              <a:defRPr sz="3000">
                <a:solidFill>
                  <a:srgbClr val="000000"/>
                </a:solidFill>
                <a:latin typeface="Helvetica"/>
                <a:ea typeface="Helvetica"/>
                <a:cs typeface="Helvetica"/>
                <a:sym typeface="Helvetica"/>
              </a:defRPr>
            </a:pPr>
            <a:r>
              <a:rPr dirty="0"/>
              <a:t>Friday	       √ √ √</a:t>
            </a:r>
          </a:p>
          <a:p>
            <a:pPr algn="l" defTabSz="457200">
              <a:defRPr sz="3000">
                <a:solidFill>
                  <a:srgbClr val="000000"/>
                </a:solidFill>
                <a:latin typeface="Helvetica"/>
                <a:ea typeface="Helvetica"/>
                <a:cs typeface="Helvetica"/>
                <a:sym typeface="Helvetica"/>
              </a:defRPr>
            </a:pPr>
            <a:r>
              <a:rPr dirty="0"/>
              <a:t>Sunday	       √ √ √ √ √</a:t>
            </a:r>
          </a:p>
          <a:p>
            <a:pPr algn="l" defTabSz="457200">
              <a:defRPr sz="3000">
                <a:solidFill>
                  <a:srgbClr val="000000"/>
                </a:solidFill>
                <a:latin typeface="Helvetica"/>
                <a:ea typeface="Helvetica"/>
                <a:cs typeface="Helvetica"/>
                <a:sym typeface="Helvetica"/>
              </a:defRPr>
            </a:pPr>
            <a:r>
              <a:rPr dirty="0"/>
              <a:t>√ = 3 kids</a:t>
            </a:r>
          </a:p>
        </p:txBody>
      </p:sp>
      <p:pic>
        <p:nvPicPr>
          <p:cNvPr id="800" name="droppedImage.pdf"/>
          <p:cNvPicPr>
            <a:picLocks noChangeAspect="1"/>
          </p:cNvPicPr>
          <p:nvPr/>
        </p:nvPicPr>
        <p:blipFill>
          <a:blip r:embed="rId3">
            <a:extLst/>
          </a:blip>
          <a:stretch>
            <a:fillRect/>
          </a:stretch>
        </p:blipFill>
        <p:spPr>
          <a:xfrm>
            <a:off x="578743" y="8540683"/>
            <a:ext cx="3613481" cy="722698"/>
          </a:xfrm>
          <a:prstGeom prst="rect">
            <a:avLst/>
          </a:prstGeom>
          <a:ln w="12700">
            <a:miter lim="400000"/>
          </a:ln>
        </p:spPr>
      </p:pic>
      <p:pic>
        <p:nvPicPr>
          <p:cNvPr id="801" name="droppedImage.pdf"/>
          <p:cNvPicPr>
            <a:picLocks noChangeAspect="1"/>
          </p:cNvPicPr>
          <p:nvPr/>
        </p:nvPicPr>
        <p:blipFill>
          <a:blip r:embed="rId4">
            <a:extLst/>
          </a:blip>
          <a:stretch>
            <a:fillRect/>
          </a:stretch>
        </p:blipFill>
        <p:spPr>
          <a:xfrm>
            <a:off x="4679570" y="8508001"/>
            <a:ext cx="3837518" cy="788062"/>
          </a:xfrm>
          <a:prstGeom prst="rect">
            <a:avLst/>
          </a:prstGeom>
          <a:ln w="12700">
            <a:miter lim="400000"/>
          </a:ln>
        </p:spPr>
      </p:pic>
      <p:pic>
        <p:nvPicPr>
          <p:cNvPr id="802" name="droppedImage.pdf"/>
          <p:cNvPicPr>
            <a:picLocks noChangeAspect="1"/>
          </p:cNvPicPr>
          <p:nvPr/>
        </p:nvPicPr>
        <p:blipFill>
          <a:blip r:embed="rId5">
            <a:extLst/>
          </a:blip>
          <a:stretch>
            <a:fillRect/>
          </a:stretch>
        </p:blipFill>
        <p:spPr>
          <a:xfrm>
            <a:off x="9004434" y="8420712"/>
            <a:ext cx="3867158" cy="962640"/>
          </a:xfrm>
          <a:prstGeom prst="rect">
            <a:avLst/>
          </a:prstGeom>
          <a:ln w="12700">
            <a:miter lim="400000"/>
          </a:ln>
        </p:spPr>
      </p:pic>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7" name="Shape 817"/>
          <p:cNvSpPr>
            <a:spLocks noGrp="1"/>
          </p:cNvSpPr>
          <p:nvPr>
            <p:ph type="title"/>
          </p:nvPr>
        </p:nvSpPr>
        <p:spPr>
          <a:xfrm>
            <a:off x="647699" y="-33867"/>
            <a:ext cx="11709401" cy="2032001"/>
          </a:xfrm>
          <a:prstGeom prst="rect">
            <a:avLst/>
          </a:prstGeom>
        </p:spPr>
        <p:txBody>
          <a:bodyPr/>
          <a:lstStyle>
            <a:lvl1pPr>
              <a:defRPr>
                <a:solidFill>
                  <a:srgbClr val="000000"/>
                </a:solidFill>
              </a:defRPr>
            </a:lvl1pPr>
          </a:lstStyle>
          <a:p>
            <a:r>
              <a:t>Friday Five (Week 37)</a:t>
            </a:r>
          </a:p>
        </p:txBody>
      </p:sp>
      <p:sp>
        <p:nvSpPr>
          <p:cNvPr id="818" name="Shape 818"/>
          <p:cNvSpPr>
            <a:spLocks noGrp="1"/>
          </p:cNvSpPr>
          <p:nvPr>
            <p:ph type="body" idx="1"/>
          </p:nvPr>
        </p:nvSpPr>
        <p:spPr>
          <a:xfrm>
            <a:off x="355930" y="1769533"/>
            <a:ext cx="12292940" cy="7658101"/>
          </a:xfrm>
          <a:prstGeom prst="rect">
            <a:avLst/>
          </a:prstGeom>
        </p:spPr>
        <p:txBody>
          <a:bodyPr/>
          <a:lstStyle/>
          <a:p>
            <a:pPr>
              <a:buBlip>
                <a:blip r:embed="rId2"/>
              </a:buBlip>
            </a:pPr>
            <a:r>
              <a:t>1. </a:t>
            </a:r>
            <a:r>
              <a:rPr>
                <a:solidFill>
                  <a:srgbClr val="000000"/>
                </a:solidFill>
                <a:latin typeface="Gill Sans"/>
                <a:ea typeface="Gill Sans"/>
                <a:cs typeface="Gill Sans"/>
                <a:sym typeface="Gill Sans"/>
              </a:rPr>
              <a:t>Sue has 423 books on her bookshelf.  She sells 128 at a garage sale.  How many books does she have left?</a:t>
            </a:r>
          </a:p>
          <a:p>
            <a:pPr>
              <a:buBlip>
                <a:blip r:embed="rId2"/>
              </a:buBlip>
            </a:pPr>
            <a:r>
              <a:t>2. </a:t>
            </a:r>
            <a:r>
              <a:rPr>
                <a:solidFill>
                  <a:srgbClr val="000000"/>
                </a:solidFill>
                <a:latin typeface="Gill Sans"/>
                <a:ea typeface="Gill Sans"/>
                <a:cs typeface="Gill Sans"/>
                <a:sym typeface="Gill Sans"/>
              </a:rPr>
              <a:t>In Carrie’s package of M&amp;Ms, there are 3 red, 2 yellow, and 1 blue M&amp;Ms.   What fraction of the M&amp;Ms are yellow?</a:t>
            </a:r>
          </a:p>
          <a:p>
            <a:pPr>
              <a:buBlip>
                <a:blip r:embed="rId2"/>
              </a:buBlip>
            </a:pPr>
            <a:r>
              <a:t>3. </a:t>
            </a:r>
            <a:r>
              <a:rPr>
                <a:solidFill>
                  <a:srgbClr val="000000"/>
                </a:solidFill>
                <a:latin typeface="Gill Sans"/>
                <a:ea typeface="Gill Sans"/>
                <a:cs typeface="Gill Sans"/>
                <a:sym typeface="Gill Sans"/>
              </a:rPr>
              <a:t>A candy bar was split into 6 equal parts. Sam ate 1 part and CJ ate 3 parts. What is the fraction for the amount of candy bar that was eaten?</a:t>
            </a:r>
          </a:p>
          <a:p>
            <a:pPr>
              <a:buBlip>
                <a:blip r:embed="rId2"/>
              </a:buBlip>
            </a:pPr>
            <a:r>
              <a:t>4. </a:t>
            </a:r>
            <a:r>
              <a:rPr>
                <a:solidFill>
                  <a:srgbClr val="000000"/>
                </a:solidFill>
                <a:latin typeface="Gill Sans"/>
                <a:ea typeface="Gill Sans"/>
                <a:cs typeface="Gill Sans"/>
                <a:sym typeface="Gill Sans"/>
              </a:rPr>
              <a:t>Tim's treat is 19 cm. Jo's treat is 1 cm taller than Tim's. Jon's treat is 3 cm shorter than Tim's. Which treat is taller than 19 cm?</a:t>
            </a:r>
          </a:p>
          <a:p>
            <a:pPr>
              <a:buBlip>
                <a:blip r:embed="rId2"/>
              </a:buBlip>
            </a:pPr>
            <a:r>
              <a:t>5.</a:t>
            </a:r>
            <a:r>
              <a:rPr>
                <a:solidFill>
                  <a:srgbClr val="000000"/>
                </a:solidFill>
                <a:latin typeface="Gill Sans"/>
                <a:ea typeface="Gill Sans"/>
                <a:cs typeface="Gill Sans"/>
                <a:sym typeface="Gill Sans"/>
              </a:rPr>
              <a:t> Is this number odd or even? 65, 291, 038_____</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 name="Shape 197"/>
          <p:cNvSpPr>
            <a:spLocks noGrp="1"/>
          </p:cNvSpPr>
          <p:nvPr>
            <p:ph type="title"/>
          </p:nvPr>
        </p:nvSpPr>
        <p:spPr>
          <a:prstGeom prst="rect">
            <a:avLst/>
          </a:prstGeom>
        </p:spPr>
        <p:txBody>
          <a:bodyPr/>
          <a:lstStyle>
            <a:lvl1pPr>
              <a:defRPr>
                <a:solidFill>
                  <a:srgbClr val="000000"/>
                </a:solidFill>
              </a:defRPr>
            </a:lvl1pPr>
          </a:lstStyle>
          <a:p>
            <a:r>
              <a:rPr dirty="0"/>
              <a:t>Week 29, Day 4</a:t>
            </a:r>
          </a:p>
        </p:txBody>
      </p:sp>
      <p:sp>
        <p:nvSpPr>
          <p:cNvPr id="198" name="Shape 198"/>
          <p:cNvSpPr>
            <a:spLocks noGrp="1"/>
          </p:cNvSpPr>
          <p:nvPr>
            <p:ph type="body" idx="1"/>
          </p:nvPr>
        </p:nvSpPr>
        <p:spPr>
          <a:xfrm>
            <a:off x="190368" y="1671527"/>
            <a:ext cx="12268200" cy="7955552"/>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How many more people chose pizza </a:t>
            </a:r>
            <a:r>
              <a:rPr lang="en-US" dirty="0" smtClean="0"/>
              <a:t/>
            </a:r>
            <a:br>
              <a:rPr lang="en-US" dirty="0" smtClean="0"/>
            </a:br>
            <a:r>
              <a:rPr dirty="0" smtClean="0"/>
              <a:t>than cereal?</a:t>
            </a:r>
            <a:r>
              <a:rPr lang="en-US" dirty="0" smtClean="0"/>
              <a:t>  </a:t>
            </a:r>
            <a:r>
              <a:rPr dirty="0" smtClean="0"/>
              <a:t>A</a:t>
            </a:r>
            <a:r>
              <a:rPr dirty="0"/>
              <a:t>. 12         B. 4        C. 2       D. 6</a:t>
            </a:r>
          </a:p>
          <a:p>
            <a:pPr>
              <a:buBlip>
                <a:blip r:embed="rId2"/>
              </a:buBlip>
              <a:defRPr>
                <a:solidFill>
                  <a:srgbClr val="000000"/>
                </a:solidFill>
                <a:latin typeface="Gill Sans"/>
                <a:ea typeface="Gill Sans"/>
                <a:cs typeface="Gill Sans"/>
                <a:sym typeface="Gill Sans"/>
              </a:defRPr>
            </a:pPr>
            <a:r>
              <a:rPr dirty="0"/>
              <a:t>2.  Which is not used for measuring length?                                         A. liter            B.  centimeter             C.  meter         </a:t>
            </a:r>
          </a:p>
          <a:p>
            <a:pPr>
              <a:buBlip>
                <a:blip r:embed="rId2"/>
              </a:buBlip>
              <a:defRPr>
                <a:solidFill>
                  <a:srgbClr val="000000"/>
                </a:solidFill>
                <a:latin typeface="Gill Sans"/>
                <a:ea typeface="Gill Sans"/>
                <a:cs typeface="Gill Sans"/>
                <a:sym typeface="Gill Sans"/>
              </a:defRPr>
            </a:pPr>
            <a:r>
              <a:rPr dirty="0"/>
              <a:t>3. What is fraction of the square is </a:t>
            </a:r>
            <a:r>
              <a:rPr u="sng" dirty="0"/>
              <a:t>not</a:t>
            </a:r>
            <a:r>
              <a:rPr dirty="0"/>
              <a:t> colored?                                    A. 1/4          B.  2/4         C. 3/4          D. 4/4</a:t>
            </a:r>
          </a:p>
          <a:p>
            <a:pPr>
              <a:buBlip>
                <a:blip r:embed="rId2"/>
              </a:buBlip>
              <a:defRPr>
                <a:solidFill>
                  <a:srgbClr val="000000"/>
                </a:solidFill>
                <a:latin typeface="Gill Sans"/>
                <a:ea typeface="Gill Sans"/>
                <a:cs typeface="Gill Sans"/>
                <a:sym typeface="Gill Sans"/>
              </a:defRPr>
            </a:pPr>
            <a:r>
              <a:rPr dirty="0"/>
              <a:t>4. What time does the clock show?</a:t>
            </a:r>
          </a:p>
          <a:p>
            <a:pPr marL="900707" indent="-443507">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 1:38        B.  1:08           C.  8:05</a:t>
            </a:r>
          </a:p>
          <a:p>
            <a:pPr>
              <a:buBlip>
                <a:blip r:embed="rId2"/>
              </a:buBlip>
              <a:defRPr>
                <a:solidFill>
                  <a:srgbClr val="000000"/>
                </a:solidFill>
                <a:latin typeface="Gill Sans"/>
                <a:ea typeface="Gill Sans"/>
                <a:cs typeface="Gill Sans"/>
                <a:sym typeface="Gill Sans"/>
              </a:defRPr>
            </a:pPr>
            <a:r>
              <a:rPr dirty="0"/>
              <a:t>5. Compare these expressions.      32 + 12 ______ 45 - 7</a:t>
            </a:r>
          </a:p>
          <a:p>
            <a:pPr marL="900707" indent="-443507">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 greater than           B.  equal to         C.  not equal to</a:t>
            </a:r>
          </a:p>
        </p:txBody>
      </p:sp>
      <p:sp>
        <p:nvSpPr>
          <p:cNvPr id="199" name="Shape 199"/>
          <p:cNvSpPr/>
          <p:nvPr/>
        </p:nvSpPr>
        <p:spPr>
          <a:xfrm>
            <a:off x="9723966" y="253899"/>
            <a:ext cx="2866890" cy="3251201"/>
          </a:xfrm>
          <a:prstGeom prst="rect">
            <a:avLst/>
          </a:prstGeom>
          <a:ln w="12700">
            <a:solidFill>
              <a:srgbClr val="000000"/>
            </a:solidFill>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u="sng">
                <a:solidFill>
                  <a:srgbClr val="000000"/>
                </a:solidFill>
                <a:latin typeface="Helvetica"/>
                <a:ea typeface="Helvetica"/>
                <a:cs typeface="Helvetica"/>
                <a:sym typeface="Helvetica"/>
              </a:defRPr>
            </a:pPr>
            <a:r>
              <a:rPr dirty="0"/>
              <a:t>Favorite Food</a:t>
            </a:r>
          </a:p>
          <a:p>
            <a:pPr algn="l" defTabSz="457200">
              <a:defRPr sz="3000">
                <a:solidFill>
                  <a:srgbClr val="000000"/>
                </a:solidFill>
                <a:latin typeface="Helvetica"/>
                <a:ea typeface="Helvetica"/>
                <a:cs typeface="Helvetica"/>
                <a:sym typeface="Helvetica"/>
              </a:defRPr>
            </a:pPr>
            <a:endParaRPr dirty="0"/>
          </a:p>
          <a:p>
            <a:pPr algn="l" defTabSz="457200">
              <a:defRPr sz="3000">
                <a:solidFill>
                  <a:srgbClr val="000000"/>
                </a:solidFill>
                <a:latin typeface="Helvetica"/>
                <a:ea typeface="Helvetica"/>
                <a:cs typeface="Helvetica"/>
                <a:sym typeface="Helvetica"/>
              </a:defRPr>
            </a:pPr>
            <a:r>
              <a:rPr dirty="0"/>
              <a:t>pizza	√  √  √  √</a:t>
            </a:r>
          </a:p>
          <a:p>
            <a:pPr algn="l" defTabSz="457200">
              <a:defRPr sz="3000">
                <a:solidFill>
                  <a:srgbClr val="000000"/>
                </a:solidFill>
                <a:latin typeface="Helvetica"/>
                <a:ea typeface="Helvetica"/>
                <a:cs typeface="Helvetica"/>
                <a:sym typeface="Helvetica"/>
              </a:defRPr>
            </a:pPr>
            <a:r>
              <a:rPr dirty="0"/>
              <a:t>cereal	√  √  √  </a:t>
            </a:r>
          </a:p>
          <a:p>
            <a:pPr algn="l" defTabSz="457200">
              <a:defRPr sz="3000">
                <a:solidFill>
                  <a:srgbClr val="000000"/>
                </a:solidFill>
                <a:latin typeface="Helvetica"/>
                <a:ea typeface="Helvetica"/>
                <a:cs typeface="Helvetica"/>
                <a:sym typeface="Helvetica"/>
              </a:defRPr>
            </a:pPr>
            <a:r>
              <a:rPr dirty="0"/>
              <a:t>fruit	√  √   </a:t>
            </a:r>
          </a:p>
          <a:p>
            <a:pPr algn="l" defTabSz="457200">
              <a:defRPr sz="3000">
                <a:solidFill>
                  <a:srgbClr val="000000"/>
                </a:solidFill>
                <a:latin typeface="Helvetica"/>
                <a:ea typeface="Helvetica"/>
                <a:cs typeface="Helvetica"/>
                <a:sym typeface="Helvetica"/>
              </a:defRPr>
            </a:pPr>
            <a:r>
              <a:rPr dirty="0"/>
              <a:t>key  √= 2 votes</a:t>
            </a:r>
          </a:p>
        </p:txBody>
      </p:sp>
      <p:pic>
        <p:nvPicPr>
          <p:cNvPr id="200" name="Unknown.jpg"/>
          <p:cNvPicPr>
            <a:picLocks noChangeAspect="1"/>
          </p:cNvPicPr>
          <p:nvPr/>
        </p:nvPicPr>
        <p:blipFill>
          <a:blip r:embed="rId3">
            <a:extLst/>
          </a:blip>
          <a:srcRect r="5" b="5"/>
          <a:stretch>
            <a:fillRect/>
          </a:stretch>
        </p:blipFill>
        <p:spPr>
          <a:xfrm>
            <a:off x="10352183" y="6032430"/>
            <a:ext cx="2262585" cy="22625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6180"/>
                </a:lnTo>
                <a:cubicBezTo>
                  <a:pt x="0" y="9578"/>
                  <a:pt x="50" y="12409"/>
                  <a:pt x="110" y="12469"/>
                </a:cubicBezTo>
                <a:cubicBezTo>
                  <a:pt x="170" y="12529"/>
                  <a:pt x="351" y="13097"/>
                  <a:pt x="511" y="13731"/>
                </a:cubicBezTo>
                <a:cubicBezTo>
                  <a:pt x="672" y="14364"/>
                  <a:pt x="1059" y="15343"/>
                  <a:pt x="1368" y="15905"/>
                </a:cubicBezTo>
                <a:cubicBezTo>
                  <a:pt x="1677" y="16468"/>
                  <a:pt x="1890" y="16925"/>
                  <a:pt x="1845" y="16925"/>
                </a:cubicBezTo>
                <a:cubicBezTo>
                  <a:pt x="1583" y="16925"/>
                  <a:pt x="4439" y="19515"/>
                  <a:pt x="5191" y="19959"/>
                </a:cubicBezTo>
                <a:cubicBezTo>
                  <a:pt x="6178" y="20542"/>
                  <a:pt x="8092" y="21269"/>
                  <a:pt x="8654" y="21274"/>
                </a:cubicBezTo>
                <a:cubicBezTo>
                  <a:pt x="8848" y="21276"/>
                  <a:pt x="9054" y="21352"/>
                  <a:pt x="9108" y="21441"/>
                </a:cubicBezTo>
                <a:cubicBezTo>
                  <a:pt x="9172" y="21544"/>
                  <a:pt x="11448" y="21600"/>
                  <a:pt x="15405" y="21600"/>
                </a:cubicBezTo>
                <a:lnTo>
                  <a:pt x="21600" y="21600"/>
                </a:lnTo>
                <a:lnTo>
                  <a:pt x="21600" y="10802"/>
                </a:lnTo>
                <a:lnTo>
                  <a:pt x="21600" y="0"/>
                </a:lnTo>
                <a:lnTo>
                  <a:pt x="10802" y="0"/>
                </a:lnTo>
                <a:lnTo>
                  <a:pt x="0" y="0"/>
                </a:lnTo>
                <a:close/>
              </a:path>
            </a:pathLst>
          </a:custGeom>
          <a:ln w="12700">
            <a:miter lim="400000"/>
          </a:ln>
        </p:spPr>
      </p:pic>
      <p:pic>
        <p:nvPicPr>
          <p:cNvPr id="201" name="pasted-image.tiff"/>
          <p:cNvPicPr>
            <a:picLocks noChangeAspect="1"/>
          </p:cNvPicPr>
          <p:nvPr/>
        </p:nvPicPr>
        <p:blipFill>
          <a:blip r:embed="rId4">
            <a:extLst/>
          </a:blip>
          <a:stretch>
            <a:fillRect/>
          </a:stretch>
        </p:blipFill>
        <p:spPr>
          <a:xfrm>
            <a:off x="9880166" y="3501814"/>
            <a:ext cx="2554490" cy="2530616"/>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lvl1pPr>
              <a:defRPr>
                <a:solidFill>
                  <a:srgbClr val="000000"/>
                </a:solidFill>
              </a:defRPr>
            </a:lvl1pPr>
          </a:lstStyle>
          <a:p>
            <a:r>
              <a:t>Friday Five (Week 29)</a:t>
            </a:r>
          </a:p>
        </p:txBody>
      </p:sp>
      <p:sp>
        <p:nvSpPr>
          <p:cNvPr id="220" name="Shape 220"/>
          <p:cNvSpPr>
            <a:spLocks noGrp="1"/>
          </p:cNvSpPr>
          <p:nvPr>
            <p:ph type="body" idx="1"/>
          </p:nvPr>
        </p:nvSpPr>
        <p:spPr>
          <a:xfrm>
            <a:off x="469900" y="2171700"/>
            <a:ext cx="12319000" cy="7073900"/>
          </a:xfrm>
          <a:prstGeom prst="rect">
            <a:avLst/>
          </a:prstGeom>
        </p:spPr>
        <p:txBody>
          <a:bodyPr/>
          <a:lstStyle/>
          <a:p>
            <a:pPr>
              <a:buBlip>
                <a:blip r:embed="rId2"/>
              </a:buBlip>
            </a:pPr>
            <a:r>
              <a:t>1. </a:t>
            </a:r>
            <a:r>
              <a:rPr>
                <a:solidFill>
                  <a:srgbClr val="000000"/>
                </a:solidFill>
                <a:latin typeface="Gill Sans"/>
                <a:ea typeface="Gill Sans"/>
                <a:cs typeface="Gill Sans"/>
                <a:sym typeface="Gill Sans"/>
              </a:rPr>
              <a:t>Count by 2s: 104, 106, ____, ____, ____, ____, ____, 118</a:t>
            </a:r>
          </a:p>
          <a:p>
            <a:pPr>
              <a:buBlip>
                <a:blip r:embed="rId2"/>
              </a:buBlip>
            </a:pPr>
            <a:r>
              <a:t>2. </a:t>
            </a:r>
            <a:r>
              <a:rPr>
                <a:solidFill>
                  <a:srgbClr val="000000"/>
                </a:solidFill>
                <a:latin typeface="Gill Sans"/>
                <a:ea typeface="Gill Sans"/>
                <a:cs typeface="Gill Sans"/>
                <a:sym typeface="Gill Sans"/>
              </a:rPr>
              <a:t>Compare these expressions.      32 + 12 ______ 45 - 7</a:t>
            </a:r>
          </a:p>
          <a:p>
            <a:pPr>
              <a:buBlip>
                <a:blip r:embed="rId2"/>
              </a:buBlip>
            </a:pPr>
            <a:r>
              <a:t>3. </a:t>
            </a:r>
            <a:r>
              <a:rPr>
                <a:solidFill>
                  <a:srgbClr val="000000"/>
                </a:solidFill>
                <a:latin typeface="Gill Sans"/>
                <a:ea typeface="Gill Sans"/>
                <a:cs typeface="Gill Sans"/>
                <a:sym typeface="Gill Sans"/>
              </a:rPr>
              <a:t>What is the fraction shaded in this shape?                                      A. 2/4       B. 1/4     C. 2/3  </a:t>
            </a:r>
            <a:r>
              <a:t>  </a:t>
            </a:r>
          </a:p>
          <a:p>
            <a:pPr>
              <a:buBlip>
                <a:blip r:embed="rId2"/>
              </a:buBlip>
            </a:pPr>
            <a:r>
              <a:t>4. </a:t>
            </a:r>
            <a:r>
              <a:rPr>
                <a:solidFill>
                  <a:srgbClr val="000000"/>
                </a:solidFill>
                <a:latin typeface="Gill Sans"/>
                <a:ea typeface="Gill Sans"/>
                <a:cs typeface="Gill Sans"/>
                <a:sym typeface="Gill Sans"/>
              </a:rPr>
              <a:t>What time does the clock show?</a:t>
            </a:r>
          </a:p>
          <a:p>
            <a:pPr marL="900707" indent="-443507">
              <a:lnSpc>
                <a:spcPct val="100000"/>
              </a:lnSpc>
              <a:spcBef>
                <a:spcPts val="0"/>
              </a:spcBef>
              <a:buSzPct val="100000"/>
              <a:buAutoNum type="alphaUcPeriod"/>
              <a:defRPr>
                <a:solidFill>
                  <a:srgbClr val="000000"/>
                </a:solidFill>
                <a:latin typeface="Gill Sans"/>
                <a:ea typeface="Gill Sans"/>
                <a:cs typeface="Gill Sans"/>
                <a:sym typeface="Gill Sans"/>
              </a:defRPr>
            </a:pPr>
            <a:r>
              <a:t> 1:38        B.  1:08           C.  8:05</a:t>
            </a:r>
            <a:endParaRPr>
              <a:solidFill>
                <a:srgbClr val="546056"/>
              </a:solidFill>
              <a:latin typeface="+mn-lt"/>
              <a:ea typeface="+mn-ea"/>
              <a:cs typeface="+mn-cs"/>
              <a:sym typeface="Palatino"/>
            </a:endParaRPr>
          </a:p>
          <a:p>
            <a:pPr>
              <a:buBlip>
                <a:blip r:embed="rId2"/>
              </a:buBlip>
            </a:pPr>
            <a:r>
              <a:t>5. </a:t>
            </a:r>
            <a:r>
              <a:rPr>
                <a:solidFill>
                  <a:srgbClr val="000000"/>
                </a:solidFill>
                <a:latin typeface="Gill Sans"/>
                <a:ea typeface="Gill Sans"/>
                <a:cs typeface="Gill Sans"/>
                <a:sym typeface="Gill Sans"/>
              </a:rPr>
              <a:t>Write the value of the underlined number: 4</a:t>
            </a:r>
            <a:r>
              <a:rPr u="sng">
                <a:solidFill>
                  <a:srgbClr val="000000"/>
                </a:solidFill>
                <a:latin typeface="Gill Sans"/>
                <a:ea typeface="Gill Sans"/>
                <a:cs typeface="Gill Sans"/>
                <a:sym typeface="Gill Sans"/>
              </a:rPr>
              <a:t>3</a:t>
            </a:r>
            <a:r>
              <a:rPr>
                <a:solidFill>
                  <a:srgbClr val="000000"/>
                </a:solidFill>
                <a:latin typeface="Gill Sans"/>
                <a:ea typeface="Gill Sans"/>
                <a:cs typeface="Gill Sans"/>
                <a:sym typeface="Gill Sans"/>
              </a:rPr>
              <a:t> </a:t>
            </a:r>
          </a:p>
        </p:txBody>
      </p:sp>
      <p:pic>
        <p:nvPicPr>
          <p:cNvPr id="221" name="Unknown.jpg"/>
          <p:cNvPicPr>
            <a:picLocks noChangeAspect="1"/>
          </p:cNvPicPr>
          <p:nvPr/>
        </p:nvPicPr>
        <p:blipFill>
          <a:blip r:embed="rId3">
            <a:extLst/>
          </a:blip>
          <a:srcRect l="250" t="250" r="9" b="281"/>
          <a:stretch>
            <a:fillRect/>
          </a:stretch>
        </p:blipFill>
        <p:spPr>
          <a:xfrm>
            <a:off x="10262167" y="6926658"/>
            <a:ext cx="2325292" cy="2318942"/>
          </a:xfrm>
          <a:custGeom>
            <a:avLst/>
            <a:gdLst/>
            <a:ahLst/>
            <a:cxnLst>
              <a:cxn ang="0">
                <a:pos x="wd2" y="hd2"/>
              </a:cxn>
              <a:cxn ang="5400000">
                <a:pos x="wd2" y="hd2"/>
              </a:cxn>
              <a:cxn ang="10800000">
                <a:pos x="wd2" y="hd2"/>
              </a:cxn>
              <a:cxn ang="16200000">
                <a:pos x="wd2" y="hd2"/>
              </a:cxn>
            </a:cxnLst>
            <a:rect l="0" t="0" r="r" b="b"/>
            <a:pathLst>
              <a:path w="21600" h="21600" extrusionOk="0">
                <a:moveTo>
                  <a:pt x="10724" y="0"/>
                </a:moveTo>
                <a:cubicBezTo>
                  <a:pt x="9716" y="27"/>
                  <a:pt x="9014" y="61"/>
                  <a:pt x="8936" y="100"/>
                </a:cubicBezTo>
                <a:cubicBezTo>
                  <a:pt x="8765" y="185"/>
                  <a:pt x="8028" y="448"/>
                  <a:pt x="7296" y="680"/>
                </a:cubicBezTo>
                <a:cubicBezTo>
                  <a:pt x="4138" y="1683"/>
                  <a:pt x="1686" y="4160"/>
                  <a:pt x="653" y="7393"/>
                </a:cubicBezTo>
                <a:cubicBezTo>
                  <a:pt x="432" y="8084"/>
                  <a:pt x="183" y="8789"/>
                  <a:pt x="100" y="8961"/>
                </a:cubicBezTo>
                <a:cubicBezTo>
                  <a:pt x="61" y="9039"/>
                  <a:pt x="27" y="9743"/>
                  <a:pt x="0" y="10754"/>
                </a:cubicBezTo>
                <a:cubicBezTo>
                  <a:pt x="29" y="11832"/>
                  <a:pt x="64" y="12565"/>
                  <a:pt x="107" y="12647"/>
                </a:cubicBezTo>
                <a:cubicBezTo>
                  <a:pt x="197" y="12818"/>
                  <a:pt x="438" y="13492"/>
                  <a:pt x="638" y="14144"/>
                </a:cubicBezTo>
                <a:cubicBezTo>
                  <a:pt x="1655" y="17460"/>
                  <a:pt x="4662" y="20343"/>
                  <a:pt x="7934" y="21138"/>
                </a:cubicBezTo>
                <a:cubicBezTo>
                  <a:pt x="8412" y="21254"/>
                  <a:pt x="8883" y="21422"/>
                  <a:pt x="8977" y="21508"/>
                </a:cubicBezTo>
                <a:cubicBezTo>
                  <a:pt x="9016" y="21543"/>
                  <a:pt x="9618" y="21574"/>
                  <a:pt x="10466" y="21600"/>
                </a:cubicBezTo>
                <a:lnTo>
                  <a:pt x="15067" y="21570"/>
                </a:lnTo>
                <a:lnTo>
                  <a:pt x="15075" y="21156"/>
                </a:lnTo>
                <a:cubicBezTo>
                  <a:pt x="15081" y="20621"/>
                  <a:pt x="15436" y="20416"/>
                  <a:pt x="16147" y="20532"/>
                </a:cubicBezTo>
                <a:cubicBezTo>
                  <a:pt x="16619" y="20608"/>
                  <a:pt x="16737" y="20556"/>
                  <a:pt x="16818" y="20243"/>
                </a:cubicBezTo>
                <a:cubicBezTo>
                  <a:pt x="16873" y="20035"/>
                  <a:pt x="17053" y="19866"/>
                  <a:pt x="17220" y="19866"/>
                </a:cubicBezTo>
                <a:cubicBezTo>
                  <a:pt x="17414" y="19866"/>
                  <a:pt x="17487" y="19772"/>
                  <a:pt x="17423" y="19604"/>
                </a:cubicBezTo>
                <a:cubicBezTo>
                  <a:pt x="17314" y="19320"/>
                  <a:pt x="17592" y="19072"/>
                  <a:pt x="18024" y="19064"/>
                </a:cubicBezTo>
                <a:cubicBezTo>
                  <a:pt x="18171" y="19061"/>
                  <a:pt x="18289" y="18965"/>
                  <a:pt x="18289" y="18850"/>
                </a:cubicBezTo>
                <a:cubicBezTo>
                  <a:pt x="18290" y="18584"/>
                  <a:pt x="18528" y="18343"/>
                  <a:pt x="18798" y="18332"/>
                </a:cubicBezTo>
                <a:cubicBezTo>
                  <a:pt x="18913" y="18328"/>
                  <a:pt x="18985" y="18221"/>
                  <a:pt x="18957" y="18092"/>
                </a:cubicBezTo>
                <a:cubicBezTo>
                  <a:pt x="18887" y="17770"/>
                  <a:pt x="19273" y="17332"/>
                  <a:pt x="19502" y="17474"/>
                </a:cubicBezTo>
                <a:cubicBezTo>
                  <a:pt x="19613" y="17543"/>
                  <a:pt x="19634" y="17500"/>
                  <a:pt x="19554" y="17371"/>
                </a:cubicBezTo>
                <a:cubicBezTo>
                  <a:pt x="19467" y="17230"/>
                  <a:pt x="19619" y="17083"/>
                  <a:pt x="19982" y="16946"/>
                </a:cubicBezTo>
                <a:cubicBezTo>
                  <a:pt x="20475" y="16759"/>
                  <a:pt x="20535" y="16659"/>
                  <a:pt x="20501" y="16092"/>
                </a:cubicBezTo>
                <a:cubicBezTo>
                  <a:pt x="20452" y="15260"/>
                  <a:pt x="20597" y="15051"/>
                  <a:pt x="21150" y="15157"/>
                </a:cubicBezTo>
                <a:lnTo>
                  <a:pt x="21600" y="15242"/>
                </a:lnTo>
                <a:cubicBezTo>
                  <a:pt x="21597" y="11945"/>
                  <a:pt x="21531" y="9128"/>
                  <a:pt x="21449" y="8961"/>
                </a:cubicBezTo>
                <a:cubicBezTo>
                  <a:pt x="21365" y="8789"/>
                  <a:pt x="21117" y="8084"/>
                  <a:pt x="20896" y="7393"/>
                </a:cubicBezTo>
                <a:cubicBezTo>
                  <a:pt x="19862" y="4159"/>
                  <a:pt x="17321" y="1632"/>
                  <a:pt x="14105" y="640"/>
                </a:cubicBezTo>
                <a:cubicBezTo>
                  <a:pt x="13455" y="439"/>
                  <a:pt x="12783" y="197"/>
                  <a:pt x="12612" y="107"/>
                </a:cubicBezTo>
                <a:cubicBezTo>
                  <a:pt x="12531" y="64"/>
                  <a:pt x="11797" y="29"/>
                  <a:pt x="10724" y="0"/>
                </a:cubicBezTo>
                <a:close/>
              </a:path>
            </a:pathLst>
          </a:custGeom>
          <a:ln w="12700">
            <a:miter lim="400000"/>
          </a:ln>
        </p:spPr>
      </p:pic>
      <p:pic>
        <p:nvPicPr>
          <p:cNvPr id="222" name="pasted-image.tiff"/>
          <p:cNvPicPr>
            <a:picLocks noChangeAspect="1"/>
          </p:cNvPicPr>
          <p:nvPr/>
        </p:nvPicPr>
        <p:blipFill>
          <a:blip r:embed="rId4">
            <a:extLst/>
          </a:blip>
          <a:srcRect l="214" t="239" r="235" b="262"/>
          <a:stretch>
            <a:fillRect/>
          </a:stretch>
        </p:blipFill>
        <p:spPr>
          <a:xfrm>
            <a:off x="10262168" y="4505749"/>
            <a:ext cx="2325291" cy="2324101"/>
          </a:xfrm>
          <a:custGeom>
            <a:avLst/>
            <a:gdLst/>
            <a:ahLst/>
            <a:cxnLst>
              <a:cxn ang="0">
                <a:pos x="wd2" y="hd2"/>
              </a:cxn>
              <a:cxn ang="5400000">
                <a:pos x="wd2" y="hd2"/>
              </a:cxn>
              <a:cxn ang="10800000">
                <a:pos x="wd2" y="hd2"/>
              </a:cxn>
              <a:cxn ang="16200000">
                <a:pos x="wd2" y="hd2"/>
              </a:cxn>
            </a:cxnLst>
            <a:rect l="0" t="0" r="r" b="b"/>
            <a:pathLst>
              <a:path w="21600" h="21600" extrusionOk="0">
                <a:moveTo>
                  <a:pt x="10820" y="0"/>
                </a:moveTo>
                <a:cubicBezTo>
                  <a:pt x="10007" y="22"/>
                  <a:pt x="9438" y="47"/>
                  <a:pt x="9419" y="77"/>
                </a:cubicBezTo>
                <a:cubicBezTo>
                  <a:pt x="9375" y="149"/>
                  <a:pt x="9028" y="252"/>
                  <a:pt x="8645" y="310"/>
                </a:cubicBezTo>
                <a:cubicBezTo>
                  <a:pt x="6987" y="559"/>
                  <a:pt x="4945" y="1613"/>
                  <a:pt x="3465" y="2984"/>
                </a:cubicBezTo>
                <a:cubicBezTo>
                  <a:pt x="1933" y="4404"/>
                  <a:pt x="585" y="6827"/>
                  <a:pt x="317" y="8642"/>
                </a:cubicBezTo>
                <a:cubicBezTo>
                  <a:pt x="260" y="9026"/>
                  <a:pt x="152" y="9376"/>
                  <a:pt x="81" y="9420"/>
                </a:cubicBezTo>
                <a:cubicBezTo>
                  <a:pt x="49" y="9440"/>
                  <a:pt x="22" y="10054"/>
                  <a:pt x="0" y="10962"/>
                </a:cubicBezTo>
                <a:cubicBezTo>
                  <a:pt x="17" y="11652"/>
                  <a:pt x="37" y="12157"/>
                  <a:pt x="59" y="12180"/>
                </a:cubicBezTo>
                <a:cubicBezTo>
                  <a:pt x="117" y="12238"/>
                  <a:pt x="244" y="12661"/>
                  <a:pt x="339" y="13120"/>
                </a:cubicBezTo>
                <a:cubicBezTo>
                  <a:pt x="1135" y="16967"/>
                  <a:pt x="4336" y="20293"/>
                  <a:pt x="8088" y="21165"/>
                </a:cubicBezTo>
                <a:cubicBezTo>
                  <a:pt x="8653" y="21296"/>
                  <a:pt x="9214" y="21457"/>
                  <a:pt x="9335" y="21523"/>
                </a:cubicBezTo>
                <a:cubicBezTo>
                  <a:pt x="9390" y="21552"/>
                  <a:pt x="10059" y="21578"/>
                  <a:pt x="11034" y="21600"/>
                </a:cubicBezTo>
                <a:cubicBezTo>
                  <a:pt x="11715" y="21576"/>
                  <a:pt x="12172" y="21549"/>
                  <a:pt x="12195" y="21511"/>
                </a:cubicBezTo>
                <a:cubicBezTo>
                  <a:pt x="12245" y="21431"/>
                  <a:pt x="12461" y="21361"/>
                  <a:pt x="12678" y="21360"/>
                </a:cubicBezTo>
                <a:cubicBezTo>
                  <a:pt x="13270" y="21357"/>
                  <a:pt x="15389" y="20580"/>
                  <a:pt x="16328" y="20021"/>
                </a:cubicBezTo>
                <a:cubicBezTo>
                  <a:pt x="17440" y="19360"/>
                  <a:pt x="18910" y="17974"/>
                  <a:pt x="19646" y="16893"/>
                </a:cubicBezTo>
                <a:cubicBezTo>
                  <a:pt x="20367" y="15836"/>
                  <a:pt x="21169" y="13932"/>
                  <a:pt x="21301" y="12961"/>
                </a:cubicBezTo>
                <a:cubicBezTo>
                  <a:pt x="21354" y="12576"/>
                  <a:pt x="21453" y="12226"/>
                  <a:pt x="21523" y="12183"/>
                </a:cubicBezTo>
                <a:cubicBezTo>
                  <a:pt x="21552" y="12165"/>
                  <a:pt x="21578" y="11583"/>
                  <a:pt x="21600" y="10752"/>
                </a:cubicBezTo>
                <a:cubicBezTo>
                  <a:pt x="21576" y="9940"/>
                  <a:pt x="21545" y="9435"/>
                  <a:pt x="21504" y="9409"/>
                </a:cubicBezTo>
                <a:cubicBezTo>
                  <a:pt x="21424" y="9360"/>
                  <a:pt x="21358" y="9140"/>
                  <a:pt x="21357" y="8923"/>
                </a:cubicBezTo>
                <a:cubicBezTo>
                  <a:pt x="21354" y="8331"/>
                  <a:pt x="20577" y="6214"/>
                  <a:pt x="20018" y="5275"/>
                </a:cubicBezTo>
                <a:cubicBezTo>
                  <a:pt x="19357" y="4162"/>
                  <a:pt x="17972" y="2688"/>
                  <a:pt x="16892" y="1951"/>
                </a:cubicBezTo>
                <a:cubicBezTo>
                  <a:pt x="15835" y="1230"/>
                  <a:pt x="13932" y="431"/>
                  <a:pt x="12962" y="299"/>
                </a:cubicBezTo>
                <a:cubicBezTo>
                  <a:pt x="12577" y="246"/>
                  <a:pt x="12228" y="144"/>
                  <a:pt x="12184" y="74"/>
                </a:cubicBezTo>
                <a:cubicBezTo>
                  <a:pt x="12167" y="45"/>
                  <a:pt x="11606" y="21"/>
                  <a:pt x="10820" y="0"/>
                </a:cubicBezTo>
                <a:close/>
              </a:path>
            </a:pathLst>
          </a:cu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 name="Shape 235"/>
          <p:cNvSpPr>
            <a:spLocks noGrp="1"/>
          </p:cNvSpPr>
          <p:nvPr>
            <p:ph type="title"/>
          </p:nvPr>
        </p:nvSpPr>
        <p:spPr>
          <a:prstGeom prst="rect">
            <a:avLst/>
          </a:prstGeom>
        </p:spPr>
        <p:txBody>
          <a:bodyPr/>
          <a:lstStyle>
            <a:lvl1pPr>
              <a:defRPr>
                <a:solidFill>
                  <a:srgbClr val="000000"/>
                </a:solidFill>
              </a:defRPr>
            </a:lvl1pPr>
          </a:lstStyle>
          <a:p>
            <a:r>
              <a:t>Week 30, Day 1</a:t>
            </a:r>
          </a:p>
        </p:txBody>
      </p:sp>
      <p:sp>
        <p:nvSpPr>
          <p:cNvPr id="236" name="Shape 236"/>
          <p:cNvSpPr>
            <a:spLocks noGrp="1"/>
          </p:cNvSpPr>
          <p:nvPr>
            <p:ph type="body" idx="1"/>
          </p:nvPr>
        </p:nvSpPr>
        <p:spPr>
          <a:xfrm>
            <a:off x="393700" y="2044700"/>
            <a:ext cx="12339489" cy="7734300"/>
          </a:xfrm>
          <a:prstGeom prst="rect">
            <a:avLst/>
          </a:prstGeom>
        </p:spPr>
        <p:txBody>
          <a:bodyPr/>
          <a:lstStyle/>
          <a:p>
            <a:pPr>
              <a:buBlip>
                <a:blip r:embed="rId2"/>
              </a:buBlip>
              <a:defRPr>
                <a:solidFill>
                  <a:srgbClr val="000000"/>
                </a:solidFill>
                <a:latin typeface="Gill Sans"/>
                <a:ea typeface="Gill Sans"/>
                <a:cs typeface="Gill Sans"/>
                <a:sym typeface="Gill Sans"/>
              </a:defRPr>
            </a:pPr>
            <a:r>
              <a:t>1. Which of these is not a unit for measuring length?                            A.  liters              B.  centimeters               C.  meters          </a:t>
            </a:r>
          </a:p>
          <a:p>
            <a:pPr>
              <a:buBlip>
                <a:blip r:embed="rId2"/>
              </a:buBlip>
              <a:defRPr>
                <a:solidFill>
                  <a:srgbClr val="000000"/>
                </a:solidFill>
                <a:latin typeface="Gill Sans"/>
                <a:ea typeface="Gill Sans"/>
                <a:cs typeface="Gill Sans"/>
                <a:sym typeface="Gill Sans"/>
              </a:defRPr>
            </a:pPr>
            <a:r>
              <a:t>2. What is the place value of the underlined digit? </a:t>
            </a:r>
            <a:r>
              <a:rPr u="sng"/>
              <a:t> 2</a:t>
            </a:r>
            <a:r>
              <a:t>,469                     A. tens      B.  thousands        C.  ones       D.  hundreds</a:t>
            </a:r>
          </a:p>
          <a:p>
            <a:pPr>
              <a:buBlip>
                <a:blip r:embed="rId2"/>
              </a:buBlip>
              <a:defRPr>
                <a:solidFill>
                  <a:srgbClr val="000000"/>
                </a:solidFill>
                <a:latin typeface="Gill Sans"/>
                <a:ea typeface="Gill Sans"/>
                <a:cs typeface="Gill Sans"/>
                <a:sym typeface="Gill Sans"/>
              </a:defRPr>
            </a:pPr>
            <a:r>
              <a:t>3. Which of these is the number 74 ?</a:t>
            </a:r>
            <a:r>
              <a:rPr>
                <a:latin typeface="Gill Sans SemiBold"/>
                <a:ea typeface="Gill Sans SemiBold"/>
                <a:cs typeface="Gill Sans SemiBold"/>
                <a:sym typeface="Gill Sans SemiBold"/>
              </a:rPr>
              <a:t>                                                     </a:t>
            </a:r>
            <a:r>
              <a:t>A.                               B.                               C.</a:t>
            </a:r>
            <a:br/>
            <a:r>
              <a:t>                                            </a:t>
            </a:r>
          </a:p>
          <a:p>
            <a:pPr>
              <a:buBlip>
                <a:blip r:embed="rId2"/>
              </a:buBlip>
              <a:defRPr>
                <a:solidFill>
                  <a:srgbClr val="000000"/>
                </a:solidFill>
                <a:latin typeface="Gill Sans"/>
                <a:ea typeface="Gill Sans"/>
                <a:cs typeface="Gill Sans"/>
                <a:sym typeface="Gill Sans"/>
              </a:defRPr>
            </a:pPr>
            <a:r>
              <a:t>4. Count by 10s:  930, ______, ______, ______, ______, ______, 990</a:t>
            </a:r>
          </a:p>
          <a:p>
            <a:pPr>
              <a:buBlip>
                <a:blip r:embed="rId2"/>
              </a:buBlip>
              <a:defRPr>
                <a:solidFill>
                  <a:srgbClr val="000000"/>
                </a:solidFill>
                <a:latin typeface="Gill Sans"/>
                <a:ea typeface="Gill Sans"/>
                <a:cs typeface="Gill Sans"/>
                <a:sym typeface="Gill Sans"/>
              </a:defRPr>
            </a:pPr>
            <a:r>
              <a:t>5.  $25.38 + $51.48 =_______</a:t>
            </a:r>
          </a:p>
        </p:txBody>
      </p:sp>
      <p:sp>
        <p:nvSpPr>
          <p:cNvPr id="237" name="Shape 237"/>
          <p:cNvSpPr/>
          <p:nvPr/>
        </p:nvSpPr>
        <p:spPr>
          <a:xfrm>
            <a:off x="1765300" y="6299200"/>
            <a:ext cx="1430909"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a:solidFill>
                  <a:srgbClr val="000000"/>
                </a:solidFill>
                <a:latin typeface="Helvetica"/>
                <a:ea typeface="Helvetica"/>
                <a:cs typeface="Helvetica"/>
                <a:sym typeface="Helvetica"/>
              </a:defRPr>
            </a:pPr>
            <a:r>
              <a:t>H	T	O</a:t>
            </a:r>
          </a:p>
          <a:p>
            <a:pPr algn="l" defTabSz="457200">
              <a:defRPr sz="3000">
                <a:solidFill>
                  <a:srgbClr val="000000"/>
                </a:solidFill>
                <a:latin typeface="Helvetica"/>
                <a:ea typeface="Helvetica"/>
                <a:cs typeface="Helvetica"/>
                <a:sym typeface="Helvetica"/>
              </a:defRPr>
            </a:pPr>
            <a:r>
              <a:t>0	7	4</a:t>
            </a:r>
          </a:p>
        </p:txBody>
      </p:sp>
      <p:sp>
        <p:nvSpPr>
          <p:cNvPr id="238" name="Shape 238"/>
          <p:cNvSpPr/>
          <p:nvPr/>
        </p:nvSpPr>
        <p:spPr>
          <a:xfrm>
            <a:off x="5537200" y="6299200"/>
            <a:ext cx="1430909"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a:solidFill>
                  <a:srgbClr val="000000"/>
                </a:solidFill>
                <a:latin typeface="Helvetica"/>
                <a:ea typeface="Helvetica"/>
                <a:cs typeface="Helvetica"/>
                <a:sym typeface="Helvetica"/>
              </a:defRPr>
            </a:pPr>
            <a:r>
              <a:t>H	T	O</a:t>
            </a:r>
          </a:p>
          <a:p>
            <a:pPr algn="l" defTabSz="457200">
              <a:defRPr sz="3000">
                <a:solidFill>
                  <a:srgbClr val="000000"/>
                </a:solidFill>
                <a:latin typeface="Helvetica"/>
                <a:ea typeface="Helvetica"/>
                <a:cs typeface="Helvetica"/>
                <a:sym typeface="Helvetica"/>
              </a:defRPr>
            </a:pPr>
            <a:r>
              <a:t>7	4	0</a:t>
            </a:r>
          </a:p>
        </p:txBody>
      </p:sp>
      <p:sp>
        <p:nvSpPr>
          <p:cNvPr id="239" name="Shape 239"/>
          <p:cNvSpPr/>
          <p:nvPr/>
        </p:nvSpPr>
        <p:spPr>
          <a:xfrm>
            <a:off x="9169400" y="6299200"/>
            <a:ext cx="1430909" cy="1016001"/>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gn="l" defTabSz="457200">
              <a:defRPr sz="3000">
                <a:solidFill>
                  <a:srgbClr val="000000"/>
                </a:solidFill>
                <a:latin typeface="Helvetica"/>
                <a:ea typeface="Helvetica"/>
                <a:cs typeface="Helvetica"/>
                <a:sym typeface="Helvetica"/>
              </a:defRPr>
            </a:pPr>
            <a:r>
              <a:t>H	T	O</a:t>
            </a:r>
          </a:p>
          <a:p>
            <a:pPr algn="l" defTabSz="457200">
              <a:defRPr sz="3000">
                <a:solidFill>
                  <a:srgbClr val="000000"/>
                </a:solidFill>
                <a:latin typeface="Helvetica"/>
                <a:ea typeface="Helvetica"/>
                <a:cs typeface="Helvetica"/>
                <a:sym typeface="Helvetica"/>
              </a:defRPr>
            </a:pPr>
            <a:r>
              <a:t>7	0	4</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3" name="Shape 253"/>
          <p:cNvSpPr>
            <a:spLocks noGrp="1"/>
          </p:cNvSpPr>
          <p:nvPr>
            <p:ph type="title"/>
          </p:nvPr>
        </p:nvSpPr>
        <p:spPr>
          <a:prstGeom prst="rect">
            <a:avLst/>
          </a:prstGeom>
        </p:spPr>
        <p:txBody>
          <a:bodyPr/>
          <a:lstStyle>
            <a:lvl1pPr>
              <a:defRPr>
                <a:solidFill>
                  <a:srgbClr val="000000"/>
                </a:solidFill>
              </a:defRPr>
            </a:lvl1pPr>
          </a:lstStyle>
          <a:p>
            <a:r>
              <a:t>Week 30, Day 2</a:t>
            </a:r>
          </a:p>
        </p:txBody>
      </p:sp>
      <p:sp>
        <p:nvSpPr>
          <p:cNvPr id="254" name="Shape 254"/>
          <p:cNvSpPr>
            <a:spLocks noGrp="1"/>
          </p:cNvSpPr>
          <p:nvPr>
            <p:ph type="body" idx="1"/>
          </p:nvPr>
        </p:nvSpPr>
        <p:spPr>
          <a:xfrm>
            <a:off x="495300" y="2159000"/>
            <a:ext cx="12103100" cy="7251700"/>
          </a:xfrm>
          <a:prstGeom prst="rect">
            <a:avLst/>
          </a:prstGeom>
        </p:spPr>
        <p:txBody>
          <a:bodyPr/>
          <a:lstStyle/>
          <a:p>
            <a:pPr>
              <a:buBlip>
                <a:blip r:embed="rId2"/>
              </a:buBlip>
              <a:defRPr>
                <a:solidFill>
                  <a:srgbClr val="000000"/>
                </a:solidFill>
                <a:latin typeface="Gill Sans"/>
                <a:ea typeface="Gill Sans"/>
                <a:cs typeface="Gill Sans"/>
                <a:sym typeface="Gill Sans"/>
              </a:defRPr>
            </a:pPr>
            <a:r>
              <a:rPr dirty="0"/>
              <a:t>1. Which of these is not a unit for measuring weight?</a:t>
            </a:r>
          </a:p>
          <a:p>
            <a:pPr marL="0" indent="342900">
              <a:lnSpc>
                <a:spcPct val="100000"/>
              </a:lnSpc>
              <a:spcBef>
                <a:spcPts val="0"/>
              </a:spcBef>
              <a:buSzTx/>
              <a:buNone/>
              <a:defRPr>
                <a:solidFill>
                  <a:srgbClr val="000000"/>
                </a:solidFill>
                <a:latin typeface="Gill Sans"/>
                <a:ea typeface="Gill Sans"/>
                <a:cs typeface="Gill Sans"/>
                <a:sym typeface="Gill Sans"/>
              </a:defRPr>
            </a:pPr>
            <a:r>
              <a:rPr dirty="0"/>
              <a:t>A. grams   </a:t>
            </a:r>
            <a:r>
              <a:rPr dirty="0" smtClean="0"/>
              <a:t> </a:t>
            </a:r>
            <a:r>
              <a:rPr dirty="0"/>
              <a:t>B.   kilograms   </a:t>
            </a:r>
            <a:r>
              <a:rPr dirty="0" smtClean="0"/>
              <a:t>  </a:t>
            </a:r>
            <a:r>
              <a:rPr dirty="0"/>
              <a:t>C. centimeters   </a:t>
            </a:r>
            <a:r>
              <a:rPr dirty="0" smtClean="0"/>
              <a:t>   </a:t>
            </a:r>
            <a:r>
              <a:rPr dirty="0"/>
              <a:t>D.  pounds</a:t>
            </a:r>
          </a:p>
          <a:p>
            <a:pPr>
              <a:buBlip>
                <a:blip r:embed="rId2"/>
              </a:buBlip>
              <a:defRPr>
                <a:solidFill>
                  <a:srgbClr val="000000"/>
                </a:solidFill>
                <a:latin typeface="Gill Sans"/>
                <a:ea typeface="Gill Sans"/>
                <a:cs typeface="Gill Sans"/>
                <a:sym typeface="Gill Sans"/>
              </a:defRPr>
            </a:pPr>
            <a:r>
              <a:rPr dirty="0"/>
              <a:t>2. In the number 3,459, what is the value of the digit in the tens place?</a:t>
            </a:r>
          </a:p>
          <a:p>
            <a:pPr marL="664170" indent="-206970">
              <a:lnSpc>
                <a:spcPct val="100000"/>
              </a:lnSpc>
              <a:spcBef>
                <a:spcPts val="0"/>
              </a:spcBef>
              <a:buSzPct val="100000"/>
              <a:buAutoNum type="alphaUcPeriod"/>
              <a:defRPr>
                <a:solidFill>
                  <a:srgbClr val="000000"/>
                </a:solidFill>
                <a:latin typeface="Gill Sans"/>
                <a:ea typeface="Gill Sans"/>
                <a:cs typeface="Gill Sans"/>
                <a:sym typeface="Gill Sans"/>
              </a:defRPr>
            </a:pPr>
            <a:r>
              <a:rPr dirty="0"/>
              <a:t>  50            B.  3,000              C.  400              D. 9</a:t>
            </a:r>
          </a:p>
          <a:p>
            <a:pPr>
              <a:buBlip>
                <a:blip r:embed="rId2"/>
              </a:buBlip>
              <a:defRPr>
                <a:solidFill>
                  <a:srgbClr val="000000"/>
                </a:solidFill>
                <a:latin typeface="Gill Sans"/>
                <a:ea typeface="Gill Sans"/>
                <a:cs typeface="Gill Sans"/>
                <a:sym typeface="Gill Sans"/>
              </a:defRPr>
            </a:pPr>
            <a:r>
              <a:rPr dirty="0"/>
              <a:t>3. Write the value of the underlined number: </a:t>
            </a:r>
            <a:r>
              <a:rPr u="sng" dirty="0"/>
              <a:t>9</a:t>
            </a:r>
            <a:r>
              <a:rPr dirty="0"/>
              <a:t>8</a:t>
            </a:r>
          </a:p>
          <a:p>
            <a:pPr>
              <a:buBlip>
                <a:blip r:embed="rId2"/>
              </a:buBlip>
              <a:defRPr>
                <a:solidFill>
                  <a:srgbClr val="000000"/>
                </a:solidFill>
                <a:latin typeface="Gill Sans"/>
                <a:ea typeface="Gill Sans"/>
                <a:cs typeface="Gill Sans"/>
                <a:sym typeface="Gill Sans"/>
              </a:defRPr>
            </a:pPr>
            <a:r>
              <a:rPr dirty="0"/>
              <a:t>4. Count by 100s: 200, _____, _____, _____, _____, _____, 800</a:t>
            </a:r>
          </a:p>
          <a:p>
            <a:pPr>
              <a:buBlip>
                <a:blip r:embed="rId2"/>
              </a:buBlip>
              <a:defRPr>
                <a:solidFill>
                  <a:srgbClr val="000000"/>
                </a:solidFill>
                <a:latin typeface="Gill Sans"/>
                <a:ea typeface="Gill Sans"/>
                <a:cs typeface="Gill Sans"/>
                <a:sym typeface="Gill Sans"/>
              </a:defRPr>
            </a:pPr>
            <a:r>
              <a:rPr dirty="0"/>
              <a:t>5. 574 + 56 =_____</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 name="Shape 263"/>
          <p:cNvSpPr>
            <a:spLocks noGrp="1"/>
          </p:cNvSpPr>
          <p:nvPr>
            <p:ph type="title"/>
          </p:nvPr>
        </p:nvSpPr>
        <p:spPr>
          <a:xfrm>
            <a:off x="647700" y="-152400"/>
            <a:ext cx="11709400" cy="2032000"/>
          </a:xfrm>
          <a:prstGeom prst="rect">
            <a:avLst/>
          </a:prstGeom>
        </p:spPr>
        <p:txBody>
          <a:bodyPr/>
          <a:lstStyle>
            <a:lvl1pPr>
              <a:defRPr>
                <a:solidFill>
                  <a:srgbClr val="000000"/>
                </a:solidFill>
              </a:defRPr>
            </a:lvl1pPr>
          </a:lstStyle>
          <a:p>
            <a:r>
              <a:t>Week 30, Day 3</a:t>
            </a:r>
          </a:p>
        </p:txBody>
      </p:sp>
      <p:sp>
        <p:nvSpPr>
          <p:cNvPr id="264" name="Shape 264"/>
          <p:cNvSpPr>
            <a:spLocks noGrp="1"/>
          </p:cNvSpPr>
          <p:nvPr>
            <p:ph type="body" idx="1"/>
          </p:nvPr>
        </p:nvSpPr>
        <p:spPr>
          <a:xfrm>
            <a:off x="75935" y="1477168"/>
            <a:ext cx="12816814" cy="8278615"/>
          </a:xfrm>
          <a:prstGeom prst="rect">
            <a:avLst/>
          </a:prstGeom>
        </p:spPr>
        <p:txBody>
          <a:bodyPr/>
          <a:lstStyle/>
          <a:p>
            <a:pPr>
              <a:buBlip>
                <a:blip r:embed="rId2"/>
              </a:buBlip>
              <a:defRPr>
                <a:solidFill>
                  <a:srgbClr val="000000"/>
                </a:solidFill>
                <a:latin typeface="Gill Sans"/>
                <a:ea typeface="Gill Sans"/>
                <a:cs typeface="Gill Sans"/>
                <a:sym typeface="Gill Sans"/>
              </a:defRPr>
            </a:pPr>
            <a:r>
              <a:t>1. Which of these is not a unit for measuring capacity?</a:t>
            </a:r>
          </a:p>
          <a:p>
            <a:pPr marL="0" indent="342900">
              <a:lnSpc>
                <a:spcPct val="100000"/>
              </a:lnSpc>
              <a:spcBef>
                <a:spcPts val="0"/>
              </a:spcBef>
              <a:buSzTx/>
              <a:buNone/>
              <a:defRPr>
                <a:solidFill>
                  <a:srgbClr val="000000"/>
                </a:solidFill>
                <a:latin typeface="Gill Sans"/>
                <a:ea typeface="Gill Sans"/>
                <a:cs typeface="Gill Sans"/>
                <a:sym typeface="Gill Sans"/>
              </a:defRPr>
            </a:pPr>
            <a:r>
              <a:t>A.  liter                B.   milliliter              C.  quarts               D.  grams</a:t>
            </a:r>
          </a:p>
          <a:p>
            <a:pPr>
              <a:buBlip>
                <a:blip r:embed="rId2"/>
              </a:buBlip>
              <a:defRPr>
                <a:solidFill>
                  <a:srgbClr val="000000"/>
                </a:solidFill>
                <a:latin typeface="Gill Sans"/>
                <a:ea typeface="Gill Sans"/>
                <a:cs typeface="Gill Sans"/>
                <a:sym typeface="Gill Sans"/>
              </a:defRPr>
            </a:pPr>
            <a:r>
              <a:t>2. Which model shows 602?</a:t>
            </a:r>
          </a:p>
          <a:p>
            <a:pPr marL="664170" indent="-206970">
              <a:lnSpc>
                <a:spcPct val="100000"/>
              </a:lnSpc>
              <a:spcBef>
                <a:spcPts val="0"/>
              </a:spcBef>
              <a:buSzPct val="100000"/>
              <a:buAutoNum type="alphaUcPeriod"/>
              <a:defRPr>
                <a:solidFill>
                  <a:srgbClr val="000000"/>
                </a:solidFill>
                <a:latin typeface="Gill Sans"/>
                <a:ea typeface="Gill Sans"/>
                <a:cs typeface="Gill Sans"/>
                <a:sym typeface="Gill Sans"/>
              </a:defRPr>
            </a:pPr>
            <a:r>
              <a:t>                            B.                           C. </a:t>
            </a:r>
            <a:br/>
            <a:endParaRPr/>
          </a:p>
          <a:p>
            <a:pPr>
              <a:buBlip>
                <a:blip r:embed="rId2"/>
              </a:buBlip>
              <a:defRPr>
                <a:solidFill>
                  <a:srgbClr val="000000"/>
                </a:solidFill>
                <a:latin typeface="Gill Sans"/>
                <a:ea typeface="Gill Sans"/>
                <a:cs typeface="Gill Sans"/>
                <a:sym typeface="Gill Sans"/>
              </a:defRPr>
            </a:pPr>
            <a:r>
              <a:t>3.  Write the value of the underlined number:  8</a:t>
            </a:r>
            <a:r>
              <a:rPr u="sng"/>
              <a:t>0</a:t>
            </a:r>
          </a:p>
          <a:p>
            <a:pPr>
              <a:buBlip>
                <a:blip r:embed="rId2"/>
              </a:buBlip>
              <a:defRPr>
                <a:solidFill>
                  <a:srgbClr val="000000"/>
                </a:solidFill>
                <a:latin typeface="Gill Sans"/>
                <a:ea typeface="Gill Sans"/>
                <a:cs typeface="Gill Sans"/>
                <a:sym typeface="Gill Sans"/>
              </a:defRPr>
            </a:pPr>
            <a:r>
              <a:t>4. Jan has 4 toys.  Sam has 5 toys.  Which question gives the answer 1</a:t>
            </a:r>
            <a:r>
              <a:rPr u="sng"/>
              <a:t> toy</a:t>
            </a:r>
            <a:r>
              <a:t>? </a:t>
            </a:r>
          </a:p>
          <a:p>
            <a:pPr marL="0" indent="342900">
              <a:lnSpc>
                <a:spcPct val="100000"/>
              </a:lnSpc>
              <a:spcBef>
                <a:spcPts val="0"/>
              </a:spcBef>
              <a:buSzTx/>
              <a:buNone/>
              <a:defRPr>
                <a:solidFill>
                  <a:srgbClr val="000000"/>
                </a:solidFill>
                <a:latin typeface="Gill Sans"/>
                <a:ea typeface="Gill Sans"/>
                <a:cs typeface="Gill Sans"/>
                <a:sym typeface="Gill Sans"/>
              </a:defRPr>
            </a:pPr>
            <a:r>
              <a:t>A.   How many more toys does Sam have than Jan?</a:t>
            </a:r>
          </a:p>
          <a:p>
            <a:pPr marL="0" indent="342900">
              <a:lnSpc>
                <a:spcPct val="100000"/>
              </a:lnSpc>
              <a:spcBef>
                <a:spcPts val="0"/>
              </a:spcBef>
              <a:buSzTx/>
              <a:buNone/>
              <a:defRPr>
                <a:solidFill>
                  <a:srgbClr val="000000"/>
                </a:solidFill>
                <a:latin typeface="Gill Sans"/>
                <a:ea typeface="Gill Sans"/>
                <a:cs typeface="Gill Sans"/>
                <a:sym typeface="Gill Sans"/>
              </a:defRPr>
            </a:pPr>
            <a:r>
              <a:t>B.   How many cups do they have in their kitchen?</a:t>
            </a:r>
          </a:p>
          <a:p>
            <a:pPr marL="0" indent="342900">
              <a:lnSpc>
                <a:spcPct val="100000"/>
              </a:lnSpc>
              <a:spcBef>
                <a:spcPts val="0"/>
              </a:spcBef>
              <a:buSzTx/>
              <a:buNone/>
              <a:defRPr>
                <a:solidFill>
                  <a:srgbClr val="000000"/>
                </a:solidFill>
                <a:latin typeface="Gill Sans"/>
                <a:ea typeface="Gill Sans"/>
                <a:cs typeface="Gill Sans"/>
                <a:sym typeface="Gill Sans"/>
              </a:defRPr>
            </a:pPr>
            <a:r>
              <a:t>C.  How many toys do Jan and Sam have altogether?</a:t>
            </a:r>
          </a:p>
          <a:p>
            <a:pPr>
              <a:buBlip>
                <a:blip r:embed="rId2"/>
              </a:buBlip>
              <a:defRPr>
                <a:solidFill>
                  <a:srgbClr val="000000"/>
                </a:solidFill>
                <a:latin typeface="Gill Sans"/>
                <a:ea typeface="Gill Sans"/>
                <a:cs typeface="Gill Sans"/>
                <a:sym typeface="Gill Sans"/>
              </a:defRPr>
            </a:pPr>
            <a:r>
              <a:t>5.  $33.13 + $35.24 =______</a:t>
            </a:r>
          </a:p>
        </p:txBody>
      </p:sp>
      <p:pic>
        <p:nvPicPr>
          <p:cNvPr id="265" name="droppedImage.pdf"/>
          <p:cNvPicPr>
            <a:picLocks noChangeAspect="1"/>
          </p:cNvPicPr>
          <p:nvPr/>
        </p:nvPicPr>
        <p:blipFill>
          <a:blip r:embed="rId3">
            <a:extLst/>
          </a:blip>
          <a:stretch>
            <a:fillRect/>
          </a:stretch>
        </p:blipFill>
        <p:spPr>
          <a:xfrm>
            <a:off x="1133606" y="3707736"/>
            <a:ext cx="2511957" cy="1274913"/>
          </a:xfrm>
          <a:prstGeom prst="rect">
            <a:avLst/>
          </a:prstGeom>
          <a:ln w="12700">
            <a:miter lim="400000"/>
          </a:ln>
        </p:spPr>
      </p:pic>
      <p:pic>
        <p:nvPicPr>
          <p:cNvPr id="266" name="droppedImage.pdf"/>
          <p:cNvPicPr>
            <a:picLocks noChangeAspect="1"/>
          </p:cNvPicPr>
          <p:nvPr/>
        </p:nvPicPr>
        <p:blipFill>
          <a:blip r:embed="rId4">
            <a:extLst/>
          </a:blip>
          <a:stretch>
            <a:fillRect/>
          </a:stretch>
        </p:blipFill>
        <p:spPr>
          <a:xfrm>
            <a:off x="4703234" y="3765008"/>
            <a:ext cx="2510103" cy="1236505"/>
          </a:xfrm>
          <a:prstGeom prst="rect">
            <a:avLst/>
          </a:prstGeom>
          <a:ln w="12700">
            <a:miter lim="400000"/>
          </a:ln>
        </p:spPr>
      </p:pic>
      <p:pic>
        <p:nvPicPr>
          <p:cNvPr id="267" name="droppedImage.pdf"/>
          <p:cNvPicPr>
            <a:picLocks noChangeAspect="1"/>
          </p:cNvPicPr>
          <p:nvPr/>
        </p:nvPicPr>
        <p:blipFill>
          <a:blip r:embed="rId5">
            <a:extLst/>
          </a:blip>
          <a:stretch>
            <a:fillRect/>
          </a:stretch>
        </p:blipFill>
        <p:spPr>
          <a:xfrm>
            <a:off x="8512274" y="3202362"/>
            <a:ext cx="2263943" cy="1835268"/>
          </a:xfrm>
          <a:prstGeom prst="rect">
            <a:avLst/>
          </a:prstGeom>
          <a:ln w="12700">
            <a:miter lim="400000"/>
          </a:ln>
        </p:spPr>
      </p:pic>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6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800" b="1" i="0" u="none" strike="noStrike" cap="none" spc="0" normalizeH="0" baseline="0">
            <a:ln>
              <a:noFill/>
            </a:ln>
            <a:solidFill>
              <a:srgbClr val="F6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141</TotalTime>
  <Words>3501</Words>
  <Application>Microsoft Office PowerPoint</Application>
  <PresentationFormat>Custom</PresentationFormat>
  <Paragraphs>426</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BrushedCanvas</vt:lpstr>
      <vt:lpstr>Daily Math Review</vt:lpstr>
      <vt:lpstr>Week 29, Day 1</vt:lpstr>
      <vt:lpstr>Week 29, Day 2</vt:lpstr>
      <vt:lpstr>Week 29, Day 3</vt:lpstr>
      <vt:lpstr>Week 29, Day 4</vt:lpstr>
      <vt:lpstr>Friday Five (Week 29)</vt:lpstr>
      <vt:lpstr>Week 30, Day 1</vt:lpstr>
      <vt:lpstr>Week 30, Day 2</vt:lpstr>
      <vt:lpstr>Week 30, Day 3</vt:lpstr>
      <vt:lpstr>Week 30, Day 4</vt:lpstr>
      <vt:lpstr>Friday Five (Week 30)</vt:lpstr>
      <vt:lpstr>Week 31, Day 1</vt:lpstr>
      <vt:lpstr>Week 31, Day 2</vt:lpstr>
      <vt:lpstr>Week 31, Day 3</vt:lpstr>
      <vt:lpstr>Week 31, Day 4</vt:lpstr>
      <vt:lpstr>Friday Five (Week 31)</vt:lpstr>
      <vt:lpstr>Week 32, Day 1</vt:lpstr>
      <vt:lpstr>Week 32, Day 2</vt:lpstr>
      <vt:lpstr>Week 32, Day 3</vt:lpstr>
      <vt:lpstr>Week 32, Day 4</vt:lpstr>
      <vt:lpstr>Friday Five (Week 32)</vt:lpstr>
      <vt:lpstr>Week 33, Day 1</vt:lpstr>
      <vt:lpstr>Week 33, Day 2</vt:lpstr>
      <vt:lpstr>Week 33, Day 3</vt:lpstr>
      <vt:lpstr>Week 33, Day 4</vt:lpstr>
      <vt:lpstr>Friday Five (Week 33)</vt:lpstr>
      <vt:lpstr>Week 34, Day 1</vt:lpstr>
      <vt:lpstr>Week 34, Day 2</vt:lpstr>
      <vt:lpstr>Week 34, Day 3</vt:lpstr>
      <vt:lpstr>Week 34, Day 4</vt:lpstr>
      <vt:lpstr>Friday Five (Week 34)</vt:lpstr>
      <vt:lpstr>Week 35, Day 1</vt:lpstr>
      <vt:lpstr>Week 35, Day 2</vt:lpstr>
      <vt:lpstr>Week 35, Day 3</vt:lpstr>
      <vt:lpstr>Week 35, Day 4</vt:lpstr>
      <vt:lpstr>Friday Five (Week 35)</vt:lpstr>
      <vt:lpstr>Week 36, Day 1</vt:lpstr>
      <vt:lpstr>Week 36, Day 2</vt:lpstr>
      <vt:lpstr>Week 36, Day 3</vt:lpstr>
      <vt:lpstr>Week 36, Day 4</vt:lpstr>
      <vt:lpstr>Friday Five (Week 36)</vt:lpstr>
      <vt:lpstr>Week 37, Day 1</vt:lpstr>
      <vt:lpstr>Week 37, Day 2</vt:lpstr>
      <vt:lpstr>Week 37, Day 3</vt:lpstr>
      <vt:lpstr>Week 37, Day 4</vt:lpstr>
      <vt:lpstr>Friday Five (Week 37)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Math Review</dc:title>
  <dc:creator>Samantha Pahe-Elliott</dc:creator>
  <cp:lastModifiedBy>Samantha Pahe-Elliott</cp:lastModifiedBy>
  <cp:revision>17</cp:revision>
  <dcterms:modified xsi:type="dcterms:W3CDTF">2020-03-18T18:50:42Z</dcterms:modified>
</cp:coreProperties>
</file>