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58" r:id="rId4"/>
    <p:sldId id="266" r:id="rId5"/>
    <p:sldId id="259" r:id="rId6"/>
    <p:sldId id="267" r:id="rId7"/>
    <p:sldId id="261" r:id="rId8"/>
    <p:sldId id="262"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69" autoAdjust="0"/>
  </p:normalViewPr>
  <p:slideViewPr>
    <p:cSldViewPr>
      <p:cViewPr varScale="1">
        <p:scale>
          <a:sx n="64" d="100"/>
          <a:sy n="64" d="100"/>
        </p:scale>
        <p:origin x="11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22753-B6AC-4E8E-BB68-7B96F2FCE7F2}" type="datetimeFigureOut">
              <a:rPr lang="en-US" smtClean="0"/>
              <a:t>5/17/2024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CB1F23-0B5D-480A-B24D-E1BB9742C70F}" type="slidenum">
              <a:rPr lang="en-US" smtClean="0"/>
              <a:t>‹#›</a:t>
            </a:fld>
            <a:endParaRPr lang="en-US"/>
          </a:p>
        </p:txBody>
      </p:sp>
    </p:spTree>
    <p:extLst>
      <p:ext uri="{BB962C8B-B14F-4D97-AF65-F5344CB8AC3E}">
        <p14:creationId xmlns:p14="http://schemas.microsoft.com/office/powerpoint/2010/main" val="274034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68D41D-C0BB-49AB-8000-D43E6610AE23}"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179F0-BD97-45CD-9908-57A7267F5842}" type="slidenum">
              <a:rPr lang="en-US" smtClean="0"/>
              <a:t>‹#›</a:t>
            </a:fld>
            <a:endParaRPr lang="en-US"/>
          </a:p>
        </p:txBody>
      </p:sp>
    </p:spTree>
    <p:extLst>
      <p:ext uri="{BB962C8B-B14F-4D97-AF65-F5344CB8AC3E}">
        <p14:creationId xmlns:p14="http://schemas.microsoft.com/office/powerpoint/2010/main" val="265017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8D41D-C0BB-49AB-8000-D43E6610AE23}"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179F0-BD97-45CD-9908-57A7267F5842}" type="slidenum">
              <a:rPr lang="en-US" smtClean="0"/>
              <a:t>‹#›</a:t>
            </a:fld>
            <a:endParaRPr lang="en-US"/>
          </a:p>
        </p:txBody>
      </p:sp>
    </p:spTree>
    <p:extLst>
      <p:ext uri="{BB962C8B-B14F-4D97-AF65-F5344CB8AC3E}">
        <p14:creationId xmlns:p14="http://schemas.microsoft.com/office/powerpoint/2010/main" val="123468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8D41D-C0BB-49AB-8000-D43E6610AE23}"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179F0-BD97-45CD-9908-57A7267F5842}" type="slidenum">
              <a:rPr lang="en-US" smtClean="0"/>
              <a:t>‹#›</a:t>
            </a:fld>
            <a:endParaRPr lang="en-US"/>
          </a:p>
        </p:txBody>
      </p:sp>
    </p:spTree>
    <p:extLst>
      <p:ext uri="{BB962C8B-B14F-4D97-AF65-F5344CB8AC3E}">
        <p14:creationId xmlns:p14="http://schemas.microsoft.com/office/powerpoint/2010/main" val="297585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8D41D-C0BB-49AB-8000-D43E6610AE23}"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179F0-BD97-45CD-9908-57A7267F5842}" type="slidenum">
              <a:rPr lang="en-US" smtClean="0"/>
              <a:t>‹#›</a:t>
            </a:fld>
            <a:endParaRPr lang="en-US"/>
          </a:p>
        </p:txBody>
      </p:sp>
    </p:spTree>
    <p:extLst>
      <p:ext uri="{BB962C8B-B14F-4D97-AF65-F5344CB8AC3E}">
        <p14:creationId xmlns:p14="http://schemas.microsoft.com/office/powerpoint/2010/main" val="394519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8D41D-C0BB-49AB-8000-D43E6610AE23}"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179F0-BD97-45CD-9908-57A7267F5842}" type="slidenum">
              <a:rPr lang="en-US" smtClean="0"/>
              <a:t>‹#›</a:t>
            </a:fld>
            <a:endParaRPr lang="en-US"/>
          </a:p>
        </p:txBody>
      </p:sp>
    </p:spTree>
    <p:extLst>
      <p:ext uri="{BB962C8B-B14F-4D97-AF65-F5344CB8AC3E}">
        <p14:creationId xmlns:p14="http://schemas.microsoft.com/office/powerpoint/2010/main" val="86242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8D41D-C0BB-49AB-8000-D43E6610AE23}"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179F0-BD97-45CD-9908-57A7267F5842}" type="slidenum">
              <a:rPr lang="en-US" smtClean="0"/>
              <a:t>‹#›</a:t>
            </a:fld>
            <a:endParaRPr lang="en-US"/>
          </a:p>
        </p:txBody>
      </p:sp>
    </p:spTree>
    <p:extLst>
      <p:ext uri="{BB962C8B-B14F-4D97-AF65-F5344CB8AC3E}">
        <p14:creationId xmlns:p14="http://schemas.microsoft.com/office/powerpoint/2010/main" val="4212966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68D41D-C0BB-49AB-8000-D43E6610AE23}" type="datetimeFigureOut">
              <a:rPr lang="en-US" smtClean="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4179F0-BD97-45CD-9908-57A7267F5842}" type="slidenum">
              <a:rPr lang="en-US" smtClean="0"/>
              <a:t>‹#›</a:t>
            </a:fld>
            <a:endParaRPr lang="en-US"/>
          </a:p>
        </p:txBody>
      </p:sp>
    </p:spTree>
    <p:extLst>
      <p:ext uri="{BB962C8B-B14F-4D97-AF65-F5344CB8AC3E}">
        <p14:creationId xmlns:p14="http://schemas.microsoft.com/office/powerpoint/2010/main" val="253374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68D41D-C0BB-49AB-8000-D43E6610AE23}" type="datetimeFigureOut">
              <a:rPr lang="en-US" smtClean="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4179F0-BD97-45CD-9908-57A7267F5842}" type="slidenum">
              <a:rPr lang="en-US" smtClean="0"/>
              <a:t>‹#›</a:t>
            </a:fld>
            <a:endParaRPr lang="en-US"/>
          </a:p>
        </p:txBody>
      </p:sp>
    </p:spTree>
    <p:extLst>
      <p:ext uri="{BB962C8B-B14F-4D97-AF65-F5344CB8AC3E}">
        <p14:creationId xmlns:p14="http://schemas.microsoft.com/office/powerpoint/2010/main" val="197544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8D41D-C0BB-49AB-8000-D43E6610AE23}" type="datetimeFigureOut">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4179F0-BD97-45CD-9908-57A7267F5842}" type="slidenum">
              <a:rPr lang="en-US" smtClean="0"/>
              <a:t>‹#›</a:t>
            </a:fld>
            <a:endParaRPr lang="en-US"/>
          </a:p>
        </p:txBody>
      </p:sp>
    </p:spTree>
    <p:extLst>
      <p:ext uri="{BB962C8B-B14F-4D97-AF65-F5344CB8AC3E}">
        <p14:creationId xmlns:p14="http://schemas.microsoft.com/office/powerpoint/2010/main" val="117007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68D41D-C0BB-49AB-8000-D43E6610AE23}"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179F0-BD97-45CD-9908-57A7267F5842}" type="slidenum">
              <a:rPr lang="en-US" smtClean="0"/>
              <a:t>‹#›</a:t>
            </a:fld>
            <a:endParaRPr lang="en-US"/>
          </a:p>
        </p:txBody>
      </p:sp>
    </p:spTree>
    <p:extLst>
      <p:ext uri="{BB962C8B-B14F-4D97-AF65-F5344CB8AC3E}">
        <p14:creationId xmlns:p14="http://schemas.microsoft.com/office/powerpoint/2010/main" val="1449469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68D41D-C0BB-49AB-8000-D43E6610AE23}"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179F0-BD97-45CD-9908-57A7267F5842}" type="slidenum">
              <a:rPr lang="en-US" smtClean="0"/>
              <a:t>‹#›</a:t>
            </a:fld>
            <a:endParaRPr lang="en-US"/>
          </a:p>
        </p:txBody>
      </p:sp>
    </p:spTree>
    <p:extLst>
      <p:ext uri="{BB962C8B-B14F-4D97-AF65-F5344CB8AC3E}">
        <p14:creationId xmlns:p14="http://schemas.microsoft.com/office/powerpoint/2010/main" val="130136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8D41D-C0BB-49AB-8000-D43E6610AE23}" type="datetimeFigureOut">
              <a:rPr lang="en-US" smtClean="0"/>
              <a:t>5/17/2024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179F0-BD97-45CD-9908-57A7267F5842}" type="slidenum">
              <a:rPr lang="en-US" smtClean="0"/>
              <a:t>‹#›</a:t>
            </a:fld>
            <a:endParaRPr lang="en-US"/>
          </a:p>
        </p:txBody>
      </p:sp>
    </p:spTree>
    <p:extLst>
      <p:ext uri="{BB962C8B-B14F-4D97-AF65-F5344CB8AC3E}">
        <p14:creationId xmlns:p14="http://schemas.microsoft.com/office/powerpoint/2010/main" val="3335187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style>
          <a:lnRef idx="1">
            <a:schemeClr val="accent1"/>
          </a:lnRef>
          <a:fillRef idx="3">
            <a:schemeClr val="accent1"/>
          </a:fillRef>
          <a:effectRef idx="2">
            <a:schemeClr val="accent1"/>
          </a:effectRef>
          <a:fontRef idx="minor">
            <a:schemeClr val="lt1"/>
          </a:fontRef>
        </p:style>
        <p:txBody>
          <a:bodyPr>
            <a:normAutofit/>
          </a:bodyPr>
          <a:lstStyle/>
          <a:p>
            <a:r>
              <a:rPr lang="en-US" sz="4800" dirty="0">
                <a:latin typeface="Comic Sans MS" panose="030F0702030302020204" pitchFamily="66" charset="0"/>
              </a:rPr>
              <a:t>Welcome to Fourth Grade! </a:t>
            </a:r>
          </a:p>
        </p:txBody>
      </p:sp>
      <p:sp>
        <p:nvSpPr>
          <p:cNvPr id="3" name="Subtitle 2"/>
          <p:cNvSpPr>
            <a:spLocks noGrp="1"/>
          </p:cNvSpPr>
          <p:nvPr>
            <p:ph type="subTitle" idx="1"/>
          </p:nvPr>
        </p:nvSpPr>
        <p:spPr>
          <a:xfrm>
            <a:off x="0" y="3505200"/>
            <a:ext cx="9144000" cy="1600200"/>
          </a:xfrm>
        </p:spPr>
        <p:txBody>
          <a:bodyPr>
            <a:normAutofit/>
          </a:bodyPr>
          <a:lstStyle/>
          <a:p>
            <a:r>
              <a:rPr lang="en-US" sz="4000" dirty="0">
                <a:solidFill>
                  <a:srgbClr val="0070C0"/>
                </a:solidFill>
                <a:latin typeface="Britannic Bold" panose="020B0903060703020204" pitchFamily="34" charset="0"/>
              </a:rPr>
              <a:t>Pine Level Elementary School</a:t>
            </a:r>
            <a:br>
              <a:rPr lang="en-US" sz="4000" dirty="0">
                <a:solidFill>
                  <a:srgbClr val="0070C0"/>
                </a:solidFill>
                <a:latin typeface="Britannic Bold" panose="020B0903060703020204" pitchFamily="34" charset="0"/>
              </a:rPr>
            </a:br>
            <a:r>
              <a:rPr lang="en-US" dirty="0" smtClean="0">
                <a:solidFill>
                  <a:srgbClr val="0070C0"/>
                </a:solidFill>
                <a:latin typeface="Britannic Bold" panose="020B0903060703020204" pitchFamily="34" charset="0"/>
              </a:rPr>
              <a:t>2024-2025</a:t>
            </a:r>
            <a:endParaRPr lang="en-US" dirty="0">
              <a:solidFill>
                <a:srgbClr val="0070C0"/>
              </a:solidFill>
              <a:latin typeface="Britannic Bold" panose="020B0903060703020204" pitchFamily="34" charset="0"/>
            </a:endParaRPr>
          </a:p>
        </p:txBody>
      </p:sp>
    </p:spTree>
    <p:extLst>
      <p:ext uri="{BB962C8B-B14F-4D97-AF65-F5344CB8AC3E}">
        <p14:creationId xmlns:p14="http://schemas.microsoft.com/office/powerpoint/2010/main" val="1377841155"/>
      </p:ext>
    </p:extLst>
  </p:cSld>
  <p:clrMapOvr>
    <a:masterClrMapping/>
  </p:clrMapOvr>
  <mc:AlternateContent xmlns:mc="http://schemas.openxmlformats.org/markup-compatibility/2006" xmlns:p14="http://schemas.microsoft.com/office/powerpoint/2010/main">
    <mc:Choice Requires="p14">
      <p:transition spd="slow" p14:dur="2000" advTm="11322"/>
    </mc:Choice>
    <mc:Fallback xmlns="">
      <p:transition spd="slow" advTm="1132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71500"/>
            <a:ext cx="4267200" cy="5791200"/>
          </a:xfrm>
        </p:spPr>
        <p:txBody>
          <a:bodyPr>
            <a:normAutofit/>
          </a:bodyPr>
          <a:lstStyle/>
          <a:p>
            <a:pPr marL="0" indent="0">
              <a:buNone/>
            </a:pPr>
            <a:r>
              <a:rPr lang="en-US" sz="3000" dirty="0">
                <a:solidFill>
                  <a:srgbClr val="0070C0"/>
                </a:solidFill>
                <a:latin typeface="Comic Sans MS" panose="030F0702030302020204" pitchFamily="66" charset="0"/>
              </a:rPr>
              <a:t>Back to School </a:t>
            </a:r>
            <a:r>
              <a:rPr lang="en-US" sz="3000" dirty="0" smtClean="0">
                <a:solidFill>
                  <a:srgbClr val="0070C0"/>
                </a:solidFill>
                <a:latin typeface="Comic Sans MS" panose="030F0702030302020204" pitchFamily="66" charset="0"/>
              </a:rPr>
              <a:t>Events</a:t>
            </a:r>
            <a:endParaRPr lang="en-US" sz="3000" dirty="0">
              <a:solidFill>
                <a:srgbClr val="0070C0"/>
              </a:solidFill>
              <a:latin typeface="Comic Sans MS" panose="030F0702030302020204" pitchFamily="66" charset="0"/>
            </a:endParaRPr>
          </a:p>
          <a:p>
            <a:pPr fontAlgn="base"/>
            <a:endParaRPr lang="en-US" sz="2400" dirty="0"/>
          </a:p>
          <a:p>
            <a:pPr fontAlgn="base"/>
            <a:r>
              <a:rPr lang="en-US" dirty="0"/>
              <a:t>Tentative Back to School Event:  August 5</a:t>
            </a:r>
            <a:r>
              <a:rPr lang="en-US" baseline="30000" dirty="0"/>
              <a:t>th</a:t>
            </a:r>
            <a:r>
              <a:rPr lang="en-US" dirty="0"/>
              <a:t> - 2:00-6:00 pm </a:t>
            </a:r>
            <a:endParaRPr lang="en-US" dirty="0" smtClean="0"/>
          </a:p>
          <a:p>
            <a:pPr fontAlgn="base"/>
            <a:endParaRPr lang="en-US" dirty="0"/>
          </a:p>
          <a:p>
            <a:pPr fontAlgn="base"/>
            <a:r>
              <a:rPr lang="en-US" dirty="0"/>
              <a:t>First Day of School: August </a:t>
            </a:r>
            <a:r>
              <a:rPr lang="en-US" dirty="0" smtClean="0"/>
              <a:t>7</a:t>
            </a:r>
            <a:r>
              <a:rPr lang="en-US" baseline="30000" dirty="0" smtClean="0"/>
              <a:t>th</a:t>
            </a:r>
            <a:r>
              <a:rPr lang="en-US" dirty="0" smtClean="0"/>
              <a:t> </a:t>
            </a:r>
            <a:endParaRPr lang="en-US" dirty="0"/>
          </a:p>
          <a:p>
            <a:pPr marL="0" indent="0" fontAlgn="base">
              <a:buNone/>
            </a:pPr>
            <a:endParaRPr lang="en-US" dirty="0"/>
          </a:p>
          <a:p>
            <a:pPr fontAlgn="base"/>
            <a:r>
              <a:rPr lang="en-US" dirty="0"/>
              <a:t>Open House: TBD</a:t>
            </a:r>
          </a:p>
          <a:p>
            <a:pPr marL="0" indent="0">
              <a:buNone/>
            </a:pPr>
            <a:endParaRPr lang="en-US" sz="2400" dirty="0">
              <a:latin typeface="Century" panose="02040604050505020304" pitchFamily="18" charset="0"/>
            </a:endParaRPr>
          </a:p>
          <a:p>
            <a:pPr marL="0" indent="0">
              <a:buNone/>
            </a:pPr>
            <a:endParaRPr lang="en-US" dirty="0"/>
          </a:p>
        </p:txBody>
      </p:sp>
      <p:pic>
        <p:nvPicPr>
          <p:cNvPr id="2050" name="Picture 2" descr="C:\Users\Dory\AppData\Local\Microsoft\Windows\Temporary Internet Files\Content.IE5\18HVJMMZ\old_books[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040158"/>
            <a:ext cx="4038600" cy="465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041172"/>
      </p:ext>
    </p:extLst>
  </p:cSld>
  <p:clrMapOvr>
    <a:masterClrMapping/>
  </p:clrMapOvr>
  <mc:AlternateContent xmlns:mc="http://schemas.openxmlformats.org/markup-compatibility/2006" xmlns:p14="http://schemas.microsoft.com/office/powerpoint/2010/main">
    <mc:Choice Requires="p14">
      <p:transition spd="slow" p14:dur="2000" advTm="16765"/>
    </mc:Choice>
    <mc:Fallback xmlns="">
      <p:transition spd="slow" advTm="1676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dirty="0">
                <a:solidFill>
                  <a:srgbClr val="0070C0"/>
                </a:solidFill>
                <a:latin typeface="Century" panose="02040604050505020304" pitchFamily="18" charset="0"/>
              </a:rPr>
              <a:t>Welcome Fourth Graders!</a:t>
            </a:r>
          </a:p>
        </p:txBody>
      </p:sp>
      <p:sp>
        <p:nvSpPr>
          <p:cNvPr id="3" name="Content Placeholder 2"/>
          <p:cNvSpPr>
            <a:spLocks noGrp="1"/>
          </p:cNvSpPr>
          <p:nvPr>
            <p:ph idx="1"/>
          </p:nvPr>
        </p:nvSpPr>
        <p:spPr>
          <a:xfrm>
            <a:off x="457200" y="1447800"/>
            <a:ext cx="8229600" cy="4678363"/>
          </a:xfrm>
        </p:spPr>
        <p:txBody>
          <a:bodyPr>
            <a:normAutofit lnSpcReduction="10000"/>
          </a:bodyPr>
          <a:lstStyle/>
          <a:p>
            <a:pPr marL="0" indent="0">
              <a:buNone/>
            </a:pPr>
            <a:r>
              <a:rPr lang="en-US" sz="2400" dirty="0">
                <a:latin typeface="Century" panose="02040604050505020304" pitchFamily="18" charset="0"/>
              </a:rPr>
              <a:t>Fourth Grade is a year when students are able to build upon the foundation of reading and math skills and concepts they learned in third grade. They will also be encouraged to become more independent and responsible. </a:t>
            </a:r>
          </a:p>
          <a:p>
            <a:pPr marL="0" indent="0">
              <a:buNone/>
            </a:pPr>
            <a:r>
              <a:rPr lang="en-US" sz="2400" dirty="0">
                <a:latin typeface="Century" panose="02040604050505020304" pitchFamily="18" charset="0"/>
              </a:rPr>
              <a:t>The information in this presentation will make you aware of various skills for language arts and math as well as personal and social responsibilities that students should have as they enter fourth grade.</a:t>
            </a:r>
          </a:p>
          <a:p>
            <a:pPr marL="0" indent="0">
              <a:buNone/>
            </a:pPr>
            <a:endParaRPr lang="en-US" sz="2400" dirty="0">
              <a:latin typeface="Century" panose="02040604050505020304" pitchFamily="18" charset="0"/>
            </a:endParaRPr>
          </a:p>
          <a:p>
            <a:pPr marL="0" indent="0">
              <a:buNone/>
            </a:pPr>
            <a:r>
              <a:rPr lang="en-US" sz="2400" dirty="0">
                <a:latin typeface="Century" panose="02040604050505020304" pitchFamily="18" charset="0"/>
              </a:rPr>
              <a:t>Thank you for taking the time to review this presentation. We hope the information will be useful to you and your child.</a:t>
            </a:r>
          </a:p>
          <a:p>
            <a:pPr marL="0" indent="0">
              <a:buNone/>
            </a:pPr>
            <a:endParaRPr lang="en-US" sz="2000" dirty="0">
              <a:latin typeface="Century" panose="02040604050505020304" pitchFamily="18" charset="0"/>
            </a:endParaRPr>
          </a:p>
        </p:txBody>
      </p:sp>
    </p:spTree>
    <p:extLst>
      <p:ext uri="{BB962C8B-B14F-4D97-AF65-F5344CB8AC3E}">
        <p14:creationId xmlns:p14="http://schemas.microsoft.com/office/powerpoint/2010/main" val="884927114"/>
      </p:ext>
    </p:extLst>
  </p:cSld>
  <p:clrMapOvr>
    <a:masterClrMapping/>
  </p:clrMapOvr>
  <mc:AlternateContent xmlns:mc="http://schemas.openxmlformats.org/markup-compatibility/2006" xmlns:p14="http://schemas.microsoft.com/office/powerpoint/2010/main">
    <mc:Choice Requires="p14">
      <p:transition spd="slow" p14:dur="2000" advTm="15602"/>
    </mc:Choice>
    <mc:Fallback xmlns="">
      <p:transition spd="slow" advTm="156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49243"/>
            <a:ext cx="7391400" cy="830997"/>
          </a:xfrm>
          <a:prstGeom prst="rect">
            <a:avLst/>
          </a:prstGeom>
          <a:noFill/>
          <a:effectLst>
            <a:reflection blurRad="6350" stA="50000" endA="300" endPos="38500" dist="50800" dir="5400000" sy="-100000" algn="bl" rotWithShape="0"/>
          </a:effectLst>
        </p:spPr>
        <p:txBody>
          <a:bodyPr wrap="square" rtlCol="0">
            <a:spAutoFit/>
          </a:bodyPr>
          <a:lstStyle/>
          <a:p>
            <a:pPr algn="ctr"/>
            <a:r>
              <a:rPr lang="en-US" sz="4800" dirty="0">
                <a:solidFill>
                  <a:srgbClr val="0070C0"/>
                </a:solidFill>
                <a:latin typeface="Comic Sans MS" panose="030F0702030302020204" pitchFamily="66" charset="0"/>
              </a:rPr>
              <a:t>Language Arts</a:t>
            </a:r>
          </a:p>
        </p:txBody>
      </p:sp>
      <p:sp>
        <p:nvSpPr>
          <p:cNvPr id="5" name="TextBox 4"/>
          <p:cNvSpPr txBox="1"/>
          <p:nvPr/>
        </p:nvSpPr>
        <p:spPr>
          <a:xfrm>
            <a:off x="76200" y="1371600"/>
            <a:ext cx="4648200" cy="5262979"/>
          </a:xfrm>
          <a:prstGeom prst="rect">
            <a:avLst/>
          </a:prstGeom>
          <a:noFill/>
        </p:spPr>
        <p:txBody>
          <a:bodyPr wrap="square" rtlCol="0">
            <a:spAutoFit/>
          </a:bodyPr>
          <a:lstStyle/>
          <a:p>
            <a:pPr marL="285750" indent="-285750">
              <a:buFont typeface="Wingdings" panose="05000000000000000000" pitchFamily="2" charset="2"/>
              <a:buChar char="Ø"/>
            </a:pPr>
            <a:r>
              <a:rPr lang="en-US" sz="2100" dirty="0">
                <a:latin typeface="Century" panose="02040604050505020304" pitchFamily="18" charset="0"/>
              </a:rPr>
              <a:t>Describe basic elements of stories (characters, events, &amp; settings) by drawing on specific details in the text</a:t>
            </a:r>
          </a:p>
          <a:p>
            <a:pPr marL="285750" indent="-285750">
              <a:buFont typeface="Wingdings" panose="05000000000000000000" pitchFamily="2" charset="2"/>
              <a:buChar char="Ø"/>
            </a:pPr>
            <a:r>
              <a:rPr lang="en-US" sz="2100" dirty="0">
                <a:latin typeface="Century" panose="02040604050505020304" pitchFamily="18" charset="0"/>
              </a:rPr>
              <a:t>Pay close attention to key features of informational books and articles, including main and supporting details; compare and contrast information; and explain how an author uses facts, details, and evidence to support particular points</a:t>
            </a:r>
          </a:p>
          <a:p>
            <a:pPr marL="285750" indent="-285750">
              <a:buFont typeface="Wingdings" panose="05000000000000000000" pitchFamily="2" charset="2"/>
              <a:buChar char="Ø"/>
            </a:pPr>
            <a:r>
              <a:rPr lang="en-US" sz="2100" dirty="0">
                <a:latin typeface="Century" panose="02040604050505020304" pitchFamily="18" charset="0"/>
              </a:rPr>
              <a:t>Compare ideas, characters, events, and settings in stories and myths from different </a:t>
            </a:r>
            <a:r>
              <a:rPr lang="en-US" sz="2100" dirty="0" smtClean="0">
                <a:latin typeface="Century" panose="02040604050505020304" pitchFamily="18" charset="0"/>
              </a:rPr>
              <a:t>cultures</a:t>
            </a:r>
            <a:endParaRPr lang="en-US" sz="2100" dirty="0">
              <a:latin typeface="Century" panose="02040604050505020304"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17" t="10000" r="617"/>
          <a:stretch/>
        </p:blipFill>
        <p:spPr>
          <a:xfrm>
            <a:off x="5310578" y="1676400"/>
            <a:ext cx="2952750" cy="4724400"/>
          </a:xfrm>
          <a:prstGeom prst="rect">
            <a:avLst/>
          </a:prstGeom>
        </p:spPr>
      </p:pic>
    </p:spTree>
    <p:extLst>
      <p:ext uri="{BB962C8B-B14F-4D97-AF65-F5344CB8AC3E}">
        <p14:creationId xmlns:p14="http://schemas.microsoft.com/office/powerpoint/2010/main" val="662121651"/>
      </p:ext>
    </p:extLst>
  </p:cSld>
  <p:clrMapOvr>
    <a:masterClrMapping/>
  </p:clrMapOvr>
  <mc:AlternateContent xmlns:mc="http://schemas.openxmlformats.org/markup-compatibility/2006" xmlns:p14="http://schemas.microsoft.com/office/powerpoint/2010/main">
    <mc:Choice Requires="p14">
      <p:transition spd="slow" p14:dur="2000" advTm="16120"/>
    </mc:Choice>
    <mc:Fallback xmlns="">
      <p:transition spd="slow" advTm="1612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49243"/>
            <a:ext cx="7391400" cy="830997"/>
          </a:xfrm>
          <a:prstGeom prst="rect">
            <a:avLst/>
          </a:prstGeom>
          <a:noFill/>
          <a:effectLst>
            <a:reflection blurRad="6350" stA="50000" endA="300" endPos="38500" dist="50800" dir="5400000" sy="-100000" algn="bl" rotWithShape="0"/>
          </a:effectLst>
        </p:spPr>
        <p:txBody>
          <a:bodyPr wrap="square" rtlCol="0">
            <a:spAutoFit/>
          </a:bodyPr>
          <a:lstStyle/>
          <a:p>
            <a:pPr algn="ctr"/>
            <a:r>
              <a:rPr lang="en-US" sz="4800" dirty="0">
                <a:solidFill>
                  <a:srgbClr val="0070C0"/>
                </a:solidFill>
                <a:latin typeface="Comic Sans MS" panose="030F0702030302020204" pitchFamily="66" charset="0"/>
              </a:rPr>
              <a:t>Language </a:t>
            </a:r>
            <a:r>
              <a:rPr lang="en-US" sz="4800" dirty="0" smtClean="0">
                <a:solidFill>
                  <a:srgbClr val="0070C0"/>
                </a:solidFill>
                <a:latin typeface="Comic Sans MS" panose="030F0702030302020204" pitchFamily="66" charset="0"/>
              </a:rPr>
              <a:t>Arts </a:t>
            </a:r>
            <a:r>
              <a:rPr lang="en-US" sz="3200" dirty="0" smtClean="0">
                <a:solidFill>
                  <a:srgbClr val="0070C0"/>
                </a:solidFill>
                <a:latin typeface="Comic Sans MS" panose="030F0702030302020204" pitchFamily="66" charset="0"/>
              </a:rPr>
              <a:t>(continued)</a:t>
            </a:r>
            <a:endParaRPr lang="en-US" sz="3200" dirty="0">
              <a:solidFill>
                <a:srgbClr val="0070C0"/>
              </a:solidFill>
              <a:latin typeface="Comic Sans MS" panose="030F0702030302020204" pitchFamily="66" charset="0"/>
            </a:endParaRPr>
          </a:p>
        </p:txBody>
      </p:sp>
      <p:sp>
        <p:nvSpPr>
          <p:cNvPr id="3" name="TextBox 2"/>
          <p:cNvSpPr txBox="1"/>
          <p:nvPr/>
        </p:nvSpPr>
        <p:spPr>
          <a:xfrm>
            <a:off x="228600" y="1219200"/>
            <a:ext cx="8610600" cy="4832092"/>
          </a:xfrm>
          <a:prstGeom prst="rect">
            <a:avLst/>
          </a:prstGeom>
          <a:noFill/>
        </p:spPr>
        <p:txBody>
          <a:bodyPr wrap="square" rtlCol="0">
            <a:spAutoFit/>
          </a:bodyPr>
          <a:lstStyle/>
          <a:p>
            <a:pPr marL="285750" indent="-285750">
              <a:buFont typeface="Wingdings" panose="05000000000000000000" pitchFamily="2" charset="2"/>
              <a:buChar char="Ø"/>
            </a:pPr>
            <a:r>
              <a:rPr lang="en-US" sz="2800" dirty="0" smtClean="0">
                <a:latin typeface="Century" panose="02040604050505020304" pitchFamily="18" charset="0"/>
              </a:rPr>
              <a:t>Write </a:t>
            </a:r>
            <a:r>
              <a:rPr lang="en-US" sz="2800" dirty="0">
                <a:latin typeface="Century" panose="02040604050505020304" pitchFamily="18" charset="0"/>
              </a:rPr>
              <a:t>summaries or opinions about topics supported with a set of well-organized facts, details, and examples</a:t>
            </a:r>
          </a:p>
          <a:p>
            <a:pPr marL="285750" indent="-285750">
              <a:buFont typeface="Wingdings" panose="05000000000000000000" pitchFamily="2" charset="2"/>
              <a:buChar char="Ø"/>
            </a:pPr>
            <a:r>
              <a:rPr lang="en-US" sz="2800" dirty="0">
                <a:latin typeface="Century" panose="02040604050505020304" pitchFamily="18" charset="0"/>
              </a:rPr>
              <a:t>Read fiction and non-fiction daily</a:t>
            </a:r>
          </a:p>
          <a:p>
            <a:pPr marL="285750" indent="-285750">
              <a:buFont typeface="Wingdings" panose="05000000000000000000" pitchFamily="2" charset="2"/>
              <a:buChar char="Ø"/>
            </a:pPr>
            <a:r>
              <a:rPr lang="en-US" sz="2800" dirty="0">
                <a:latin typeface="Century" panose="02040604050505020304" pitchFamily="18" charset="0"/>
              </a:rPr>
              <a:t>Write complete and compound sentences with correct capitalization, spelling, and punctuation</a:t>
            </a:r>
          </a:p>
          <a:p>
            <a:pPr marL="285750" indent="-285750">
              <a:buFont typeface="Wingdings" panose="05000000000000000000" pitchFamily="2" charset="2"/>
              <a:buChar char="Ø"/>
            </a:pPr>
            <a:r>
              <a:rPr lang="en-US" sz="2800" dirty="0">
                <a:latin typeface="Century" panose="02040604050505020304" pitchFamily="18" charset="0"/>
              </a:rPr>
              <a:t>Write legibly in cursive</a:t>
            </a:r>
          </a:p>
          <a:p>
            <a:pPr marL="285750" indent="-285750">
              <a:buFont typeface="Wingdings" panose="05000000000000000000" pitchFamily="2" charset="2"/>
              <a:buChar char="Ø"/>
            </a:pPr>
            <a:r>
              <a:rPr lang="en-US" sz="2800" dirty="0">
                <a:latin typeface="Century" panose="02040604050505020304" pitchFamily="18" charset="0"/>
              </a:rPr>
              <a:t>Read with expression while pausing at commas and stopping at periods</a:t>
            </a:r>
          </a:p>
          <a:p>
            <a:pPr marL="285750" indent="-285750">
              <a:buFont typeface="Wingdings" panose="05000000000000000000" pitchFamily="2" charset="2"/>
              <a:buChar char="Ø"/>
            </a:pPr>
            <a:r>
              <a:rPr lang="en-US" sz="2800" dirty="0">
                <a:latin typeface="Century" panose="02040604050505020304" pitchFamily="18" charset="0"/>
              </a:rPr>
              <a:t>Read for 30 minutes in one sitting without pause to build endurance</a:t>
            </a:r>
          </a:p>
        </p:txBody>
      </p:sp>
    </p:spTree>
    <p:extLst>
      <p:ext uri="{BB962C8B-B14F-4D97-AF65-F5344CB8AC3E}">
        <p14:creationId xmlns:p14="http://schemas.microsoft.com/office/powerpoint/2010/main" val="13513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a:solidFill>
                  <a:srgbClr val="0070C0"/>
                </a:solidFill>
                <a:latin typeface="Comic Sans MS" panose="030F0702030302020204" pitchFamily="66" charset="0"/>
              </a:rPr>
              <a:t>Math</a:t>
            </a:r>
          </a:p>
        </p:txBody>
      </p:sp>
      <p:sp>
        <p:nvSpPr>
          <p:cNvPr id="3" name="Content Placeholder 2"/>
          <p:cNvSpPr>
            <a:spLocks noGrp="1"/>
          </p:cNvSpPr>
          <p:nvPr>
            <p:ph idx="1"/>
          </p:nvPr>
        </p:nvSpPr>
        <p:spPr>
          <a:xfrm>
            <a:off x="49966" y="1417638"/>
            <a:ext cx="4903033" cy="5440362"/>
          </a:xfrm>
        </p:spPr>
        <p:txBody>
          <a:bodyPr>
            <a:normAutofit fontScale="62500" lnSpcReduction="20000"/>
          </a:bodyPr>
          <a:lstStyle/>
          <a:p>
            <a:pPr>
              <a:buFont typeface="Wingdings" panose="05000000000000000000" pitchFamily="2" charset="2"/>
              <a:buChar char="Ø"/>
            </a:pPr>
            <a:r>
              <a:rPr lang="en-US" sz="3800" dirty="0">
                <a:latin typeface="Century" panose="02040604050505020304" pitchFamily="18" charset="0"/>
              </a:rPr>
              <a:t>Memorize all multiplication facts</a:t>
            </a:r>
          </a:p>
          <a:p>
            <a:pPr>
              <a:buFont typeface="Wingdings" panose="05000000000000000000" pitchFamily="2" charset="2"/>
              <a:buChar char="Ø"/>
            </a:pPr>
            <a:r>
              <a:rPr lang="en-US" sz="3800" dirty="0">
                <a:latin typeface="Century" panose="02040604050505020304" pitchFamily="18" charset="0"/>
              </a:rPr>
              <a:t>Use whole-number arithmetic to solve word problems, including problems with remainders and problems with measurements</a:t>
            </a:r>
          </a:p>
          <a:p>
            <a:pPr>
              <a:buFont typeface="Wingdings" panose="05000000000000000000" pitchFamily="2" charset="2"/>
              <a:buChar char="Ø"/>
            </a:pPr>
            <a:r>
              <a:rPr lang="en-US" sz="3800" dirty="0">
                <a:latin typeface="Century" panose="02040604050505020304" pitchFamily="18" charset="0"/>
              </a:rPr>
              <a:t>Add and subtract whole numbers quickly and accurately (numbers up to 1 million)</a:t>
            </a:r>
          </a:p>
          <a:p>
            <a:pPr>
              <a:buFont typeface="Wingdings" panose="05000000000000000000" pitchFamily="2" charset="2"/>
              <a:buChar char="Ø"/>
            </a:pPr>
            <a:r>
              <a:rPr lang="en-US" sz="3800" dirty="0">
                <a:latin typeface="Century" panose="02040604050505020304" pitchFamily="18" charset="0"/>
              </a:rPr>
              <a:t>Multiply and divide multi-digit numbers in simple cases (e.g., multiplying 1,638 × 7 or 24 × 17, and dividing 6,966 by 6)</a:t>
            </a:r>
          </a:p>
          <a:p>
            <a:endParaRPr lang="en-US" dirty="0"/>
          </a:p>
        </p:txBody>
      </p:sp>
      <p:pic>
        <p:nvPicPr>
          <p:cNvPr id="4" name="Picture 3"/>
          <p:cNvPicPr>
            <a:picLocks noChangeAspect="1"/>
          </p:cNvPicPr>
          <p:nvPr/>
        </p:nvPicPr>
        <p:blipFill>
          <a:blip r:embed="rId2"/>
          <a:stretch>
            <a:fillRect/>
          </a:stretch>
        </p:blipFill>
        <p:spPr>
          <a:xfrm>
            <a:off x="4981730" y="1752600"/>
            <a:ext cx="3801241" cy="4218451"/>
          </a:xfrm>
          <a:prstGeom prst="rect">
            <a:avLst/>
          </a:prstGeom>
        </p:spPr>
      </p:pic>
    </p:spTree>
    <p:extLst>
      <p:ext uri="{BB962C8B-B14F-4D97-AF65-F5344CB8AC3E}">
        <p14:creationId xmlns:p14="http://schemas.microsoft.com/office/powerpoint/2010/main" val="1307483806"/>
      </p:ext>
    </p:extLst>
  </p:cSld>
  <p:clrMapOvr>
    <a:masterClrMapping/>
  </p:clrMapOvr>
  <mc:AlternateContent xmlns:mc="http://schemas.openxmlformats.org/markup-compatibility/2006" xmlns:p14="http://schemas.microsoft.com/office/powerpoint/2010/main">
    <mc:Choice Requires="p14">
      <p:transition spd="slow" p14:dur="2000" advTm="16355"/>
    </mc:Choice>
    <mc:Fallback xmlns="">
      <p:transition spd="slow" advTm="1635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solidFill>
                  <a:srgbClr val="0070C0"/>
                </a:solidFill>
                <a:latin typeface="Comic Sans MS" panose="030F0702030302020204" pitchFamily="66" charset="0"/>
              </a:rPr>
              <a:t>Math </a:t>
            </a:r>
            <a:r>
              <a:rPr lang="en-US" sz="3200" dirty="0" smtClean="0">
                <a:solidFill>
                  <a:srgbClr val="0070C0"/>
                </a:solidFill>
                <a:latin typeface="Comic Sans MS" panose="030F0702030302020204" pitchFamily="66" charset="0"/>
              </a:rPr>
              <a:t>(continued)</a:t>
            </a:r>
            <a:endParaRPr lang="en-US" sz="3200" dirty="0"/>
          </a:p>
        </p:txBody>
      </p:sp>
      <p:sp>
        <p:nvSpPr>
          <p:cNvPr id="3" name="Content Placeholder 2"/>
          <p:cNvSpPr>
            <a:spLocks noGrp="1"/>
          </p:cNvSpPr>
          <p:nvPr>
            <p:ph idx="1"/>
          </p:nvPr>
        </p:nvSpPr>
        <p:spPr>
          <a:xfrm>
            <a:off x="22484" y="1447800"/>
            <a:ext cx="8740515" cy="5105400"/>
          </a:xfrm>
        </p:spPr>
        <p:txBody>
          <a:bodyPr>
            <a:normAutofit fontScale="92500"/>
          </a:bodyPr>
          <a:lstStyle/>
          <a:p>
            <a:pPr>
              <a:buFont typeface="Wingdings" panose="05000000000000000000" pitchFamily="2" charset="2"/>
              <a:buChar char="Ø"/>
            </a:pPr>
            <a:r>
              <a:rPr lang="en-US" dirty="0">
                <a:latin typeface="Century" panose="02040604050505020304" pitchFamily="18" charset="0"/>
              </a:rPr>
              <a:t>Understand and apply equivalent fractions (e.g., recognizing that     1 ⁄4 is less than 3 ⁄8 because 2 ⁄8 is less than 3 ⁄8)</a:t>
            </a:r>
          </a:p>
          <a:p>
            <a:pPr>
              <a:buFont typeface="Wingdings" panose="05000000000000000000" pitchFamily="2" charset="2"/>
              <a:buChar char="Ø"/>
            </a:pPr>
            <a:r>
              <a:rPr lang="en-US" dirty="0">
                <a:latin typeface="Century" panose="02040604050505020304" pitchFamily="18" charset="0"/>
              </a:rPr>
              <a:t>Add, subtract, and multiply fractions in simple cases (such as            2 3 ⁄4 − 1 1 ⁄4 or 3 × 5 ⁄8), and solve related word problems</a:t>
            </a:r>
          </a:p>
          <a:p>
            <a:pPr>
              <a:buFont typeface="Wingdings" panose="05000000000000000000" pitchFamily="2" charset="2"/>
              <a:buChar char="Ø"/>
            </a:pPr>
            <a:r>
              <a:rPr lang="en-US" dirty="0">
                <a:latin typeface="Century" panose="02040604050505020304" pitchFamily="18" charset="0"/>
              </a:rPr>
              <a:t>Understand simple decimals in terms of fractions (e.g., rewriting 0.62 as 62⁄100)</a:t>
            </a:r>
          </a:p>
          <a:p>
            <a:pPr>
              <a:buFont typeface="Wingdings" panose="05000000000000000000" pitchFamily="2" charset="2"/>
              <a:buChar char="Ø"/>
            </a:pPr>
            <a:r>
              <a:rPr lang="en-US" dirty="0">
                <a:latin typeface="Century" panose="02040604050505020304" pitchFamily="18" charset="0"/>
              </a:rPr>
              <a:t>Measure angles and find unknown angles in a diagram</a:t>
            </a:r>
          </a:p>
          <a:p>
            <a:endParaRPr lang="en-US" dirty="0"/>
          </a:p>
        </p:txBody>
      </p:sp>
    </p:spTree>
    <p:extLst>
      <p:ext uri="{BB962C8B-B14F-4D97-AF65-F5344CB8AC3E}">
        <p14:creationId xmlns:p14="http://schemas.microsoft.com/office/powerpoint/2010/main" val="354635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700" dirty="0">
                <a:solidFill>
                  <a:srgbClr val="0070C0"/>
                </a:solidFill>
                <a:latin typeface="Comic Sans MS" panose="030F0702030302020204" pitchFamily="66" charset="0"/>
              </a:rPr>
              <a:t>Personal and Social Responsibilities</a:t>
            </a:r>
          </a:p>
        </p:txBody>
      </p:sp>
      <p:sp>
        <p:nvSpPr>
          <p:cNvPr id="3" name="Content Placeholder 2"/>
          <p:cNvSpPr>
            <a:spLocks noGrp="1"/>
          </p:cNvSpPr>
          <p:nvPr>
            <p:ph idx="1"/>
          </p:nvPr>
        </p:nvSpPr>
        <p:spPr>
          <a:xfrm>
            <a:off x="228600" y="1295400"/>
            <a:ext cx="5105400" cy="5715000"/>
          </a:xfrm>
        </p:spPr>
        <p:txBody>
          <a:bodyPr>
            <a:normAutofit fontScale="77500" lnSpcReduction="20000"/>
          </a:bodyPr>
          <a:lstStyle/>
          <a:p>
            <a:pPr>
              <a:buFont typeface="Wingdings" panose="05000000000000000000" pitchFamily="2" charset="2"/>
              <a:buChar char="Ø"/>
            </a:pPr>
            <a:r>
              <a:rPr lang="en-US" dirty="0">
                <a:latin typeface="Century" panose="02040604050505020304" pitchFamily="18" charset="0"/>
              </a:rPr>
              <a:t>Treat others kindly and with respect</a:t>
            </a:r>
          </a:p>
          <a:p>
            <a:pPr>
              <a:buFont typeface="Wingdings" panose="05000000000000000000" pitchFamily="2" charset="2"/>
              <a:buChar char="Ø"/>
            </a:pPr>
            <a:r>
              <a:rPr lang="en-US" dirty="0">
                <a:latin typeface="Century" panose="02040604050505020304" pitchFamily="18" charset="0"/>
              </a:rPr>
              <a:t>Has a good attitude and is responsible for their</a:t>
            </a:r>
          </a:p>
          <a:p>
            <a:pPr marL="0" indent="0">
              <a:buNone/>
            </a:pPr>
            <a:r>
              <a:rPr lang="en-US" dirty="0">
                <a:latin typeface="Century" panose="02040604050505020304" pitchFamily="18" charset="0"/>
              </a:rPr>
              <a:t>    learning</a:t>
            </a:r>
          </a:p>
          <a:p>
            <a:pPr>
              <a:buFont typeface="Wingdings" panose="05000000000000000000" pitchFamily="2" charset="2"/>
              <a:buChar char="Ø"/>
            </a:pPr>
            <a:r>
              <a:rPr lang="en-US" dirty="0">
                <a:latin typeface="Century" panose="02040604050505020304" pitchFamily="18" charset="0"/>
              </a:rPr>
              <a:t>Listens and follows directions</a:t>
            </a:r>
          </a:p>
          <a:p>
            <a:pPr>
              <a:buFont typeface="Wingdings" panose="05000000000000000000" pitchFamily="2" charset="2"/>
              <a:buChar char="Ø"/>
            </a:pPr>
            <a:r>
              <a:rPr lang="en-US" dirty="0">
                <a:latin typeface="Century" panose="02040604050505020304" pitchFamily="18" charset="0"/>
              </a:rPr>
              <a:t>Completes assignments in class and at home</a:t>
            </a:r>
          </a:p>
          <a:p>
            <a:pPr>
              <a:buFont typeface="Wingdings" panose="05000000000000000000" pitchFamily="2" charset="2"/>
              <a:buChar char="Ø"/>
            </a:pPr>
            <a:r>
              <a:rPr lang="en-US" dirty="0">
                <a:latin typeface="Century" panose="02040604050505020304" pitchFamily="18" charset="0"/>
              </a:rPr>
              <a:t>Converses with others using the rules of</a:t>
            </a:r>
          </a:p>
          <a:p>
            <a:pPr marL="0" indent="0">
              <a:buNone/>
            </a:pPr>
            <a:r>
              <a:rPr lang="en-US" dirty="0">
                <a:latin typeface="Century" panose="02040604050505020304" pitchFamily="18" charset="0"/>
              </a:rPr>
              <a:t>    listening, asking questions and waiting their  </a:t>
            </a:r>
          </a:p>
          <a:p>
            <a:pPr marL="0" indent="0">
              <a:buNone/>
            </a:pPr>
            <a:r>
              <a:rPr lang="en-US" dirty="0">
                <a:latin typeface="Century" panose="02040604050505020304" pitchFamily="18" charset="0"/>
              </a:rPr>
              <a:t>    turn to respond</a:t>
            </a:r>
          </a:p>
          <a:p>
            <a:pPr>
              <a:buFont typeface="Wingdings" panose="05000000000000000000" pitchFamily="2" charset="2"/>
              <a:buChar char="Ø"/>
            </a:pPr>
            <a:r>
              <a:rPr lang="en-US" dirty="0">
                <a:latin typeface="Century" panose="02040604050505020304" pitchFamily="18" charset="0"/>
              </a:rPr>
              <a:t>Remains on task during independent work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371" y="3733800"/>
            <a:ext cx="2343150" cy="31242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7778"/>
          <a:stretch/>
        </p:blipFill>
        <p:spPr>
          <a:xfrm>
            <a:off x="5181600" y="1143000"/>
            <a:ext cx="2571750" cy="2819400"/>
          </a:xfrm>
          <a:prstGeom prst="rect">
            <a:avLst/>
          </a:prstGeom>
        </p:spPr>
      </p:pic>
    </p:spTree>
    <p:extLst>
      <p:ext uri="{BB962C8B-B14F-4D97-AF65-F5344CB8AC3E}">
        <p14:creationId xmlns:p14="http://schemas.microsoft.com/office/powerpoint/2010/main" val="2579394857"/>
      </p:ext>
    </p:extLst>
  </p:cSld>
  <p:clrMapOvr>
    <a:masterClrMapping/>
  </p:clrMapOvr>
  <mc:AlternateContent xmlns:mc="http://schemas.openxmlformats.org/markup-compatibility/2006" xmlns:p14="http://schemas.microsoft.com/office/powerpoint/2010/main">
    <mc:Choice Requires="p14">
      <p:transition spd="slow" p14:dur="2000" advTm="13071"/>
    </mc:Choice>
    <mc:Fallback xmlns="">
      <p:transition spd="slow" advTm="1307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0070C0"/>
                </a:solidFill>
                <a:latin typeface="Comic Sans MS" panose="030F0702030302020204" pitchFamily="66" charset="0"/>
              </a:rPr>
              <a:t>Parent Expectations and Suggestions</a:t>
            </a:r>
          </a:p>
        </p:txBody>
      </p:sp>
      <p:sp>
        <p:nvSpPr>
          <p:cNvPr id="3" name="Content Placeholder 2"/>
          <p:cNvSpPr>
            <a:spLocks noGrp="1"/>
          </p:cNvSpPr>
          <p:nvPr>
            <p:ph idx="1"/>
          </p:nvPr>
        </p:nvSpPr>
        <p:spPr/>
        <p:txBody>
          <a:bodyPr>
            <a:normAutofit fontScale="32500" lnSpcReduction="20000"/>
          </a:bodyPr>
          <a:lstStyle/>
          <a:p>
            <a:pPr>
              <a:buFont typeface="Wingdings" panose="05000000000000000000" pitchFamily="2" charset="2"/>
              <a:buChar char="Ø"/>
            </a:pPr>
            <a:endParaRPr lang="en-US" dirty="0"/>
          </a:p>
          <a:p>
            <a:pPr>
              <a:buFont typeface="Wingdings" panose="05000000000000000000" pitchFamily="2" charset="2"/>
              <a:buChar char="Ø"/>
            </a:pPr>
            <a:r>
              <a:rPr lang="en-US" sz="6000" dirty="0">
                <a:latin typeface="Century" panose="02040604050505020304" pitchFamily="18" charset="0"/>
              </a:rPr>
              <a:t>Speak positively about school and staff. If you are excited about learning, your child will be too.</a:t>
            </a:r>
          </a:p>
          <a:p>
            <a:pPr>
              <a:buFont typeface="Wingdings" panose="05000000000000000000" pitchFamily="2" charset="2"/>
              <a:buChar char="Ø"/>
            </a:pPr>
            <a:r>
              <a:rPr lang="en-US" sz="6000" dirty="0">
                <a:latin typeface="Century" panose="02040604050505020304" pitchFamily="18" charset="0"/>
              </a:rPr>
              <a:t>Communicates with teachers and signs weekly folder.</a:t>
            </a:r>
          </a:p>
          <a:p>
            <a:pPr>
              <a:buFont typeface="Wingdings" panose="05000000000000000000" pitchFamily="2" charset="2"/>
              <a:buChar char="Ø"/>
            </a:pPr>
            <a:r>
              <a:rPr lang="en-US" sz="6000" dirty="0">
                <a:latin typeface="Century" panose="02040604050505020304" pitchFamily="18" charset="0"/>
              </a:rPr>
              <a:t>Take time to talk about the school day.</a:t>
            </a:r>
          </a:p>
          <a:p>
            <a:pPr>
              <a:buFont typeface="Wingdings" panose="05000000000000000000" pitchFamily="2" charset="2"/>
              <a:buChar char="Ø"/>
            </a:pPr>
            <a:r>
              <a:rPr lang="en-US" sz="6000" dirty="0">
                <a:latin typeface="Century" panose="02040604050505020304" pitchFamily="18" charset="0"/>
              </a:rPr>
              <a:t>Help with homework.</a:t>
            </a:r>
          </a:p>
          <a:p>
            <a:pPr>
              <a:buFont typeface="Wingdings" panose="05000000000000000000" pitchFamily="2" charset="2"/>
              <a:buChar char="Ø"/>
            </a:pPr>
            <a:r>
              <a:rPr lang="en-US" sz="6000" dirty="0">
                <a:latin typeface="Century" panose="02040604050505020304" pitchFamily="18" charset="0"/>
              </a:rPr>
              <a:t>Make sure student is prepared for school with needed items and supplies.</a:t>
            </a:r>
          </a:p>
          <a:p>
            <a:pPr>
              <a:buFont typeface="Wingdings" panose="05000000000000000000" pitchFamily="2" charset="2"/>
              <a:buChar char="Ø"/>
            </a:pPr>
            <a:r>
              <a:rPr lang="en-US" sz="6000" dirty="0">
                <a:latin typeface="Century" panose="02040604050505020304" pitchFamily="18" charset="0"/>
              </a:rPr>
              <a:t>Make sure the student gets plenty of rest each night.</a:t>
            </a:r>
          </a:p>
          <a:p>
            <a:pPr>
              <a:buFont typeface="Wingdings" panose="05000000000000000000" pitchFamily="2" charset="2"/>
              <a:buChar char="Ø"/>
            </a:pPr>
            <a:r>
              <a:rPr lang="en-US" sz="6000" dirty="0">
                <a:latin typeface="Century" panose="02040604050505020304" pitchFamily="18" charset="0"/>
              </a:rPr>
              <a:t>Makes attendance at school a priority.</a:t>
            </a:r>
          </a:p>
          <a:p>
            <a:pPr>
              <a:buFont typeface="Wingdings" panose="05000000000000000000" pitchFamily="2" charset="2"/>
              <a:buChar char="Ø"/>
            </a:pPr>
            <a:r>
              <a:rPr lang="en-US" sz="6000" dirty="0">
                <a:latin typeface="Century" panose="02040604050505020304" pitchFamily="18" charset="0"/>
              </a:rPr>
              <a:t>Take time each day to talk to your child about anything and everything.</a:t>
            </a:r>
          </a:p>
          <a:p>
            <a:pPr>
              <a:buFont typeface="Wingdings" panose="05000000000000000000" pitchFamily="2" charset="2"/>
              <a:buChar char="Ø"/>
            </a:pPr>
            <a:r>
              <a:rPr lang="en-US" sz="6000" dirty="0">
                <a:latin typeface="Century" panose="02040604050505020304" pitchFamily="18" charset="0"/>
              </a:rPr>
              <a:t>Have your child read independently every day.  Ask them to tell you about the reading.</a:t>
            </a:r>
          </a:p>
          <a:p>
            <a:pPr>
              <a:buFont typeface="Wingdings" panose="05000000000000000000" pitchFamily="2" charset="2"/>
              <a:buChar char="Ø"/>
            </a:pPr>
            <a:endParaRPr lang="en-US" dirty="0"/>
          </a:p>
          <a:p>
            <a:pPr marL="0" indent="0">
              <a:buNone/>
            </a:pPr>
            <a:endParaRPr lang="en-US" dirty="0"/>
          </a:p>
        </p:txBody>
      </p:sp>
    </p:spTree>
    <p:extLst>
      <p:ext uri="{BB962C8B-B14F-4D97-AF65-F5344CB8AC3E}">
        <p14:creationId xmlns:p14="http://schemas.microsoft.com/office/powerpoint/2010/main" val="4193631634"/>
      </p:ext>
    </p:extLst>
  </p:cSld>
  <p:clrMapOvr>
    <a:masterClrMapping/>
  </p:clrMapOvr>
  <mc:AlternateContent xmlns:mc="http://schemas.openxmlformats.org/markup-compatibility/2006" xmlns:p14="http://schemas.microsoft.com/office/powerpoint/2010/main">
    <mc:Choice Requires="p14">
      <p:transition spd="slow" p14:dur="2000" advTm="13334"/>
    </mc:Choice>
    <mc:Fallback xmlns="">
      <p:transition spd="slow" advTm="1333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Autofit/>
          </a:bodyPr>
          <a:lstStyle/>
          <a:p>
            <a:r>
              <a:rPr lang="en-US" sz="3300" dirty="0">
                <a:solidFill>
                  <a:srgbClr val="0070C0"/>
                </a:solidFill>
                <a:latin typeface="Comic Sans MS" panose="030F0702030302020204" pitchFamily="66" charset="0"/>
              </a:rPr>
              <a:t>Expectations and Suggestions (continued)</a:t>
            </a: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200" dirty="0">
                <a:latin typeface="Century" panose="02040604050505020304" pitchFamily="18" charset="0"/>
              </a:rPr>
              <a:t>Watch the news together and discuss it.</a:t>
            </a:r>
          </a:p>
          <a:p>
            <a:pPr>
              <a:buFont typeface="Wingdings" panose="05000000000000000000" pitchFamily="2" charset="2"/>
              <a:buChar char="Ø"/>
            </a:pPr>
            <a:r>
              <a:rPr lang="en-US" sz="2200" dirty="0">
                <a:latin typeface="Century" panose="02040604050505020304" pitchFamily="18" charset="0"/>
              </a:rPr>
              <a:t>Urge your child to use logical arguments to defend his or her opinion.</a:t>
            </a:r>
          </a:p>
          <a:p>
            <a:pPr>
              <a:buFont typeface="Wingdings" panose="05000000000000000000" pitchFamily="2" charset="2"/>
              <a:buChar char="Ø"/>
            </a:pPr>
            <a:r>
              <a:rPr lang="en-US" sz="2200" dirty="0">
                <a:latin typeface="Century" panose="02040604050505020304" pitchFamily="18" charset="0"/>
              </a:rPr>
              <a:t>Involve your child in activities and games that require listening and following directions.</a:t>
            </a:r>
          </a:p>
          <a:p>
            <a:pPr>
              <a:buFont typeface="Wingdings" panose="05000000000000000000" pitchFamily="2" charset="2"/>
              <a:buChar char="Ø"/>
            </a:pPr>
            <a:r>
              <a:rPr lang="en-US" sz="2200" dirty="0">
                <a:latin typeface="Century" panose="02040604050505020304" pitchFamily="18" charset="0"/>
              </a:rPr>
              <a:t>Support your child’s independence and encourage responsibility by having them pack for a trip or weekend outing, care for belongings, help prepare meals, complete chores around the house, and assist with other everyday activities.</a:t>
            </a:r>
          </a:p>
          <a:p>
            <a:pPr>
              <a:buFont typeface="Wingdings" panose="05000000000000000000" pitchFamily="2" charset="2"/>
              <a:buChar char="Ø"/>
            </a:pPr>
            <a:r>
              <a:rPr lang="en-US" sz="2200" dirty="0">
                <a:latin typeface="Century" panose="02040604050505020304" pitchFamily="18" charset="0"/>
              </a:rPr>
              <a:t>Provide opportunities to interact with other children.</a:t>
            </a:r>
          </a:p>
          <a:p>
            <a:pPr>
              <a:buFont typeface="Wingdings" panose="05000000000000000000" pitchFamily="2" charset="2"/>
              <a:buChar char="Ø"/>
            </a:pPr>
            <a:r>
              <a:rPr lang="en-US" sz="2200" dirty="0">
                <a:latin typeface="Century" panose="02040604050505020304" pitchFamily="18" charset="0"/>
              </a:rPr>
              <a:t>Encourage work values such as effort, persistence, and initiative.</a:t>
            </a:r>
          </a:p>
        </p:txBody>
      </p:sp>
    </p:spTree>
    <p:extLst>
      <p:ext uri="{BB962C8B-B14F-4D97-AF65-F5344CB8AC3E}">
        <p14:creationId xmlns:p14="http://schemas.microsoft.com/office/powerpoint/2010/main" val="917771809"/>
      </p:ext>
    </p:extLst>
  </p:cSld>
  <p:clrMapOvr>
    <a:masterClrMapping/>
  </p:clrMapOvr>
  <mc:AlternateContent xmlns:mc="http://schemas.openxmlformats.org/markup-compatibility/2006" xmlns:p14="http://schemas.microsoft.com/office/powerpoint/2010/main">
    <mc:Choice Requires="p14">
      <p:transition spd="slow" p14:dur="2000" advTm="15490"/>
    </mc:Choice>
    <mc:Fallback xmlns="">
      <p:transition spd="slow" advTm="1549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672</TotalTime>
  <Words>708</Words>
  <Application>Microsoft Office PowerPoint</Application>
  <PresentationFormat>On-screen Show (4:3)</PresentationFormat>
  <Paragraphs>63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Britannic Bold</vt:lpstr>
      <vt:lpstr>Calibri</vt:lpstr>
      <vt:lpstr>Century</vt:lpstr>
      <vt:lpstr>Comic Sans MS</vt:lpstr>
      <vt:lpstr>Wingdings</vt:lpstr>
      <vt:lpstr>Office Theme</vt:lpstr>
      <vt:lpstr>Welcome to Fourth Grade! </vt:lpstr>
      <vt:lpstr>Welcome Fourth Graders!</vt:lpstr>
      <vt:lpstr>PowerPoint Presentation</vt:lpstr>
      <vt:lpstr>PowerPoint Presentation</vt:lpstr>
      <vt:lpstr>Math</vt:lpstr>
      <vt:lpstr>Math (continued)</vt:lpstr>
      <vt:lpstr>Personal and Social Responsibilities</vt:lpstr>
      <vt:lpstr>Parent Expectations and Suggestions</vt:lpstr>
      <vt:lpstr>Expectations and Suggestions (continued)</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Pine Level Elementary School</dc:title>
  <dc:creator>Dory</dc:creator>
  <cp:lastModifiedBy>Annabeth Greene</cp:lastModifiedBy>
  <cp:revision>33</cp:revision>
  <dcterms:created xsi:type="dcterms:W3CDTF">2020-07-12T22:20:21Z</dcterms:created>
  <dcterms:modified xsi:type="dcterms:W3CDTF">2024-05-17T18:54:50Z</dcterms:modified>
</cp:coreProperties>
</file>