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</p:sldIdLst>
  <p:sldSz cy="5143500" cx="9144000"/>
  <p:notesSz cx="6858000" cy="9144000"/>
  <p:embeddedFontLst>
    <p:embeddedFont>
      <p:font typeface="Montserrat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4.xml"/><Relationship Id="rId22" Type="http://schemas.openxmlformats.org/officeDocument/2006/relationships/slide" Target="slides/slide16.xml"/><Relationship Id="rId21" Type="http://schemas.openxmlformats.org/officeDocument/2006/relationships/slide" Target="slides/slide15.xml"/><Relationship Id="rId24" Type="http://schemas.openxmlformats.org/officeDocument/2006/relationships/font" Target="fonts/Montserrat-bold.fntdata"/><Relationship Id="rId23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26" Type="http://schemas.openxmlformats.org/officeDocument/2006/relationships/font" Target="fonts/Montserrat-boldItalic.fntdata"/><Relationship Id="rId25" Type="http://schemas.openxmlformats.org/officeDocument/2006/relationships/font" Target="fonts/Montserrat-italic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slide" Target="slides/slide11.xml"/><Relationship Id="rId16" Type="http://schemas.openxmlformats.org/officeDocument/2006/relationships/slide" Target="slides/slide10.xml"/><Relationship Id="rId19" Type="http://schemas.openxmlformats.org/officeDocument/2006/relationships/slide" Target="slides/slide13.xml"/><Relationship Id="rId18" Type="http://schemas.openxmlformats.org/officeDocument/2006/relationships/slide" Target="slides/slide1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9060a7469e_2_45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9060a7469e_2_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3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17715222085_0_33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17715222085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g17715222085_0_40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3" name="Google Shape;183;g17715222085_0_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g17715222085_0_47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1" name="Google Shape;191;g17715222085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7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Google Shape;198;g17715222085_0_54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" name="Google Shape;199;g17715222085_0_5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Google Shape;206;g17715222085_0_61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7" name="Google Shape;207;g17715222085_0_6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g25ea66fd3db_0_2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5" name="Google Shape;215;g25ea66fd3db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g17715222085_0_68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1" name="Google Shape;221;g17715222085_0_6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25ea66fd3db_0_7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Google Shape;107;g25ea66fd3db_0_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9060a7469e_0_26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9060a7469e_0_2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108c7c3e1af_0_15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108c7c3e1af_0_1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17715222085_0_1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17715222085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25ea66fd3db_0_18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25ea66fd3db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7715222085_0_9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1" name="Google Shape;151;g17715222085_0_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7715222085_0_17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7715222085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7715222085_0_25:notes"/>
          <p:cNvSpPr/>
          <p:nvPr>
            <p:ph idx="2" type="sldImg"/>
          </p:nvPr>
        </p:nvSpPr>
        <p:spPr>
          <a:xfrm>
            <a:off x="381295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7715222085_0_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6025" lIns="96025" spcFirstLastPara="1" rIns="96025" wrap="square" tIns="9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1pPr>
            <a:lvl2pPr lvl="1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38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04800" lvl="1" marL="9144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04800" lvl="1" marL="9144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6025" lIns="96025" spcFirstLastPara="1" rIns="96025" wrap="square" tIns="96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1pPr>
            <a:lvl2pPr lvl="1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7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7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7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700"/>
              </a:spcBef>
              <a:spcAft>
                <a:spcPts val="17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6025" lIns="96025" spcFirstLastPara="1" rIns="96025" wrap="square" tIns="960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500" cy="1482300"/>
          </a:xfrm>
          <a:prstGeom prst="rect">
            <a:avLst/>
          </a:prstGeom>
        </p:spPr>
        <p:txBody>
          <a:bodyPr anchorCtr="0" anchor="b" bIns="96025" lIns="96025" spcFirstLastPara="1" rIns="96025" wrap="square" tIns="9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500" cy="12351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2200"/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indent="-349250" lvl="0" marL="457200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500" cy="6051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900"/>
              <a:buNone/>
              <a:defRPr/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6025" lIns="96025" spcFirstLastPara="1" rIns="96025" wrap="square" tIns="960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600"/>
              <a:buNone/>
              <a:defRPr sz="12600"/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6025" lIns="96025" spcFirstLastPara="1" rIns="96025" wrap="square" tIns="96025">
            <a:noAutofit/>
          </a:bodyPr>
          <a:lstStyle>
            <a:lvl1pPr indent="-349250" lvl="0" marL="457200" algn="ctr">
              <a:spcBef>
                <a:spcPts val="0"/>
              </a:spcBef>
              <a:spcAft>
                <a:spcPts val="0"/>
              </a:spcAft>
              <a:buSzPts val="1900"/>
              <a:buChar char="●"/>
              <a:defRPr/>
            </a:lvl1pPr>
            <a:lvl2pPr indent="-323850" lvl="1" marL="9144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2pPr>
            <a:lvl3pPr indent="-323850" lvl="2" marL="137160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3pPr>
            <a:lvl4pPr indent="-323850" lvl="3" marL="182880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4pPr>
            <a:lvl5pPr indent="-323850" lvl="4" marL="22860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5pPr>
            <a:lvl6pPr indent="-323850" lvl="5" marL="2743200" algn="ctr">
              <a:spcBef>
                <a:spcPts val="1700"/>
              </a:spcBef>
              <a:spcAft>
                <a:spcPts val="0"/>
              </a:spcAft>
              <a:buSzPts val="1500"/>
              <a:buChar char="■"/>
              <a:defRPr/>
            </a:lvl6pPr>
            <a:lvl7pPr indent="-323850" lvl="6" marL="3200400" algn="ctr">
              <a:spcBef>
                <a:spcPts val="1700"/>
              </a:spcBef>
              <a:spcAft>
                <a:spcPts val="0"/>
              </a:spcAft>
              <a:buSzPts val="1500"/>
              <a:buChar char="●"/>
              <a:defRPr/>
            </a:lvl7pPr>
            <a:lvl8pPr indent="-323850" lvl="7" marL="3657600" algn="ctr">
              <a:spcBef>
                <a:spcPts val="1700"/>
              </a:spcBef>
              <a:spcAft>
                <a:spcPts val="0"/>
              </a:spcAft>
              <a:buSzPts val="1500"/>
              <a:buChar char="○"/>
              <a:defRPr/>
            </a:lvl8pPr>
            <a:lvl9pPr indent="-323850" lvl="8" marL="4114800" algn="ctr">
              <a:spcBef>
                <a:spcPts val="1700"/>
              </a:spcBef>
              <a:spcAft>
                <a:spcPts val="1700"/>
              </a:spcAft>
              <a:buSzPts val="1500"/>
              <a:buChar char="■"/>
              <a:defRPr/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6025" lIns="96025" spcFirstLastPara="1" rIns="96025" wrap="square" tIns="960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5660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rgbClr val="F56600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6025" lIns="96025" spcFirstLastPara="1" rIns="96025" wrap="square" tIns="960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6025" lIns="96025" spcFirstLastPara="1" rIns="96025" wrap="square" tIns="96025">
            <a:noAutofit/>
          </a:bodyPr>
          <a:lstStyle>
            <a:lvl1pPr indent="-3492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900"/>
              <a:buChar char="●"/>
              <a:defRPr sz="1900">
                <a:solidFill>
                  <a:schemeClr val="dk2"/>
                </a:solidFill>
              </a:defRPr>
            </a:lvl1pPr>
            <a:lvl2pPr indent="-323850" lvl="1" marL="9144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2pPr>
            <a:lvl3pPr indent="-323850" lvl="2" marL="13716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3pPr>
            <a:lvl4pPr indent="-323850" lvl="3" marL="18288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4pPr>
            <a:lvl5pPr indent="-323850" lvl="4" marL="22860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5pPr>
            <a:lvl6pPr indent="-323850" lvl="5" marL="27432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6pPr>
            <a:lvl7pPr indent="-323850" lvl="6" marL="32004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●"/>
              <a:defRPr sz="1500">
                <a:solidFill>
                  <a:schemeClr val="dk2"/>
                </a:solidFill>
              </a:defRPr>
            </a:lvl7pPr>
            <a:lvl8pPr indent="-323850" lvl="7" marL="3657600">
              <a:lnSpc>
                <a:spcPct val="115000"/>
              </a:lnSpc>
              <a:spcBef>
                <a:spcPts val="1700"/>
              </a:spcBef>
              <a:spcAft>
                <a:spcPts val="0"/>
              </a:spcAft>
              <a:buClr>
                <a:schemeClr val="dk2"/>
              </a:buClr>
              <a:buSzPts val="1500"/>
              <a:buChar char="○"/>
              <a:defRPr sz="1500">
                <a:solidFill>
                  <a:schemeClr val="dk2"/>
                </a:solidFill>
              </a:defRPr>
            </a:lvl8pPr>
            <a:lvl9pPr indent="-323850" lvl="8" marL="4114800">
              <a:lnSpc>
                <a:spcPct val="115000"/>
              </a:lnSpc>
              <a:spcBef>
                <a:spcPts val="1700"/>
              </a:spcBef>
              <a:spcAft>
                <a:spcPts val="1700"/>
              </a:spcAft>
              <a:buClr>
                <a:schemeClr val="dk2"/>
              </a:buClr>
              <a:buSzPts val="1500"/>
              <a:buChar char="■"/>
              <a:defRPr sz="15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6025" lIns="96025" spcFirstLastPara="1" rIns="96025" wrap="square" tIns="96025">
            <a:noAutofit/>
          </a:bodyPr>
          <a:lstStyle>
            <a:lvl1pPr lvl="0" algn="r">
              <a:buNone/>
              <a:defRPr sz="1100">
                <a:solidFill>
                  <a:schemeClr val="dk2"/>
                </a:solidFill>
              </a:defRPr>
            </a:lvl1pPr>
            <a:lvl2pPr lvl="1" algn="r">
              <a:buNone/>
              <a:defRPr sz="1100">
                <a:solidFill>
                  <a:schemeClr val="dk2"/>
                </a:solidFill>
              </a:defRPr>
            </a:lvl2pPr>
            <a:lvl3pPr lvl="2" algn="r">
              <a:buNone/>
              <a:defRPr sz="1100">
                <a:solidFill>
                  <a:schemeClr val="dk2"/>
                </a:solidFill>
              </a:defRPr>
            </a:lvl3pPr>
            <a:lvl4pPr lvl="3" algn="r">
              <a:buNone/>
              <a:defRPr sz="1100">
                <a:solidFill>
                  <a:schemeClr val="dk2"/>
                </a:solidFill>
              </a:defRPr>
            </a:lvl4pPr>
            <a:lvl5pPr lvl="4" algn="r">
              <a:buNone/>
              <a:defRPr sz="1100">
                <a:solidFill>
                  <a:schemeClr val="dk2"/>
                </a:solidFill>
              </a:defRPr>
            </a:lvl5pPr>
            <a:lvl6pPr lvl="5" algn="r">
              <a:buNone/>
              <a:defRPr sz="1100">
                <a:solidFill>
                  <a:schemeClr val="dk2"/>
                </a:solidFill>
              </a:defRPr>
            </a:lvl6pPr>
            <a:lvl7pPr lvl="6" algn="r">
              <a:buNone/>
              <a:defRPr sz="1100">
                <a:solidFill>
                  <a:schemeClr val="dk2"/>
                </a:solidFill>
              </a:defRPr>
            </a:lvl7pPr>
            <a:lvl8pPr lvl="7" algn="r">
              <a:buNone/>
              <a:defRPr sz="1100">
                <a:solidFill>
                  <a:schemeClr val="dk2"/>
                </a:solidFill>
              </a:defRPr>
            </a:lvl8pPr>
            <a:lvl9pPr lvl="8" algn="r">
              <a:buNone/>
              <a:defRPr sz="11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1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/>
          <p:nvPr/>
        </p:nvSpPr>
        <p:spPr>
          <a:xfrm>
            <a:off x="4156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0" name="Google Shape;100;p25"/>
          <p:cNvSpPr/>
          <p:nvPr/>
        </p:nvSpPr>
        <p:spPr>
          <a:xfrm>
            <a:off x="455100" y="450626"/>
            <a:ext cx="8267400" cy="18282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01" name="Google Shape;101;p25"/>
          <p:cNvSpPr txBox="1"/>
          <p:nvPr/>
        </p:nvSpPr>
        <p:spPr>
          <a:xfrm>
            <a:off x="472486" y="955138"/>
            <a:ext cx="83355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Welcome to the Annual Meeting of                         Title I, Part A Parents and Families</a:t>
            </a:r>
            <a:endParaRPr sz="32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August 3rd, 2023</a:t>
            </a:r>
            <a:endParaRPr sz="32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5"/>
          <p:cNvSpPr txBox="1"/>
          <p:nvPr/>
        </p:nvSpPr>
        <p:spPr>
          <a:xfrm>
            <a:off x="438275" y="3845224"/>
            <a:ext cx="8233800" cy="277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0"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03" name="Google Shape;103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57813" y="2426100"/>
            <a:ext cx="7861925" cy="2177150"/>
          </a:xfrm>
          <a:prstGeom prst="rect">
            <a:avLst/>
          </a:prstGeom>
          <a:noFill/>
          <a:ln>
            <a:noFill/>
          </a:ln>
        </p:spPr>
      </p:pic>
      <p:sp>
        <p:nvSpPr>
          <p:cNvPr id="104" name="Google Shape;104;p25"/>
          <p:cNvSpPr txBox="1"/>
          <p:nvPr/>
        </p:nvSpPr>
        <p:spPr>
          <a:xfrm>
            <a:off x="415636" y="3926538"/>
            <a:ext cx="83355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4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6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34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78" name="Google Shape;178;p34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9" name="Google Shape;179;p34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PARENT AND FAMILY ENGAGEMENT POLICY</a:t>
            </a:r>
            <a:endParaRPr b="1" sz="3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0" name="Google Shape;180;p34"/>
          <p:cNvSpPr txBox="1"/>
          <p:nvPr/>
        </p:nvSpPr>
        <p:spPr>
          <a:xfrm>
            <a:off x="838125" y="1377850"/>
            <a:ext cx="7913100" cy="358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❖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policy addresses how the school will implement the parent and family engagement program. The policy includes: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Provide information to parents about curriculum and assessment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If requested, provide additional meetings with parents to discuss decisions for the education of their child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Title I parents have the right to be involved in the development of the school policy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4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5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86" name="Google Shape;186;p35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35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PARENT-SCHOOL COMPACT</a:t>
            </a:r>
            <a:endParaRPr b="1" sz="3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8" name="Google Shape;188;p35"/>
          <p:cNvSpPr txBox="1"/>
          <p:nvPr/>
        </p:nvSpPr>
        <p:spPr>
          <a:xfrm>
            <a:off x="838125" y="1377850"/>
            <a:ext cx="7913100" cy="49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school-parent compact is a written agreement…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That addresses high-quality curriculum and instruction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That describes how parents and families, school staff, and students share the responsibility for improved student academic achievement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That stresses the importance of frequent communication between school and home, and the value of parent-teacher conferences 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That affirms the importance of parents and families in decisions relating to the education of their children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Title I parents have the right to be involved in the development of the school-parent compact</a:t>
            </a:r>
            <a:endParaRPr sz="17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36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94" name="Google Shape;194;p36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36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TEACHER QUALIFICATIONS</a:t>
            </a:r>
            <a:endParaRPr b="1" sz="3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36"/>
          <p:cNvSpPr txBox="1"/>
          <p:nvPr/>
        </p:nvSpPr>
        <p:spPr>
          <a:xfrm>
            <a:off x="838125" y="1377850"/>
            <a:ext cx="7913100" cy="425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Schools are required to notify parents that they have the right to request information regarding the qualifications of their child’s teacher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Parents must follow the school procedure to request this information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Check with your school office or district office to make this request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0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7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02" name="Google Shape;202;p37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3" name="Google Shape;203;p37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ANNUAL EVALUATION</a:t>
            </a:r>
            <a:endParaRPr b="1" sz="3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4" name="Google Shape;204;p37"/>
          <p:cNvSpPr txBox="1"/>
          <p:nvPr/>
        </p:nvSpPr>
        <p:spPr>
          <a:xfrm>
            <a:off x="838125" y="1377850"/>
            <a:ext cx="7913100" cy="479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The content and effectiveness of the parental involvement policy and program must be evaluated annually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Identify barriers to participation in parental involvement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Data and input might include…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• Parent questionnaires and surveys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• Focus groups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• Parent advisory committee input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Use those results to revise the parental involvement policy and school-parent compact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8" name="Shape 2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" name="Google Shape;209;p38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10" name="Google Shape;210;p38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38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WHO DO I CONTACT?</a:t>
            </a:r>
            <a:endParaRPr b="1" sz="3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2" name="Google Shape;212;p38"/>
          <p:cNvSpPr txBox="1"/>
          <p:nvPr/>
        </p:nvSpPr>
        <p:spPr>
          <a:xfrm>
            <a:off x="838125" y="1377850"/>
            <a:ext cx="7913100" cy="295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Principal: Mrs. Poindexter, 270-887-7130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7th grade Counselor: Mrs. Clark , 270-887-7130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8</a:t>
            </a: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 grade Counselor: Mrs.Nolte , 270-887-7130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Nurse Travis</a:t>
            </a: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, 270-887-7130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Food Service: Mrs. Manire, 270-887-7130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9"/>
          <p:cNvSpPr txBox="1"/>
          <p:nvPr/>
        </p:nvSpPr>
        <p:spPr>
          <a:xfrm>
            <a:off x="876300" y="360325"/>
            <a:ext cx="7391400" cy="194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At Hopkinsville Middle School, it is our </a:t>
            </a:r>
            <a:endParaRPr b="1" sz="37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600"/>
              <a:t>our pleasure to serve your family. We are looking forward to a wonderful year with your student.</a:t>
            </a:r>
            <a:endParaRPr b="1" sz="3700"/>
          </a:p>
        </p:txBody>
      </p:sp>
      <p:pic>
        <p:nvPicPr>
          <p:cNvPr id="218" name="Google Shape;218;p39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870850" y="2265750"/>
            <a:ext cx="3402300" cy="2649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40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224" name="Google Shape;224;p40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5" name="Google Shape;225;p40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QUESTIONS</a:t>
            </a:r>
            <a:endParaRPr b="1" sz="3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226" name="Google Shape;226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8775" y="1443325"/>
            <a:ext cx="3158602" cy="31586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6"/>
          <p:cNvSpPr/>
          <p:nvPr/>
        </p:nvSpPr>
        <p:spPr>
          <a:xfrm>
            <a:off x="4270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10" name="Google Shape;110;p26"/>
          <p:cNvSpPr/>
          <p:nvPr/>
        </p:nvSpPr>
        <p:spPr>
          <a:xfrm>
            <a:off x="438273" y="748158"/>
            <a:ext cx="82674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1" name="Google Shape;111;p26"/>
          <p:cNvSpPr txBox="1"/>
          <p:nvPr/>
        </p:nvSpPr>
        <p:spPr>
          <a:xfrm>
            <a:off x="415636" y="726138"/>
            <a:ext cx="83355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4600">
                <a:solidFill>
                  <a:schemeClr val="lt1"/>
                </a:solidFill>
              </a:rPr>
              <a:t>CCPS Vision &amp; Mission</a:t>
            </a:r>
            <a:endParaRPr b="1" sz="50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2" name="Google Shape;112;p26"/>
          <p:cNvSpPr txBox="1"/>
          <p:nvPr/>
        </p:nvSpPr>
        <p:spPr>
          <a:xfrm>
            <a:off x="907275" y="1645200"/>
            <a:ext cx="7552500" cy="8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3" name="Google Shape;113;p26"/>
          <p:cNvSpPr txBox="1"/>
          <p:nvPr/>
        </p:nvSpPr>
        <p:spPr>
          <a:xfrm>
            <a:off x="2657100" y="1983925"/>
            <a:ext cx="33540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solidFill>
                  <a:schemeClr val="dk1"/>
                </a:solidFill>
              </a:rPr>
              <a:t>     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</p:txBody>
      </p:sp>
      <p:sp>
        <p:nvSpPr>
          <p:cNvPr id="114" name="Google Shape;114;p26"/>
          <p:cNvSpPr txBox="1"/>
          <p:nvPr/>
        </p:nvSpPr>
        <p:spPr>
          <a:xfrm>
            <a:off x="907275" y="1645200"/>
            <a:ext cx="7737300" cy="3032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3200">
                <a:solidFill>
                  <a:schemeClr val="dk1"/>
                </a:solidFill>
              </a:rPr>
              <a:t>A </a:t>
            </a:r>
            <a:r>
              <a:rPr lang="en" sz="3200" u="sng">
                <a:solidFill>
                  <a:schemeClr val="dk1"/>
                </a:solidFill>
              </a:rPr>
              <a:t>C</a:t>
            </a:r>
            <a:r>
              <a:rPr lang="en" sz="3200">
                <a:solidFill>
                  <a:schemeClr val="dk1"/>
                </a:solidFill>
              </a:rPr>
              <a:t>ommunity </a:t>
            </a:r>
            <a:r>
              <a:rPr lang="en" sz="3200" u="sng">
                <a:solidFill>
                  <a:schemeClr val="dk1"/>
                </a:solidFill>
              </a:rPr>
              <a:t>C</a:t>
            </a:r>
            <a:r>
              <a:rPr lang="en" sz="3200">
                <a:solidFill>
                  <a:schemeClr val="dk1"/>
                </a:solidFill>
              </a:rPr>
              <a:t>ommitted to </a:t>
            </a:r>
            <a:r>
              <a:rPr lang="en" sz="3200" u="sng">
                <a:solidFill>
                  <a:schemeClr val="dk1"/>
                </a:solidFill>
              </a:rPr>
              <a:t>P</a:t>
            </a:r>
            <a:r>
              <a:rPr lang="en" sz="3200">
                <a:solidFill>
                  <a:schemeClr val="dk1"/>
                </a:solidFill>
              </a:rPr>
              <a:t>henomenal </a:t>
            </a:r>
            <a:r>
              <a:rPr lang="en" sz="3200" u="sng">
                <a:solidFill>
                  <a:schemeClr val="dk1"/>
                </a:solidFill>
              </a:rPr>
              <a:t>S</a:t>
            </a:r>
            <a:r>
              <a:rPr lang="en" sz="3200">
                <a:solidFill>
                  <a:schemeClr val="dk1"/>
                </a:solidFill>
              </a:rPr>
              <a:t>chools </a:t>
            </a:r>
            <a:endParaRPr sz="32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000">
                <a:solidFill>
                  <a:schemeClr val="dk1"/>
                </a:solidFill>
              </a:rPr>
              <a:t>The mission of CCPS is to ensure meaningful learning experiences that empower all students in reaching their fullest potential in a changing world.  We will provide the tools from preschool to post graduation success uniting all shareholders to support diverse academic and social emotional needs.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7"/>
          <p:cNvSpPr/>
          <p:nvPr/>
        </p:nvSpPr>
        <p:spPr>
          <a:xfrm>
            <a:off x="4270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20" name="Google Shape;120;p27"/>
          <p:cNvSpPr/>
          <p:nvPr/>
        </p:nvSpPr>
        <p:spPr>
          <a:xfrm>
            <a:off x="438273" y="748158"/>
            <a:ext cx="82674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27"/>
          <p:cNvSpPr txBox="1"/>
          <p:nvPr/>
        </p:nvSpPr>
        <p:spPr>
          <a:xfrm>
            <a:off x="415636" y="726138"/>
            <a:ext cx="83355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50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WHY ARE WE HERE?</a:t>
            </a:r>
            <a:endParaRPr b="1" sz="50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27"/>
          <p:cNvSpPr txBox="1"/>
          <p:nvPr/>
        </p:nvSpPr>
        <p:spPr>
          <a:xfrm>
            <a:off x="907275" y="1645200"/>
            <a:ext cx="7552500" cy="8055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300">
              <a:solidFill>
                <a:schemeClr val="dk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3" name="Google Shape;123;p27"/>
          <p:cNvSpPr txBox="1"/>
          <p:nvPr/>
        </p:nvSpPr>
        <p:spPr>
          <a:xfrm>
            <a:off x="2657100" y="1983925"/>
            <a:ext cx="3354000" cy="75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2100">
                <a:solidFill>
                  <a:schemeClr val="dk1"/>
                </a:solidFill>
              </a:rPr>
              <a:t>     </a:t>
            </a:r>
            <a:endParaRPr b="1" sz="21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600"/>
          </a:p>
        </p:txBody>
      </p:sp>
      <p:sp>
        <p:nvSpPr>
          <p:cNvPr id="124" name="Google Shape;124;p27"/>
          <p:cNvSpPr txBox="1"/>
          <p:nvPr/>
        </p:nvSpPr>
        <p:spPr>
          <a:xfrm>
            <a:off x="907275" y="1645200"/>
            <a:ext cx="7737300" cy="276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Elementary and Secondary School Act, Title I Part A, requires that each Title I school hold an annual meeting for the parents and families whose children receive Title I services:</a:t>
            </a:r>
            <a:endParaRPr sz="2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Informing you of the school’s participation in Title I, Part 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Explaining the requirements of Title I, Part A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lnSpc>
                <a:spcPct val="107916"/>
              </a:lnSpc>
              <a:spcBef>
                <a:spcPts val="800"/>
              </a:spcBef>
              <a:spcAft>
                <a:spcPts val="8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Explaining your rights and opportunities as parents and families to be involved in your child’s learning and achievement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8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30" name="Google Shape;130;p28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1" name="Google Shape;131;p28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WHAT WILL YOU LEARN?</a:t>
            </a:r>
            <a:endParaRPr b="1" sz="4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8"/>
          <p:cNvSpPr txBox="1"/>
          <p:nvPr/>
        </p:nvSpPr>
        <p:spPr>
          <a:xfrm>
            <a:off x="838125" y="1225450"/>
            <a:ext cx="7913100" cy="4177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238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What it means to be a Title I, Part A School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 1% “set aside” for parent and family engagement and its allowable uses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Campus Improvement Plan (CIP) and Title I plan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School Parental Involvement Policy and the School-Parent Compact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to request information about the qualifications of my child’s teachers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and when parents and families will be notified if their child is taught by a teacher who is not certified in a content area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How and when the annual evaluation of the parent and family engagement policy and program will be conducted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238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Char char="●"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ways in which parents and families can be involved to partner with the school to share the responsibility for improved student academic achievement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9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38" name="Google Shape;138;p29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9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WHAT IS A TITLE I SCHOOL?</a:t>
            </a:r>
            <a:endParaRPr b="1" sz="4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9"/>
          <p:cNvSpPr txBox="1"/>
          <p:nvPr/>
        </p:nvSpPr>
        <p:spPr>
          <a:xfrm>
            <a:off x="838125" y="1377850"/>
            <a:ext cx="7913100" cy="42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Being a Title I, Part A school means receiving federal funding (Title I, Part A dollars) to supplement the school’s existing programs. These dollars can be used for…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Identifying students experiencing academic difficulties and providing timely assistance to help these students meet the State’s challenging content standards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Purchasing supplemental: staff, programs, materials, and supplies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Conducting parent and family engagement meetings, trainings, and activitie</a:t>
            </a: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30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46" name="Google Shape;146;p30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7" name="Google Shape;147;p30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HMS</a:t>
            </a:r>
            <a:r>
              <a:rPr b="1" lang="en" sz="4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TITLE I SCHOOL</a:t>
            </a:r>
            <a:endParaRPr b="1" sz="4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30"/>
          <p:cNvSpPr txBox="1"/>
          <p:nvPr/>
        </p:nvSpPr>
        <p:spPr>
          <a:xfrm>
            <a:off x="838125" y="1377850"/>
            <a:ext cx="7913100" cy="419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chemeClr val="dk1"/>
                </a:solidFill>
              </a:rPr>
              <a:t>As a Title I School we receive federal funding.  This is how we spend our Title I funds</a:t>
            </a:r>
            <a:r>
              <a:rPr lang="en" sz="1100">
                <a:solidFill>
                  <a:schemeClr val="dk1"/>
                </a:solidFill>
              </a:rPr>
              <a:t>:</a:t>
            </a:r>
            <a:endParaRPr sz="2900"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b="1" lang="en" sz="1600">
                <a:solidFill>
                  <a:schemeClr val="dk1"/>
                </a:solidFill>
              </a:rPr>
              <a:t>        </a:t>
            </a:r>
            <a:r>
              <a:rPr b="1" lang="en" sz="1200">
                <a:solidFill>
                  <a:schemeClr val="dk1"/>
                </a:solidFill>
              </a:rPr>
              <a:t> Personnel</a:t>
            </a:r>
            <a:endParaRPr sz="28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Teachers </a:t>
            </a:r>
            <a:endParaRPr sz="24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Educational Assistants </a:t>
            </a:r>
            <a:endParaRPr sz="24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Instructional Tutors </a:t>
            </a:r>
            <a:endParaRPr sz="1200">
              <a:solidFill>
                <a:schemeClr val="dk1"/>
              </a:solidFill>
            </a:endParaRPr>
          </a:p>
          <a:p>
            <a:pPr indent="-184150" lvl="0" marL="742950" rtl="0" algn="l"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Parent Involvement</a:t>
            </a:r>
            <a:endParaRPr sz="24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Academic &amp; Family Events</a:t>
            </a:r>
            <a:endParaRPr sz="24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Parent Trainings</a:t>
            </a:r>
            <a:endParaRPr sz="2400">
              <a:solidFill>
                <a:schemeClr val="dk1"/>
              </a:solidFill>
            </a:endParaRPr>
          </a:p>
          <a:p>
            <a:pPr indent="-184150" lvl="0" marL="742950" rtl="0" algn="l">
              <a:spcBef>
                <a:spcPts val="32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</a:endParaRPr>
          </a:p>
          <a:p>
            <a:pPr indent="0" lvl="0" marL="457200" rtl="0" algn="l">
              <a:spcBef>
                <a:spcPts val="32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chemeClr val="dk1"/>
                </a:solidFill>
              </a:rPr>
              <a:t>Supplemental Educational Materials</a:t>
            </a:r>
            <a:endParaRPr sz="24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Teacher and Student Resources and Materials</a:t>
            </a:r>
            <a:endParaRPr sz="12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Technology</a:t>
            </a:r>
            <a:endParaRPr sz="1200">
              <a:solidFill>
                <a:schemeClr val="dk1"/>
              </a:solidFill>
            </a:endParaRPr>
          </a:p>
          <a:p>
            <a:pPr indent="-260350" lvl="1" marL="74295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200"/>
              <a:buChar char="–"/>
            </a:pPr>
            <a:r>
              <a:rPr lang="en" sz="1200">
                <a:solidFill>
                  <a:schemeClr val="dk1"/>
                </a:solidFill>
              </a:rPr>
              <a:t>Additional needs identified by our needs assessment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p31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54" name="Google Shape;154;p31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5" name="Google Shape;155;p31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WHAT IS A 1% SET-ASIDE?</a:t>
            </a:r>
            <a:endParaRPr b="1" sz="4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6" name="Google Shape;156;p31"/>
          <p:cNvSpPr txBox="1"/>
          <p:nvPr/>
        </p:nvSpPr>
        <p:spPr>
          <a:xfrm>
            <a:off x="838125" y="1377850"/>
            <a:ext cx="7913100" cy="32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Any local education area (LEA) with a Title I, Part A allocation exceeding $500,000 is required by statute to set-aside 1% of its Title I, Part A allocation for parent and family engagement.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Of the 1%, 90% must be allocated to the Title I schools in the LEA to implement school-level parent and family engagement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I parents have the right to be involved in the decisions regarding how these funds will be used for parent and family engagement activities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2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62" name="Google Shape;162;p32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32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COMPREHENSIVE</a:t>
            </a:r>
            <a:r>
              <a:rPr b="1" lang="en" sz="32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 SCHOOL IMPROVEMENT PLAN</a:t>
            </a:r>
            <a:endParaRPr b="1" sz="32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32"/>
          <p:cNvSpPr txBox="1"/>
          <p:nvPr/>
        </p:nvSpPr>
        <p:spPr>
          <a:xfrm>
            <a:off x="640775" y="1225450"/>
            <a:ext cx="8110500" cy="462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school’s Comprehensive Improvement Plan (CSIP) includes: 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A needs assessment and summary of data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Goals, objectives, and strategies to address the academic needs of students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Professional development needs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Coordination of resources and services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Identification of Title I, Part A funds and expenditures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Strategies from the school’s parental involvement policy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925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●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Title I parents have the right to be involved in the development of the CSIP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3"/>
          <p:cNvSpPr/>
          <p:nvPr/>
        </p:nvSpPr>
        <p:spPr>
          <a:xfrm>
            <a:off x="519536" y="302559"/>
            <a:ext cx="8312700" cy="4538400"/>
          </a:xfrm>
          <a:prstGeom prst="rect">
            <a:avLst/>
          </a:prstGeom>
          <a:solidFill>
            <a:schemeClr val="lt2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/>
          </a:p>
        </p:txBody>
      </p:sp>
      <p:sp>
        <p:nvSpPr>
          <p:cNvPr id="170" name="Google Shape;170;p33"/>
          <p:cNvSpPr/>
          <p:nvPr/>
        </p:nvSpPr>
        <p:spPr>
          <a:xfrm>
            <a:off x="519550" y="443350"/>
            <a:ext cx="8312700" cy="858300"/>
          </a:xfrm>
          <a:prstGeom prst="rect">
            <a:avLst/>
          </a:prstGeom>
          <a:solidFill>
            <a:srgbClr val="000000"/>
          </a:solidFill>
          <a:ln cap="flat" cmpd="sng" w="762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33"/>
          <p:cNvSpPr txBox="1"/>
          <p:nvPr/>
        </p:nvSpPr>
        <p:spPr>
          <a:xfrm>
            <a:off x="415650" y="494875"/>
            <a:ext cx="8312700" cy="869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75575" lIns="75575" spcFirstLastPara="1" rIns="75575" wrap="square" tIns="7557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3400">
                <a:solidFill>
                  <a:srgbClr val="FFFFFF"/>
                </a:solidFill>
                <a:latin typeface="Montserrat"/>
                <a:ea typeface="Montserrat"/>
                <a:cs typeface="Montserrat"/>
                <a:sym typeface="Montserrat"/>
              </a:rPr>
              <a:t>PARENT AND FAMILY ENGAGEMENT POLICY</a:t>
            </a:r>
            <a:endParaRPr b="1" sz="3400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33"/>
          <p:cNvSpPr txBox="1"/>
          <p:nvPr/>
        </p:nvSpPr>
        <p:spPr>
          <a:xfrm>
            <a:off x="648400" y="1377850"/>
            <a:ext cx="8102700" cy="3423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9250" lvl="0" marL="457200" rtl="0" algn="l">
              <a:lnSpc>
                <a:spcPct val="107916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Calibri"/>
              <a:buChar char="❖"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policy addresses how the school will implement the parent and family engagement program. The policy includes: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9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</a:t>
            </a: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Convene an annual meeting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Provide a flexible number of meetings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Involve parents in an organized, ongoing, and timely way, in the planning, review, and improvement of the parent and family engagement program</a:t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en" sz="15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• Provide timely information about parent and family engagement activities</a:t>
            </a:r>
            <a:endParaRPr sz="19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457200" rtl="0" algn="l">
              <a:lnSpc>
                <a:spcPct val="107916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sz="15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l">
              <a:spcBef>
                <a:spcPts val="800"/>
              </a:spcBef>
              <a:spcAft>
                <a:spcPts val="0"/>
              </a:spcAft>
              <a:buNone/>
            </a:pPr>
            <a:r>
              <a:t/>
            </a:r>
            <a:endParaRPr b="1" sz="28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