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9144000" cy="6858000" type="screen4x3"/>
  <p:notesSz cx="7010400" cy="9296400"/>
  <p:embeddedFontLst>
    <p:embeddedFont>
      <p:font typeface="Bell MT" panose="02020503060305020303" pitchFamily="18" charset="0"/>
      <p:regular r:id="rId18"/>
      <p:bold r:id="rId19"/>
      <p:italic r:id="rId20"/>
    </p:embeddedFont>
    <p:embeddedFont>
      <p:font typeface="Century Gothic" panose="020B0502020202020204" pitchFamily="34" charset="0"/>
      <p:regular r:id="rId21"/>
      <p:bold r:id="rId22"/>
      <p:italic r:id="rId23"/>
      <p:boldItalic r:id="rId2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82F848-C062-D85F-C78D-3858E6C78732}" v="18" dt="2024-09-10T18:49:30.5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52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5591120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p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extLst>
      <p:ext uri="{BB962C8B-B14F-4D97-AF65-F5344CB8AC3E}">
        <p14:creationId xmlns:p14="http://schemas.microsoft.com/office/powerpoint/2010/main" val="3728853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10: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dirty="0"/>
          </a:p>
          <a:p>
            <a:pPr marL="0" lvl="0" indent="0" algn="l" rtl="0">
              <a:spcBef>
                <a:spcPts val="0"/>
              </a:spcBef>
              <a:spcAft>
                <a:spcPts val="0"/>
              </a:spcAft>
              <a:buClr>
                <a:schemeClr val="dk1"/>
              </a:buClr>
              <a:buSzPts val="1200"/>
              <a:buFont typeface="Calibri"/>
              <a:buNone/>
            </a:pPr>
            <a:r>
              <a:rPr lang="en-US" dirty="0"/>
              <a:t>Discuss:</a:t>
            </a:r>
            <a:endParaRPr dirty="0"/>
          </a:p>
          <a:p>
            <a:pPr marL="0" lvl="0" indent="0" algn="l" rtl="0">
              <a:spcBef>
                <a:spcPts val="0"/>
              </a:spcBef>
              <a:spcAft>
                <a:spcPts val="0"/>
              </a:spcAft>
              <a:buClr>
                <a:schemeClr val="dk1"/>
              </a:buClr>
              <a:buSzPts val="1200"/>
              <a:buFont typeface="Calibri"/>
              <a:buNone/>
            </a:pPr>
            <a:r>
              <a:rPr lang="en-US" dirty="0"/>
              <a:t>-   The school’s parent and family engagement plan is a part of the CIP, designed to work with the other parts in increasing student achievement.</a:t>
            </a:r>
            <a:endParaRPr dirty="0"/>
          </a:p>
          <a:p>
            <a:pPr marL="0" lvl="0" indent="-76200" algn="l" rtl="0">
              <a:spcBef>
                <a:spcPts val="0"/>
              </a:spcBef>
              <a:spcAft>
                <a:spcPts val="0"/>
              </a:spcAft>
              <a:buClr>
                <a:schemeClr val="dk1"/>
              </a:buClr>
              <a:buSzPts val="1200"/>
              <a:buFont typeface="Calibri"/>
              <a:buChar char="-"/>
            </a:pPr>
            <a:r>
              <a:rPr lang="en-US" dirty="0"/>
              <a:t>   Emphasize the Building Capacity component and discuss all of the opportunities that will be available for parents this year.  Discuss </a:t>
            </a:r>
            <a:r>
              <a:rPr lang="en-US" u="sng" dirty="0"/>
              <a:t>how</a:t>
            </a:r>
            <a:r>
              <a:rPr lang="en-US" dirty="0"/>
              <a:t> you will be implementing all of the “</a:t>
            </a:r>
            <a:r>
              <a:rPr lang="en-US" dirty="0" err="1"/>
              <a:t>shalls</a:t>
            </a:r>
            <a:r>
              <a:rPr lang="en-US" dirty="0"/>
              <a:t>,” as these are required by law to be implemented.</a:t>
            </a:r>
            <a:endParaRPr dirty="0"/>
          </a:p>
          <a:p>
            <a:pPr marL="0" marR="0" lvl="0" indent="0" algn="l" rtl="0">
              <a:lnSpc>
                <a:spcPct val="100000"/>
              </a:lnSpc>
              <a:spcBef>
                <a:spcPts val="0"/>
              </a:spcBef>
              <a:spcAft>
                <a:spcPts val="0"/>
              </a:spcAft>
              <a:buClr>
                <a:srgbClr val="205867"/>
              </a:buClr>
              <a:buSzPts val="1200"/>
              <a:buFont typeface="Calibri"/>
              <a:buNone/>
            </a:pPr>
            <a:r>
              <a:rPr lang="en-US" b="0" dirty="0">
                <a:solidFill>
                  <a:srgbClr val="205867"/>
                </a:solidFill>
              </a:rPr>
              <a:t>-   </a:t>
            </a:r>
            <a:r>
              <a:rPr lang="en-US" b="0" u="sng" dirty="0">
                <a:solidFill>
                  <a:srgbClr val="205867"/>
                </a:solidFill>
              </a:rPr>
              <a:t>Title I parents have the right, by law, to be involved in the development of the school’s Parent and Family Engagement Plan.</a:t>
            </a:r>
            <a:endParaRPr dirty="0"/>
          </a:p>
          <a:p>
            <a:pPr marL="0" lvl="0" indent="-76200" algn="l" rtl="0">
              <a:spcBef>
                <a:spcPts val="0"/>
              </a:spcBef>
              <a:spcAft>
                <a:spcPts val="0"/>
              </a:spcAft>
              <a:buClr>
                <a:schemeClr val="dk1"/>
              </a:buClr>
              <a:buSzPts val="1200"/>
              <a:buFont typeface="Calibri"/>
              <a:buChar char="-"/>
            </a:pPr>
            <a:r>
              <a:rPr lang="en-US" dirty="0"/>
              <a:t>  The process and timeline for the plan’s development and how parents can give input.</a:t>
            </a:r>
            <a:endParaRPr dirty="0"/>
          </a:p>
          <a:p>
            <a:pPr marL="0" lvl="0" indent="-76200" algn="l" rtl="0">
              <a:spcBef>
                <a:spcPts val="0"/>
              </a:spcBef>
              <a:spcAft>
                <a:spcPts val="0"/>
              </a:spcAft>
              <a:buClr>
                <a:schemeClr val="dk1"/>
              </a:buClr>
              <a:buSzPts val="1200"/>
              <a:buFont typeface="Calibri"/>
              <a:buChar char="-"/>
            </a:pPr>
            <a:r>
              <a:rPr lang="en-US" dirty="0"/>
              <a:t>  Introduce parent representatives of appropriate committees</a:t>
            </a:r>
            <a:endParaRPr dirty="0"/>
          </a:p>
          <a:p>
            <a:pPr marL="0" lvl="0" indent="-76200" algn="l" rtl="0">
              <a:spcBef>
                <a:spcPts val="0"/>
              </a:spcBef>
              <a:spcAft>
                <a:spcPts val="0"/>
              </a:spcAft>
              <a:buClr>
                <a:schemeClr val="dk1"/>
              </a:buClr>
              <a:buSzPts val="1200"/>
              <a:buFont typeface="Calibri"/>
              <a:buChar char="-"/>
            </a:pPr>
            <a:r>
              <a:rPr lang="en-US" dirty="0"/>
              <a:t>  Clearly state the process that is in place for </a:t>
            </a:r>
            <a:r>
              <a:rPr lang="en-US" u="sng" dirty="0"/>
              <a:t>all</a:t>
            </a:r>
            <a:r>
              <a:rPr lang="en-US" u="none" dirty="0"/>
              <a:t> Title I parents to have the opportunity for input on the plan.</a:t>
            </a:r>
            <a:endParaRPr dirty="0"/>
          </a:p>
          <a:p>
            <a:pPr marL="0" lvl="0" indent="0" algn="l" rtl="0">
              <a:spcBef>
                <a:spcPts val="0"/>
              </a:spcBef>
              <a:spcAft>
                <a:spcPts val="0"/>
              </a:spcAft>
              <a:buClr>
                <a:schemeClr val="dk1"/>
              </a:buClr>
              <a:buSzPts val="1200"/>
              <a:buFont typeface="Calibri"/>
              <a:buNone/>
            </a:pPr>
            <a:endParaRPr u="none" dirty="0"/>
          </a:p>
          <a:p>
            <a:pPr marL="0" lvl="0" indent="0" algn="l" rtl="0">
              <a:spcBef>
                <a:spcPts val="0"/>
              </a:spcBef>
              <a:spcAft>
                <a:spcPts val="0"/>
              </a:spcAft>
              <a:buClr>
                <a:schemeClr val="dk1"/>
              </a:buClr>
              <a:buSzPts val="1200"/>
              <a:buFont typeface="Calibri"/>
              <a:buNone/>
            </a:pPr>
            <a:r>
              <a:rPr lang="en-US" u="sng" dirty="0"/>
              <a:t>Important</a:t>
            </a:r>
            <a:r>
              <a:rPr lang="en-US" u="none" dirty="0"/>
              <a:t>:  Parents should leave the meeting being able to answer the following question:  </a:t>
            </a:r>
            <a:r>
              <a:rPr lang="en-US" b="1" u="none" dirty="0"/>
              <a:t>Did you receive a copy of your school’s Parent and Family Engagement Plan, and do you know how you can be involved in its development?  </a:t>
            </a:r>
            <a:r>
              <a:rPr lang="en-US" b="0" u="none" dirty="0"/>
              <a:t>(Parents should be able to discuss the process that is in place for their involvement in the development of their school’s Parent and Family Engagement Plan.)</a:t>
            </a:r>
            <a:endParaRPr b="1" u="sng" dirty="0"/>
          </a:p>
          <a:p>
            <a:pPr marL="0" lvl="0" indent="0" algn="l" rtl="0">
              <a:spcBef>
                <a:spcPts val="0"/>
              </a:spcBef>
              <a:spcAft>
                <a:spcPts val="0"/>
              </a:spcAft>
              <a:buClr>
                <a:schemeClr val="dk1"/>
              </a:buClr>
              <a:buSzPts val="1200"/>
              <a:buFont typeface="Calibri"/>
              <a:buNone/>
            </a:pPr>
            <a:endParaRPr dirty="0"/>
          </a:p>
          <a:p>
            <a:pPr marL="0" lvl="0" indent="0" algn="l" rtl="0">
              <a:spcBef>
                <a:spcPts val="0"/>
              </a:spcBef>
              <a:spcAft>
                <a:spcPts val="0"/>
              </a:spcAft>
              <a:buClr>
                <a:schemeClr val="dk1"/>
              </a:buClr>
              <a:buSzPts val="1200"/>
              <a:buFont typeface="Calibri"/>
              <a:buNone/>
            </a:pPr>
            <a:endParaRPr dirty="0"/>
          </a:p>
        </p:txBody>
      </p:sp>
      <p:sp>
        <p:nvSpPr>
          <p:cNvPr id="211" name="Google Shape;211;p10: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extLst>
      <p:ext uri="{BB962C8B-B14F-4D97-AF65-F5344CB8AC3E}">
        <p14:creationId xmlns:p14="http://schemas.microsoft.com/office/powerpoint/2010/main" val="3664861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p1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1110" dirty="0"/>
              <a:t>Distribute the School-Parent Compact.</a:t>
            </a:r>
            <a:endParaRPr dirty="0"/>
          </a:p>
          <a:p>
            <a:pPr marL="0" lvl="0" indent="0" algn="l" rtl="0">
              <a:lnSpc>
                <a:spcPct val="90000"/>
              </a:lnSpc>
              <a:spcBef>
                <a:spcPts val="0"/>
              </a:spcBef>
              <a:spcAft>
                <a:spcPts val="0"/>
              </a:spcAft>
              <a:buNone/>
            </a:pPr>
            <a:endParaRPr sz="1110" dirty="0"/>
          </a:p>
          <a:p>
            <a:pPr marL="0" lvl="0" indent="0" algn="l" rtl="0">
              <a:lnSpc>
                <a:spcPct val="90000"/>
              </a:lnSpc>
              <a:spcBef>
                <a:spcPts val="0"/>
              </a:spcBef>
              <a:spcAft>
                <a:spcPts val="0"/>
              </a:spcAft>
              <a:buNone/>
            </a:pPr>
            <a:r>
              <a:rPr lang="en-US" sz="1110" dirty="0"/>
              <a:t>Discuss:</a:t>
            </a:r>
            <a:endParaRPr dirty="0"/>
          </a:p>
          <a:p>
            <a:pPr marL="0" lvl="0" indent="0" algn="l" rtl="0">
              <a:lnSpc>
                <a:spcPct val="90000"/>
              </a:lnSpc>
              <a:spcBef>
                <a:spcPts val="0"/>
              </a:spcBef>
              <a:spcAft>
                <a:spcPts val="0"/>
              </a:spcAft>
              <a:buNone/>
            </a:pPr>
            <a:r>
              <a:rPr lang="en-US" sz="1110" dirty="0"/>
              <a:t>-  The 3 sections of the compact in detail.  This is a great opportunity to continue the discussion on how we need to work as partners to address the school’s goals, building upon the earlier discussion about the CIP and the school’s goals.</a:t>
            </a:r>
            <a:endParaRPr sz="1110" dirty="0"/>
          </a:p>
          <a:p>
            <a:pPr marL="0" marR="0" lvl="0" indent="0" algn="l" rtl="0">
              <a:lnSpc>
                <a:spcPct val="90000"/>
              </a:lnSpc>
              <a:spcBef>
                <a:spcPts val="0"/>
              </a:spcBef>
              <a:spcAft>
                <a:spcPts val="0"/>
              </a:spcAft>
              <a:buClr>
                <a:srgbClr val="205867"/>
              </a:buClr>
              <a:buSzPts val="1110"/>
              <a:buFont typeface="Calibri"/>
              <a:buNone/>
            </a:pPr>
            <a:r>
              <a:rPr lang="en-US" sz="1110" b="0" dirty="0">
                <a:solidFill>
                  <a:srgbClr val="205867"/>
                </a:solidFill>
              </a:rPr>
              <a:t>-  </a:t>
            </a:r>
            <a:r>
              <a:rPr lang="en-US" sz="1110" b="0" u="sng" dirty="0">
                <a:solidFill>
                  <a:srgbClr val="205867"/>
                </a:solidFill>
              </a:rPr>
              <a:t>Title I parents have the right, by law, to be involved in the development/revision of the School-Parent Compact.</a:t>
            </a:r>
            <a:endParaRPr sz="1110" dirty="0"/>
          </a:p>
          <a:p>
            <a:pPr marL="0" lvl="0" indent="-70485" algn="l" rtl="0">
              <a:lnSpc>
                <a:spcPct val="90000"/>
              </a:lnSpc>
              <a:spcBef>
                <a:spcPts val="0"/>
              </a:spcBef>
              <a:spcAft>
                <a:spcPts val="0"/>
              </a:spcAft>
              <a:buClr>
                <a:schemeClr val="dk1"/>
              </a:buClr>
              <a:buSzPts val="1110"/>
              <a:buFont typeface="Calibri"/>
              <a:buChar char="-"/>
            </a:pPr>
            <a:r>
              <a:rPr lang="en-US" sz="1110" dirty="0"/>
              <a:t>  The timeline for the compact’s development/review/revision.</a:t>
            </a:r>
            <a:endParaRPr dirty="0"/>
          </a:p>
          <a:p>
            <a:pPr marL="0" lvl="0" indent="-70485" algn="l" rtl="0">
              <a:lnSpc>
                <a:spcPct val="90000"/>
              </a:lnSpc>
              <a:spcBef>
                <a:spcPts val="0"/>
              </a:spcBef>
              <a:spcAft>
                <a:spcPts val="0"/>
              </a:spcAft>
              <a:buClr>
                <a:schemeClr val="dk1"/>
              </a:buClr>
              <a:buSzPts val="1110"/>
              <a:buFont typeface="Calibri"/>
              <a:buChar char="-"/>
            </a:pPr>
            <a:r>
              <a:rPr lang="en-US" sz="1110" dirty="0"/>
              <a:t>  Clearly state the process that is in place for </a:t>
            </a:r>
            <a:r>
              <a:rPr lang="en-US" sz="1110" u="sng" dirty="0"/>
              <a:t>all</a:t>
            </a:r>
            <a:r>
              <a:rPr lang="en-US" sz="1110" u="none" dirty="0"/>
              <a:t> Title I parents to have the opportunity for input on the compact.</a:t>
            </a:r>
            <a:endParaRPr dirty="0"/>
          </a:p>
          <a:p>
            <a:pPr marL="0" lvl="0" indent="-70485" algn="l" rtl="0">
              <a:lnSpc>
                <a:spcPct val="90000"/>
              </a:lnSpc>
              <a:spcBef>
                <a:spcPts val="0"/>
              </a:spcBef>
              <a:spcAft>
                <a:spcPts val="0"/>
              </a:spcAft>
              <a:buClr>
                <a:schemeClr val="dk1"/>
              </a:buClr>
              <a:buSzPts val="1110"/>
              <a:buFont typeface="Calibri"/>
              <a:buChar char="-"/>
            </a:pPr>
            <a:r>
              <a:rPr lang="en-US" sz="1110" b="1" u="none" dirty="0"/>
              <a:t> School section- required 6 components:</a:t>
            </a:r>
            <a:endParaRPr dirty="0"/>
          </a:p>
          <a:p>
            <a:pPr marL="0" lvl="0" indent="-70485" algn="l" rtl="0">
              <a:lnSpc>
                <a:spcPct val="90000"/>
              </a:lnSpc>
              <a:spcBef>
                <a:spcPts val="0"/>
              </a:spcBef>
              <a:spcAft>
                <a:spcPts val="0"/>
              </a:spcAft>
              <a:buClr>
                <a:schemeClr val="dk1"/>
              </a:buClr>
              <a:buSzPts val="1110"/>
              <a:buFont typeface="Calibri"/>
              <a:buChar char="-"/>
            </a:pPr>
            <a:r>
              <a:rPr lang="en-US" sz="1110" b="1" u="none" dirty="0"/>
              <a:t>1. Provide high-quality curriculum and instruction.</a:t>
            </a:r>
            <a:endParaRPr dirty="0"/>
          </a:p>
          <a:p>
            <a:pPr marL="0" lvl="0" indent="-70485" algn="l" rtl="0">
              <a:lnSpc>
                <a:spcPct val="90000"/>
              </a:lnSpc>
              <a:spcBef>
                <a:spcPts val="0"/>
              </a:spcBef>
              <a:spcAft>
                <a:spcPts val="0"/>
              </a:spcAft>
              <a:buClr>
                <a:schemeClr val="dk1"/>
              </a:buClr>
              <a:buSzPts val="1110"/>
              <a:buFont typeface="Calibri"/>
              <a:buChar char="-"/>
            </a:pPr>
            <a:r>
              <a:rPr lang="en-US" sz="1110" b="1" u="none" dirty="0"/>
              <a:t>2. Hold parent-teacher conferences.</a:t>
            </a:r>
            <a:endParaRPr dirty="0"/>
          </a:p>
          <a:p>
            <a:pPr marL="0" lvl="0" indent="-70485" algn="l" rtl="0">
              <a:lnSpc>
                <a:spcPct val="90000"/>
              </a:lnSpc>
              <a:spcBef>
                <a:spcPts val="0"/>
              </a:spcBef>
              <a:spcAft>
                <a:spcPts val="0"/>
              </a:spcAft>
              <a:buClr>
                <a:schemeClr val="dk1"/>
              </a:buClr>
              <a:buSzPts val="1110"/>
              <a:buFont typeface="Calibri"/>
              <a:buChar char="-"/>
            </a:pPr>
            <a:r>
              <a:rPr lang="en-US" sz="1110" b="1" u="none" dirty="0"/>
              <a:t>3. Provide parents with reports on their child’s progress.</a:t>
            </a:r>
            <a:endParaRPr dirty="0"/>
          </a:p>
          <a:p>
            <a:pPr marL="0" lvl="0" indent="-70485" algn="l" rtl="0">
              <a:lnSpc>
                <a:spcPct val="90000"/>
              </a:lnSpc>
              <a:spcBef>
                <a:spcPts val="0"/>
              </a:spcBef>
              <a:spcAft>
                <a:spcPts val="0"/>
              </a:spcAft>
              <a:buClr>
                <a:schemeClr val="dk1"/>
              </a:buClr>
              <a:buSzPts val="1110"/>
              <a:buFont typeface="Calibri"/>
              <a:buChar char="-"/>
            </a:pPr>
            <a:r>
              <a:rPr lang="en-US" sz="1110" b="1" u="none" dirty="0"/>
              <a:t>4. Provide parents reasonable access to staff.</a:t>
            </a:r>
            <a:endParaRPr dirty="0"/>
          </a:p>
          <a:p>
            <a:pPr marL="0" lvl="0" indent="-70485" algn="l" rtl="0">
              <a:lnSpc>
                <a:spcPct val="90000"/>
              </a:lnSpc>
              <a:spcBef>
                <a:spcPts val="0"/>
              </a:spcBef>
              <a:spcAft>
                <a:spcPts val="0"/>
              </a:spcAft>
              <a:buClr>
                <a:schemeClr val="dk1"/>
              </a:buClr>
              <a:buSzPts val="1110"/>
              <a:buFont typeface="Calibri"/>
              <a:buChar char="-"/>
            </a:pPr>
            <a:r>
              <a:rPr lang="en-US" sz="1110" b="1" u="none" dirty="0"/>
              <a:t>5. Provide parents opportunities to volunteer.</a:t>
            </a:r>
            <a:endParaRPr dirty="0"/>
          </a:p>
          <a:p>
            <a:pPr marL="0" lvl="0" indent="-70485" algn="l" rtl="0">
              <a:lnSpc>
                <a:spcPct val="90000"/>
              </a:lnSpc>
              <a:spcBef>
                <a:spcPts val="0"/>
              </a:spcBef>
              <a:spcAft>
                <a:spcPts val="0"/>
              </a:spcAft>
              <a:buClr>
                <a:schemeClr val="dk1"/>
              </a:buClr>
              <a:buSzPts val="1110"/>
              <a:buFont typeface="Calibri"/>
              <a:buChar char="-"/>
            </a:pPr>
            <a:r>
              <a:rPr lang="en-US" sz="1110" b="1" u="none" dirty="0"/>
              <a:t>6. Ensure regular two-way meaningful communication between family members and staff, to the extent practicable, in a language family members can understand.</a:t>
            </a:r>
            <a:endParaRPr dirty="0"/>
          </a:p>
          <a:p>
            <a:pPr marL="0" lvl="0" indent="0" algn="l" rtl="0">
              <a:lnSpc>
                <a:spcPct val="90000"/>
              </a:lnSpc>
              <a:spcBef>
                <a:spcPts val="0"/>
              </a:spcBef>
              <a:spcAft>
                <a:spcPts val="0"/>
              </a:spcAft>
              <a:buClr>
                <a:schemeClr val="dk1"/>
              </a:buClr>
              <a:buSzPts val="1110"/>
              <a:buFont typeface="Calibri"/>
              <a:buNone/>
            </a:pPr>
            <a:endParaRPr sz="1110" u="none" dirty="0"/>
          </a:p>
          <a:p>
            <a:pPr marL="0" lvl="0" indent="0" algn="l" rtl="0">
              <a:lnSpc>
                <a:spcPct val="90000"/>
              </a:lnSpc>
              <a:spcBef>
                <a:spcPts val="0"/>
              </a:spcBef>
              <a:spcAft>
                <a:spcPts val="0"/>
              </a:spcAft>
              <a:buClr>
                <a:schemeClr val="dk1"/>
              </a:buClr>
              <a:buSzPts val="1110"/>
              <a:buFont typeface="Calibri"/>
              <a:buNone/>
            </a:pPr>
            <a:endParaRPr sz="1110" u="none" dirty="0"/>
          </a:p>
          <a:p>
            <a:pPr marL="0" lvl="0" indent="0" algn="l" rtl="0">
              <a:lnSpc>
                <a:spcPct val="90000"/>
              </a:lnSpc>
              <a:spcBef>
                <a:spcPts val="0"/>
              </a:spcBef>
              <a:spcAft>
                <a:spcPts val="0"/>
              </a:spcAft>
              <a:buClr>
                <a:schemeClr val="dk1"/>
              </a:buClr>
              <a:buSzPts val="1110"/>
              <a:buFont typeface="Calibri"/>
              <a:buNone/>
            </a:pPr>
            <a:r>
              <a:rPr lang="en-US" sz="1110" u="sng" dirty="0"/>
              <a:t>Important</a:t>
            </a:r>
            <a:r>
              <a:rPr lang="en-US" sz="1110" u="none" dirty="0"/>
              <a:t>:  Parents should leave the meeting being able to answer the following question:  </a:t>
            </a:r>
            <a:r>
              <a:rPr lang="en-US" sz="1110" b="1" u="none" dirty="0"/>
              <a:t>What is the School-Parent Compact, and do you know how you can be involved in developing or revising the compact?  </a:t>
            </a:r>
            <a:r>
              <a:rPr lang="en-US" sz="1110" b="0" u="none" dirty="0"/>
              <a:t>(Parents should be able to discuss the process that is in place for their involvement in the development/revision of the School-Parent Compact.)</a:t>
            </a:r>
            <a:endParaRPr sz="1110" b="1" u="sng" dirty="0"/>
          </a:p>
          <a:p>
            <a:pPr marL="0" lvl="0" indent="0" algn="l" rtl="0">
              <a:lnSpc>
                <a:spcPct val="90000"/>
              </a:lnSpc>
              <a:spcBef>
                <a:spcPts val="0"/>
              </a:spcBef>
              <a:spcAft>
                <a:spcPts val="0"/>
              </a:spcAft>
              <a:buClr>
                <a:schemeClr val="dk1"/>
              </a:buClr>
              <a:buSzPts val="1110"/>
              <a:buFont typeface="Calibri"/>
              <a:buNone/>
            </a:pPr>
            <a:endParaRPr sz="1110" dirty="0"/>
          </a:p>
          <a:p>
            <a:pPr marL="0" lvl="0" indent="0" algn="l" rtl="0">
              <a:lnSpc>
                <a:spcPct val="90000"/>
              </a:lnSpc>
              <a:spcBef>
                <a:spcPts val="0"/>
              </a:spcBef>
              <a:spcAft>
                <a:spcPts val="0"/>
              </a:spcAft>
              <a:buClr>
                <a:schemeClr val="dk1"/>
              </a:buClr>
              <a:buSzPts val="1110"/>
              <a:buFont typeface="Calibri"/>
              <a:buNone/>
            </a:pPr>
            <a:endParaRPr sz="1110" dirty="0"/>
          </a:p>
          <a:p>
            <a:pPr marL="0" lvl="0" indent="0" algn="l" rtl="0">
              <a:lnSpc>
                <a:spcPct val="90000"/>
              </a:lnSpc>
              <a:spcBef>
                <a:spcPts val="0"/>
              </a:spcBef>
              <a:spcAft>
                <a:spcPts val="0"/>
              </a:spcAft>
              <a:buClr>
                <a:schemeClr val="dk1"/>
              </a:buClr>
              <a:buSzPts val="1110"/>
              <a:buFont typeface="Calibri"/>
              <a:buNone/>
            </a:pPr>
            <a:endParaRPr sz="1110" dirty="0"/>
          </a:p>
        </p:txBody>
      </p:sp>
      <p:sp>
        <p:nvSpPr>
          <p:cNvPr id="218" name="Google Shape;218;p1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4255012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1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a:p>
            <a:pPr marL="0" lvl="0" indent="-76200" algn="l" rtl="0">
              <a:spcBef>
                <a:spcPts val="0"/>
              </a:spcBef>
              <a:spcAft>
                <a:spcPts val="0"/>
              </a:spcAft>
              <a:buClr>
                <a:schemeClr val="dk1"/>
              </a:buClr>
              <a:buSzPts val="1200"/>
              <a:buFont typeface="Calibri"/>
              <a:buChar char="-"/>
            </a:pPr>
            <a:r>
              <a:rPr lang="en-US" dirty="0"/>
              <a:t>  Explain that </a:t>
            </a:r>
            <a:r>
              <a:rPr lang="en-US" u="sng" dirty="0"/>
              <a:t>as Title I parents, they have the right, by law, to request the qualifications of their child’s teachers</a:t>
            </a:r>
            <a:r>
              <a:rPr lang="en-US" dirty="0"/>
              <a:t>.</a:t>
            </a:r>
            <a:endParaRPr dirty="0"/>
          </a:p>
          <a:p>
            <a:pPr marL="0" lvl="0" indent="-76200" algn="l" rtl="0">
              <a:spcBef>
                <a:spcPts val="0"/>
              </a:spcBef>
              <a:spcAft>
                <a:spcPts val="0"/>
              </a:spcAft>
              <a:buClr>
                <a:schemeClr val="dk1"/>
              </a:buClr>
              <a:buSzPts val="1200"/>
              <a:buFont typeface="Calibri"/>
              <a:buChar char="-"/>
            </a:pPr>
            <a:r>
              <a:rPr lang="en-US" dirty="0"/>
              <a:t>  Explain the process/simple procedure for parents to make this request.</a:t>
            </a:r>
            <a:endParaRPr dirty="0"/>
          </a:p>
          <a:p>
            <a:pPr marL="0" lvl="0" indent="-76200" algn="l" rtl="0">
              <a:spcBef>
                <a:spcPts val="0"/>
              </a:spcBef>
              <a:spcAft>
                <a:spcPts val="0"/>
              </a:spcAft>
              <a:buClr>
                <a:schemeClr val="dk1"/>
              </a:buClr>
              <a:buSzPts val="1200"/>
              <a:buFont typeface="Calibri"/>
              <a:buChar char="-"/>
            </a:pPr>
            <a:r>
              <a:rPr lang="en-US" dirty="0"/>
              <a:t>  Have extra copies of the request form available for all parents in attendance.  </a:t>
            </a:r>
            <a:endParaRPr dirty="0"/>
          </a:p>
          <a:p>
            <a:pPr marL="0" lvl="0" indent="-76200" algn="l" rtl="0">
              <a:spcBef>
                <a:spcPts val="0"/>
              </a:spcBef>
              <a:spcAft>
                <a:spcPts val="0"/>
              </a:spcAft>
              <a:buClr>
                <a:schemeClr val="dk1"/>
              </a:buClr>
              <a:buSzPts val="1200"/>
              <a:buFont typeface="Calibri"/>
              <a:buChar char="-"/>
            </a:pPr>
            <a:r>
              <a:rPr lang="en-US" dirty="0"/>
              <a:t>  Give them a contact person in case they have any questions.</a:t>
            </a:r>
            <a:endParaRPr dirty="0"/>
          </a:p>
          <a:p>
            <a:pPr marL="0" lvl="0" indent="0" algn="l" rtl="0">
              <a:spcBef>
                <a:spcPts val="0"/>
              </a:spcBef>
              <a:spcAft>
                <a:spcPts val="0"/>
              </a:spcAft>
              <a:buClr>
                <a:schemeClr val="dk1"/>
              </a:buClr>
              <a:buSzPts val="1200"/>
              <a:buFont typeface="Calibri"/>
              <a:buNone/>
            </a:pPr>
            <a:endParaRPr dirty="0"/>
          </a:p>
          <a:p>
            <a:pPr marL="0" marR="0" lvl="0" indent="-76200" algn="l" rtl="0">
              <a:lnSpc>
                <a:spcPct val="100000"/>
              </a:lnSpc>
              <a:spcBef>
                <a:spcPts val="0"/>
              </a:spcBef>
              <a:spcAft>
                <a:spcPts val="0"/>
              </a:spcAft>
              <a:buClr>
                <a:schemeClr val="dk1"/>
              </a:buClr>
              <a:buSzPts val="1200"/>
              <a:buFont typeface="Calibri"/>
              <a:buChar char="-"/>
            </a:pPr>
            <a:r>
              <a:rPr lang="en-US" u="none" dirty="0"/>
              <a:t>  </a:t>
            </a:r>
            <a:r>
              <a:rPr lang="en-US" u="sng" dirty="0"/>
              <a:t>Important</a:t>
            </a:r>
            <a:r>
              <a:rPr lang="en-US" u="none" dirty="0"/>
              <a:t>:  Parents should leave the meeting being able to answer the following question:  </a:t>
            </a:r>
            <a:r>
              <a:rPr lang="en-US" b="1" u="none" dirty="0"/>
              <a:t>Do you know the process for requesting the qualifications of your child’s teachers?  </a:t>
            </a:r>
            <a:r>
              <a:rPr lang="en-US" b="0" u="none" dirty="0"/>
              <a:t>(Parents should be able to discuss the process that is in place for requesting teacher qualifications.)</a:t>
            </a:r>
            <a:endParaRPr b="1" u="sng" dirty="0"/>
          </a:p>
          <a:p>
            <a:pPr marL="0" lvl="0" indent="0" algn="l" rtl="0">
              <a:spcBef>
                <a:spcPts val="0"/>
              </a:spcBef>
              <a:spcAft>
                <a:spcPts val="0"/>
              </a:spcAft>
              <a:buClr>
                <a:schemeClr val="dk1"/>
              </a:buClr>
              <a:buSzPts val="1200"/>
              <a:buFont typeface="Calibri"/>
              <a:buNone/>
            </a:pPr>
            <a:endParaRPr dirty="0"/>
          </a:p>
        </p:txBody>
      </p:sp>
      <p:sp>
        <p:nvSpPr>
          <p:cNvPr id="225" name="Google Shape;225;p1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extLst>
      <p:ext uri="{BB962C8B-B14F-4D97-AF65-F5344CB8AC3E}">
        <p14:creationId xmlns:p14="http://schemas.microsoft.com/office/powerpoint/2010/main" val="2031458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1" name="Google Shape;231;p1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Discuss:</a:t>
            </a:r>
            <a:endParaRPr dirty="0"/>
          </a:p>
          <a:p>
            <a:pPr marL="0" lvl="0" indent="0" algn="l" rtl="0">
              <a:spcBef>
                <a:spcPts val="0"/>
              </a:spcBef>
              <a:spcAft>
                <a:spcPts val="0"/>
              </a:spcAft>
              <a:buNone/>
            </a:pPr>
            <a:endParaRPr dirty="0"/>
          </a:p>
          <a:p>
            <a:pPr marL="0" lvl="0" indent="-76200" algn="l" rtl="0">
              <a:spcBef>
                <a:spcPts val="0"/>
              </a:spcBef>
              <a:spcAft>
                <a:spcPts val="0"/>
              </a:spcAft>
              <a:buClr>
                <a:schemeClr val="dk1"/>
              </a:buClr>
              <a:buSzPts val="1200"/>
              <a:buFont typeface="Calibri"/>
              <a:buChar char="-"/>
            </a:pPr>
            <a:r>
              <a:rPr lang="en-US" dirty="0"/>
              <a:t>   The annual evaluation of the Parent and Family Engagement plan is an ESSA requirement.</a:t>
            </a:r>
            <a:endParaRPr dirty="0"/>
          </a:p>
          <a:p>
            <a:pPr marL="0" lvl="0" indent="-76200" algn="l" rtl="0">
              <a:spcBef>
                <a:spcPts val="0"/>
              </a:spcBef>
              <a:spcAft>
                <a:spcPts val="0"/>
              </a:spcAft>
              <a:buClr>
                <a:schemeClr val="dk1"/>
              </a:buClr>
              <a:buSzPts val="1200"/>
              <a:buFont typeface="Calibri"/>
              <a:buChar char="-"/>
            </a:pPr>
            <a:r>
              <a:rPr lang="en-US" dirty="0"/>
              <a:t>  The requirements for the evaluation.  Emphasize that the purpose of the evaluation is to ultimately improve the academic quality of the school.</a:t>
            </a:r>
            <a:endParaRPr dirty="0"/>
          </a:p>
          <a:p>
            <a:pPr marL="0" lvl="0" indent="-76200" algn="l" rtl="0">
              <a:spcBef>
                <a:spcPts val="0"/>
              </a:spcBef>
              <a:spcAft>
                <a:spcPts val="0"/>
              </a:spcAft>
              <a:buClr>
                <a:schemeClr val="dk1"/>
              </a:buClr>
              <a:buSzPts val="1200"/>
              <a:buFont typeface="Calibri"/>
              <a:buChar char="-"/>
            </a:pPr>
            <a:r>
              <a:rPr lang="en-US" dirty="0"/>
              <a:t>  Clearly state the process and timeline that is in place for conducting the annual evaluation and how </a:t>
            </a:r>
            <a:r>
              <a:rPr lang="en-US" u="sng" dirty="0"/>
              <a:t>all</a:t>
            </a:r>
            <a:r>
              <a:rPr lang="en-US" u="none" dirty="0"/>
              <a:t> Title I parents have the opportunity for input and that their input is needed by the LEA and school.</a:t>
            </a:r>
            <a:endParaRPr dirty="0"/>
          </a:p>
          <a:p>
            <a:pPr marL="0" lvl="0" indent="0" algn="l" rtl="0">
              <a:spcBef>
                <a:spcPts val="0"/>
              </a:spcBef>
              <a:spcAft>
                <a:spcPts val="0"/>
              </a:spcAft>
              <a:buClr>
                <a:schemeClr val="dk1"/>
              </a:buClr>
              <a:buSzPts val="1200"/>
              <a:buFont typeface="Calibri"/>
              <a:buNone/>
            </a:pPr>
            <a:endParaRPr u="none" dirty="0"/>
          </a:p>
          <a:p>
            <a:pPr marL="0" lvl="0" indent="0" algn="l" rtl="0">
              <a:spcBef>
                <a:spcPts val="0"/>
              </a:spcBef>
              <a:spcAft>
                <a:spcPts val="0"/>
              </a:spcAft>
              <a:buClr>
                <a:schemeClr val="dk1"/>
              </a:buClr>
              <a:buSzPts val="1200"/>
              <a:buFont typeface="Calibri"/>
              <a:buNone/>
            </a:pPr>
            <a:r>
              <a:rPr lang="en-US" u="sng" dirty="0"/>
              <a:t>Important</a:t>
            </a:r>
            <a:r>
              <a:rPr lang="en-US" u="none" dirty="0"/>
              <a:t>:  Parents should leave the meeting being able to answer the following question:  </a:t>
            </a:r>
            <a:r>
              <a:rPr lang="en-US" b="1" u="none" dirty="0"/>
              <a:t>What is the process for you to be involved in the annual evaluation of your LEA’s Parent and Family Engagement Plan.  </a:t>
            </a:r>
            <a:r>
              <a:rPr lang="en-US" b="0" u="none" dirty="0"/>
              <a:t>(Parents should be able to discuss the process that is in place for their involvement.  </a:t>
            </a:r>
            <a:endParaRPr dirty="0"/>
          </a:p>
          <a:p>
            <a:pPr marL="0" lvl="0" indent="0" algn="l" rtl="0">
              <a:spcBef>
                <a:spcPts val="0"/>
              </a:spcBef>
              <a:spcAft>
                <a:spcPts val="0"/>
              </a:spcAft>
              <a:buClr>
                <a:schemeClr val="dk1"/>
              </a:buClr>
              <a:buSzPts val="1200"/>
              <a:buFont typeface="Calibri"/>
              <a:buNone/>
            </a:pPr>
            <a:endParaRPr dirty="0"/>
          </a:p>
          <a:p>
            <a:pPr marL="0" lvl="0" indent="0" algn="l" rtl="0">
              <a:spcBef>
                <a:spcPts val="0"/>
              </a:spcBef>
              <a:spcAft>
                <a:spcPts val="0"/>
              </a:spcAft>
              <a:buNone/>
            </a:pPr>
            <a:endParaRPr dirty="0"/>
          </a:p>
        </p:txBody>
      </p:sp>
      <p:sp>
        <p:nvSpPr>
          <p:cNvPr id="232" name="Google Shape;232;p1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33686490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8" name="Google Shape;238;p14: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Include the name and school contact # for your parent liaison, PTA officer, or anyone the parents can connect with to answer questions esp. about the Title I program.   </a:t>
            </a:r>
            <a:endParaRPr dirty="0"/>
          </a:p>
        </p:txBody>
      </p:sp>
      <p:sp>
        <p:nvSpPr>
          <p:cNvPr id="239" name="Google Shape;239;p14: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extLst>
      <p:ext uri="{BB962C8B-B14F-4D97-AF65-F5344CB8AC3E}">
        <p14:creationId xmlns:p14="http://schemas.microsoft.com/office/powerpoint/2010/main" val="3885298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2" name="Google Shape;252;p1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3" name="Google Shape;253;p1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extLst>
      <p:ext uri="{BB962C8B-B14F-4D97-AF65-F5344CB8AC3E}">
        <p14:creationId xmlns:p14="http://schemas.microsoft.com/office/powerpoint/2010/main" val="39766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3" name="Google Shape;153;p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Emphasize to parents the importance of their role in Title I schools.</a:t>
            </a:r>
            <a:endParaRPr dirty="0"/>
          </a:p>
        </p:txBody>
      </p:sp>
      <p:sp>
        <p:nvSpPr>
          <p:cNvPr id="154" name="Google Shape;154;p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extLst>
      <p:ext uri="{BB962C8B-B14F-4D97-AF65-F5344CB8AC3E}">
        <p14:creationId xmlns:p14="http://schemas.microsoft.com/office/powerpoint/2010/main" val="1470632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1" name="Google Shape;161;p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Discuss:</a:t>
            </a:r>
            <a:endParaRPr dirty="0"/>
          </a:p>
          <a:p>
            <a:pPr marL="0" lvl="0" indent="0" algn="l" rtl="0">
              <a:spcBef>
                <a:spcPts val="0"/>
              </a:spcBef>
              <a:spcAft>
                <a:spcPts val="0"/>
              </a:spcAft>
              <a:buNone/>
            </a:pPr>
            <a:endParaRPr dirty="0"/>
          </a:p>
          <a:p>
            <a:pPr marL="0" lvl="0" indent="-76200" algn="l" rtl="0">
              <a:spcBef>
                <a:spcPts val="0"/>
              </a:spcBef>
              <a:spcAft>
                <a:spcPts val="0"/>
              </a:spcAft>
              <a:buClr>
                <a:schemeClr val="dk1"/>
              </a:buClr>
              <a:buSzPts val="1200"/>
              <a:buFont typeface="Calibri"/>
              <a:buChar char="-"/>
            </a:pPr>
            <a:r>
              <a:rPr lang="en-US" dirty="0"/>
              <a:t>  How you want them to walk away from the meeting with 9 key questions answered about Title I and Parent and Family Engagement .  (The 9 questions continue onto the next slide.) </a:t>
            </a:r>
            <a:endParaRPr dirty="0"/>
          </a:p>
          <a:p>
            <a:pPr marL="0" lvl="0" indent="0" algn="l" rtl="0">
              <a:spcBef>
                <a:spcPts val="0"/>
              </a:spcBef>
              <a:spcAft>
                <a:spcPts val="0"/>
              </a:spcAft>
              <a:buClr>
                <a:schemeClr val="dk1"/>
              </a:buClr>
              <a:buSzPts val="1200"/>
              <a:buFont typeface="Calibri"/>
              <a:buNone/>
            </a:pPr>
            <a:endParaRPr dirty="0"/>
          </a:p>
        </p:txBody>
      </p:sp>
      <p:sp>
        <p:nvSpPr>
          <p:cNvPr id="162" name="Google Shape;162;p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extLst>
      <p:ext uri="{BB962C8B-B14F-4D97-AF65-F5344CB8AC3E}">
        <p14:creationId xmlns:p14="http://schemas.microsoft.com/office/powerpoint/2010/main" val="2829162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8" name="Google Shape;168;p4: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Discuss:	</a:t>
            </a:r>
            <a:endParaRPr dirty="0"/>
          </a:p>
          <a:p>
            <a:pPr marL="0" lvl="0" indent="0" algn="l" rtl="0">
              <a:spcBef>
                <a:spcPts val="0"/>
              </a:spcBef>
              <a:spcAft>
                <a:spcPts val="0"/>
              </a:spcAft>
              <a:buClr>
                <a:schemeClr val="dk1"/>
              </a:buClr>
              <a:buSzPts val="1200"/>
              <a:buFont typeface="Calibri"/>
              <a:buNone/>
            </a:pPr>
            <a:endParaRPr dirty="0"/>
          </a:p>
          <a:p>
            <a:pPr marL="0" lvl="0" indent="0" algn="l" rtl="0">
              <a:spcBef>
                <a:spcPts val="0"/>
              </a:spcBef>
              <a:spcAft>
                <a:spcPts val="0"/>
              </a:spcAft>
              <a:buNone/>
            </a:pPr>
            <a:r>
              <a:rPr lang="en-US" dirty="0"/>
              <a:t>-  The last question “</a:t>
            </a:r>
            <a:r>
              <a:rPr lang="en-US" i="1" dirty="0"/>
              <a:t>How can I be involved in all of these things I’m learning about</a:t>
            </a:r>
            <a:r>
              <a:rPr lang="en-US" dirty="0"/>
              <a:t>?” should be emphasized as a common theme which will be addressed throughout the meeting as each topic is discussed.  It is every Title I parents right to be involved in all Title I plans and activities.</a:t>
            </a:r>
            <a:endParaRPr dirty="0"/>
          </a:p>
          <a:p>
            <a:pPr marL="0" lvl="0" indent="0" algn="l" rtl="0">
              <a:spcBef>
                <a:spcPts val="0"/>
              </a:spcBef>
              <a:spcAft>
                <a:spcPts val="0"/>
              </a:spcAft>
              <a:buNone/>
            </a:pPr>
            <a:r>
              <a:rPr lang="en-US" dirty="0"/>
              <a:t>		</a:t>
            </a:r>
            <a:endParaRPr dirty="0"/>
          </a:p>
        </p:txBody>
      </p:sp>
      <p:sp>
        <p:nvSpPr>
          <p:cNvPr id="169" name="Google Shape;169;p4: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2102710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5" name="Google Shape;175;p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Discuss:	</a:t>
            </a:r>
            <a:endParaRPr dirty="0"/>
          </a:p>
          <a:p>
            <a:pPr marL="0" lvl="0" indent="0" algn="l" rtl="0">
              <a:spcBef>
                <a:spcPts val="0"/>
              </a:spcBef>
              <a:spcAft>
                <a:spcPts val="0"/>
              </a:spcAft>
              <a:buNone/>
            </a:pPr>
            <a:endParaRPr dirty="0"/>
          </a:p>
          <a:p>
            <a:pPr marL="0" lvl="0" indent="-76200" algn="l" rtl="0">
              <a:spcBef>
                <a:spcPts val="0"/>
              </a:spcBef>
              <a:spcAft>
                <a:spcPts val="0"/>
              </a:spcAft>
              <a:buClr>
                <a:schemeClr val="dk1"/>
              </a:buClr>
              <a:buSzPts val="1200"/>
              <a:buFont typeface="Calibri"/>
              <a:buChar char="-"/>
            </a:pPr>
            <a:r>
              <a:rPr lang="en-US" dirty="0"/>
              <a:t>  How being in a Title I school means more money to help students who are struggling in school</a:t>
            </a:r>
            <a:endParaRPr dirty="0"/>
          </a:p>
          <a:p>
            <a:pPr marL="0" lvl="0" indent="0" algn="l" rtl="0">
              <a:spcBef>
                <a:spcPts val="0"/>
              </a:spcBef>
              <a:spcAft>
                <a:spcPts val="0"/>
              </a:spcAft>
              <a:buNone/>
            </a:pPr>
            <a:r>
              <a:rPr lang="en-US" dirty="0"/>
              <a:t>-  Give examples of how Title I monies will be used to assist students at the school.</a:t>
            </a:r>
            <a:endParaRPr dirty="0"/>
          </a:p>
          <a:p>
            <a:pPr marL="0" lvl="0" indent="-76200" algn="l" rtl="0">
              <a:spcBef>
                <a:spcPts val="0"/>
              </a:spcBef>
              <a:spcAft>
                <a:spcPts val="0"/>
              </a:spcAft>
              <a:buClr>
                <a:schemeClr val="dk1"/>
              </a:buClr>
              <a:buSzPts val="1200"/>
              <a:buFont typeface="Calibri"/>
              <a:buChar char="-"/>
            </a:pPr>
            <a:r>
              <a:rPr lang="en-US" dirty="0"/>
              <a:t>  Give examples of how Title I monies will be used to assist parents.</a:t>
            </a:r>
            <a:endParaRPr dirty="0"/>
          </a:p>
          <a:p>
            <a:pPr marL="0" lvl="0" indent="-76200" algn="l" rtl="0">
              <a:spcBef>
                <a:spcPts val="0"/>
              </a:spcBef>
              <a:spcAft>
                <a:spcPts val="0"/>
              </a:spcAft>
              <a:buClr>
                <a:schemeClr val="dk1"/>
              </a:buClr>
              <a:buSzPts val="1200"/>
              <a:buFont typeface="Calibri"/>
              <a:buChar char="-"/>
            </a:pPr>
            <a:r>
              <a:rPr lang="en-US" dirty="0"/>
              <a:t>  (Consider giving demonstrations of programs used or allow parents to visit workstations and experience what the student experiences.)  </a:t>
            </a:r>
            <a:endParaRPr dirty="0"/>
          </a:p>
          <a:p>
            <a:pPr marL="0" lvl="0" indent="0" algn="l" rtl="0">
              <a:spcBef>
                <a:spcPts val="0"/>
              </a:spcBef>
              <a:spcAft>
                <a:spcPts val="0"/>
              </a:spcAft>
              <a:buNone/>
            </a:pPr>
            <a:r>
              <a:rPr lang="en-US" dirty="0"/>
              <a:t>-  Explain that </a:t>
            </a:r>
            <a:r>
              <a:rPr lang="en-US" u="sng" dirty="0"/>
              <a:t>a big part of Title I means parents’ rights, by law, to be involved in decisions made at the school level and at the LEA level</a:t>
            </a:r>
            <a:r>
              <a:rPr lang="en-US" dirty="0"/>
              <a:t>. (This will be discussed throughout the meeting.)</a:t>
            </a:r>
            <a:endParaRPr dirty="0"/>
          </a:p>
          <a:p>
            <a:pPr marL="0" lvl="0" indent="0" algn="l" rtl="0">
              <a:spcBef>
                <a:spcPts val="0"/>
              </a:spcBef>
              <a:spcAft>
                <a:spcPts val="0"/>
              </a:spcAft>
              <a:buNone/>
            </a:pPr>
            <a:r>
              <a:rPr lang="en-US" dirty="0"/>
              <a:t>	</a:t>
            </a:r>
            <a:endParaRPr dirty="0"/>
          </a:p>
          <a:p>
            <a:pPr marL="0" lvl="0" indent="0" algn="l" rtl="0">
              <a:spcBef>
                <a:spcPts val="0"/>
              </a:spcBef>
              <a:spcAft>
                <a:spcPts val="0"/>
              </a:spcAft>
              <a:buNone/>
            </a:pPr>
            <a:r>
              <a:rPr lang="en-US" b="0" dirty="0">
                <a:solidFill>
                  <a:srgbClr val="205867"/>
                </a:solidFill>
              </a:rPr>
              <a:t>Important:  Parents should leave the meeting being able to answer the following question:  </a:t>
            </a:r>
            <a:r>
              <a:rPr lang="en-US" b="1" dirty="0">
                <a:solidFill>
                  <a:srgbClr val="205867"/>
                </a:solidFill>
              </a:rPr>
              <a:t>What does it mean to be a Title I school? </a:t>
            </a:r>
            <a:r>
              <a:rPr lang="en-US" b="0" dirty="0">
                <a:solidFill>
                  <a:srgbClr val="205867"/>
                </a:solidFill>
              </a:rPr>
              <a:t>(They should be able to answer the question and give a couple of examples of how Title I funds are being used at their school.)</a:t>
            </a:r>
            <a:endParaRPr b="1" dirty="0">
              <a:solidFill>
                <a:srgbClr val="205867"/>
              </a:solidFill>
            </a:endParaRPr>
          </a:p>
          <a:p>
            <a:pPr marL="0" lvl="0" indent="0" algn="l" rtl="0">
              <a:spcBef>
                <a:spcPts val="0"/>
              </a:spcBef>
              <a:spcAft>
                <a:spcPts val="0"/>
              </a:spcAft>
              <a:buNone/>
            </a:pPr>
            <a:r>
              <a:rPr lang="en-US" dirty="0"/>
              <a:t>	</a:t>
            </a:r>
            <a:endParaRPr dirty="0"/>
          </a:p>
        </p:txBody>
      </p:sp>
      <p:sp>
        <p:nvSpPr>
          <p:cNvPr id="176" name="Google Shape;176;p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35019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2" name="Google Shape;182;p6: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US" sz="1110" dirty="0"/>
              <a:t>Discuss:	</a:t>
            </a:r>
            <a:endParaRPr dirty="0"/>
          </a:p>
          <a:p>
            <a:pPr marL="0" lvl="0" indent="0" algn="l" rtl="0">
              <a:lnSpc>
                <a:spcPct val="90000"/>
              </a:lnSpc>
              <a:spcBef>
                <a:spcPts val="0"/>
              </a:spcBef>
              <a:spcAft>
                <a:spcPts val="0"/>
              </a:spcAft>
              <a:buNone/>
            </a:pPr>
            <a:r>
              <a:rPr lang="en-US" sz="1110" dirty="0"/>
              <a:t>-  What the LEA’s Title I allocation is.</a:t>
            </a:r>
            <a:endParaRPr dirty="0"/>
          </a:p>
          <a:p>
            <a:pPr marL="0" lvl="0" indent="0" algn="l" rtl="0">
              <a:lnSpc>
                <a:spcPct val="90000"/>
              </a:lnSpc>
              <a:spcBef>
                <a:spcPts val="0"/>
              </a:spcBef>
              <a:spcAft>
                <a:spcPts val="0"/>
              </a:spcAft>
              <a:buNone/>
            </a:pPr>
            <a:r>
              <a:rPr lang="en-US" sz="1110" dirty="0"/>
              <a:t>-  What the 1% amount is.</a:t>
            </a:r>
            <a:endParaRPr dirty="0"/>
          </a:p>
          <a:p>
            <a:pPr marL="0" lvl="0" indent="-70485" algn="l" rtl="0">
              <a:lnSpc>
                <a:spcPct val="90000"/>
              </a:lnSpc>
              <a:spcBef>
                <a:spcPts val="0"/>
              </a:spcBef>
              <a:spcAft>
                <a:spcPts val="0"/>
              </a:spcAft>
              <a:buClr>
                <a:schemeClr val="dk1"/>
              </a:buClr>
              <a:buSzPts val="1110"/>
              <a:buFont typeface="Calibri"/>
              <a:buChar char="-"/>
            </a:pPr>
            <a:r>
              <a:rPr lang="en-US" sz="1110" dirty="0"/>
              <a:t>  How much of the 1% (Up to 10%) was reserved, off the top, at the LEA for System-wide initiatives.  Give examples of the system-wide initiatives.</a:t>
            </a:r>
            <a:endParaRPr sz="1110" dirty="0"/>
          </a:p>
          <a:p>
            <a:pPr marL="0" lvl="0" indent="0" algn="l" rtl="0">
              <a:lnSpc>
                <a:spcPct val="90000"/>
              </a:lnSpc>
              <a:spcBef>
                <a:spcPts val="0"/>
              </a:spcBef>
              <a:spcAft>
                <a:spcPts val="0"/>
              </a:spcAft>
              <a:buNone/>
            </a:pPr>
            <a:r>
              <a:rPr lang="en-US" sz="1110" dirty="0"/>
              <a:t>-  Give parents the amount (the 90% amount) that is shared by all the Title I schools in the school system.</a:t>
            </a:r>
            <a:endParaRPr dirty="0"/>
          </a:p>
          <a:p>
            <a:pPr marL="0" lvl="0" indent="-70485" algn="l" rtl="0">
              <a:lnSpc>
                <a:spcPct val="90000"/>
              </a:lnSpc>
              <a:spcBef>
                <a:spcPts val="0"/>
              </a:spcBef>
              <a:spcAft>
                <a:spcPts val="0"/>
              </a:spcAft>
              <a:buClr>
                <a:srgbClr val="205867"/>
              </a:buClr>
              <a:buSzPts val="1110"/>
              <a:buFont typeface="Calibri"/>
              <a:buChar char="-"/>
            </a:pPr>
            <a:r>
              <a:rPr lang="en-US" sz="1110" b="0" dirty="0">
                <a:solidFill>
                  <a:srgbClr val="205867"/>
                </a:solidFill>
              </a:rPr>
              <a:t>  Give the amount your school received for parental and family engagement (Your school’s portion of the 90% of the 1%).</a:t>
            </a:r>
            <a:endParaRPr dirty="0"/>
          </a:p>
          <a:p>
            <a:pPr marL="0" lvl="0" indent="-70485" algn="l" rtl="0">
              <a:lnSpc>
                <a:spcPct val="90000"/>
              </a:lnSpc>
              <a:spcBef>
                <a:spcPts val="0"/>
              </a:spcBef>
              <a:spcAft>
                <a:spcPts val="0"/>
              </a:spcAft>
              <a:buClr>
                <a:srgbClr val="205867"/>
              </a:buClr>
              <a:buSzPts val="1110"/>
              <a:buFont typeface="Calibri"/>
              <a:buChar char="-"/>
            </a:pPr>
            <a:r>
              <a:rPr lang="en-US" sz="1110" b="0" dirty="0">
                <a:solidFill>
                  <a:srgbClr val="205867"/>
                </a:solidFill>
              </a:rPr>
              <a:t>  How there is a committee (LEA Advisory Committee) that makes decisions on funds reserved and on funds allocated to the Title I schools.</a:t>
            </a:r>
            <a:endParaRPr dirty="0"/>
          </a:p>
          <a:p>
            <a:pPr marL="0" lvl="0" indent="-70485" algn="l" rtl="0">
              <a:lnSpc>
                <a:spcPct val="90000"/>
              </a:lnSpc>
              <a:spcBef>
                <a:spcPts val="0"/>
              </a:spcBef>
              <a:spcAft>
                <a:spcPts val="0"/>
              </a:spcAft>
              <a:buClr>
                <a:srgbClr val="205867"/>
              </a:buClr>
              <a:buSzPts val="1110"/>
              <a:buFont typeface="Calibri"/>
              <a:buChar char="-"/>
            </a:pPr>
            <a:r>
              <a:rPr lang="en-US" sz="1110" b="0" dirty="0">
                <a:solidFill>
                  <a:srgbClr val="205867"/>
                </a:solidFill>
              </a:rPr>
              <a:t>  </a:t>
            </a:r>
            <a:r>
              <a:rPr lang="en-US" sz="1110" b="0" u="sng" dirty="0">
                <a:solidFill>
                  <a:srgbClr val="205867"/>
                </a:solidFill>
              </a:rPr>
              <a:t>Title I parents have the right, by law, to be involved in decisions on how the 1% set-aside is spent (both at the LEA and at their school)</a:t>
            </a:r>
            <a:endParaRPr dirty="0"/>
          </a:p>
          <a:p>
            <a:pPr marL="0" lvl="0" indent="0" algn="l" rtl="0">
              <a:lnSpc>
                <a:spcPct val="90000"/>
              </a:lnSpc>
              <a:spcBef>
                <a:spcPts val="0"/>
              </a:spcBef>
              <a:spcAft>
                <a:spcPts val="0"/>
              </a:spcAft>
              <a:buNone/>
            </a:pPr>
            <a:r>
              <a:rPr lang="en-US" sz="1110" b="0" dirty="0">
                <a:solidFill>
                  <a:srgbClr val="205867"/>
                </a:solidFill>
              </a:rPr>
              <a:t>-  The timeline for the LEA Advisory Committee’s work.  How parents will be reminded and informed of the committee’s work so they may give timely input.</a:t>
            </a:r>
            <a:endParaRPr dirty="0"/>
          </a:p>
          <a:p>
            <a:pPr marL="0" lvl="0" indent="0" algn="l" rtl="0">
              <a:lnSpc>
                <a:spcPct val="90000"/>
              </a:lnSpc>
              <a:spcBef>
                <a:spcPts val="0"/>
              </a:spcBef>
              <a:spcAft>
                <a:spcPts val="0"/>
              </a:spcAft>
              <a:buNone/>
            </a:pPr>
            <a:r>
              <a:rPr lang="en-US" sz="1110" b="0" dirty="0">
                <a:solidFill>
                  <a:srgbClr val="205867"/>
                </a:solidFill>
              </a:rPr>
              <a:t>-  Clearly state the process that is in place for </a:t>
            </a:r>
            <a:r>
              <a:rPr lang="en-US" sz="1110" b="0" u="sng" dirty="0">
                <a:solidFill>
                  <a:srgbClr val="205867"/>
                </a:solidFill>
              </a:rPr>
              <a:t>all</a:t>
            </a:r>
            <a:r>
              <a:rPr lang="en-US" sz="1110" b="0" dirty="0">
                <a:solidFill>
                  <a:srgbClr val="205867"/>
                </a:solidFill>
              </a:rPr>
              <a:t> Title I parents to have the opportunity for input on how the 1% funds are spent.</a:t>
            </a:r>
            <a:endParaRPr dirty="0"/>
          </a:p>
          <a:p>
            <a:pPr marL="0" lvl="0" indent="0" algn="l" rtl="0">
              <a:lnSpc>
                <a:spcPct val="90000"/>
              </a:lnSpc>
              <a:spcBef>
                <a:spcPts val="0"/>
              </a:spcBef>
              <a:spcAft>
                <a:spcPts val="0"/>
              </a:spcAft>
              <a:buNone/>
            </a:pPr>
            <a:endParaRPr sz="1110" b="0" dirty="0">
              <a:solidFill>
                <a:srgbClr val="205867"/>
              </a:solidFill>
            </a:endParaRPr>
          </a:p>
          <a:p>
            <a:pPr marL="0" lvl="0" indent="0" algn="l" rtl="0">
              <a:lnSpc>
                <a:spcPct val="90000"/>
              </a:lnSpc>
              <a:spcBef>
                <a:spcPts val="0"/>
              </a:spcBef>
              <a:spcAft>
                <a:spcPts val="0"/>
              </a:spcAft>
              <a:buNone/>
            </a:pPr>
            <a:r>
              <a:rPr lang="en-US" sz="1110" b="0" u="sng" dirty="0">
                <a:solidFill>
                  <a:srgbClr val="205867"/>
                </a:solidFill>
              </a:rPr>
              <a:t>Important</a:t>
            </a:r>
            <a:r>
              <a:rPr lang="en-US" sz="1110" b="0" dirty="0">
                <a:solidFill>
                  <a:srgbClr val="205867"/>
                </a:solidFill>
              </a:rPr>
              <a:t>:  Parents should leave the meeting being able to answer the following question:  </a:t>
            </a:r>
            <a:r>
              <a:rPr lang="en-US" sz="1110" b="1" dirty="0">
                <a:solidFill>
                  <a:srgbClr val="205867"/>
                </a:solidFill>
              </a:rPr>
              <a:t>What is the 1% set-aside, and how can you be involved in decisions regarding how the money is used? </a:t>
            </a:r>
            <a:endParaRPr dirty="0"/>
          </a:p>
          <a:p>
            <a:pPr marL="0" lvl="0" indent="0" algn="l" rtl="0">
              <a:lnSpc>
                <a:spcPct val="90000"/>
              </a:lnSpc>
              <a:spcBef>
                <a:spcPts val="0"/>
              </a:spcBef>
              <a:spcAft>
                <a:spcPts val="0"/>
              </a:spcAft>
              <a:buNone/>
            </a:pPr>
            <a:r>
              <a:rPr lang="en-US" sz="1110" dirty="0"/>
              <a:t>(Parents should be able to discuss the process that is in place for their involvement in decisions regarding the 1% set-aside, both for system-wide initiatives and school-level activities.)	</a:t>
            </a:r>
            <a:endParaRPr sz="1110" dirty="0"/>
          </a:p>
          <a:p>
            <a:pPr marL="0" lvl="0" indent="0" algn="l" rtl="0">
              <a:lnSpc>
                <a:spcPct val="90000"/>
              </a:lnSpc>
              <a:spcBef>
                <a:spcPts val="0"/>
              </a:spcBef>
              <a:spcAft>
                <a:spcPts val="0"/>
              </a:spcAft>
              <a:buNone/>
            </a:pPr>
            <a:r>
              <a:rPr lang="en-US" sz="1110" dirty="0"/>
              <a:t>	</a:t>
            </a:r>
            <a:endParaRPr sz="1110" dirty="0"/>
          </a:p>
        </p:txBody>
      </p:sp>
      <p:sp>
        <p:nvSpPr>
          <p:cNvPr id="183" name="Google Shape;183;p6: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extLst>
      <p:ext uri="{BB962C8B-B14F-4D97-AF65-F5344CB8AC3E}">
        <p14:creationId xmlns:p14="http://schemas.microsoft.com/office/powerpoint/2010/main" val="2328026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9" name="Google Shape;189;p7: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Discuss: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  The process and timeline for how the LEA Consolidated Plan is developed.</a:t>
            </a:r>
            <a:endParaRPr dirty="0"/>
          </a:p>
          <a:p>
            <a:pPr marL="0" lvl="0" indent="0" algn="l" rtl="0">
              <a:spcBef>
                <a:spcPts val="0"/>
              </a:spcBef>
              <a:spcAft>
                <a:spcPts val="0"/>
              </a:spcAft>
              <a:buNone/>
            </a:pPr>
            <a:r>
              <a:rPr lang="en-US" b="0" dirty="0">
                <a:solidFill>
                  <a:srgbClr val="205867"/>
                </a:solidFill>
              </a:rPr>
              <a:t>-  How parents will be informed of the plan’s progress, including draft plans for review.</a:t>
            </a:r>
            <a:endParaRPr dirty="0"/>
          </a:p>
          <a:p>
            <a:pPr marL="0" lvl="0" indent="0" algn="l" rtl="0">
              <a:spcBef>
                <a:spcPts val="0"/>
              </a:spcBef>
              <a:spcAft>
                <a:spcPts val="0"/>
              </a:spcAft>
              <a:buNone/>
            </a:pPr>
            <a:r>
              <a:rPr lang="en-US" b="0" dirty="0">
                <a:solidFill>
                  <a:srgbClr val="205867"/>
                </a:solidFill>
              </a:rPr>
              <a:t>-  </a:t>
            </a:r>
            <a:r>
              <a:rPr lang="en-US" b="0" u="sng" dirty="0">
                <a:solidFill>
                  <a:srgbClr val="205867"/>
                </a:solidFill>
              </a:rPr>
              <a:t>How parents have the right, by law, to be involved by giving input to the committee on the LEA Consolidated Plan.</a:t>
            </a:r>
            <a:endParaRPr b="0" dirty="0">
              <a:solidFill>
                <a:srgbClr val="205867"/>
              </a:solidFill>
            </a:endParaRPr>
          </a:p>
          <a:p>
            <a:pPr marL="0" lvl="0" indent="-76200" algn="l" rtl="0">
              <a:spcBef>
                <a:spcPts val="0"/>
              </a:spcBef>
              <a:spcAft>
                <a:spcPts val="0"/>
              </a:spcAft>
              <a:buClr>
                <a:srgbClr val="205867"/>
              </a:buClr>
              <a:buSzPts val="1200"/>
              <a:buFont typeface="Calibri"/>
              <a:buChar char="-"/>
            </a:pPr>
            <a:r>
              <a:rPr lang="en-US" b="0" dirty="0">
                <a:solidFill>
                  <a:srgbClr val="205867"/>
                </a:solidFill>
              </a:rPr>
              <a:t>  Clearly state the process that is in place for </a:t>
            </a:r>
            <a:r>
              <a:rPr lang="en-US" b="0" u="sng" dirty="0">
                <a:solidFill>
                  <a:srgbClr val="205867"/>
                </a:solidFill>
              </a:rPr>
              <a:t>all</a:t>
            </a:r>
            <a:r>
              <a:rPr lang="en-US" b="0" dirty="0">
                <a:solidFill>
                  <a:srgbClr val="205867"/>
                </a:solidFill>
              </a:rPr>
              <a:t> Title I parents to have the opportunity for input.</a:t>
            </a:r>
            <a:endParaRPr dirty="0"/>
          </a:p>
          <a:p>
            <a:pPr marL="0" lvl="0" indent="-76200" algn="l" rtl="0">
              <a:spcBef>
                <a:spcPts val="0"/>
              </a:spcBef>
              <a:spcAft>
                <a:spcPts val="0"/>
              </a:spcAft>
              <a:buClr>
                <a:srgbClr val="205867"/>
              </a:buClr>
              <a:buSzPts val="1200"/>
              <a:buFont typeface="Calibri"/>
              <a:buChar char="-"/>
            </a:pPr>
            <a:r>
              <a:rPr lang="en-US" b="0" dirty="0">
                <a:solidFill>
                  <a:srgbClr val="205867"/>
                </a:solidFill>
              </a:rPr>
              <a:t>  Where parents can access the final LEA Consolidated Plan anytime throughout the year.</a:t>
            </a:r>
            <a:endParaRPr dirty="0"/>
          </a:p>
          <a:p>
            <a:pPr marL="0" lvl="0" indent="0" algn="l" rtl="0">
              <a:spcBef>
                <a:spcPts val="0"/>
              </a:spcBef>
              <a:spcAft>
                <a:spcPts val="0"/>
              </a:spcAft>
              <a:buNone/>
            </a:pPr>
            <a:r>
              <a:rPr lang="en-US" dirty="0"/>
              <a:t>	 </a:t>
            </a:r>
            <a:endParaRPr b="0" dirty="0">
              <a:solidFill>
                <a:srgbClr val="205867"/>
              </a:solidFill>
            </a:endParaRPr>
          </a:p>
          <a:p>
            <a:pPr marL="0" lvl="0" indent="0" algn="l" rtl="0">
              <a:spcBef>
                <a:spcPts val="0"/>
              </a:spcBef>
              <a:spcAft>
                <a:spcPts val="0"/>
              </a:spcAft>
              <a:buNone/>
            </a:pPr>
            <a:r>
              <a:rPr lang="en-US" b="1" dirty="0">
                <a:solidFill>
                  <a:srgbClr val="205867"/>
                </a:solidFill>
              </a:rPr>
              <a:t>Important:  </a:t>
            </a:r>
            <a:endParaRPr dirty="0"/>
          </a:p>
          <a:p>
            <a:pPr marL="0" lvl="0" indent="0" algn="l" rtl="0">
              <a:spcBef>
                <a:spcPts val="0"/>
              </a:spcBef>
              <a:spcAft>
                <a:spcPts val="0"/>
              </a:spcAft>
              <a:buNone/>
            </a:pPr>
            <a:r>
              <a:rPr lang="en-US" b="0" dirty="0">
                <a:solidFill>
                  <a:srgbClr val="205867"/>
                </a:solidFill>
              </a:rPr>
              <a:t>Parents should leave the meeting being able to answer the following question:  </a:t>
            </a:r>
            <a:r>
              <a:rPr lang="en-US" b="1" dirty="0">
                <a:solidFill>
                  <a:srgbClr val="205867"/>
                </a:solidFill>
              </a:rPr>
              <a:t>What is the LEA Consolidated Plan, and how can you be involved in decisions regarding the plan?  </a:t>
            </a:r>
            <a:r>
              <a:rPr lang="en-US" dirty="0"/>
              <a:t>(Parents should be able to discuss the process that is in place for their involvement in decisions regarding the LEA Consolidated Plan.)	</a:t>
            </a:r>
            <a:endParaRPr dirty="0"/>
          </a:p>
          <a:p>
            <a:pPr marL="0" lvl="0" indent="0" algn="l" rtl="0">
              <a:spcBef>
                <a:spcPts val="0"/>
              </a:spcBef>
              <a:spcAft>
                <a:spcPts val="0"/>
              </a:spcAft>
              <a:buNone/>
            </a:pPr>
            <a:r>
              <a:rPr lang="en-US" dirty="0"/>
              <a:t>	</a:t>
            </a:r>
            <a:endParaRPr dirty="0"/>
          </a:p>
          <a:p>
            <a:pPr marL="0" lvl="0" indent="0" algn="l" rtl="0">
              <a:spcBef>
                <a:spcPts val="0"/>
              </a:spcBef>
              <a:spcAft>
                <a:spcPts val="0"/>
              </a:spcAft>
              <a:buNone/>
            </a:pPr>
            <a:endParaRPr dirty="0"/>
          </a:p>
        </p:txBody>
      </p:sp>
      <p:sp>
        <p:nvSpPr>
          <p:cNvPr id="190" name="Google Shape;190;p7: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extLst>
      <p:ext uri="{BB962C8B-B14F-4D97-AF65-F5344CB8AC3E}">
        <p14:creationId xmlns:p14="http://schemas.microsoft.com/office/powerpoint/2010/main" val="254457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8: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Distribute the LEA Parent and Family Engagement Plan.</a:t>
            </a:r>
            <a:endParaRPr/>
          </a:p>
          <a:p>
            <a:pPr marL="0" lvl="0" indent="0" algn="l" rtl="0">
              <a:spcBef>
                <a:spcPts val="0"/>
              </a:spcBef>
              <a:spcAft>
                <a:spcPts val="0"/>
              </a:spcAft>
              <a:buNone/>
            </a:pPr>
            <a:endParaRPr/>
          </a:p>
          <a:p>
            <a:pPr marL="0" lvl="0" indent="0" algn="l" rtl="0">
              <a:spcBef>
                <a:spcPts val="0"/>
              </a:spcBef>
              <a:spcAft>
                <a:spcPts val="0"/>
              </a:spcAft>
              <a:buNone/>
            </a:pPr>
            <a:r>
              <a:rPr lang="en-US"/>
              <a:t>Discuss:	</a:t>
            </a:r>
            <a:endParaRPr/>
          </a:p>
          <a:p>
            <a:pPr marL="0" lvl="0" indent="-76200" algn="l" rtl="0">
              <a:spcBef>
                <a:spcPts val="0"/>
              </a:spcBef>
              <a:spcAft>
                <a:spcPts val="0"/>
              </a:spcAft>
              <a:buClr>
                <a:schemeClr val="dk1"/>
              </a:buClr>
              <a:buSzPts val="1200"/>
              <a:buFont typeface="Calibri"/>
              <a:buChar char="-"/>
            </a:pPr>
            <a:r>
              <a:rPr lang="en-US"/>
              <a:t>  Key components of the plan. 	</a:t>
            </a:r>
            <a:endParaRPr b="0">
              <a:solidFill>
                <a:srgbClr val="205867"/>
              </a:solidFill>
            </a:endParaRPr>
          </a:p>
          <a:p>
            <a:pPr marL="0" lvl="0" indent="0" algn="l" rtl="0">
              <a:spcBef>
                <a:spcPts val="0"/>
              </a:spcBef>
              <a:spcAft>
                <a:spcPts val="0"/>
              </a:spcAft>
              <a:buNone/>
            </a:pPr>
            <a:r>
              <a:rPr lang="en-US" b="0">
                <a:solidFill>
                  <a:srgbClr val="205867"/>
                </a:solidFill>
              </a:rPr>
              <a:t>-  </a:t>
            </a:r>
            <a:r>
              <a:rPr lang="en-US" b="0" u="sng">
                <a:solidFill>
                  <a:srgbClr val="205867"/>
                </a:solidFill>
              </a:rPr>
              <a:t>Title I parents have the right, by law, to be involved in the development of the LEA Parental Involvement Plan</a:t>
            </a:r>
            <a:endParaRPr/>
          </a:p>
          <a:p>
            <a:pPr marL="0" lvl="0" indent="0" algn="l" rtl="0">
              <a:spcBef>
                <a:spcPts val="0"/>
              </a:spcBef>
              <a:spcAft>
                <a:spcPts val="0"/>
              </a:spcAft>
              <a:buNone/>
            </a:pPr>
            <a:r>
              <a:rPr lang="en-US" b="0">
                <a:solidFill>
                  <a:srgbClr val="205867"/>
                </a:solidFill>
              </a:rPr>
              <a:t>-  What collaborative committee(s) develops the plan.</a:t>
            </a:r>
            <a:endParaRPr/>
          </a:p>
          <a:p>
            <a:pPr marL="0" lvl="0" indent="0" algn="l" rtl="0">
              <a:spcBef>
                <a:spcPts val="0"/>
              </a:spcBef>
              <a:spcAft>
                <a:spcPts val="0"/>
              </a:spcAft>
              <a:buNone/>
            </a:pPr>
            <a:r>
              <a:rPr lang="en-US" b="0">
                <a:solidFill>
                  <a:srgbClr val="205867"/>
                </a:solidFill>
              </a:rPr>
              <a:t>-  The process and timeline for the committee’s work.  How parents will be reminded and informed of the committee’s work so they may give timely input.</a:t>
            </a:r>
            <a:endParaRPr/>
          </a:p>
          <a:p>
            <a:pPr marL="0" lvl="0" indent="0" algn="l" rtl="0">
              <a:spcBef>
                <a:spcPts val="0"/>
              </a:spcBef>
              <a:spcAft>
                <a:spcPts val="0"/>
              </a:spcAft>
              <a:buNone/>
            </a:pPr>
            <a:r>
              <a:rPr lang="en-US" b="0">
                <a:solidFill>
                  <a:srgbClr val="205867"/>
                </a:solidFill>
              </a:rPr>
              <a:t>-  Clearly state the process that is in place for </a:t>
            </a:r>
            <a:r>
              <a:rPr lang="en-US" b="0" u="sng">
                <a:solidFill>
                  <a:srgbClr val="205867"/>
                </a:solidFill>
              </a:rPr>
              <a:t>all</a:t>
            </a:r>
            <a:r>
              <a:rPr lang="en-US" b="0">
                <a:solidFill>
                  <a:srgbClr val="205867"/>
                </a:solidFill>
              </a:rPr>
              <a:t> Title I parents to have the opportunity for input on the LEA Parent and Family Engagement Plan.  Discuss any surveys, focus groups, parent representatives, etc. that are a part of that input.</a:t>
            </a:r>
            <a:endParaRPr/>
          </a:p>
          <a:p>
            <a:pPr marL="0" lvl="0" indent="0" algn="l" rtl="0">
              <a:spcBef>
                <a:spcPts val="0"/>
              </a:spcBef>
              <a:spcAft>
                <a:spcPts val="0"/>
              </a:spcAft>
              <a:buNone/>
            </a:pPr>
            <a:endParaRPr b="0">
              <a:solidFill>
                <a:srgbClr val="205867"/>
              </a:solidFill>
            </a:endParaRPr>
          </a:p>
          <a:p>
            <a:pPr marL="0" lvl="0" indent="0" algn="l" rtl="0">
              <a:spcBef>
                <a:spcPts val="0"/>
              </a:spcBef>
              <a:spcAft>
                <a:spcPts val="0"/>
              </a:spcAft>
              <a:buNone/>
            </a:pPr>
            <a:r>
              <a:rPr lang="en-US" b="0" u="sng">
                <a:solidFill>
                  <a:srgbClr val="205867"/>
                </a:solidFill>
              </a:rPr>
              <a:t>Important</a:t>
            </a:r>
            <a:r>
              <a:rPr lang="en-US" b="0">
                <a:solidFill>
                  <a:srgbClr val="205867"/>
                </a:solidFill>
              </a:rPr>
              <a:t>:  Parents should leave the meeting being able to answer the following question:  </a:t>
            </a:r>
            <a:r>
              <a:rPr lang="en-US" b="1">
                <a:solidFill>
                  <a:srgbClr val="205867"/>
                </a:solidFill>
              </a:rPr>
              <a:t>What is the LEA Parental and Family Engagement Plan, and how can you be involved in the development of the plan?  </a:t>
            </a:r>
            <a:r>
              <a:rPr lang="en-US"/>
              <a:t>(Parents should be able to discuss the process that is in place for their involvement in the development of the LEA Parent and Family Engagement Plan.)	</a:t>
            </a:r>
            <a:endParaRPr/>
          </a:p>
          <a:p>
            <a:pPr marL="0" lvl="0" indent="0" algn="l" rtl="0">
              <a:spcBef>
                <a:spcPts val="0"/>
              </a:spcBef>
              <a:spcAft>
                <a:spcPts val="0"/>
              </a:spcAft>
              <a:buNone/>
            </a:pPr>
            <a:r>
              <a:rPr lang="en-US"/>
              <a:t>	</a:t>
            </a:r>
            <a:endParaRPr/>
          </a:p>
        </p:txBody>
      </p:sp>
      <p:sp>
        <p:nvSpPr>
          <p:cNvPr id="197" name="Google Shape;197;p8: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extLst>
      <p:ext uri="{BB962C8B-B14F-4D97-AF65-F5344CB8AC3E}">
        <p14:creationId xmlns:p14="http://schemas.microsoft.com/office/powerpoint/2010/main" val="1379069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3" name="Google Shape;203;p9: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110" dirty="0"/>
              <a:t>-  Have copies of the complete CIP available for parents to refer to during this discussion (The CIP could very well still be in draft form at the time of this meeting, which presents an excellent opportunity for parent input while the CIP is under development.) Note:  The school’s Parental and Family Engagement Plan (which is the parental section of the CIP) will be addressed on the next slide.</a:t>
            </a:r>
            <a:endParaRPr dirty="0"/>
          </a:p>
          <a:p>
            <a:pPr marL="0" lvl="0" indent="0" algn="l" rtl="0">
              <a:spcBef>
                <a:spcPts val="0"/>
              </a:spcBef>
              <a:spcAft>
                <a:spcPts val="0"/>
              </a:spcAft>
              <a:buNone/>
            </a:pPr>
            <a:r>
              <a:rPr lang="en-US" sz="1110" dirty="0"/>
              <a:t>-  Consider having CIP committee representatives, particularly parent representatives, to share about the work of the committee during these two slides.</a:t>
            </a:r>
            <a:endParaRPr sz="1110" dirty="0"/>
          </a:p>
          <a:p>
            <a:pPr marL="0" lvl="0" indent="0" algn="l" rtl="0">
              <a:spcBef>
                <a:spcPts val="0"/>
              </a:spcBef>
              <a:spcAft>
                <a:spcPts val="0"/>
              </a:spcAft>
              <a:buNone/>
            </a:pPr>
            <a:endParaRPr sz="1110" dirty="0"/>
          </a:p>
          <a:p>
            <a:pPr marL="0" lvl="0" indent="0" algn="l" rtl="0">
              <a:spcBef>
                <a:spcPts val="0"/>
              </a:spcBef>
              <a:spcAft>
                <a:spcPts val="0"/>
              </a:spcAft>
              <a:buNone/>
            </a:pPr>
            <a:r>
              <a:rPr lang="en-US" sz="1110" dirty="0"/>
              <a:t>Discuss:	</a:t>
            </a:r>
            <a:endParaRPr dirty="0"/>
          </a:p>
          <a:p>
            <a:pPr marL="0" lvl="0" indent="-70485" algn="l" rtl="0">
              <a:spcBef>
                <a:spcPts val="0"/>
              </a:spcBef>
              <a:spcAft>
                <a:spcPts val="0"/>
              </a:spcAft>
              <a:buClr>
                <a:schemeClr val="dk1"/>
              </a:buClr>
              <a:buSzPts val="1110"/>
              <a:buFont typeface="Calibri"/>
              <a:buChar char="-"/>
            </a:pPr>
            <a:r>
              <a:rPr lang="en-US" sz="1110" dirty="0"/>
              <a:t>  Key components of the plan.  This is an excellent time to share the school’s academic strengths &amp; weaknesses with parents &amp; how we will need to all work together as partners to meet certain goals, both for the school and for each individual                          -  child.</a:t>
            </a:r>
            <a:endParaRPr dirty="0"/>
          </a:p>
          <a:p>
            <a:pPr marL="0" marR="0" lvl="0" indent="0" algn="l" rtl="0">
              <a:lnSpc>
                <a:spcPct val="100000"/>
              </a:lnSpc>
              <a:spcBef>
                <a:spcPts val="0"/>
              </a:spcBef>
              <a:spcAft>
                <a:spcPts val="0"/>
              </a:spcAft>
              <a:buClr>
                <a:srgbClr val="205867"/>
              </a:buClr>
              <a:buSzPts val="1110"/>
              <a:buFont typeface="Calibri"/>
              <a:buNone/>
            </a:pPr>
            <a:r>
              <a:rPr lang="en-US" sz="1110" b="0" dirty="0">
                <a:solidFill>
                  <a:srgbClr val="205867"/>
                </a:solidFill>
              </a:rPr>
              <a:t>-  </a:t>
            </a:r>
            <a:r>
              <a:rPr lang="en-US" sz="1110" b="0" u="sng" dirty="0">
                <a:solidFill>
                  <a:srgbClr val="205867"/>
                </a:solidFill>
              </a:rPr>
              <a:t>Title I parents have the right, by law, to be involved in the development of the CIP.</a:t>
            </a:r>
            <a:endParaRPr sz="1110" dirty="0"/>
          </a:p>
          <a:p>
            <a:pPr marL="0" lvl="0" indent="-70485" algn="l" rtl="0">
              <a:spcBef>
                <a:spcPts val="0"/>
              </a:spcBef>
              <a:spcAft>
                <a:spcPts val="0"/>
              </a:spcAft>
              <a:buClr>
                <a:schemeClr val="dk1"/>
              </a:buClr>
              <a:buSzPts val="1110"/>
              <a:buFont typeface="Calibri"/>
              <a:buChar char="-"/>
            </a:pPr>
            <a:r>
              <a:rPr lang="en-US" sz="1110" dirty="0"/>
              <a:t>  The process and timeline for the CIP committee’s work and how parents can give input.</a:t>
            </a:r>
            <a:endParaRPr dirty="0"/>
          </a:p>
          <a:p>
            <a:pPr marL="0" lvl="0" indent="-70485" algn="l" rtl="0">
              <a:spcBef>
                <a:spcPts val="0"/>
              </a:spcBef>
              <a:spcAft>
                <a:spcPts val="0"/>
              </a:spcAft>
              <a:buClr>
                <a:schemeClr val="dk1"/>
              </a:buClr>
              <a:buSzPts val="1110"/>
              <a:buFont typeface="Calibri"/>
              <a:buChar char="-"/>
            </a:pPr>
            <a:r>
              <a:rPr lang="en-US" sz="1110" dirty="0"/>
              <a:t>  Introduce parent representatives of the committee.</a:t>
            </a:r>
            <a:endParaRPr dirty="0"/>
          </a:p>
          <a:p>
            <a:pPr marL="0" lvl="0" indent="-70485" algn="l" rtl="0">
              <a:spcBef>
                <a:spcPts val="0"/>
              </a:spcBef>
              <a:spcAft>
                <a:spcPts val="0"/>
              </a:spcAft>
              <a:buClr>
                <a:schemeClr val="dk1"/>
              </a:buClr>
              <a:buSzPts val="1110"/>
              <a:buFont typeface="Calibri"/>
              <a:buChar char="-"/>
            </a:pPr>
            <a:r>
              <a:rPr lang="en-US" sz="1110" dirty="0"/>
              <a:t>  Clearly state the process that is in place for </a:t>
            </a:r>
            <a:r>
              <a:rPr lang="en-US" sz="1110" u="sng" dirty="0"/>
              <a:t>all</a:t>
            </a:r>
            <a:r>
              <a:rPr lang="en-US" sz="1110" u="none" dirty="0"/>
              <a:t> Title I parents to have the opportunity  for input on the CIP.</a:t>
            </a:r>
            <a:endParaRPr dirty="0"/>
          </a:p>
          <a:p>
            <a:pPr marL="0" lvl="0" indent="-70485" algn="l" rtl="0">
              <a:spcBef>
                <a:spcPts val="0"/>
              </a:spcBef>
              <a:spcAft>
                <a:spcPts val="0"/>
              </a:spcAft>
              <a:buClr>
                <a:schemeClr val="dk1"/>
              </a:buClr>
              <a:buSzPts val="1110"/>
              <a:buFont typeface="Calibri"/>
              <a:buChar char="-"/>
            </a:pPr>
            <a:r>
              <a:rPr lang="en-US" sz="1110" u="none" dirty="0"/>
              <a:t>  Where parents can find a complete copy of the CIP at any time during the year.</a:t>
            </a:r>
            <a:endParaRPr dirty="0"/>
          </a:p>
          <a:p>
            <a:pPr marL="0" lvl="0" indent="0" algn="l" rtl="0">
              <a:spcBef>
                <a:spcPts val="0"/>
              </a:spcBef>
              <a:spcAft>
                <a:spcPts val="0"/>
              </a:spcAft>
              <a:buClr>
                <a:schemeClr val="dk1"/>
              </a:buClr>
              <a:buSzPts val="1110"/>
              <a:buFont typeface="Calibri"/>
              <a:buNone/>
            </a:pPr>
            <a:endParaRPr sz="1110" u="none" dirty="0"/>
          </a:p>
          <a:p>
            <a:pPr marL="0" lvl="0" indent="0" algn="l" rtl="0">
              <a:spcBef>
                <a:spcPts val="0"/>
              </a:spcBef>
              <a:spcAft>
                <a:spcPts val="0"/>
              </a:spcAft>
              <a:buClr>
                <a:schemeClr val="dk1"/>
              </a:buClr>
              <a:buSzPts val="1110"/>
              <a:buFont typeface="Calibri"/>
              <a:buNone/>
            </a:pPr>
            <a:r>
              <a:rPr lang="en-US" sz="1110" u="sng" dirty="0"/>
              <a:t>Important</a:t>
            </a:r>
            <a:r>
              <a:rPr lang="en-US" sz="1110" u="none" dirty="0"/>
              <a:t>:  Parents should leave the meeting being able to answer the following question:  </a:t>
            </a:r>
            <a:r>
              <a:rPr lang="en-US" sz="1110" b="1" u="none" dirty="0"/>
              <a:t>What is the CIP, and how can you be involved in its development?  </a:t>
            </a:r>
            <a:r>
              <a:rPr lang="en-US" sz="1110" b="0" u="none" dirty="0"/>
              <a:t>(Parents should be able to discuss the process that is in place for their involvement in the development of the CIP.)</a:t>
            </a:r>
            <a:endParaRPr sz="1110" b="1" u="sng" dirty="0"/>
          </a:p>
        </p:txBody>
      </p:sp>
      <p:sp>
        <p:nvSpPr>
          <p:cNvPr id="204" name="Google Shape;204;p9: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extLst>
      <p:ext uri="{BB962C8B-B14F-4D97-AF65-F5344CB8AC3E}">
        <p14:creationId xmlns:p14="http://schemas.microsoft.com/office/powerpoint/2010/main" val="2611844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4832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569325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37799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253228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271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198173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394511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4827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917259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2360659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131367411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marL="0" lvl="0" indent="0" algn="r" rtl="0">
              <a:spcBef>
                <a:spcPts val="0"/>
              </a:spcBef>
              <a:spcAft>
                <a:spcPts val="0"/>
              </a:spcAft>
              <a:buNone/>
            </a:pPr>
            <a:fld id="{00000000-1234-1234-1234-123412341234}"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086100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19"/>
          <p:cNvSpPr txBox="1">
            <a:spLocks noGrp="1"/>
          </p:cNvSpPr>
          <p:nvPr>
            <p:ph type="ctrTitle"/>
          </p:nvPr>
        </p:nvSpPr>
        <p:spPr>
          <a:xfrm>
            <a:off x="587829" y="2157549"/>
            <a:ext cx="8382000" cy="8572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600"/>
              <a:buFont typeface="Bell MT"/>
              <a:buNone/>
            </a:pPr>
            <a:r>
              <a:rPr lang="en-US" sz="3600" dirty="0">
                <a:latin typeface="Bell MT"/>
                <a:ea typeface="Bell MT"/>
                <a:cs typeface="Bell MT"/>
                <a:sym typeface="Bell MT"/>
              </a:rPr>
              <a:t>ANNUAL TITLE I </a:t>
            </a:r>
            <a:br>
              <a:rPr lang="en-US" sz="3600" dirty="0">
                <a:latin typeface="Bell MT"/>
                <a:ea typeface="Bell MT"/>
                <a:cs typeface="Bell MT"/>
                <a:sym typeface="Bell MT"/>
              </a:rPr>
            </a:br>
            <a:r>
              <a:rPr lang="en-US" sz="3600" dirty="0">
                <a:latin typeface="Bell MT"/>
                <a:ea typeface="Bell MT"/>
                <a:cs typeface="Bell MT"/>
                <a:sym typeface="Bell MT"/>
              </a:rPr>
              <a:t>PARENT MEETING</a:t>
            </a:r>
            <a:endParaRPr sz="3600" dirty="0">
              <a:latin typeface="Bell MT"/>
              <a:ea typeface="Bell MT"/>
              <a:cs typeface="Bell MT"/>
              <a:sym typeface="Bell MT"/>
            </a:endParaRPr>
          </a:p>
        </p:txBody>
      </p:sp>
      <p:sp>
        <p:nvSpPr>
          <p:cNvPr id="150" name="Google Shape;150;p19"/>
          <p:cNvSpPr txBox="1"/>
          <p:nvPr/>
        </p:nvSpPr>
        <p:spPr>
          <a:xfrm>
            <a:off x="2171700" y="4306389"/>
            <a:ext cx="4953000" cy="120028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2400" dirty="0">
                <a:solidFill>
                  <a:schemeClr val="dk1"/>
                </a:solidFill>
                <a:latin typeface="Bell MT"/>
                <a:sym typeface="Bell MT"/>
              </a:rPr>
              <a:t>Prattville Junior High School</a:t>
            </a:r>
            <a:endParaRPr dirty="0"/>
          </a:p>
          <a:p>
            <a:pPr marL="0" marR="0" lvl="0" indent="0" algn="ctr" rtl="0">
              <a:spcBef>
                <a:spcPts val="0"/>
              </a:spcBef>
              <a:spcAft>
                <a:spcPts val="0"/>
              </a:spcAft>
              <a:buNone/>
            </a:pPr>
            <a:r>
              <a:rPr lang="en-US" sz="2400" dirty="0">
                <a:solidFill>
                  <a:schemeClr val="dk1"/>
                </a:solidFill>
                <a:latin typeface="Bell MT"/>
                <a:ea typeface="Bell MT"/>
                <a:cs typeface="Bell MT"/>
                <a:sym typeface="Bell MT"/>
              </a:rPr>
              <a:t>Jaclyn Taylor, Principal</a:t>
            </a:r>
            <a:endParaRPr sz="2400" dirty="0">
              <a:solidFill>
                <a:schemeClr val="dk1"/>
              </a:solidFill>
              <a:latin typeface="Bell MT"/>
              <a:ea typeface="Bell MT"/>
              <a:cs typeface="Bell MT"/>
              <a:sym typeface="Bell MT"/>
            </a:endParaRPr>
          </a:p>
          <a:p>
            <a:pPr algn="ctr"/>
            <a:r>
              <a:rPr lang="en-US" sz="2400" dirty="0">
                <a:solidFill>
                  <a:schemeClr val="dk1"/>
                </a:solidFill>
                <a:latin typeface="Bell MT"/>
                <a:sym typeface="Bell MT"/>
              </a:rPr>
              <a:t>August 25th, 2024</a:t>
            </a:r>
            <a:endParaRPr lang="en-US" dirty="0">
              <a:solidFill>
                <a:schemeClr val="dk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1304" y="153897"/>
            <a:ext cx="2128525" cy="200365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8"/>
          <p:cNvSpPr txBox="1">
            <a:spLocks noGrp="1"/>
          </p:cNvSpPr>
          <p:nvPr>
            <p:ph type="title"/>
          </p:nvPr>
        </p:nvSpPr>
        <p:spPr>
          <a:xfrm>
            <a:off x="579120" y="350520"/>
            <a:ext cx="68580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Bell MT"/>
              <a:buNone/>
            </a:pPr>
            <a:r>
              <a:rPr lang="en-US" sz="2800" dirty="0">
                <a:latin typeface="Bell MT"/>
                <a:ea typeface="Bell MT"/>
                <a:cs typeface="Bell MT"/>
                <a:sym typeface="Bell MT"/>
              </a:rPr>
              <a:t>WHAT’S INCLUDED IN THE SCHOOL’S PARENT AND FAMILY ENGAGEMENT PLAN?</a:t>
            </a:r>
            <a:endParaRPr sz="2800" dirty="0">
              <a:latin typeface="Bell MT"/>
              <a:ea typeface="Bell MT"/>
              <a:cs typeface="Bell MT"/>
              <a:sym typeface="Bell MT"/>
            </a:endParaRPr>
          </a:p>
        </p:txBody>
      </p:sp>
      <p:sp>
        <p:nvSpPr>
          <p:cNvPr id="214" name="Google Shape;214;p28"/>
          <p:cNvSpPr txBox="1">
            <a:spLocks noGrp="1"/>
          </p:cNvSpPr>
          <p:nvPr>
            <p:ph idx="1"/>
          </p:nvPr>
        </p:nvSpPr>
        <p:spPr>
          <a:xfrm>
            <a:off x="381000" y="1728651"/>
            <a:ext cx="8534400" cy="472440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ct val="100000"/>
              <a:buChar char="•"/>
            </a:pPr>
            <a:r>
              <a:rPr lang="en-US" sz="2400" dirty="0">
                <a:latin typeface="Bell MT"/>
                <a:ea typeface="Bell MT"/>
                <a:cs typeface="Bell MT"/>
                <a:sym typeface="Bell MT"/>
              </a:rPr>
              <a:t>This plan addresses how the school will implement the parent and family engagement requirements of Every Child Succeeds Act of 2015. </a:t>
            </a: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ct val="100000"/>
              <a:buChar char="•"/>
            </a:pPr>
            <a:r>
              <a:rPr lang="en-US" sz="2400" i="1" dirty="0">
                <a:latin typeface="Bell MT"/>
                <a:ea typeface="Bell MT"/>
                <a:cs typeface="Bell MT"/>
                <a:sym typeface="Bell MT"/>
              </a:rPr>
              <a:t>  </a:t>
            </a:r>
            <a:r>
              <a:rPr lang="en-US" sz="2400" dirty="0">
                <a:latin typeface="Bell MT"/>
                <a:ea typeface="Bell MT"/>
                <a:cs typeface="Bell MT"/>
                <a:sym typeface="Bell MT"/>
              </a:rPr>
              <a:t>Components include…</a:t>
            </a:r>
            <a:endParaRPr dirty="0"/>
          </a:p>
          <a:p>
            <a:pPr marL="800100" lvl="1" indent="-342900" algn="l" rtl="0">
              <a:lnSpc>
                <a:spcPct val="90000"/>
              </a:lnSpc>
              <a:spcBef>
                <a:spcPts val="500"/>
              </a:spcBef>
              <a:spcAft>
                <a:spcPts val="0"/>
              </a:spcAft>
              <a:buClr>
                <a:schemeClr val="dk1"/>
              </a:buClr>
              <a:buSzPct val="100000"/>
              <a:buFont typeface="Wingdings" panose="05000000000000000000" pitchFamily="2" charset="2"/>
              <a:buChar char="§"/>
            </a:pPr>
            <a:r>
              <a:rPr lang="en-US" sz="2400" dirty="0">
                <a:latin typeface="Bell MT"/>
                <a:ea typeface="Bell MT"/>
                <a:cs typeface="Bell MT"/>
                <a:sym typeface="Bell MT"/>
              </a:rPr>
              <a:t>How parents can be involved in decision-making and activities. </a:t>
            </a:r>
            <a:endParaRPr dirty="0"/>
          </a:p>
          <a:p>
            <a:pPr marL="800100" lvl="1" indent="-342900" algn="l" rtl="0">
              <a:lnSpc>
                <a:spcPct val="90000"/>
              </a:lnSpc>
              <a:spcBef>
                <a:spcPts val="500"/>
              </a:spcBef>
              <a:spcAft>
                <a:spcPts val="0"/>
              </a:spcAft>
              <a:buClr>
                <a:schemeClr val="dk1"/>
              </a:buClr>
              <a:buSzPct val="100000"/>
              <a:buFont typeface="Wingdings" panose="05000000000000000000" pitchFamily="2" charset="2"/>
              <a:buChar char="§"/>
            </a:pPr>
            <a:r>
              <a:rPr lang="en-US" sz="2400" dirty="0">
                <a:latin typeface="Bell MT"/>
                <a:ea typeface="Bell MT"/>
                <a:cs typeface="Bell MT"/>
                <a:sym typeface="Bell MT"/>
              </a:rPr>
              <a:t>How parental and family engagement funds are being used.</a:t>
            </a:r>
            <a:endParaRPr dirty="0"/>
          </a:p>
          <a:p>
            <a:pPr marL="800100" lvl="1" indent="-342900" algn="l" rtl="0">
              <a:lnSpc>
                <a:spcPct val="90000"/>
              </a:lnSpc>
              <a:spcBef>
                <a:spcPts val="500"/>
              </a:spcBef>
              <a:spcAft>
                <a:spcPts val="0"/>
              </a:spcAft>
              <a:buClr>
                <a:schemeClr val="dk1"/>
              </a:buClr>
              <a:buSzPct val="100000"/>
              <a:buFont typeface="Wingdings" panose="05000000000000000000" pitchFamily="2" charset="2"/>
              <a:buChar char="§"/>
            </a:pPr>
            <a:r>
              <a:rPr lang="en-US" sz="2400" dirty="0">
                <a:latin typeface="Bell MT"/>
                <a:ea typeface="Bell MT"/>
                <a:cs typeface="Bell MT"/>
                <a:sym typeface="Bell MT"/>
              </a:rPr>
              <a:t>How information and training will be provided to parents.</a:t>
            </a:r>
            <a:endParaRPr dirty="0"/>
          </a:p>
          <a:p>
            <a:pPr marL="800100" lvl="1" indent="-342900" algn="l" rtl="0">
              <a:lnSpc>
                <a:spcPct val="90000"/>
              </a:lnSpc>
              <a:spcBef>
                <a:spcPts val="500"/>
              </a:spcBef>
              <a:spcAft>
                <a:spcPts val="0"/>
              </a:spcAft>
              <a:buClr>
                <a:schemeClr val="dk1"/>
              </a:buClr>
              <a:buSzPct val="100000"/>
              <a:buFont typeface="Wingdings" panose="05000000000000000000" pitchFamily="2" charset="2"/>
              <a:buChar char="§"/>
            </a:pPr>
            <a:r>
              <a:rPr lang="en-US" sz="2400" dirty="0">
                <a:latin typeface="Bell MT"/>
                <a:ea typeface="Bell MT"/>
                <a:cs typeface="Bell MT"/>
                <a:sym typeface="Bell MT"/>
              </a:rPr>
              <a:t>How the school will build capacity in parents and staff for strong parental and family engagement through “evidence based” strategies.</a:t>
            </a: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ct val="100000"/>
              <a:buChar char="•"/>
            </a:pPr>
            <a:r>
              <a:rPr lang="en-US" sz="2400" dirty="0">
                <a:latin typeface="Bell MT"/>
                <a:ea typeface="Bell MT"/>
                <a:cs typeface="Bell MT"/>
                <a:sym typeface="Bell MT"/>
              </a:rPr>
              <a:t>You, as Title I parents, have the right to be involved in the development of your school’s Parent and Family Engagement  Plan.</a:t>
            </a:r>
            <a:endParaRPr dirty="0"/>
          </a:p>
          <a:p>
            <a:pPr marL="228600" lvl="0" indent="-228600" algn="l" rtl="0">
              <a:lnSpc>
                <a:spcPct val="90000"/>
              </a:lnSpc>
              <a:spcBef>
                <a:spcPts val="1000"/>
              </a:spcBef>
              <a:spcAft>
                <a:spcPts val="0"/>
              </a:spcAft>
              <a:buClr>
                <a:schemeClr val="dk1"/>
              </a:buClr>
              <a:buSzPct val="100000"/>
              <a:buNone/>
            </a:pPr>
            <a:endParaRPr sz="2200" dirty="0"/>
          </a:p>
          <a:p>
            <a:pPr marL="228600" lvl="0" indent="-228600" algn="l" rtl="0">
              <a:lnSpc>
                <a:spcPct val="90000"/>
              </a:lnSpc>
              <a:spcBef>
                <a:spcPts val="1000"/>
              </a:spcBef>
              <a:spcAft>
                <a:spcPts val="0"/>
              </a:spcAft>
              <a:buClr>
                <a:schemeClr val="dk1"/>
              </a:buClr>
              <a:buSzPct val="100000"/>
              <a:buNone/>
            </a:pPr>
            <a:endParaRPr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82790" y="50823"/>
            <a:ext cx="1532610" cy="144269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9"/>
          <p:cNvSpPr txBox="1">
            <a:spLocks noGrp="1"/>
          </p:cNvSpPr>
          <p:nvPr>
            <p:ph type="title"/>
          </p:nvPr>
        </p:nvSpPr>
        <p:spPr>
          <a:xfrm>
            <a:off x="0" y="387532"/>
            <a:ext cx="7924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Bell MT"/>
              <a:buNone/>
            </a:pPr>
            <a:r>
              <a:rPr lang="en-US" sz="2800" dirty="0">
                <a:latin typeface="Bell MT"/>
                <a:ea typeface="Bell MT"/>
                <a:cs typeface="Bell MT"/>
                <a:sym typeface="Bell MT"/>
              </a:rPr>
              <a:t>WHAT IS THE SCHOOL-PARENT COMPACT?</a:t>
            </a:r>
            <a:endParaRPr sz="2800" dirty="0">
              <a:latin typeface="Bell MT"/>
              <a:ea typeface="Bell MT"/>
              <a:cs typeface="Bell MT"/>
              <a:sym typeface="Bell MT"/>
            </a:endParaRPr>
          </a:p>
        </p:txBody>
      </p:sp>
      <p:sp>
        <p:nvSpPr>
          <p:cNvPr id="221" name="Google Shape;221;p29"/>
          <p:cNvSpPr txBox="1">
            <a:spLocks noGrp="1"/>
          </p:cNvSpPr>
          <p:nvPr>
            <p:ph idx="1"/>
          </p:nvPr>
        </p:nvSpPr>
        <p:spPr>
          <a:xfrm>
            <a:off x="304800" y="2133600"/>
            <a:ext cx="8534400" cy="44196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dirty="0">
                <a:latin typeface="Bell MT"/>
                <a:ea typeface="Bell MT"/>
                <a:cs typeface="Bell MT"/>
                <a:sym typeface="Bell MT"/>
              </a:rPr>
              <a:t>The compact is a commitment from the </a:t>
            </a:r>
            <a:r>
              <a:rPr lang="en-US" sz="2400" b="1" dirty="0">
                <a:latin typeface="Bell MT"/>
                <a:ea typeface="Bell MT"/>
                <a:cs typeface="Bell MT"/>
                <a:sym typeface="Bell MT"/>
              </a:rPr>
              <a:t>schoo</a:t>
            </a:r>
            <a:r>
              <a:rPr lang="en-US" sz="2400" dirty="0">
                <a:latin typeface="Bell MT"/>
                <a:ea typeface="Bell MT"/>
                <a:cs typeface="Bell MT"/>
                <a:sym typeface="Bell MT"/>
              </a:rPr>
              <a:t>l, the </a:t>
            </a:r>
            <a:r>
              <a:rPr lang="en-US" sz="2400" b="1" dirty="0">
                <a:latin typeface="Bell MT"/>
                <a:ea typeface="Bell MT"/>
                <a:cs typeface="Bell MT"/>
                <a:sym typeface="Bell MT"/>
              </a:rPr>
              <a:t>parent</a:t>
            </a:r>
            <a:r>
              <a:rPr lang="en-US" sz="2400" dirty="0">
                <a:latin typeface="Bell MT"/>
                <a:ea typeface="Bell MT"/>
                <a:cs typeface="Bell MT"/>
                <a:sym typeface="Bell MT"/>
              </a:rPr>
              <a:t>, and the </a:t>
            </a:r>
            <a:r>
              <a:rPr lang="en-US" sz="2400" b="1" dirty="0">
                <a:latin typeface="Bell MT"/>
                <a:ea typeface="Bell MT"/>
                <a:cs typeface="Bell MT"/>
                <a:sym typeface="Bell MT"/>
              </a:rPr>
              <a:t>student</a:t>
            </a:r>
            <a:r>
              <a:rPr lang="en-US" sz="2400" dirty="0">
                <a:latin typeface="Bell MT"/>
                <a:ea typeface="Bell MT"/>
                <a:cs typeface="Bell MT"/>
                <a:sym typeface="Bell MT"/>
              </a:rPr>
              <a:t> to share in the responsibility for improved academic achievement.</a:t>
            </a:r>
            <a:endParaRPr dirty="0"/>
          </a:p>
          <a:p>
            <a:pPr marL="228600" lvl="0" indent="-228600" algn="l" rtl="0">
              <a:lnSpc>
                <a:spcPct val="90000"/>
              </a:lnSpc>
              <a:spcBef>
                <a:spcPts val="1000"/>
              </a:spcBef>
              <a:spcAft>
                <a:spcPts val="0"/>
              </a:spcAft>
              <a:buClr>
                <a:schemeClr val="dk1"/>
              </a:buClr>
              <a:buSzPts val="2400"/>
              <a:buNone/>
            </a:pP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ts val="2400"/>
              <a:buChar char="•"/>
            </a:pPr>
            <a:r>
              <a:rPr lang="en-US" sz="2400" dirty="0">
                <a:latin typeface="Bell MT"/>
                <a:ea typeface="Bell MT"/>
                <a:cs typeface="Bell MT"/>
                <a:sym typeface="Bell MT"/>
              </a:rPr>
              <a:t>You, as Title I Parents, have the right to be involved in the development of the School-Parent Compact.</a:t>
            </a:r>
            <a:endParaRPr dirty="0"/>
          </a:p>
          <a:p>
            <a:pPr marL="0" lvl="0" indent="0" algn="l" rtl="0">
              <a:lnSpc>
                <a:spcPct val="90000"/>
              </a:lnSpc>
              <a:spcBef>
                <a:spcPts val="1000"/>
              </a:spcBef>
              <a:spcAft>
                <a:spcPts val="0"/>
              </a:spcAft>
              <a:buClr>
                <a:schemeClr val="dk1"/>
              </a:buClr>
              <a:buSzPts val="2400"/>
              <a:buNone/>
            </a:pP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ts val="2400"/>
              <a:buChar char="•"/>
            </a:pPr>
            <a:r>
              <a:rPr lang="en-US" sz="2400" dirty="0">
                <a:latin typeface="Bell MT"/>
                <a:ea typeface="Bell MT"/>
                <a:cs typeface="Bell MT"/>
                <a:sym typeface="Bell MT"/>
              </a:rPr>
              <a:t>School section of the compact </a:t>
            </a:r>
            <a:r>
              <a:rPr lang="en-US" sz="2400" b="1" u="sng" dirty="0">
                <a:latin typeface="Bell MT"/>
                <a:ea typeface="Bell MT"/>
                <a:cs typeface="Bell MT"/>
                <a:sym typeface="Bell MT"/>
              </a:rPr>
              <a:t>MUST</a:t>
            </a:r>
            <a:r>
              <a:rPr lang="en-US" sz="2400" dirty="0">
                <a:latin typeface="Bell MT"/>
                <a:ea typeface="Bell MT"/>
                <a:cs typeface="Bell MT"/>
                <a:sym typeface="Bell MT"/>
              </a:rPr>
              <a:t> include 6 components.</a:t>
            </a:r>
            <a:endParaRPr dirty="0"/>
          </a:p>
          <a:p>
            <a:pPr marL="228600" lvl="0" indent="-228600" algn="l" rtl="0">
              <a:lnSpc>
                <a:spcPct val="90000"/>
              </a:lnSpc>
              <a:spcBef>
                <a:spcPts val="1000"/>
              </a:spcBef>
              <a:spcAft>
                <a:spcPts val="0"/>
              </a:spcAft>
              <a:buClr>
                <a:schemeClr val="dk1"/>
              </a:buClr>
              <a:buSzPts val="2400"/>
              <a:buNone/>
            </a:pP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ts val="2400"/>
              <a:buChar char="•"/>
            </a:pPr>
            <a:r>
              <a:rPr lang="en-US" sz="2400" dirty="0">
                <a:latin typeface="Bell MT"/>
                <a:ea typeface="Bell MT"/>
                <a:cs typeface="Bell MT"/>
                <a:sym typeface="Bell MT"/>
              </a:rPr>
              <a:t>Distribution of the Compact.</a:t>
            </a:r>
            <a:endParaRPr dirty="0"/>
          </a:p>
          <a:p>
            <a:pPr marL="228600" lvl="0" indent="-228600" algn="l" rtl="0">
              <a:lnSpc>
                <a:spcPct val="90000"/>
              </a:lnSpc>
              <a:spcBef>
                <a:spcPts val="1000"/>
              </a:spcBef>
              <a:spcAft>
                <a:spcPts val="0"/>
              </a:spcAft>
              <a:buClr>
                <a:schemeClr val="dk1"/>
              </a:buClr>
              <a:buSzPts val="2200"/>
              <a:buNone/>
            </a:pPr>
            <a:endParaRPr sz="2200" dirty="0"/>
          </a:p>
          <a:p>
            <a:pPr marL="228600" lvl="0" indent="-228600" algn="l" rtl="0">
              <a:lnSpc>
                <a:spcPct val="90000"/>
              </a:lnSpc>
              <a:spcBef>
                <a:spcPts val="1000"/>
              </a:spcBef>
              <a:spcAft>
                <a:spcPts val="0"/>
              </a:spcAft>
              <a:buClr>
                <a:schemeClr val="dk1"/>
              </a:buClr>
              <a:buSzPts val="2200"/>
              <a:buNone/>
            </a:pPr>
            <a:endParaRPr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1390" y="87835"/>
            <a:ext cx="1532610" cy="144269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0"/>
          <p:cNvSpPr txBox="1">
            <a:spLocks noGrp="1"/>
          </p:cNvSpPr>
          <p:nvPr>
            <p:ph type="title"/>
          </p:nvPr>
        </p:nvSpPr>
        <p:spPr>
          <a:xfrm>
            <a:off x="177437" y="496388"/>
            <a:ext cx="71628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Bell MT"/>
              <a:buNone/>
            </a:pPr>
            <a:r>
              <a:rPr lang="en-US" sz="2800" dirty="0">
                <a:latin typeface="Bell MT"/>
                <a:ea typeface="Bell MT"/>
                <a:cs typeface="Bell MT"/>
                <a:sym typeface="Bell MT"/>
              </a:rPr>
              <a:t>HOW DO I REQUEST THE QUALIFICATIONS OF MY CHILD’S TEACHERS?</a:t>
            </a:r>
            <a:endParaRPr sz="2800" dirty="0">
              <a:latin typeface="Bell MT"/>
              <a:ea typeface="Bell MT"/>
              <a:cs typeface="Bell MT"/>
              <a:sym typeface="Bell MT"/>
            </a:endParaRPr>
          </a:p>
        </p:txBody>
      </p:sp>
      <p:sp>
        <p:nvSpPr>
          <p:cNvPr id="228" name="Google Shape;228;p30"/>
          <p:cNvSpPr txBox="1">
            <a:spLocks noGrp="1"/>
          </p:cNvSpPr>
          <p:nvPr>
            <p:ph idx="1"/>
          </p:nvPr>
        </p:nvSpPr>
        <p:spPr>
          <a:xfrm>
            <a:off x="685800" y="2667000"/>
            <a:ext cx="8001000" cy="2895599"/>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sz="2800" dirty="0">
                <a:latin typeface="Bell MT"/>
                <a:ea typeface="Bell MT"/>
                <a:cs typeface="Bell MT"/>
                <a:sym typeface="Bell MT"/>
              </a:rPr>
              <a:t>You, as Title I Parents, have the right to request the qualifications of your child’s teachers.</a:t>
            </a:r>
            <a:endParaRPr dirty="0"/>
          </a:p>
          <a:p>
            <a:pPr marL="228600" lvl="0" indent="-228600" algn="l" rtl="0">
              <a:lnSpc>
                <a:spcPct val="90000"/>
              </a:lnSpc>
              <a:spcBef>
                <a:spcPts val="1000"/>
              </a:spcBef>
              <a:spcAft>
                <a:spcPts val="0"/>
              </a:spcAft>
              <a:buClr>
                <a:schemeClr val="dk1"/>
              </a:buClr>
              <a:buSzPts val="2800"/>
              <a:buNone/>
            </a:pPr>
            <a:endParaRPr sz="28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ts val="2800"/>
              <a:buChar char="•"/>
            </a:pPr>
            <a:r>
              <a:rPr lang="en-US" sz="2800" dirty="0">
                <a:latin typeface="Bell MT"/>
                <a:ea typeface="Bell MT"/>
                <a:cs typeface="Bell MT"/>
                <a:sym typeface="Bell MT"/>
              </a:rPr>
              <a:t>How you are notified of this right and the process for making such request.</a:t>
            </a:r>
            <a:endParaRPr dirty="0"/>
          </a:p>
          <a:p>
            <a:pPr marL="228600" lvl="0" indent="-228600" algn="l" rtl="0">
              <a:lnSpc>
                <a:spcPct val="90000"/>
              </a:lnSpc>
              <a:spcBef>
                <a:spcPts val="1000"/>
              </a:spcBef>
              <a:spcAft>
                <a:spcPts val="0"/>
              </a:spcAft>
              <a:buClr>
                <a:schemeClr val="dk1"/>
              </a:buClr>
              <a:buSzPts val="2200"/>
              <a:buNone/>
            </a:pPr>
            <a:endParaRPr sz="2200" dirty="0"/>
          </a:p>
          <a:p>
            <a:pPr marL="228600" lvl="0" indent="-228600" algn="l" rtl="0">
              <a:lnSpc>
                <a:spcPct val="90000"/>
              </a:lnSpc>
              <a:spcBef>
                <a:spcPts val="1000"/>
              </a:spcBef>
              <a:spcAft>
                <a:spcPts val="0"/>
              </a:spcAft>
              <a:buClr>
                <a:schemeClr val="dk1"/>
              </a:buClr>
              <a:buSzPts val="2200"/>
              <a:buNone/>
            </a:pPr>
            <a:endParaRPr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0237" y="196691"/>
            <a:ext cx="1532610" cy="144269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1"/>
          <p:cNvSpPr txBox="1">
            <a:spLocks noGrp="1"/>
          </p:cNvSpPr>
          <p:nvPr>
            <p:ph type="title"/>
          </p:nvPr>
        </p:nvSpPr>
        <p:spPr>
          <a:xfrm>
            <a:off x="875211" y="346165"/>
            <a:ext cx="61722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Bell MT"/>
              <a:buNone/>
            </a:pPr>
            <a:r>
              <a:rPr lang="en-US" sz="2800" dirty="0">
                <a:latin typeface="Bell MT"/>
                <a:ea typeface="Bell MT"/>
                <a:cs typeface="Bell MT"/>
                <a:sym typeface="Bell MT"/>
              </a:rPr>
              <a:t>HOW IS THE EVALUATION OF THE </a:t>
            </a:r>
            <a:br>
              <a:rPr lang="en-US" sz="2800" dirty="0">
                <a:latin typeface="Bell MT"/>
                <a:ea typeface="Bell MT"/>
                <a:cs typeface="Bell MT"/>
                <a:sym typeface="Bell MT"/>
              </a:rPr>
            </a:br>
            <a:r>
              <a:rPr lang="en-US" sz="2800" dirty="0">
                <a:latin typeface="Bell MT"/>
                <a:ea typeface="Bell MT"/>
                <a:cs typeface="Bell MT"/>
                <a:sym typeface="Bell MT"/>
              </a:rPr>
              <a:t>LEA PARENT AND FAMILY ENGAGEMENT POLICY CONDUCTED?</a:t>
            </a:r>
            <a:endParaRPr sz="2800" dirty="0">
              <a:latin typeface="Bell MT"/>
              <a:ea typeface="Bell MT"/>
              <a:cs typeface="Bell MT"/>
              <a:sym typeface="Bell MT"/>
            </a:endParaRPr>
          </a:p>
        </p:txBody>
      </p:sp>
      <p:sp>
        <p:nvSpPr>
          <p:cNvPr id="235" name="Google Shape;235;p31"/>
          <p:cNvSpPr txBox="1">
            <a:spLocks noGrp="1"/>
          </p:cNvSpPr>
          <p:nvPr>
            <p:ph idx="1"/>
          </p:nvPr>
        </p:nvSpPr>
        <p:spPr>
          <a:xfrm>
            <a:off x="457200" y="1981200"/>
            <a:ext cx="8305800" cy="4724400"/>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90000"/>
              </a:lnSpc>
              <a:spcBef>
                <a:spcPts val="0"/>
              </a:spcBef>
              <a:spcAft>
                <a:spcPts val="0"/>
              </a:spcAft>
              <a:buClr>
                <a:schemeClr val="dk1"/>
              </a:buClr>
              <a:buSzPct val="100000"/>
              <a:buChar char="•"/>
            </a:pPr>
            <a:r>
              <a:rPr lang="en-US" sz="2400" dirty="0">
                <a:latin typeface="Bell MT"/>
                <a:ea typeface="Bell MT"/>
                <a:cs typeface="Bell MT"/>
                <a:sym typeface="Bell MT"/>
              </a:rPr>
              <a:t>Evaluation Requirements</a:t>
            </a:r>
            <a:endParaRPr dirty="0"/>
          </a:p>
          <a:p>
            <a:pPr marL="228600" lvl="0" indent="-228600" algn="l" rtl="0">
              <a:lnSpc>
                <a:spcPct val="90000"/>
              </a:lnSpc>
              <a:spcBef>
                <a:spcPts val="1000"/>
              </a:spcBef>
              <a:spcAft>
                <a:spcPts val="0"/>
              </a:spcAft>
              <a:buClr>
                <a:schemeClr val="dk1"/>
              </a:buClr>
              <a:buSzPct val="100000"/>
              <a:buChar char="•"/>
            </a:pPr>
            <a:r>
              <a:rPr lang="en-US" sz="2400" dirty="0">
                <a:latin typeface="Bell MT"/>
                <a:ea typeface="Bell MT"/>
                <a:cs typeface="Bell MT"/>
                <a:sym typeface="Bell MT"/>
              </a:rPr>
              <a:t>LEAs and schools must actively outreach to all parents and families reaching beyond barriers of culture, language, disabilities, and poverty.</a:t>
            </a:r>
            <a:endParaRPr dirty="0"/>
          </a:p>
          <a:p>
            <a:pPr marL="685800" lvl="1" indent="-228600" algn="l" rtl="0">
              <a:lnSpc>
                <a:spcPct val="90000"/>
              </a:lnSpc>
              <a:spcBef>
                <a:spcPts val="500"/>
              </a:spcBef>
              <a:spcAft>
                <a:spcPts val="0"/>
              </a:spcAft>
              <a:buClr>
                <a:schemeClr val="dk1"/>
              </a:buClr>
              <a:buSzPct val="100000"/>
              <a:buChar char="•"/>
            </a:pPr>
            <a:r>
              <a:rPr lang="en-US" sz="2400" dirty="0">
                <a:latin typeface="Bell MT"/>
                <a:ea typeface="Bell MT"/>
                <a:cs typeface="Bell MT"/>
                <a:sym typeface="Bell MT"/>
              </a:rPr>
              <a:t>Conduct annually</a:t>
            </a:r>
            <a:endParaRPr dirty="0"/>
          </a:p>
          <a:p>
            <a:pPr marL="685800" lvl="1" indent="-228600" algn="l" rtl="0">
              <a:lnSpc>
                <a:spcPct val="90000"/>
              </a:lnSpc>
              <a:spcBef>
                <a:spcPts val="500"/>
              </a:spcBef>
              <a:spcAft>
                <a:spcPts val="0"/>
              </a:spcAft>
              <a:buClr>
                <a:schemeClr val="dk1"/>
              </a:buClr>
              <a:buSzPct val="100000"/>
              <a:buChar char="•"/>
            </a:pPr>
            <a:r>
              <a:rPr lang="en-US" sz="2400" dirty="0">
                <a:latin typeface="Bell MT"/>
                <a:ea typeface="Bell MT"/>
                <a:cs typeface="Bell MT"/>
                <a:sym typeface="Bell MT"/>
              </a:rPr>
              <a:t>Conduct with Title I parents</a:t>
            </a:r>
            <a:endParaRPr dirty="0"/>
          </a:p>
          <a:p>
            <a:pPr marL="685800" lvl="1" indent="-228600" algn="l" rtl="0">
              <a:lnSpc>
                <a:spcPct val="90000"/>
              </a:lnSpc>
              <a:spcBef>
                <a:spcPts val="500"/>
              </a:spcBef>
              <a:spcAft>
                <a:spcPts val="0"/>
              </a:spcAft>
              <a:buClr>
                <a:schemeClr val="dk1"/>
              </a:buClr>
              <a:buSzPct val="100000"/>
              <a:buChar char="•"/>
            </a:pPr>
            <a:r>
              <a:rPr lang="en-US" sz="2400" dirty="0">
                <a:latin typeface="Bell MT"/>
                <a:ea typeface="Bell MT"/>
                <a:cs typeface="Bell MT"/>
                <a:sym typeface="Bell MT"/>
              </a:rPr>
              <a:t>Analyze Content and Effectiveness of the current plan</a:t>
            </a:r>
            <a:endParaRPr dirty="0"/>
          </a:p>
          <a:p>
            <a:pPr marL="685800" lvl="1" indent="-228600" algn="l" rtl="0">
              <a:lnSpc>
                <a:spcPct val="90000"/>
              </a:lnSpc>
              <a:spcBef>
                <a:spcPts val="500"/>
              </a:spcBef>
              <a:spcAft>
                <a:spcPts val="0"/>
              </a:spcAft>
              <a:buClr>
                <a:schemeClr val="dk1"/>
              </a:buClr>
              <a:buSzPct val="100000"/>
              <a:buChar char="•"/>
            </a:pPr>
            <a:r>
              <a:rPr lang="en-US" sz="2400" dirty="0">
                <a:latin typeface="Bell MT"/>
                <a:ea typeface="Bell MT"/>
                <a:cs typeface="Bell MT"/>
                <a:sym typeface="Bell MT"/>
              </a:rPr>
              <a:t>Identify Barriers to parental and family engagement</a:t>
            </a:r>
            <a:endParaRPr dirty="0"/>
          </a:p>
          <a:p>
            <a:pPr marL="685800" lvl="1" indent="-228600" algn="l" rtl="0">
              <a:lnSpc>
                <a:spcPct val="90000"/>
              </a:lnSpc>
              <a:spcBef>
                <a:spcPts val="500"/>
              </a:spcBef>
              <a:spcAft>
                <a:spcPts val="0"/>
              </a:spcAft>
              <a:buClr>
                <a:schemeClr val="dk1"/>
              </a:buClr>
              <a:buSzPct val="100000"/>
              <a:buChar char="•"/>
            </a:pPr>
            <a:r>
              <a:rPr lang="en-US" sz="2400" dirty="0">
                <a:latin typeface="Bell MT"/>
                <a:ea typeface="Bell MT"/>
                <a:cs typeface="Bell MT"/>
                <a:sym typeface="Bell MT"/>
              </a:rPr>
              <a:t>Data/Input may include…</a:t>
            </a:r>
            <a:endParaRPr dirty="0"/>
          </a:p>
          <a:p>
            <a:pPr marL="1143000" lvl="2" indent="-228600" algn="l" rtl="0">
              <a:lnSpc>
                <a:spcPct val="90000"/>
              </a:lnSpc>
              <a:spcBef>
                <a:spcPts val="500"/>
              </a:spcBef>
              <a:spcAft>
                <a:spcPts val="0"/>
              </a:spcAft>
              <a:buClr>
                <a:schemeClr val="dk1"/>
              </a:buClr>
              <a:buSzPct val="100000"/>
              <a:buChar char="•"/>
            </a:pPr>
            <a:r>
              <a:rPr lang="en-US" sz="2400" dirty="0">
                <a:latin typeface="Bell MT"/>
                <a:ea typeface="Bell MT"/>
                <a:cs typeface="Bell MT"/>
                <a:sym typeface="Bell MT"/>
              </a:rPr>
              <a:t>Parent Survey (Required)</a:t>
            </a:r>
            <a:endParaRPr dirty="0"/>
          </a:p>
          <a:p>
            <a:pPr marL="1143000" lvl="2" indent="-228600" algn="l" rtl="0">
              <a:lnSpc>
                <a:spcPct val="90000"/>
              </a:lnSpc>
              <a:spcBef>
                <a:spcPts val="500"/>
              </a:spcBef>
              <a:spcAft>
                <a:spcPts val="0"/>
              </a:spcAft>
              <a:buClr>
                <a:schemeClr val="dk1"/>
              </a:buClr>
              <a:buSzPct val="100000"/>
              <a:buChar char="•"/>
            </a:pPr>
            <a:r>
              <a:rPr lang="en-US" sz="2400" dirty="0">
                <a:latin typeface="Bell MT"/>
                <a:ea typeface="Bell MT"/>
                <a:cs typeface="Bell MT"/>
                <a:sym typeface="Bell MT"/>
              </a:rPr>
              <a:t>Focus Groups</a:t>
            </a:r>
            <a:endParaRPr dirty="0"/>
          </a:p>
          <a:p>
            <a:pPr marL="1143000" lvl="2" indent="-228600" algn="l" rtl="0">
              <a:lnSpc>
                <a:spcPct val="90000"/>
              </a:lnSpc>
              <a:spcBef>
                <a:spcPts val="500"/>
              </a:spcBef>
              <a:spcAft>
                <a:spcPts val="0"/>
              </a:spcAft>
              <a:buClr>
                <a:schemeClr val="dk1"/>
              </a:buClr>
              <a:buSzPct val="100000"/>
              <a:buChar char="•"/>
            </a:pPr>
            <a:r>
              <a:rPr lang="en-US" sz="2400" dirty="0">
                <a:latin typeface="Bell MT"/>
                <a:ea typeface="Bell MT"/>
                <a:cs typeface="Bell MT"/>
                <a:sym typeface="Bell MT"/>
              </a:rPr>
              <a:t>Parent Advisory Committees</a:t>
            </a:r>
            <a:endParaRPr dirty="0"/>
          </a:p>
          <a:p>
            <a:pPr marL="228600" lvl="0" indent="-228600" algn="l" rtl="0">
              <a:lnSpc>
                <a:spcPct val="90000"/>
              </a:lnSpc>
              <a:spcBef>
                <a:spcPts val="1000"/>
              </a:spcBef>
              <a:spcAft>
                <a:spcPts val="0"/>
              </a:spcAft>
              <a:buClr>
                <a:schemeClr val="dk1"/>
              </a:buClr>
              <a:buSzPct val="100000"/>
              <a:buChar char="•"/>
            </a:pPr>
            <a:r>
              <a:rPr lang="en-US" sz="2400" dirty="0">
                <a:latin typeface="Bell MT"/>
                <a:ea typeface="Bell MT"/>
                <a:cs typeface="Bell MT"/>
                <a:sym typeface="Bell MT"/>
              </a:rPr>
              <a:t>Process and Timeline	</a:t>
            </a: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ct val="100000"/>
              <a:buChar char="•"/>
            </a:pPr>
            <a:r>
              <a:rPr lang="en-US" sz="2400" dirty="0">
                <a:latin typeface="Bell MT"/>
                <a:ea typeface="Bell MT"/>
                <a:cs typeface="Bell MT"/>
                <a:sym typeface="Bell MT"/>
              </a:rPr>
              <a:t>How the evaluation informs next year’s plan</a:t>
            </a:r>
            <a:endParaRPr dirty="0"/>
          </a:p>
          <a:p>
            <a:pPr marL="228600" lvl="0" indent="-228600" algn="l" rtl="0">
              <a:lnSpc>
                <a:spcPct val="90000"/>
              </a:lnSpc>
              <a:spcBef>
                <a:spcPts val="1000"/>
              </a:spcBef>
              <a:spcAft>
                <a:spcPts val="0"/>
              </a:spcAft>
              <a:buClr>
                <a:schemeClr val="dk1"/>
              </a:buClr>
              <a:buSzPct val="100000"/>
              <a:buNone/>
            </a:pPr>
            <a:endParaRPr sz="2200" dirty="0"/>
          </a:p>
          <a:p>
            <a:pPr marL="228600" lvl="0" indent="-228600" algn="l" rtl="0">
              <a:lnSpc>
                <a:spcPct val="90000"/>
              </a:lnSpc>
              <a:spcBef>
                <a:spcPts val="1000"/>
              </a:spcBef>
              <a:spcAft>
                <a:spcPts val="0"/>
              </a:spcAft>
              <a:buClr>
                <a:schemeClr val="dk1"/>
              </a:buClr>
              <a:buSzPct val="100000"/>
              <a:buNone/>
            </a:pPr>
            <a:endParaRPr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2"/>
          <p:cNvSpPr txBox="1">
            <a:spLocks noGrp="1"/>
          </p:cNvSpPr>
          <p:nvPr>
            <p:ph type="title"/>
          </p:nvPr>
        </p:nvSpPr>
        <p:spPr>
          <a:xfrm>
            <a:off x="1752600" y="478971"/>
            <a:ext cx="57912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Bell MT"/>
              <a:buNone/>
            </a:pPr>
            <a:r>
              <a:rPr lang="en-US" sz="3200" dirty="0">
                <a:latin typeface="Bell MT"/>
                <a:ea typeface="Bell MT"/>
                <a:cs typeface="Bell MT"/>
                <a:sym typeface="Bell MT"/>
              </a:rPr>
              <a:t>WHO ARE THE PARENT LEADERS AT MY SCHOOL?</a:t>
            </a:r>
            <a:endParaRPr sz="3200" dirty="0">
              <a:latin typeface="Bell MT"/>
              <a:ea typeface="Bell MT"/>
              <a:cs typeface="Bell MT"/>
              <a:sym typeface="Bell MT"/>
            </a:endParaRPr>
          </a:p>
        </p:txBody>
      </p:sp>
      <p:sp>
        <p:nvSpPr>
          <p:cNvPr id="242" name="Google Shape;242;p32"/>
          <p:cNvSpPr txBox="1">
            <a:spLocks noGrp="1"/>
          </p:cNvSpPr>
          <p:nvPr>
            <p:ph idx="1"/>
          </p:nvPr>
        </p:nvSpPr>
        <p:spPr>
          <a:xfrm>
            <a:off x="471351" y="1887583"/>
            <a:ext cx="8353698" cy="36576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None/>
            </a:pPr>
            <a:r>
              <a:rPr lang="en-US" sz="2400" dirty="0">
                <a:latin typeface="Bell MT"/>
                <a:ea typeface="Bell MT"/>
                <a:cs typeface="Bell MT"/>
                <a:sym typeface="Bell MT"/>
              </a:rPr>
              <a:t>   </a:t>
            </a:r>
            <a:r>
              <a:rPr lang="en-US" sz="2400" b="1" dirty="0">
                <a:latin typeface="Bell MT"/>
                <a:ea typeface="Bell MT"/>
                <a:cs typeface="Bell MT"/>
                <a:sym typeface="Bell MT"/>
              </a:rPr>
              <a:t>Name		     Phone		     Email Address</a:t>
            </a:r>
            <a:endParaRPr dirty="0"/>
          </a:p>
          <a:p>
            <a:pPr marL="228600" lvl="0" indent="0" algn="l" rtl="0">
              <a:lnSpc>
                <a:spcPct val="150000"/>
              </a:lnSpc>
              <a:spcBef>
                <a:spcPts val="1000"/>
              </a:spcBef>
              <a:spcAft>
                <a:spcPts val="0"/>
              </a:spcAft>
              <a:buNone/>
            </a:pPr>
            <a:endParaRPr dirty="0"/>
          </a:p>
          <a:p>
            <a:pPr marL="228600" lvl="0" indent="-228600" algn="l" rtl="0">
              <a:lnSpc>
                <a:spcPct val="90000"/>
              </a:lnSpc>
              <a:spcBef>
                <a:spcPts val="1000"/>
              </a:spcBef>
              <a:spcAft>
                <a:spcPts val="0"/>
              </a:spcAft>
              <a:buClr>
                <a:schemeClr val="dk1"/>
              </a:buClr>
              <a:buSzPts val="2000"/>
              <a:buNone/>
            </a:pPr>
            <a:endParaRPr sz="2000" dirty="0"/>
          </a:p>
          <a:p>
            <a:pPr marL="228600" lvl="0" indent="-228600" algn="l" rtl="0">
              <a:lnSpc>
                <a:spcPct val="90000"/>
              </a:lnSpc>
              <a:spcBef>
                <a:spcPts val="1000"/>
              </a:spcBef>
              <a:spcAft>
                <a:spcPts val="0"/>
              </a:spcAft>
              <a:buClr>
                <a:schemeClr val="dk1"/>
              </a:buClr>
              <a:buSzPts val="2000"/>
              <a:buNone/>
            </a:pPr>
            <a:endParaRPr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3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dk1"/>
              </a:buClr>
              <a:buSzPts val="4000"/>
              <a:buFont typeface="Century Gothic"/>
              <a:buNone/>
            </a:pPr>
            <a:r>
              <a:rPr lang="en-US"/>
              <a:t> </a:t>
            </a:r>
            <a:endParaRPr/>
          </a:p>
        </p:txBody>
      </p:sp>
      <p:sp>
        <p:nvSpPr>
          <p:cNvPr id="256" name="Google Shape;256;p34"/>
          <p:cNvSpPr txBox="1">
            <a:spLocks noGrp="1"/>
          </p:cNvSpPr>
          <p:nvPr>
            <p:ph idx="1"/>
          </p:nvPr>
        </p:nvSpPr>
        <p:spPr>
          <a:xfrm>
            <a:off x="914400" y="158932"/>
            <a:ext cx="8229600" cy="19050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000"/>
              <a:buNone/>
            </a:pPr>
            <a:endParaRPr sz="2000" dirty="0"/>
          </a:p>
          <a:p>
            <a:pPr marL="228600" lvl="0" indent="-228600" algn="ctr" rtl="0">
              <a:lnSpc>
                <a:spcPct val="90000"/>
              </a:lnSpc>
              <a:spcBef>
                <a:spcPts val="1000"/>
              </a:spcBef>
              <a:spcAft>
                <a:spcPts val="0"/>
              </a:spcAft>
              <a:buClr>
                <a:schemeClr val="dk1"/>
              </a:buClr>
              <a:buSzPts val="4800"/>
              <a:buNone/>
            </a:pPr>
            <a:r>
              <a:rPr lang="en-US" sz="4800" b="1" dirty="0">
                <a:latin typeface="Bell MT"/>
                <a:ea typeface="Bell MT"/>
                <a:cs typeface="Bell MT"/>
                <a:sym typeface="Bell MT"/>
              </a:rPr>
              <a:t>Questions?</a:t>
            </a:r>
            <a:endParaRPr sz="4800" b="1" dirty="0">
              <a:latin typeface="Bell MT"/>
              <a:ea typeface="Bell MT"/>
              <a:cs typeface="Bell MT"/>
              <a:sym typeface="Bell M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8677" y="2351070"/>
            <a:ext cx="3483379" cy="327902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0"/>
          <p:cNvSpPr txBox="1">
            <a:spLocks noGrp="1"/>
          </p:cNvSpPr>
          <p:nvPr>
            <p:ph type="title"/>
          </p:nvPr>
        </p:nvSpPr>
        <p:spPr>
          <a:xfrm>
            <a:off x="1685925" y="502920"/>
            <a:ext cx="5772150" cy="11430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4000"/>
              <a:buFont typeface="Bell MT"/>
              <a:buNone/>
            </a:pPr>
            <a:r>
              <a:rPr lang="en-US" dirty="0">
                <a:latin typeface="Bell MT"/>
                <a:ea typeface="Bell MT"/>
                <a:cs typeface="Bell MT"/>
                <a:sym typeface="Bell MT"/>
              </a:rPr>
              <a:t>WHY ARE WE HERE?</a:t>
            </a:r>
            <a:endParaRPr dirty="0">
              <a:latin typeface="Bell MT"/>
              <a:ea typeface="Bell MT"/>
              <a:cs typeface="Bell MT"/>
              <a:sym typeface="Bell MT"/>
            </a:endParaRPr>
          </a:p>
        </p:txBody>
      </p:sp>
      <p:sp>
        <p:nvSpPr>
          <p:cNvPr id="157" name="Google Shape;157;p20"/>
          <p:cNvSpPr txBox="1">
            <a:spLocks noGrp="1"/>
          </p:cNvSpPr>
          <p:nvPr>
            <p:ph idx="1"/>
          </p:nvPr>
        </p:nvSpPr>
        <p:spPr>
          <a:xfrm>
            <a:off x="609600" y="2209800"/>
            <a:ext cx="8077200" cy="3124200"/>
          </a:xfrm>
          <a:prstGeom prst="rect">
            <a:avLst/>
          </a:prstGeom>
          <a:noFill/>
          <a:ln>
            <a:noFill/>
          </a:ln>
        </p:spPr>
        <p:txBody>
          <a:bodyPr spcFirstLastPara="1" wrap="square" lIns="91425" tIns="45700" rIns="91425" bIns="45700" anchor="t" anchorCtr="0">
            <a:normAutofit fontScale="62500" lnSpcReduction="20000"/>
          </a:bodyPr>
          <a:lstStyle/>
          <a:p>
            <a:pPr marL="228600" lvl="0" indent="-228600" algn="l" rtl="0">
              <a:lnSpc>
                <a:spcPct val="90000"/>
              </a:lnSpc>
              <a:spcBef>
                <a:spcPts val="0"/>
              </a:spcBef>
              <a:spcAft>
                <a:spcPts val="0"/>
              </a:spcAft>
              <a:buClr>
                <a:schemeClr val="dk1"/>
              </a:buClr>
              <a:buSzPct val="100000"/>
              <a:buChar char="•"/>
            </a:pPr>
            <a:r>
              <a:rPr lang="en-US" sz="4000" dirty="0">
                <a:latin typeface="Bell MT"/>
                <a:ea typeface="Bell MT"/>
                <a:cs typeface="Bell MT"/>
                <a:sym typeface="Bell MT"/>
              </a:rPr>
              <a:t>The </a:t>
            </a:r>
            <a:r>
              <a:rPr lang="en-US" sz="4000" i="1" dirty="0">
                <a:latin typeface="Bell MT"/>
                <a:ea typeface="Bell MT"/>
                <a:cs typeface="Bell MT"/>
                <a:sym typeface="Bell MT"/>
              </a:rPr>
              <a:t>Every Student Succeeds Act (ESSA) of 2015 </a:t>
            </a:r>
            <a:r>
              <a:rPr lang="en-US" sz="4000" dirty="0">
                <a:latin typeface="Bell MT"/>
                <a:ea typeface="Bell MT"/>
                <a:cs typeface="Bell MT"/>
                <a:sym typeface="Bell MT"/>
              </a:rPr>
              <a:t>requires that each Title I School hold an Annual Meeting of Title I parents for the purpose of…</a:t>
            </a:r>
            <a:endParaRPr dirty="0"/>
          </a:p>
          <a:p>
            <a:pPr marL="228600" lvl="0" indent="-228600" algn="l" rtl="0">
              <a:lnSpc>
                <a:spcPct val="90000"/>
              </a:lnSpc>
              <a:spcBef>
                <a:spcPts val="1000"/>
              </a:spcBef>
              <a:spcAft>
                <a:spcPts val="0"/>
              </a:spcAft>
              <a:buClr>
                <a:schemeClr val="dk1"/>
              </a:buClr>
              <a:buSzPct val="100000"/>
              <a:buNone/>
            </a:pPr>
            <a:endParaRPr sz="4000" dirty="0">
              <a:latin typeface="Bell MT"/>
              <a:ea typeface="Bell MT"/>
              <a:cs typeface="Bell MT"/>
              <a:sym typeface="Bell MT"/>
            </a:endParaRPr>
          </a:p>
          <a:p>
            <a:pPr marL="685800" lvl="1" indent="-228600" algn="l" rtl="0">
              <a:lnSpc>
                <a:spcPct val="90000"/>
              </a:lnSpc>
              <a:spcBef>
                <a:spcPts val="500"/>
              </a:spcBef>
              <a:spcAft>
                <a:spcPts val="0"/>
              </a:spcAft>
              <a:buClr>
                <a:schemeClr val="dk1"/>
              </a:buClr>
              <a:buSzPct val="100000"/>
              <a:buChar char="•"/>
            </a:pPr>
            <a:r>
              <a:rPr lang="en-US" sz="4000" dirty="0">
                <a:latin typeface="Bell MT"/>
                <a:ea typeface="Bell MT"/>
                <a:cs typeface="Bell MT"/>
                <a:sym typeface="Bell MT"/>
              </a:rPr>
              <a:t>Informing you of your school’s participation in Title I</a:t>
            </a:r>
            <a:endParaRPr dirty="0"/>
          </a:p>
          <a:p>
            <a:pPr marL="685800" lvl="1" indent="-228600" algn="l" rtl="0">
              <a:lnSpc>
                <a:spcPct val="90000"/>
              </a:lnSpc>
              <a:spcBef>
                <a:spcPts val="500"/>
              </a:spcBef>
              <a:spcAft>
                <a:spcPts val="0"/>
              </a:spcAft>
              <a:buClr>
                <a:schemeClr val="dk1"/>
              </a:buClr>
              <a:buSzPct val="100000"/>
              <a:buChar char="•"/>
            </a:pPr>
            <a:r>
              <a:rPr lang="en-US" sz="4000" dirty="0">
                <a:latin typeface="Bell MT"/>
                <a:ea typeface="Bell MT"/>
                <a:cs typeface="Bell MT"/>
                <a:sym typeface="Bell MT"/>
              </a:rPr>
              <a:t>Explaining the requirements of Title I</a:t>
            </a:r>
            <a:endParaRPr dirty="0"/>
          </a:p>
          <a:p>
            <a:pPr marL="685800" lvl="1" indent="-228600" algn="l" rtl="0">
              <a:lnSpc>
                <a:spcPct val="90000"/>
              </a:lnSpc>
              <a:spcBef>
                <a:spcPts val="500"/>
              </a:spcBef>
              <a:spcAft>
                <a:spcPts val="0"/>
              </a:spcAft>
              <a:buClr>
                <a:schemeClr val="dk1"/>
              </a:buClr>
              <a:buSzPct val="100000"/>
              <a:buChar char="•"/>
            </a:pPr>
            <a:r>
              <a:rPr lang="en-US" sz="4000" dirty="0">
                <a:latin typeface="Bell MT"/>
                <a:ea typeface="Bell MT"/>
                <a:cs typeface="Bell MT"/>
                <a:sym typeface="Bell MT"/>
              </a:rPr>
              <a:t>Explaining your rights as parents to be involved</a:t>
            </a:r>
            <a:endParaRPr dirty="0"/>
          </a:p>
          <a:p>
            <a:pPr marL="685800" lvl="1" indent="-228600" algn="l" rtl="0">
              <a:lnSpc>
                <a:spcPct val="90000"/>
              </a:lnSpc>
              <a:spcBef>
                <a:spcPts val="500"/>
              </a:spcBef>
              <a:spcAft>
                <a:spcPts val="0"/>
              </a:spcAft>
              <a:buClr>
                <a:schemeClr val="dk1"/>
              </a:buClr>
              <a:buSzPct val="100000"/>
              <a:buNone/>
            </a:pPr>
            <a:endParaRPr sz="1800" dirty="0"/>
          </a:p>
          <a:p>
            <a:pPr marL="228600" lvl="0" indent="-228600" algn="l" rtl="0">
              <a:lnSpc>
                <a:spcPct val="90000"/>
              </a:lnSpc>
              <a:spcBef>
                <a:spcPts val="1000"/>
              </a:spcBef>
              <a:spcAft>
                <a:spcPts val="0"/>
              </a:spcAft>
              <a:buClr>
                <a:schemeClr val="dk1"/>
              </a:buClr>
              <a:buSzPct val="100000"/>
              <a:buNone/>
            </a:pPr>
            <a:r>
              <a:rPr lang="en-US" sz="2200" dirty="0"/>
              <a:t>		</a:t>
            </a:r>
            <a:endParaRPr sz="22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1"/>
          <p:cNvSpPr txBox="1">
            <a:spLocks noGrp="1"/>
          </p:cNvSpPr>
          <p:nvPr>
            <p:ph type="title"/>
          </p:nvPr>
        </p:nvSpPr>
        <p:spPr>
          <a:xfrm>
            <a:off x="685800" y="372291"/>
            <a:ext cx="6477000" cy="1143000"/>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Clr>
                <a:schemeClr val="dk1"/>
              </a:buClr>
              <a:buSzPts val="3400"/>
              <a:buFont typeface="Bell MT"/>
              <a:buNone/>
            </a:pPr>
            <a:r>
              <a:rPr lang="en-US" sz="3400" dirty="0">
                <a:latin typeface="Bell MT"/>
                <a:ea typeface="Bell MT"/>
                <a:cs typeface="Bell MT"/>
                <a:sym typeface="Bell MT"/>
              </a:rPr>
              <a:t>WHAT YOU WILL LEARN…</a:t>
            </a:r>
            <a:endParaRPr sz="3400" dirty="0">
              <a:latin typeface="Bell MT"/>
              <a:ea typeface="Bell MT"/>
              <a:cs typeface="Bell MT"/>
              <a:sym typeface="Bell MT"/>
            </a:endParaRPr>
          </a:p>
        </p:txBody>
      </p:sp>
      <p:sp>
        <p:nvSpPr>
          <p:cNvPr id="165" name="Google Shape;165;p21"/>
          <p:cNvSpPr txBox="1">
            <a:spLocks noGrp="1"/>
          </p:cNvSpPr>
          <p:nvPr>
            <p:ph idx="1"/>
          </p:nvPr>
        </p:nvSpPr>
        <p:spPr>
          <a:xfrm>
            <a:off x="685800" y="1836568"/>
            <a:ext cx="8001000" cy="4479324"/>
          </a:xfrm>
          <a:prstGeom prst="rect">
            <a:avLst/>
          </a:prstGeom>
          <a:noFill/>
          <a:ln>
            <a:noFill/>
          </a:ln>
        </p:spPr>
        <p:txBody>
          <a:bodyPr spcFirstLastPara="1" wrap="square" lIns="91425" tIns="45700" rIns="91425" bIns="45700" anchor="t" anchorCtr="0">
            <a:normAutofit lnSpcReduction="10000"/>
          </a:bodyPr>
          <a:lstStyle/>
          <a:p>
            <a:pPr marL="228600" lvl="0" indent="-201930" algn="l" rtl="0">
              <a:lnSpc>
                <a:spcPct val="90000"/>
              </a:lnSpc>
              <a:spcBef>
                <a:spcPts val="0"/>
              </a:spcBef>
              <a:spcAft>
                <a:spcPts val="0"/>
              </a:spcAft>
              <a:buClr>
                <a:schemeClr val="dk1"/>
              </a:buClr>
              <a:buSzPct val="100000"/>
              <a:buChar char="•"/>
            </a:pPr>
            <a:r>
              <a:rPr lang="en-US" sz="2800" dirty="0">
                <a:latin typeface="Bell MT"/>
                <a:ea typeface="Bell MT"/>
                <a:cs typeface="Bell MT"/>
                <a:sym typeface="Bell MT"/>
              </a:rPr>
              <a:t>What does it mean to be a Title I school?</a:t>
            </a:r>
            <a:endParaRPr dirty="0"/>
          </a:p>
          <a:p>
            <a:pPr marL="228600" lvl="0" indent="-201930" algn="l" rtl="0">
              <a:lnSpc>
                <a:spcPct val="90000"/>
              </a:lnSpc>
              <a:spcBef>
                <a:spcPts val="1000"/>
              </a:spcBef>
              <a:spcAft>
                <a:spcPts val="0"/>
              </a:spcAft>
              <a:buClr>
                <a:schemeClr val="dk1"/>
              </a:buClr>
              <a:buSzPct val="100000"/>
              <a:buChar char="•"/>
            </a:pPr>
            <a:r>
              <a:rPr lang="en-US" sz="2800" dirty="0">
                <a:latin typeface="Bell MT"/>
                <a:ea typeface="Bell MT"/>
                <a:cs typeface="Bell MT"/>
                <a:sym typeface="Bell MT"/>
              </a:rPr>
              <a:t>What is the 1% Set-Aside for Parent and Family Engagement?</a:t>
            </a:r>
            <a:endParaRPr dirty="0"/>
          </a:p>
          <a:p>
            <a:pPr marL="228600" lvl="0" indent="-201930" algn="l" rtl="0">
              <a:lnSpc>
                <a:spcPct val="90000"/>
              </a:lnSpc>
              <a:spcBef>
                <a:spcPts val="1000"/>
              </a:spcBef>
              <a:spcAft>
                <a:spcPts val="0"/>
              </a:spcAft>
              <a:buClr>
                <a:schemeClr val="dk1"/>
              </a:buClr>
              <a:buSzPct val="100000"/>
              <a:buChar char="•"/>
            </a:pPr>
            <a:r>
              <a:rPr lang="en-US" sz="2800" dirty="0">
                <a:latin typeface="Bell MT"/>
                <a:ea typeface="Bell MT"/>
                <a:cs typeface="Bell MT"/>
                <a:sym typeface="Bell MT"/>
              </a:rPr>
              <a:t>What is the LEA Title I Consolidated Plan?</a:t>
            </a:r>
            <a:endParaRPr dirty="0"/>
          </a:p>
          <a:p>
            <a:pPr marL="228600" lvl="0" indent="-201930" algn="l" rtl="0">
              <a:lnSpc>
                <a:spcPct val="90000"/>
              </a:lnSpc>
              <a:spcBef>
                <a:spcPts val="1000"/>
              </a:spcBef>
              <a:spcAft>
                <a:spcPts val="0"/>
              </a:spcAft>
              <a:buClr>
                <a:schemeClr val="dk1"/>
              </a:buClr>
              <a:buSzPct val="100000"/>
              <a:buChar char="•"/>
            </a:pPr>
            <a:r>
              <a:rPr lang="en-US" sz="2800" dirty="0">
                <a:latin typeface="Bell MT"/>
                <a:ea typeface="Bell MT"/>
                <a:cs typeface="Bell MT"/>
                <a:sym typeface="Bell MT"/>
              </a:rPr>
              <a:t>What is the LEA Parental and Family Engagement  Policy?</a:t>
            </a:r>
            <a:endParaRPr dirty="0"/>
          </a:p>
          <a:p>
            <a:pPr marL="228600" lvl="0" indent="-201930" algn="l" rtl="0">
              <a:lnSpc>
                <a:spcPct val="90000"/>
              </a:lnSpc>
              <a:spcBef>
                <a:spcPts val="1000"/>
              </a:spcBef>
              <a:spcAft>
                <a:spcPts val="0"/>
              </a:spcAft>
              <a:buClr>
                <a:schemeClr val="dk1"/>
              </a:buClr>
              <a:buSzPct val="100000"/>
              <a:buChar char="•"/>
            </a:pPr>
            <a:r>
              <a:rPr lang="en-US" sz="2800" dirty="0">
                <a:latin typeface="Bell MT"/>
                <a:ea typeface="Bell MT"/>
                <a:cs typeface="Bell MT"/>
                <a:sym typeface="Bell MT"/>
              </a:rPr>
              <a:t>What is a CIP?</a:t>
            </a:r>
            <a:endParaRPr dirty="0"/>
          </a:p>
          <a:p>
            <a:pPr marL="228600" lvl="0" indent="-201930" algn="l" rtl="0">
              <a:lnSpc>
                <a:spcPct val="90000"/>
              </a:lnSpc>
              <a:spcBef>
                <a:spcPts val="1000"/>
              </a:spcBef>
              <a:spcAft>
                <a:spcPts val="0"/>
              </a:spcAft>
              <a:buClr>
                <a:schemeClr val="dk1"/>
              </a:buClr>
              <a:buSzPct val="100000"/>
              <a:buChar char="•"/>
            </a:pPr>
            <a:r>
              <a:rPr lang="en-US" sz="2800" dirty="0">
                <a:latin typeface="Bell MT"/>
                <a:ea typeface="Bell MT"/>
                <a:cs typeface="Bell MT"/>
                <a:sym typeface="Bell MT"/>
              </a:rPr>
              <a:t>What is the School-Parent Compact?</a:t>
            </a:r>
            <a:endParaRPr dirty="0"/>
          </a:p>
          <a:p>
            <a:pPr marL="228600" lvl="0" indent="-201930" algn="l" rtl="0">
              <a:lnSpc>
                <a:spcPct val="90000"/>
              </a:lnSpc>
              <a:spcBef>
                <a:spcPts val="1000"/>
              </a:spcBef>
              <a:spcAft>
                <a:spcPts val="0"/>
              </a:spcAft>
              <a:buClr>
                <a:schemeClr val="dk1"/>
              </a:buClr>
              <a:buSzPct val="100000"/>
              <a:buChar char="•"/>
            </a:pPr>
            <a:r>
              <a:rPr lang="en-US" sz="2800" dirty="0">
                <a:latin typeface="Bell MT"/>
                <a:ea typeface="Bell MT"/>
                <a:cs typeface="Bell MT"/>
                <a:sym typeface="Bell MT"/>
              </a:rPr>
              <a:t>How do I request the qualifications of my child’s teacher(s)?</a:t>
            </a:r>
            <a:endParaRPr dirty="0"/>
          </a:p>
          <a:p>
            <a:pPr marL="228600" lvl="0" indent="-88900" algn="l" rtl="0">
              <a:lnSpc>
                <a:spcPct val="90000"/>
              </a:lnSpc>
              <a:spcBef>
                <a:spcPts val="1000"/>
              </a:spcBef>
              <a:spcAft>
                <a:spcPts val="0"/>
              </a:spcAft>
              <a:buClr>
                <a:schemeClr val="dk1"/>
              </a:buClr>
              <a:buSzPct val="100000"/>
              <a:buNone/>
            </a:pPr>
            <a:endParaRPr dirty="0"/>
          </a:p>
          <a:p>
            <a:pPr marL="228600" lvl="0" indent="-228600" algn="l" rtl="0">
              <a:lnSpc>
                <a:spcPct val="90000"/>
              </a:lnSpc>
              <a:spcBef>
                <a:spcPts val="1000"/>
              </a:spcBef>
              <a:spcAft>
                <a:spcPts val="0"/>
              </a:spcAft>
              <a:buClr>
                <a:schemeClr val="dk1"/>
              </a:buClr>
              <a:buSzPct val="100000"/>
              <a:buNone/>
            </a:pPr>
            <a:endParaRPr dirty="0"/>
          </a:p>
          <a:p>
            <a:pPr marL="228600" lvl="0" indent="-228600" algn="l" rtl="0">
              <a:lnSpc>
                <a:spcPct val="90000"/>
              </a:lnSpc>
              <a:spcBef>
                <a:spcPts val="1000"/>
              </a:spcBef>
              <a:spcAft>
                <a:spcPts val="0"/>
              </a:spcAft>
              <a:buClr>
                <a:schemeClr val="dk1"/>
              </a:buClr>
              <a:buSzPct val="100000"/>
              <a:buNone/>
            </a:pPr>
            <a:endParaRPr dirty="0"/>
          </a:p>
          <a:p>
            <a:pPr marL="228600" lvl="0" indent="-228600" algn="l" rtl="0">
              <a:lnSpc>
                <a:spcPct val="90000"/>
              </a:lnSpc>
              <a:spcBef>
                <a:spcPts val="1000"/>
              </a:spcBef>
              <a:spcAft>
                <a:spcPts val="0"/>
              </a:spcAft>
              <a:buClr>
                <a:schemeClr val="dk1"/>
              </a:buClr>
              <a:buSzPct val="100000"/>
              <a:buNone/>
            </a:pPr>
            <a:endParaRPr dirty="0"/>
          </a:p>
          <a:p>
            <a:pPr marL="228600" lvl="0" indent="-228600" algn="l" rtl="0">
              <a:lnSpc>
                <a:spcPct val="90000"/>
              </a:lnSpc>
              <a:spcBef>
                <a:spcPts val="1000"/>
              </a:spcBef>
              <a:spcAft>
                <a:spcPts val="0"/>
              </a:spcAft>
              <a:buClr>
                <a:schemeClr val="dk1"/>
              </a:buClr>
              <a:buSzPct val="100000"/>
              <a:buNone/>
            </a:pPr>
            <a:endParaRPr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2"/>
          <p:cNvSpPr txBox="1">
            <a:spLocks noGrp="1"/>
          </p:cNvSpPr>
          <p:nvPr>
            <p:ph type="title"/>
          </p:nvPr>
        </p:nvSpPr>
        <p:spPr>
          <a:xfrm>
            <a:off x="1676400" y="609600"/>
            <a:ext cx="5638800" cy="1143000"/>
          </a:xfrm>
          <a:prstGeom prst="rect">
            <a:avLst/>
          </a:prstGeom>
          <a:noFill/>
          <a:ln>
            <a:noFill/>
          </a:ln>
        </p:spPr>
        <p:txBody>
          <a:bodyPr spcFirstLastPara="1" wrap="square" lIns="91425" tIns="45700" rIns="91425" bIns="45700" anchor="ctr" anchorCtr="0">
            <a:normAutofit fontScale="90000"/>
          </a:bodyPr>
          <a:lstStyle/>
          <a:p>
            <a:pPr marL="0" lvl="0" indent="0" algn="r" rtl="0">
              <a:lnSpc>
                <a:spcPct val="90000"/>
              </a:lnSpc>
              <a:spcBef>
                <a:spcPts val="0"/>
              </a:spcBef>
              <a:spcAft>
                <a:spcPts val="0"/>
              </a:spcAft>
              <a:buClr>
                <a:schemeClr val="dk1"/>
              </a:buClr>
              <a:buSzPct val="100000"/>
              <a:buFont typeface="Bell MT"/>
              <a:buNone/>
            </a:pPr>
            <a:r>
              <a:rPr lang="en-US" sz="3400">
                <a:latin typeface="Bell MT"/>
                <a:ea typeface="Bell MT"/>
                <a:cs typeface="Bell MT"/>
                <a:sym typeface="Bell MT"/>
              </a:rPr>
              <a:t>WHAT YOU WILL LEARN…</a:t>
            </a:r>
            <a:br>
              <a:rPr lang="en-US" sz="3400">
                <a:latin typeface="Bell MT"/>
                <a:ea typeface="Bell MT"/>
                <a:cs typeface="Bell MT"/>
                <a:sym typeface="Bell MT"/>
              </a:rPr>
            </a:br>
            <a:r>
              <a:rPr lang="en-US" sz="2400" i="1">
                <a:latin typeface="Bell MT"/>
                <a:ea typeface="Bell MT"/>
                <a:cs typeface="Bell MT"/>
                <a:sym typeface="Bell MT"/>
              </a:rPr>
              <a:t>(CONTINUED)</a:t>
            </a:r>
            <a:endParaRPr sz="2400" i="1">
              <a:latin typeface="Bell MT"/>
              <a:ea typeface="Bell MT"/>
              <a:cs typeface="Bell MT"/>
              <a:sym typeface="Bell MT"/>
            </a:endParaRPr>
          </a:p>
        </p:txBody>
      </p:sp>
      <p:sp>
        <p:nvSpPr>
          <p:cNvPr id="172" name="Google Shape;172;p22"/>
          <p:cNvSpPr txBox="1">
            <a:spLocks noGrp="1"/>
          </p:cNvSpPr>
          <p:nvPr>
            <p:ph idx="1"/>
          </p:nvPr>
        </p:nvSpPr>
        <p:spPr>
          <a:xfrm>
            <a:off x="690155" y="1423263"/>
            <a:ext cx="8229600" cy="4485503"/>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ct val="100000"/>
              <a:buNone/>
            </a:pPr>
            <a:endParaRPr sz="500" dirty="0"/>
          </a:p>
          <a:p>
            <a:pPr marL="228600" lvl="0" indent="-228600" algn="l" rtl="0">
              <a:lnSpc>
                <a:spcPct val="90000"/>
              </a:lnSpc>
              <a:spcBef>
                <a:spcPts val="1000"/>
              </a:spcBef>
              <a:spcAft>
                <a:spcPts val="0"/>
              </a:spcAft>
              <a:buClr>
                <a:schemeClr val="dk1"/>
              </a:buClr>
              <a:buSzPct val="100000"/>
              <a:buNone/>
            </a:pPr>
            <a:endParaRPr sz="500" dirty="0"/>
          </a:p>
          <a:p>
            <a:pPr marL="228600" lvl="0" indent="-228600" algn="l" rtl="0">
              <a:lnSpc>
                <a:spcPct val="90000"/>
              </a:lnSpc>
              <a:spcBef>
                <a:spcPts val="1000"/>
              </a:spcBef>
              <a:spcAft>
                <a:spcPts val="0"/>
              </a:spcAft>
              <a:buClr>
                <a:schemeClr val="dk1"/>
              </a:buClr>
              <a:buSzPct val="100000"/>
              <a:buNone/>
            </a:pPr>
            <a:endParaRPr sz="500" dirty="0"/>
          </a:p>
          <a:p>
            <a:pPr marL="228600" lvl="0" indent="-228600" algn="l" rtl="0">
              <a:lnSpc>
                <a:spcPct val="90000"/>
              </a:lnSpc>
              <a:spcBef>
                <a:spcPts val="1000"/>
              </a:spcBef>
              <a:spcAft>
                <a:spcPts val="0"/>
              </a:spcAft>
              <a:buClr>
                <a:schemeClr val="dk1"/>
              </a:buClr>
              <a:buSzPct val="100000"/>
              <a:buNone/>
            </a:pPr>
            <a:endParaRPr sz="400" dirty="0"/>
          </a:p>
          <a:p>
            <a:pPr marL="228600" lvl="0" indent="-228600" algn="l" rtl="0">
              <a:lnSpc>
                <a:spcPct val="90000"/>
              </a:lnSpc>
              <a:spcBef>
                <a:spcPts val="1000"/>
              </a:spcBef>
              <a:spcAft>
                <a:spcPts val="0"/>
              </a:spcAft>
              <a:buClr>
                <a:schemeClr val="dk1"/>
              </a:buClr>
              <a:buSzPct val="100000"/>
              <a:buChar char="•"/>
            </a:pPr>
            <a:r>
              <a:rPr lang="en-US" sz="2800" dirty="0">
                <a:latin typeface="Bell MT"/>
                <a:ea typeface="Bell MT"/>
                <a:cs typeface="Bell MT"/>
                <a:sym typeface="Bell MT"/>
              </a:rPr>
              <a:t>How is the Annual Evaluation of the Parent and Family Engagement policy conducted?</a:t>
            </a:r>
            <a:endParaRPr sz="2800" dirty="0"/>
          </a:p>
          <a:p>
            <a:pPr marL="228600" lvl="0" indent="-228600" algn="l" rtl="0">
              <a:lnSpc>
                <a:spcPct val="90000"/>
              </a:lnSpc>
              <a:spcBef>
                <a:spcPts val="1000"/>
              </a:spcBef>
              <a:spcAft>
                <a:spcPts val="0"/>
              </a:spcAft>
              <a:buClr>
                <a:schemeClr val="dk1"/>
              </a:buClr>
              <a:buSzPct val="100000"/>
              <a:buChar char="•"/>
            </a:pPr>
            <a:r>
              <a:rPr lang="en-US" sz="2800" dirty="0">
                <a:latin typeface="Bell MT"/>
                <a:ea typeface="Bell MT"/>
                <a:cs typeface="Bell MT"/>
                <a:sym typeface="Bell MT"/>
              </a:rPr>
              <a:t>Evaluations need to target 3 key components</a:t>
            </a:r>
            <a:endParaRPr sz="2800" dirty="0"/>
          </a:p>
          <a:p>
            <a:pPr marL="0" lvl="0" indent="0" algn="l" rtl="0">
              <a:lnSpc>
                <a:spcPct val="90000"/>
              </a:lnSpc>
              <a:spcBef>
                <a:spcPts val="1000"/>
              </a:spcBef>
              <a:spcAft>
                <a:spcPts val="0"/>
              </a:spcAft>
              <a:buClr>
                <a:schemeClr val="dk1"/>
              </a:buClr>
              <a:buSzPct val="100000"/>
              <a:buNone/>
            </a:pPr>
            <a:r>
              <a:rPr lang="en-US" sz="2800" dirty="0">
                <a:latin typeface="Bell MT"/>
                <a:ea typeface="Bell MT"/>
                <a:cs typeface="Bell MT"/>
                <a:sym typeface="Bell MT"/>
              </a:rPr>
              <a:t>	1. Barriers</a:t>
            </a:r>
            <a:endParaRPr sz="2800" dirty="0"/>
          </a:p>
          <a:p>
            <a:pPr marL="914400" lvl="2" indent="0" algn="l" rtl="0">
              <a:lnSpc>
                <a:spcPct val="90000"/>
              </a:lnSpc>
              <a:spcBef>
                <a:spcPts val="500"/>
              </a:spcBef>
              <a:spcAft>
                <a:spcPts val="0"/>
              </a:spcAft>
              <a:buClr>
                <a:schemeClr val="dk1"/>
              </a:buClr>
              <a:buSzPct val="100000"/>
              <a:buNone/>
            </a:pPr>
            <a:r>
              <a:rPr lang="en-US" sz="2800" dirty="0">
                <a:latin typeface="Bell MT"/>
                <a:ea typeface="Bell MT"/>
                <a:cs typeface="Bell MT"/>
                <a:sym typeface="Bell MT"/>
              </a:rPr>
              <a:t>2. Ability to assist learning</a:t>
            </a:r>
            <a:endParaRPr sz="2800" dirty="0"/>
          </a:p>
          <a:p>
            <a:pPr marL="0" lvl="0" indent="0" algn="l" rtl="0">
              <a:lnSpc>
                <a:spcPct val="90000"/>
              </a:lnSpc>
              <a:spcBef>
                <a:spcPts val="1000"/>
              </a:spcBef>
              <a:spcAft>
                <a:spcPts val="0"/>
              </a:spcAft>
              <a:buClr>
                <a:schemeClr val="dk1"/>
              </a:buClr>
              <a:buSzPct val="100000"/>
              <a:buNone/>
            </a:pPr>
            <a:r>
              <a:rPr lang="en-US" sz="2800" dirty="0">
                <a:latin typeface="Bell MT"/>
                <a:ea typeface="Bell MT"/>
                <a:cs typeface="Bell MT"/>
                <a:sym typeface="Bell MT"/>
              </a:rPr>
              <a:t>	3. Successful interactions</a:t>
            </a:r>
            <a:endParaRPr sz="28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ct val="100000"/>
              <a:buChar char="•"/>
            </a:pPr>
            <a:r>
              <a:rPr lang="en-US" sz="2800" dirty="0">
                <a:latin typeface="Bell MT"/>
                <a:ea typeface="Bell MT"/>
                <a:cs typeface="Bell MT"/>
                <a:sym typeface="Bell MT"/>
              </a:rPr>
              <a:t>How can I be involved in all of these things I’m learning about?</a:t>
            </a:r>
            <a:endParaRPr sz="2800" dirty="0"/>
          </a:p>
          <a:p>
            <a:pPr marL="228600" lvl="0" indent="-228600" algn="l" rtl="0">
              <a:lnSpc>
                <a:spcPct val="90000"/>
              </a:lnSpc>
              <a:spcBef>
                <a:spcPts val="1000"/>
              </a:spcBef>
              <a:spcAft>
                <a:spcPts val="0"/>
              </a:spcAft>
              <a:buClr>
                <a:schemeClr val="dk1"/>
              </a:buClr>
              <a:buSzPct val="100000"/>
              <a:buNone/>
            </a:pPr>
            <a:endParaRPr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3"/>
          <p:cNvSpPr txBox="1">
            <a:spLocks noGrp="1"/>
          </p:cNvSpPr>
          <p:nvPr>
            <p:ph type="title"/>
          </p:nvPr>
        </p:nvSpPr>
        <p:spPr>
          <a:xfrm>
            <a:off x="1121328" y="372291"/>
            <a:ext cx="61722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Bell MT"/>
              <a:buNone/>
            </a:pPr>
            <a:r>
              <a:rPr lang="en-US" sz="3200" dirty="0">
                <a:latin typeface="Bell MT"/>
                <a:ea typeface="Bell MT"/>
                <a:cs typeface="Bell MT"/>
                <a:sym typeface="Bell MT"/>
              </a:rPr>
              <a:t>WHAT DOES IT MEAN TO BE A TITLE I SCHOOL?</a:t>
            </a:r>
            <a:endParaRPr sz="3200" dirty="0">
              <a:latin typeface="Bell MT"/>
              <a:ea typeface="Bell MT"/>
              <a:cs typeface="Bell MT"/>
              <a:sym typeface="Bell MT"/>
            </a:endParaRPr>
          </a:p>
        </p:txBody>
      </p:sp>
      <p:sp>
        <p:nvSpPr>
          <p:cNvPr id="179" name="Google Shape;179;p23"/>
          <p:cNvSpPr txBox="1">
            <a:spLocks noGrp="1"/>
          </p:cNvSpPr>
          <p:nvPr>
            <p:ph idx="1"/>
          </p:nvPr>
        </p:nvSpPr>
        <p:spPr>
          <a:xfrm>
            <a:off x="444137" y="1741715"/>
            <a:ext cx="8593183" cy="4800600"/>
          </a:xfrm>
          <a:prstGeom prst="rect">
            <a:avLst/>
          </a:prstGeom>
          <a:noFill/>
          <a:ln>
            <a:noFill/>
          </a:ln>
        </p:spPr>
        <p:txBody>
          <a:bodyPr spcFirstLastPara="1" wrap="square" lIns="91425" tIns="45700" rIns="91425" bIns="45700" anchor="t" anchorCtr="0">
            <a:normAutofit/>
          </a:bodyPr>
          <a:lstStyle/>
          <a:p>
            <a:pPr marL="228600" lvl="0" indent="-216217" algn="l" rtl="0">
              <a:lnSpc>
                <a:spcPct val="90000"/>
              </a:lnSpc>
              <a:spcBef>
                <a:spcPts val="0"/>
              </a:spcBef>
              <a:spcAft>
                <a:spcPts val="0"/>
              </a:spcAft>
              <a:buClr>
                <a:schemeClr val="dk1"/>
              </a:buClr>
              <a:buSzPct val="100000"/>
              <a:buChar char="•"/>
            </a:pPr>
            <a:r>
              <a:rPr lang="en-US" sz="2600" dirty="0">
                <a:latin typeface="Bell MT"/>
                <a:ea typeface="Bell MT"/>
                <a:cs typeface="Bell MT"/>
                <a:sym typeface="Bell MT"/>
              </a:rPr>
              <a:t>Being a Title I school means receiving federal funding (Title I dollars) to </a:t>
            </a:r>
            <a:r>
              <a:rPr lang="en-US" sz="2600" u="sng" dirty="0">
                <a:latin typeface="Bell MT"/>
                <a:ea typeface="Bell MT"/>
                <a:cs typeface="Bell MT"/>
                <a:sym typeface="Bell MT"/>
              </a:rPr>
              <a:t>supplement</a:t>
            </a:r>
            <a:r>
              <a:rPr lang="en-US" sz="2600" dirty="0">
                <a:latin typeface="Bell MT"/>
                <a:ea typeface="Bell MT"/>
                <a:cs typeface="Bell MT"/>
                <a:sym typeface="Bell MT"/>
              </a:rPr>
              <a:t> the school’s existing programs.  These dollars are used for…</a:t>
            </a:r>
            <a:endParaRPr dirty="0"/>
          </a:p>
          <a:p>
            <a:pPr marL="685800" lvl="1" indent="-216217" algn="l" rtl="0">
              <a:lnSpc>
                <a:spcPct val="90000"/>
              </a:lnSpc>
              <a:spcBef>
                <a:spcPts val="500"/>
              </a:spcBef>
              <a:spcAft>
                <a:spcPts val="0"/>
              </a:spcAft>
              <a:buClr>
                <a:schemeClr val="dk1"/>
              </a:buClr>
              <a:buSzPct val="100000"/>
              <a:buChar char="•"/>
            </a:pPr>
            <a:r>
              <a:rPr lang="en-US" sz="2600" dirty="0">
                <a:latin typeface="Bell MT"/>
                <a:ea typeface="Bell MT"/>
                <a:cs typeface="Bell MT"/>
                <a:sym typeface="Bell MT"/>
              </a:rPr>
              <a:t>Identifying students experiencing academic difficulties and providing timely assistance to help these students meet the State’s challenging content standards.</a:t>
            </a:r>
            <a:endParaRPr dirty="0"/>
          </a:p>
          <a:p>
            <a:pPr marL="685800" lvl="1" indent="-216217" algn="l" rtl="0">
              <a:lnSpc>
                <a:spcPct val="90000"/>
              </a:lnSpc>
              <a:spcBef>
                <a:spcPts val="500"/>
              </a:spcBef>
              <a:spcAft>
                <a:spcPts val="0"/>
              </a:spcAft>
              <a:buClr>
                <a:schemeClr val="dk1"/>
              </a:buClr>
              <a:buSzPct val="100000"/>
              <a:buChar char="•"/>
            </a:pPr>
            <a:r>
              <a:rPr lang="en-US" sz="2600" dirty="0">
                <a:latin typeface="Bell MT"/>
                <a:ea typeface="Bell MT"/>
                <a:cs typeface="Bell MT"/>
                <a:sym typeface="Bell MT"/>
              </a:rPr>
              <a:t>Purchasing supplemental staff/programs/materials/supplies</a:t>
            </a:r>
            <a:endParaRPr dirty="0"/>
          </a:p>
          <a:p>
            <a:pPr marL="685800" lvl="1" indent="-216217" algn="l" rtl="0">
              <a:lnSpc>
                <a:spcPct val="90000"/>
              </a:lnSpc>
              <a:spcBef>
                <a:spcPts val="500"/>
              </a:spcBef>
              <a:spcAft>
                <a:spcPts val="0"/>
              </a:spcAft>
              <a:buClr>
                <a:schemeClr val="dk1"/>
              </a:buClr>
              <a:buSzPct val="100000"/>
              <a:buChar char="•"/>
            </a:pPr>
            <a:r>
              <a:rPr lang="en-US" sz="2600" dirty="0">
                <a:latin typeface="Bell MT"/>
                <a:ea typeface="Bell MT"/>
                <a:cs typeface="Bell MT"/>
                <a:sym typeface="Bell MT"/>
              </a:rPr>
              <a:t>Conducting parent and family engagement meetings/trainings/activities</a:t>
            </a:r>
            <a:endParaRPr sz="2600" dirty="0">
              <a:latin typeface="Bell MT"/>
              <a:ea typeface="Bell MT"/>
              <a:cs typeface="Bell MT"/>
              <a:sym typeface="Bell MT"/>
            </a:endParaRPr>
          </a:p>
          <a:p>
            <a:pPr marL="228600" lvl="0" indent="-216217" algn="l" rtl="0">
              <a:lnSpc>
                <a:spcPct val="90000"/>
              </a:lnSpc>
              <a:spcBef>
                <a:spcPts val="1000"/>
              </a:spcBef>
              <a:spcAft>
                <a:spcPts val="0"/>
              </a:spcAft>
              <a:buClr>
                <a:schemeClr val="dk1"/>
              </a:buClr>
              <a:buSzPct val="100000"/>
              <a:buChar char="•"/>
            </a:pPr>
            <a:r>
              <a:rPr lang="en-US" sz="2600" dirty="0">
                <a:latin typeface="Bell MT"/>
                <a:ea typeface="Bell MT"/>
                <a:cs typeface="Bell MT"/>
                <a:sym typeface="Bell MT"/>
              </a:rPr>
              <a:t>Being a Title I school also means parent and family involvement and knowing their rights under ESSA.  </a:t>
            </a:r>
            <a:endParaRPr dirty="0"/>
          </a:p>
          <a:p>
            <a:pPr marL="228600" lvl="0" indent="-75882" algn="l" rtl="0">
              <a:lnSpc>
                <a:spcPct val="90000"/>
              </a:lnSpc>
              <a:spcBef>
                <a:spcPts val="1000"/>
              </a:spcBef>
              <a:spcAft>
                <a:spcPts val="0"/>
              </a:spcAft>
              <a:buClr>
                <a:schemeClr val="dk1"/>
              </a:buClr>
              <a:buSzPct val="100000"/>
              <a:buNone/>
            </a:pPr>
            <a:endParaRPr sz="26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ct val="100000"/>
              <a:buNone/>
            </a:pPr>
            <a:endParaRPr sz="2200" dirty="0"/>
          </a:p>
          <a:p>
            <a:pPr marL="228600" lvl="0" indent="-228600" algn="l" rtl="0">
              <a:lnSpc>
                <a:spcPct val="90000"/>
              </a:lnSpc>
              <a:spcBef>
                <a:spcPts val="1000"/>
              </a:spcBef>
              <a:spcAft>
                <a:spcPts val="0"/>
              </a:spcAft>
              <a:buClr>
                <a:schemeClr val="dk1"/>
              </a:buClr>
              <a:buSzPct val="100000"/>
              <a:buNone/>
            </a:pPr>
            <a:endParaRPr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4"/>
          <p:cNvSpPr txBox="1">
            <a:spLocks noGrp="1"/>
          </p:cNvSpPr>
          <p:nvPr>
            <p:ph type="title"/>
          </p:nvPr>
        </p:nvSpPr>
        <p:spPr>
          <a:xfrm>
            <a:off x="1121328" y="372291"/>
            <a:ext cx="6172200" cy="1143000"/>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dk1"/>
              </a:buClr>
              <a:buSzPct val="100000"/>
              <a:buFont typeface="Bell MT"/>
              <a:buNone/>
            </a:pPr>
            <a:r>
              <a:rPr lang="en-US" sz="3200" dirty="0">
                <a:latin typeface="Bell MT"/>
                <a:ea typeface="Bell MT"/>
                <a:cs typeface="Bell MT"/>
                <a:sym typeface="Bell MT"/>
              </a:rPr>
              <a:t>WHAT IS THE 1% SET-ASIDE AND HOW ARE PARENTS INVOLVED?</a:t>
            </a:r>
            <a:endParaRPr sz="3200" dirty="0">
              <a:latin typeface="Bell MT"/>
              <a:ea typeface="Bell MT"/>
              <a:cs typeface="Bell MT"/>
              <a:sym typeface="Bell MT"/>
            </a:endParaRPr>
          </a:p>
        </p:txBody>
      </p:sp>
      <p:sp>
        <p:nvSpPr>
          <p:cNvPr id="186" name="Google Shape;186;p24"/>
          <p:cNvSpPr txBox="1">
            <a:spLocks noGrp="1"/>
          </p:cNvSpPr>
          <p:nvPr>
            <p:ph idx="1"/>
          </p:nvPr>
        </p:nvSpPr>
        <p:spPr>
          <a:xfrm>
            <a:off x="457200" y="1791789"/>
            <a:ext cx="8382000" cy="46482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ct val="100000"/>
              <a:buChar char="•"/>
            </a:pPr>
            <a:r>
              <a:rPr lang="en-US" sz="2400" dirty="0">
                <a:latin typeface="Bell MT"/>
                <a:ea typeface="Bell MT"/>
                <a:cs typeface="Bell MT"/>
                <a:sym typeface="Bell MT"/>
              </a:rPr>
              <a:t>Any Local Education Agency (LEA) with a Title I Allocation exceeding $500,000 is required by law to set aside 1% of its Title I allocation for Parent and Family engagement. </a:t>
            </a: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ct val="100000"/>
              <a:buChar char="•"/>
            </a:pPr>
            <a:r>
              <a:rPr lang="en-US" sz="2400" dirty="0">
                <a:latin typeface="Bell MT"/>
                <a:ea typeface="Bell MT"/>
                <a:cs typeface="Bell MT"/>
                <a:sym typeface="Bell MT"/>
              </a:rPr>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ct val="100000"/>
              <a:buChar char="•"/>
            </a:pPr>
            <a:r>
              <a:rPr lang="en-US" sz="2400" dirty="0">
                <a:latin typeface="Bell MT"/>
                <a:ea typeface="Bell MT"/>
                <a:cs typeface="Bell MT"/>
                <a:sym typeface="Bell MT"/>
              </a:rPr>
              <a:t>You, as Title I parents, have the right to be involved in how this money is spent.</a:t>
            </a:r>
            <a:endParaRPr dirty="0"/>
          </a:p>
          <a:p>
            <a:pPr marL="228600" lvl="0" indent="-228600" algn="l" rtl="0">
              <a:lnSpc>
                <a:spcPct val="90000"/>
              </a:lnSpc>
              <a:spcBef>
                <a:spcPts val="1000"/>
              </a:spcBef>
              <a:spcAft>
                <a:spcPts val="0"/>
              </a:spcAft>
              <a:buClr>
                <a:schemeClr val="dk1"/>
              </a:buClr>
              <a:buSzPct val="100000"/>
              <a:buNone/>
            </a:pPr>
            <a:endParaRPr sz="2200" dirty="0"/>
          </a:p>
          <a:p>
            <a:pPr marL="228600" lvl="0" indent="-228600" algn="l" rtl="0">
              <a:lnSpc>
                <a:spcPct val="90000"/>
              </a:lnSpc>
              <a:spcBef>
                <a:spcPts val="1000"/>
              </a:spcBef>
              <a:spcAft>
                <a:spcPts val="0"/>
              </a:spcAft>
              <a:buClr>
                <a:schemeClr val="dk1"/>
              </a:buClr>
              <a:buSzPct val="100000"/>
              <a:buNone/>
            </a:pPr>
            <a:endParaRPr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25"/>
          <p:cNvSpPr txBox="1">
            <a:spLocks noGrp="1"/>
          </p:cNvSpPr>
          <p:nvPr>
            <p:ph type="title"/>
          </p:nvPr>
        </p:nvSpPr>
        <p:spPr>
          <a:xfrm>
            <a:off x="1600200" y="510746"/>
            <a:ext cx="61722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Bell MT"/>
              <a:buNone/>
            </a:pPr>
            <a:r>
              <a:rPr lang="en-US" sz="3200" dirty="0">
                <a:latin typeface="Bell MT"/>
                <a:ea typeface="Bell MT"/>
                <a:cs typeface="Bell MT"/>
                <a:sym typeface="Bell MT"/>
              </a:rPr>
              <a:t>WHAT IS THE LEA CONSOLIDATED PLAN?</a:t>
            </a:r>
            <a:endParaRPr sz="3200" dirty="0">
              <a:latin typeface="Bell MT"/>
              <a:ea typeface="Bell MT"/>
              <a:cs typeface="Bell MT"/>
              <a:sym typeface="Bell MT"/>
            </a:endParaRPr>
          </a:p>
        </p:txBody>
      </p:sp>
      <p:sp>
        <p:nvSpPr>
          <p:cNvPr id="193" name="Google Shape;193;p25"/>
          <p:cNvSpPr txBox="1">
            <a:spLocks noGrp="1"/>
          </p:cNvSpPr>
          <p:nvPr>
            <p:ph idx="1"/>
          </p:nvPr>
        </p:nvSpPr>
        <p:spPr>
          <a:xfrm>
            <a:off x="457200" y="1676400"/>
            <a:ext cx="8382000" cy="49530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dirty="0">
                <a:latin typeface="Bell MT"/>
                <a:ea typeface="Bell MT"/>
                <a:cs typeface="Bell MT"/>
                <a:sym typeface="Bell MT"/>
              </a:rPr>
              <a:t>The LEA Title I Consolidated Plan addresses how the LEA will use Title I funds throughout the school system .  Topics include:</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Student academic assessments </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Additional assistance provided struggling students</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Coordination and integration of federal funds and programs</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School programs including Migrant, Pre-School, EL, and Homeless, as applicable.</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Parent and Family Engagement Strategies, which is included in the Parent and Family Engagement Policy. </a:t>
            </a: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ts val="2400"/>
              <a:buChar char="•"/>
            </a:pPr>
            <a:r>
              <a:rPr lang="en-US" sz="2400" dirty="0">
                <a:latin typeface="Bell MT"/>
                <a:ea typeface="Bell MT"/>
                <a:cs typeface="Bell MT"/>
                <a:sym typeface="Bell MT"/>
              </a:rPr>
              <a:t>You, as a Title I Parent, have a right to be involved in the development of the LEA Title I Consolidated Plan.</a:t>
            </a:r>
            <a:endParaRPr dirty="0"/>
          </a:p>
          <a:p>
            <a:pPr marL="228600" lvl="0" indent="-228600" algn="l" rtl="0">
              <a:lnSpc>
                <a:spcPct val="90000"/>
              </a:lnSpc>
              <a:spcBef>
                <a:spcPts val="1000"/>
              </a:spcBef>
              <a:spcAft>
                <a:spcPts val="0"/>
              </a:spcAft>
              <a:buClr>
                <a:schemeClr val="dk1"/>
              </a:buClr>
              <a:buSzPts val="2200"/>
              <a:buNone/>
            </a:pPr>
            <a:endParaRPr sz="2200" dirty="0"/>
          </a:p>
          <a:p>
            <a:pPr marL="228600" lvl="0" indent="-228600" algn="l" rtl="0">
              <a:lnSpc>
                <a:spcPct val="90000"/>
              </a:lnSpc>
              <a:spcBef>
                <a:spcPts val="1000"/>
              </a:spcBef>
              <a:spcAft>
                <a:spcPts val="0"/>
              </a:spcAft>
              <a:buClr>
                <a:schemeClr val="dk1"/>
              </a:buClr>
              <a:buSzPts val="2200"/>
              <a:buNone/>
            </a:pPr>
            <a:endParaRPr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26"/>
          <p:cNvSpPr txBox="1">
            <a:spLocks noGrp="1"/>
          </p:cNvSpPr>
          <p:nvPr>
            <p:ph type="title"/>
          </p:nvPr>
        </p:nvSpPr>
        <p:spPr>
          <a:xfrm>
            <a:off x="1121328" y="372291"/>
            <a:ext cx="61722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2800"/>
              <a:buFont typeface="Bell MT"/>
              <a:buNone/>
            </a:pPr>
            <a:r>
              <a:rPr lang="en-US" sz="2800" dirty="0">
                <a:latin typeface="Bell MT"/>
                <a:ea typeface="Bell MT"/>
                <a:cs typeface="Bell MT"/>
                <a:sym typeface="Bell MT"/>
              </a:rPr>
              <a:t>WHAT IS THE LEA PARENT AND FAMILY ENGAGEMENT PLAN?</a:t>
            </a:r>
            <a:endParaRPr sz="2800" dirty="0">
              <a:latin typeface="Bell MT"/>
              <a:ea typeface="Bell MT"/>
              <a:cs typeface="Bell MT"/>
              <a:sym typeface="Bell MT"/>
            </a:endParaRPr>
          </a:p>
        </p:txBody>
      </p:sp>
      <p:sp>
        <p:nvSpPr>
          <p:cNvPr id="200" name="Google Shape;200;p26"/>
          <p:cNvSpPr txBox="1">
            <a:spLocks noGrp="1"/>
          </p:cNvSpPr>
          <p:nvPr>
            <p:ph idx="1"/>
          </p:nvPr>
        </p:nvSpPr>
        <p:spPr>
          <a:xfrm>
            <a:off x="457200" y="1828800"/>
            <a:ext cx="8382000" cy="4800600"/>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90000"/>
              </a:lnSpc>
              <a:spcBef>
                <a:spcPts val="0"/>
              </a:spcBef>
              <a:spcAft>
                <a:spcPts val="0"/>
              </a:spcAft>
              <a:buClr>
                <a:schemeClr val="dk1"/>
              </a:buClr>
              <a:buSzPts val="2400"/>
              <a:buChar char="•"/>
            </a:pPr>
            <a:r>
              <a:rPr lang="en-US" sz="2400" dirty="0">
                <a:latin typeface="Bell MT"/>
                <a:ea typeface="Bell MT"/>
                <a:cs typeface="Bell MT"/>
                <a:sym typeface="Bell MT"/>
              </a:rPr>
              <a:t>This plan addresses how the LEA will implement the parent and family engagement requirements of Every Student Succeeds Act</a:t>
            </a:r>
            <a:r>
              <a:rPr lang="en-US" sz="2400" i="1" dirty="0">
                <a:latin typeface="Bell MT"/>
                <a:ea typeface="Bell MT"/>
                <a:cs typeface="Bell MT"/>
                <a:sym typeface="Bell MT"/>
              </a:rPr>
              <a:t>.  </a:t>
            </a:r>
            <a:r>
              <a:rPr lang="en-US" sz="2400" dirty="0">
                <a:latin typeface="Bell MT"/>
                <a:ea typeface="Bell MT"/>
                <a:cs typeface="Bell MT"/>
                <a:sym typeface="Bell MT"/>
              </a:rPr>
              <a:t>It includes…</a:t>
            </a:r>
            <a:endParaRPr dirty="0"/>
          </a:p>
          <a:p>
            <a:pPr marL="228600" lvl="0" indent="-76200" algn="l" rtl="0">
              <a:lnSpc>
                <a:spcPct val="90000"/>
              </a:lnSpc>
              <a:spcBef>
                <a:spcPts val="1000"/>
              </a:spcBef>
              <a:spcAft>
                <a:spcPts val="0"/>
              </a:spcAft>
              <a:buClr>
                <a:schemeClr val="dk1"/>
              </a:buClr>
              <a:buSzPts val="2400"/>
              <a:buNone/>
            </a:pPr>
            <a:endParaRPr sz="2400" i="1" dirty="0">
              <a:latin typeface="Bell MT"/>
              <a:ea typeface="Bell MT"/>
              <a:cs typeface="Bell MT"/>
              <a:sym typeface="Bell MT"/>
            </a:endParaRPr>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The LEA’s expectations for parents and families</a:t>
            </a:r>
            <a:endParaRPr dirty="0"/>
          </a:p>
          <a:p>
            <a:pPr marL="685800" lvl="1" indent="-228600" algn="l" rtl="0">
              <a:lnSpc>
                <a:spcPct val="90000"/>
              </a:lnSpc>
              <a:spcBef>
                <a:spcPts val="500"/>
              </a:spcBef>
              <a:spcAft>
                <a:spcPts val="0"/>
              </a:spcAft>
              <a:buClr>
                <a:schemeClr val="dk1"/>
              </a:buClr>
              <a:buSzPts val="2400"/>
              <a:buNone/>
            </a:pPr>
            <a:endParaRPr sz="2400" dirty="0">
              <a:latin typeface="Bell MT"/>
              <a:ea typeface="Bell MT"/>
              <a:cs typeface="Bell MT"/>
              <a:sym typeface="Bell MT"/>
            </a:endParaRPr>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How the LEA will involve parents in decision-making</a:t>
            </a:r>
            <a:endParaRPr dirty="0"/>
          </a:p>
          <a:p>
            <a:pPr marL="685800" lvl="1" indent="-228600" algn="l" rtl="0">
              <a:lnSpc>
                <a:spcPct val="90000"/>
              </a:lnSpc>
              <a:spcBef>
                <a:spcPts val="500"/>
              </a:spcBef>
              <a:spcAft>
                <a:spcPts val="0"/>
              </a:spcAft>
              <a:buClr>
                <a:schemeClr val="dk1"/>
              </a:buClr>
              <a:buSzPts val="2400"/>
              <a:buNone/>
            </a:pPr>
            <a:endParaRPr sz="2400" dirty="0">
              <a:latin typeface="Bell MT"/>
              <a:ea typeface="Bell MT"/>
              <a:cs typeface="Bell MT"/>
              <a:sym typeface="Bell MT"/>
            </a:endParaRPr>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How the LEA will work to build the schools’ and parents’ capacity for strong parental involvement to improve student academic achievement</a:t>
            </a:r>
            <a:endParaRPr dirty="0"/>
          </a:p>
          <a:p>
            <a:pPr marL="228600" lvl="0" indent="-228600" algn="l" rtl="0">
              <a:lnSpc>
                <a:spcPct val="90000"/>
              </a:lnSpc>
              <a:spcBef>
                <a:spcPts val="1000"/>
              </a:spcBef>
              <a:spcAft>
                <a:spcPts val="0"/>
              </a:spcAft>
              <a:buClr>
                <a:schemeClr val="dk1"/>
              </a:buClr>
              <a:buSzPts val="2400"/>
              <a:buChar char="•"/>
            </a:pPr>
            <a:r>
              <a:rPr lang="en-US" sz="2400" dirty="0">
                <a:latin typeface="Bell MT"/>
                <a:ea typeface="Bell MT"/>
                <a:cs typeface="Bell MT"/>
                <a:sym typeface="Bell MT"/>
              </a:rPr>
              <a:t>You, as Title I parents, have the right to be involved in the development of this plan.</a:t>
            </a:r>
            <a:endParaRPr dirty="0"/>
          </a:p>
          <a:p>
            <a:pPr marL="685800" lvl="1" indent="-228600" algn="l" rtl="0">
              <a:lnSpc>
                <a:spcPct val="90000"/>
              </a:lnSpc>
              <a:spcBef>
                <a:spcPts val="500"/>
              </a:spcBef>
              <a:spcAft>
                <a:spcPts val="0"/>
              </a:spcAft>
              <a:buClr>
                <a:schemeClr val="dk1"/>
              </a:buClr>
              <a:buSzPts val="1800"/>
              <a:buNone/>
            </a:pPr>
            <a:endParaRPr sz="1800" dirty="0"/>
          </a:p>
          <a:p>
            <a:pPr marL="228600" lvl="0" indent="-88900" algn="l" rtl="0">
              <a:lnSpc>
                <a:spcPct val="90000"/>
              </a:lnSpc>
              <a:spcBef>
                <a:spcPts val="1000"/>
              </a:spcBef>
              <a:spcAft>
                <a:spcPts val="0"/>
              </a:spcAft>
              <a:buClr>
                <a:schemeClr val="dk1"/>
              </a:buClr>
              <a:buSzPts val="2200"/>
              <a:buNone/>
            </a:pPr>
            <a:endParaRPr sz="2200" dirty="0"/>
          </a:p>
          <a:p>
            <a:pPr marL="228600" lvl="0" indent="-228600" algn="l" rtl="0">
              <a:lnSpc>
                <a:spcPct val="90000"/>
              </a:lnSpc>
              <a:spcBef>
                <a:spcPts val="1000"/>
              </a:spcBef>
              <a:spcAft>
                <a:spcPts val="0"/>
              </a:spcAft>
              <a:buClr>
                <a:schemeClr val="dk1"/>
              </a:buClr>
              <a:buSzPts val="2200"/>
              <a:buNone/>
            </a:pPr>
            <a:endParaRPr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7"/>
          <p:cNvSpPr txBox="1">
            <a:spLocks noGrp="1"/>
          </p:cNvSpPr>
          <p:nvPr>
            <p:ph type="title"/>
          </p:nvPr>
        </p:nvSpPr>
        <p:spPr>
          <a:xfrm>
            <a:off x="2248988" y="267788"/>
            <a:ext cx="4495800" cy="11430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Bell MT"/>
              <a:buNone/>
            </a:pPr>
            <a:r>
              <a:rPr lang="en-US" sz="3200" dirty="0">
                <a:latin typeface="Bell MT"/>
                <a:ea typeface="Bell MT"/>
                <a:cs typeface="Bell MT"/>
                <a:sym typeface="Bell MT"/>
              </a:rPr>
              <a:t>WHAT IS A CIP?</a:t>
            </a:r>
            <a:endParaRPr sz="3200" dirty="0">
              <a:latin typeface="Bell MT"/>
              <a:ea typeface="Bell MT"/>
              <a:cs typeface="Bell MT"/>
              <a:sym typeface="Bell MT"/>
            </a:endParaRPr>
          </a:p>
        </p:txBody>
      </p:sp>
      <p:sp>
        <p:nvSpPr>
          <p:cNvPr id="207" name="Google Shape;207;p27"/>
          <p:cNvSpPr txBox="1">
            <a:spLocks noGrp="1"/>
          </p:cNvSpPr>
          <p:nvPr>
            <p:ph idx="1"/>
          </p:nvPr>
        </p:nvSpPr>
        <p:spPr>
          <a:xfrm>
            <a:off x="661851" y="1937657"/>
            <a:ext cx="8077200" cy="472440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sz="2400" dirty="0">
                <a:latin typeface="Bell MT"/>
                <a:ea typeface="Bell MT"/>
                <a:cs typeface="Bell MT"/>
                <a:sym typeface="Bell MT"/>
              </a:rPr>
              <a:t>The CIP is your school’s Continuous Improvement Plan and includes:</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A Needs Assessment and Summary of Data</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Goals and Strategies to Address Academic Needs of Students</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Professional Development Needs</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Coordination of Resources/Comprehensive Budget</a:t>
            </a:r>
            <a:endParaRPr dirty="0"/>
          </a:p>
          <a:p>
            <a:pPr marL="685800" lvl="1" indent="-228600" algn="l" rtl="0">
              <a:lnSpc>
                <a:spcPct val="90000"/>
              </a:lnSpc>
              <a:spcBef>
                <a:spcPts val="500"/>
              </a:spcBef>
              <a:spcAft>
                <a:spcPts val="0"/>
              </a:spcAft>
              <a:buClr>
                <a:schemeClr val="dk1"/>
              </a:buClr>
              <a:buSzPts val="2400"/>
              <a:buChar char="•"/>
            </a:pPr>
            <a:r>
              <a:rPr lang="en-US" sz="2400" dirty="0">
                <a:latin typeface="Bell MT"/>
                <a:ea typeface="Bell MT"/>
                <a:cs typeface="Bell MT"/>
                <a:sym typeface="Bell MT"/>
              </a:rPr>
              <a:t>The School’s Parent and Family Engagement policy.</a:t>
            </a:r>
            <a:endParaRPr dirty="0"/>
          </a:p>
          <a:p>
            <a:pPr marL="685800" lvl="1" indent="-228600" algn="l" rtl="0">
              <a:lnSpc>
                <a:spcPct val="90000"/>
              </a:lnSpc>
              <a:spcBef>
                <a:spcPts val="500"/>
              </a:spcBef>
              <a:spcAft>
                <a:spcPts val="0"/>
              </a:spcAft>
              <a:buClr>
                <a:schemeClr val="dk1"/>
              </a:buClr>
              <a:buSzPts val="2400"/>
              <a:buNone/>
            </a:pPr>
            <a:endParaRPr sz="2400" dirty="0">
              <a:latin typeface="Bell MT"/>
              <a:ea typeface="Bell MT"/>
              <a:cs typeface="Bell MT"/>
              <a:sym typeface="Bell MT"/>
            </a:endParaRPr>
          </a:p>
          <a:p>
            <a:pPr marL="228600" lvl="0" indent="-228600" algn="l" rtl="0">
              <a:lnSpc>
                <a:spcPct val="90000"/>
              </a:lnSpc>
              <a:spcBef>
                <a:spcPts val="1000"/>
              </a:spcBef>
              <a:spcAft>
                <a:spcPts val="0"/>
              </a:spcAft>
              <a:buClr>
                <a:schemeClr val="dk1"/>
              </a:buClr>
              <a:buSzPts val="2400"/>
              <a:buChar char="•"/>
            </a:pPr>
            <a:r>
              <a:rPr lang="en-US" sz="2400" dirty="0">
                <a:latin typeface="Bell MT"/>
                <a:ea typeface="Bell MT"/>
                <a:cs typeface="Bell MT"/>
                <a:sym typeface="Bell MT"/>
              </a:rPr>
              <a:t>You, as Title I parents, have the right to be involved in the development of this plan.</a:t>
            </a:r>
            <a:endParaRPr dirty="0"/>
          </a:p>
          <a:p>
            <a:pPr marL="685800" lvl="1" indent="-228600" algn="l" rtl="0">
              <a:lnSpc>
                <a:spcPct val="90000"/>
              </a:lnSpc>
              <a:spcBef>
                <a:spcPts val="500"/>
              </a:spcBef>
              <a:spcAft>
                <a:spcPts val="0"/>
              </a:spcAft>
              <a:buClr>
                <a:schemeClr val="dk1"/>
              </a:buClr>
              <a:buSzPts val="2200"/>
              <a:buNone/>
            </a:pPr>
            <a:endParaRPr sz="2200" dirty="0"/>
          </a:p>
          <a:p>
            <a:pPr marL="228600" lvl="0" indent="-228600" algn="l" rtl="0">
              <a:lnSpc>
                <a:spcPct val="90000"/>
              </a:lnSpc>
              <a:spcBef>
                <a:spcPts val="1000"/>
              </a:spcBef>
              <a:spcAft>
                <a:spcPts val="0"/>
              </a:spcAft>
              <a:buClr>
                <a:schemeClr val="dk1"/>
              </a:buClr>
              <a:buSzPts val="2200"/>
              <a:buNone/>
            </a:pPr>
            <a:endParaRPr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3528" y="72594"/>
            <a:ext cx="1532610" cy="1442697"/>
          </a:xfrm>
          <a:prstGeom prst="rect">
            <a:avLst/>
          </a:prstGeom>
        </p:spPr>
      </p:pic>
    </p:spTree>
  </p:cSld>
  <p:clrMapOvr>
    <a:masterClrMapping/>
  </p:clrMapOvr>
</p:sld>
</file>

<file path=ppt/theme/theme1.xml><?xml version="1.0" encoding="utf-8"?>
<a:theme xmlns:a="http://schemas.openxmlformats.org/drawingml/2006/main" name="Retrospect">
  <a:themeElements>
    <a:clrScheme name="Custom 1">
      <a:dk1>
        <a:sysClr val="windowText" lastClr="000000"/>
      </a:dk1>
      <a:lt1>
        <a:sysClr val="window" lastClr="FFFFFF"/>
      </a:lt1>
      <a:dk2>
        <a:srgbClr val="444D26"/>
      </a:dk2>
      <a:lt2>
        <a:srgbClr val="FEFAC9"/>
      </a:lt2>
      <a:accent1>
        <a:srgbClr val="FF0000"/>
      </a:accent1>
      <a:accent2>
        <a:srgbClr val="92D050"/>
      </a:accent2>
      <a:accent3>
        <a:srgbClr val="E7BC29"/>
      </a:accent3>
      <a:accent4>
        <a:srgbClr val="FF0000"/>
      </a:accent4>
      <a:accent5>
        <a:srgbClr val="92D050"/>
      </a:accent5>
      <a:accent6>
        <a:srgbClr val="FFC000"/>
      </a:accent6>
      <a:hlink>
        <a:srgbClr val="FF0000"/>
      </a:hlink>
      <a:folHlink>
        <a:srgbClr val="7F6F6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TM02900769[[fn=Retrospect]]</Template>
  <TotalTime>78</TotalTime>
  <Words>3029</Words>
  <Application>Microsoft Office PowerPoint</Application>
  <PresentationFormat>On-screen Show (4:3)</PresentationFormat>
  <Paragraphs>236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ANNUAL TITLE I  PARENT MEETING</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ANNUAL MEETING  OF TITLE I PARENTS</dc:title>
  <dc:creator>Pines, Rebecca</dc:creator>
  <cp:lastModifiedBy>Brenda Stokes</cp:lastModifiedBy>
  <cp:revision>14</cp:revision>
  <dcterms:modified xsi:type="dcterms:W3CDTF">2024-09-10T18:51:43Z</dcterms:modified>
</cp:coreProperties>
</file>