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6fa3c898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6fa3c8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d0b96ad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bd0b96ad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d877922c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d877922c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Answer: B</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6fa3c898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c6fa3c8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9736898a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9736898a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6fa3c898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6fa3c89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9736898a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9736898a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6fa3c898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6fa3c89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9736898a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9736898a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fa3c898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a3c8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43402ea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43402ea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9736898a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9736898a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9736898a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9736898a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9736898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9736898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youtube.com/watch?v=7xo4tUMdAMw"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hyperlink" Target="http://www.youtube.com/watch?v=A8Dmo3ZFlWg" TargetMode="External"/><Relationship Id="rId5"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youtube.com/watch?v=uRu_JcarCDY"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Types of Governments</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3/9/2022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63625" y="206900"/>
            <a:ext cx="8296800" cy="96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800"/>
              <a:t>Magna Carta 1215</a:t>
            </a:r>
            <a:endParaRPr sz="3800"/>
          </a:p>
        </p:txBody>
      </p:sp>
      <p:sp>
        <p:nvSpPr>
          <p:cNvPr id="140" name="Google Shape;140;p22"/>
          <p:cNvSpPr txBox="1"/>
          <p:nvPr/>
        </p:nvSpPr>
        <p:spPr>
          <a:xfrm>
            <a:off x="1019575" y="1069850"/>
            <a:ext cx="6984900" cy="3170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England was a monarchy, but some questioned their absolute </a:t>
            </a:r>
            <a:r>
              <a:rPr lang="en" sz="1800">
                <a:solidFill>
                  <a:srgbClr val="FFFFFF"/>
                </a:solidFill>
                <a:latin typeface="Lato"/>
                <a:ea typeface="Lato"/>
                <a:cs typeface="Lato"/>
                <a:sym typeface="Lato"/>
              </a:rPr>
              <a:t>authority</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Magna Carta limited the king’s rule </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King’s decisions became subject to review</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Overtime the review of the king’s laws became parliament</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Introduced </a:t>
            </a:r>
            <a:r>
              <a:rPr b="1" lang="en" sz="1800">
                <a:solidFill>
                  <a:srgbClr val="FFFFFF"/>
                </a:solidFill>
                <a:latin typeface="Lato"/>
                <a:ea typeface="Lato"/>
                <a:cs typeface="Lato"/>
                <a:sym typeface="Lato"/>
              </a:rPr>
              <a:t>Rule of Law</a:t>
            </a:r>
            <a:r>
              <a:rPr lang="en" sz="1800">
                <a:solidFill>
                  <a:srgbClr val="FFFFFF"/>
                </a:solidFill>
                <a:latin typeface="Lato"/>
                <a:ea typeface="Lato"/>
                <a:cs typeface="Lato"/>
                <a:sym typeface="Lato"/>
              </a:rPr>
              <a:t>-everyone has to follow the law, including Monarchs</a:t>
            </a:r>
            <a:endParaRPr sz="1800">
              <a:solidFill>
                <a:srgbClr val="FFFFFF"/>
              </a:solidFill>
              <a:latin typeface="Lato"/>
              <a:ea typeface="Lato"/>
              <a:cs typeface="Lato"/>
              <a:sym typeface="Lato"/>
            </a:endParaRPr>
          </a:p>
          <a:p>
            <a:pPr indent="-342900" lvl="0" marL="457200" rtl="0" algn="l">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Without Rule of Law monarchs and rulers could be cruel to citizens</a:t>
            </a:r>
            <a:endParaRPr sz="1800">
              <a:solidFill>
                <a:srgbClr val="FFFFFF"/>
              </a:solidFill>
              <a:latin typeface="Lato"/>
              <a:ea typeface="Lato"/>
              <a:cs typeface="Lato"/>
              <a:sym typeface="Lato"/>
            </a:endParaRPr>
          </a:p>
          <a:p>
            <a:pPr indent="0" lvl="0" marL="45720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Why is this old piece of parchment considered to be such a powerful symbol of our rights and freedoms? Narrated by Monty Python’s Terry Jones, this animation takes you back to medieval times, when England under the reign of Bad King John. It asks why Magna Carta was originally created and what it meant to those living in the 13th  century.&#10;&#10;Find out more about Magna Carta at the British Library’s website – http://www.bl.uk/magna-carta" id="145" name="Google Shape;145;p23" title="What is Magna Carta?">
            <a:hlinkClick r:id="rId3"/>
          </p:cNvPr>
          <p:cNvPicPr preferRelativeResize="0"/>
          <p:nvPr/>
        </p:nvPicPr>
        <p:blipFill>
          <a:blip r:embed="rId4">
            <a:alphaModFix/>
          </a:blip>
          <a:stretch>
            <a:fillRect/>
          </a:stretch>
        </p:blipFill>
        <p:spPr>
          <a:xfrm>
            <a:off x="1411688" y="201513"/>
            <a:ext cx="6320626" cy="4740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4"/>
          <p:cNvPicPr preferRelativeResize="0"/>
          <p:nvPr/>
        </p:nvPicPr>
        <p:blipFill rotWithShape="1">
          <a:blip r:embed="rId3">
            <a:alphaModFix/>
          </a:blip>
          <a:srcRect b="12392" l="0" r="970" t="21831"/>
          <a:stretch/>
        </p:blipFill>
        <p:spPr>
          <a:xfrm>
            <a:off x="189600" y="819175"/>
            <a:ext cx="8523051" cy="3182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Monarchy</a:t>
            </a:r>
            <a:endParaRPr/>
          </a:p>
        </p:txBody>
      </p:sp>
      <p:sp>
        <p:nvSpPr>
          <p:cNvPr id="156" name="Google Shape;156;p25"/>
          <p:cNvSpPr txBox="1"/>
          <p:nvPr>
            <p:ph idx="1" type="body"/>
          </p:nvPr>
        </p:nvSpPr>
        <p:spPr>
          <a:xfrm>
            <a:off x="2400300" y="1363750"/>
            <a:ext cx="3071400" cy="1326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Inherit the role through family</a:t>
            </a:r>
            <a:endParaRPr sz="1600"/>
          </a:p>
          <a:p>
            <a:pPr indent="-330200" lvl="0" marL="457200" rtl="0" algn="l">
              <a:spcBef>
                <a:spcPts val="1200"/>
              </a:spcBef>
              <a:spcAft>
                <a:spcPts val="1200"/>
              </a:spcAft>
              <a:buSzPts val="1600"/>
              <a:buChar char="●"/>
            </a:pPr>
            <a:r>
              <a:rPr lang="en" sz="1600"/>
              <a:t>Typically a king or queen</a:t>
            </a:r>
            <a:endParaRPr sz="1600"/>
          </a:p>
        </p:txBody>
      </p:sp>
      <p:pic>
        <p:nvPicPr>
          <p:cNvPr id="157" name="Google Shape;157;p25"/>
          <p:cNvPicPr preferRelativeResize="0"/>
          <p:nvPr/>
        </p:nvPicPr>
        <p:blipFill>
          <a:blip r:embed="rId3">
            <a:alphaModFix/>
          </a:blip>
          <a:stretch>
            <a:fillRect/>
          </a:stretch>
        </p:blipFill>
        <p:spPr>
          <a:xfrm>
            <a:off x="152400" y="1363750"/>
            <a:ext cx="2095503" cy="3112101"/>
          </a:xfrm>
          <a:prstGeom prst="rect">
            <a:avLst/>
          </a:prstGeom>
          <a:noFill/>
          <a:ln>
            <a:noFill/>
          </a:ln>
        </p:spPr>
      </p:pic>
      <p:pic>
        <p:nvPicPr>
          <p:cNvPr id="158" name="Google Shape;158;p25"/>
          <p:cNvPicPr preferRelativeResize="0"/>
          <p:nvPr/>
        </p:nvPicPr>
        <p:blipFill>
          <a:blip r:embed="rId4">
            <a:alphaModFix/>
          </a:blip>
          <a:stretch>
            <a:fillRect/>
          </a:stretch>
        </p:blipFill>
        <p:spPr>
          <a:xfrm>
            <a:off x="5533978" y="1067625"/>
            <a:ext cx="3367499" cy="3600162"/>
          </a:xfrm>
          <a:prstGeom prst="rect">
            <a:avLst/>
          </a:prstGeom>
          <a:noFill/>
          <a:ln>
            <a:noFill/>
          </a:ln>
        </p:spPr>
      </p:pic>
      <p:pic>
        <p:nvPicPr>
          <p:cNvPr id="159" name="Google Shape;159;p25"/>
          <p:cNvPicPr preferRelativeResize="0"/>
          <p:nvPr/>
        </p:nvPicPr>
        <p:blipFill>
          <a:blip r:embed="rId5">
            <a:alphaModFix/>
          </a:blip>
          <a:stretch>
            <a:fillRect/>
          </a:stretch>
        </p:blipFill>
        <p:spPr>
          <a:xfrm>
            <a:off x="2812238" y="2722775"/>
            <a:ext cx="2247525" cy="1657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Plutocracy</a:t>
            </a:r>
            <a:endParaRPr/>
          </a:p>
        </p:txBody>
      </p:sp>
      <p:sp>
        <p:nvSpPr>
          <p:cNvPr id="165" name="Google Shape;165;p26"/>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Plutocracy-power in society and government is in the hands of the wealthy</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rPr lang="en" sz="1800"/>
              <a:t>Typically results in bad treatment of the poor.</a:t>
            </a:r>
            <a:endParaRPr sz="1800"/>
          </a:p>
        </p:txBody>
      </p:sp>
      <p:pic>
        <p:nvPicPr>
          <p:cNvPr id="166" name="Google Shape;166;p26"/>
          <p:cNvPicPr preferRelativeResize="0"/>
          <p:nvPr/>
        </p:nvPicPr>
        <p:blipFill>
          <a:blip r:embed="rId3">
            <a:alphaModFix/>
          </a:blip>
          <a:stretch>
            <a:fillRect/>
          </a:stretch>
        </p:blipFill>
        <p:spPr>
          <a:xfrm>
            <a:off x="5582953" y="691675"/>
            <a:ext cx="3246478" cy="3627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Types of Government</a:t>
            </a:r>
            <a:endParaRPr/>
          </a:p>
        </p:txBody>
      </p:sp>
      <p:sp>
        <p:nvSpPr>
          <p:cNvPr id="172" name="Google Shape;172;p27"/>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Authoritarian</a:t>
            </a:r>
            <a:endParaRPr b="1" sz="2100">
              <a:solidFill>
                <a:schemeClr val="dk1"/>
              </a:solidFill>
            </a:endParaRPr>
          </a:p>
          <a:p>
            <a:pPr indent="-330200" lvl="0" marL="457200" rtl="0" algn="l">
              <a:spcBef>
                <a:spcPts val="1600"/>
              </a:spcBef>
              <a:spcAft>
                <a:spcPts val="1200"/>
              </a:spcAft>
              <a:buSzPts val="1600"/>
              <a:buChar char="●"/>
            </a:pPr>
            <a:r>
              <a:rPr lang="en" sz="1600"/>
              <a:t>Dictatorship, military rule, fascism </a:t>
            </a:r>
            <a:endParaRPr sz="1800"/>
          </a:p>
        </p:txBody>
      </p:sp>
      <p:pic>
        <p:nvPicPr>
          <p:cNvPr id="173" name="Google Shape;173;p27"/>
          <p:cNvPicPr preferRelativeResize="0"/>
          <p:nvPr/>
        </p:nvPicPr>
        <p:blipFill>
          <a:blip r:embed="rId3">
            <a:alphaModFix/>
          </a:blip>
          <a:stretch>
            <a:fillRect/>
          </a:stretch>
        </p:blipFill>
        <p:spPr>
          <a:xfrm>
            <a:off x="6985025" y="2663047"/>
            <a:ext cx="1421152" cy="1872326"/>
          </a:xfrm>
          <a:prstGeom prst="rect">
            <a:avLst/>
          </a:prstGeom>
          <a:noFill/>
          <a:ln>
            <a:noFill/>
          </a:ln>
        </p:spPr>
      </p:pic>
      <p:pic>
        <p:nvPicPr>
          <p:cNvPr descr="Dictatorships are notorious for being scary, evil, and dangerous, but they still exist today. Nick runs through the basics of this government type.&#10;---&#10;READ THE SCRIPT:&#10;[Nick] I'm in charge now and I'm going to tell you what to do. Okay, maybe not. But if you would kindly listen for a minute as I explain dictatorships, that would be great.&#10;&#10; A dictatorship is a form of government in which all the power lies within one person. Some power can be shared with others close to the dictator, but the overwhelming majority of power resides with that one person. Dictatorships are notorious for being scary, evil, and dangerous, but they still exist today. &#10;&#10;If it sounds like a monarchy, that's because the two forms of government have a lotta similarities. However, there are some characteristics that set the two forms of government apart. Dictators tend to take power and not let go. They don't look out for their people's best interests, whereas a monarch does or at least is supposed to. &#10;&#10;A dictator may claim that's what they're doing, but their actions usually tell the truth. In fact, they usually take a different title because they don't like being called a dictator. &#10;&#10;One of the most well known examples of this being in World War II, when German dictator Adolph Hitler was referred to as the fuhrer, meaning guide or leader. Hitler ordered the murders of millions of Jews, including citizens of his own country. &#10;&#10;Living in a dictatorship doesn't sound pleasant, so you may be wondering, how do they start and how do they stick around? There are plenty of ways dictators have risen to power, but a large number of them result from violence, taking advantage of a need for change in the country. &#10;&#10;In times of need, countries will sometimes give up authority to a singular leader for a time in order to settle a problem quickly. While it may have been the intention to be temporary, dictators can take advantage of this power in certain instances and hold onto it. &#10;&#10;Dictators hold onto their power by suppressing their people. They limit rights and only allow people to have information that they want them to know. This can include propaganda. Propaganda is any misleading information that's used to promote a political cause or view. This can be anything from lies about a country's wellbeing to fictional stories about a dictator and their supposed greatness. &#10;&#10;Because of these reasons, it can become confusing when a country is truly a dictatorship. Normally, outside countries will be the ones to label nations as dictatorships because of the lack of influence dictators have on citizens other than their own. &#10;&#10;Some of the most notable dictatorships have sprouted up in just the last hundred years. During and after World War II, the world couldn't help but focus on the cruel and unbelievable tragic dictatorships of Germany and Russia. Germany was controlled by the Nazi Party, led by the aforementioned Adolph Hitler. And Russia was at the time known as the Soviet Union and controlled by Joseph Stalin. &#10;&#10;Numerous crimes against humanity occurred under both men's lead, and yet many were still led to believe that they were each great leaders who would bring prosperity to their respective countries. &#10;&#10;Still today, dictatorships continue to rule over various nations without truly being recognized as one. Some use different labels such as &quot;communist state&quot; to distinguish themselves from being a dictatorship. &#10;&#10;As history shows with all forms of government, it's important to be aware of government officials and know when they have abused their power. &#10;&#10;---&#10;NewsDepth, a weekly interactive television program produced by WVIZ/PBS ideastream, breaks down the biggest news stories into teachable lessons for 4th to 6th-grade students. &#10;&#10;The show provides cross-curricular and real-world learning opportunities that spark great class discussions. Beyond covering current events, NewsDepth features special segments on Ohio history, science, civics and art that align with Ohio learning standards. &#10;&#10;NewsDepth is in its 50th season and has become a trusted and loved free resource for hundreds of teachers across Ohio. The show has also been recognized by industry professionals, having received multiple regional Emmy awards and two gold seals from the Parents’ Choice Awards.&#10;&#10;Full half-hour episodes of NewsDepth are broadcast on multiple PBS stations across Ohio and are available 24/7 on https://www.ideastream.org/newsdepth.&#10;&#10;© 2020 ideastream. All rights reserved.&#10;&#10;Select footage used under license from CNN Newsource.&#10;Photos used under license from Shutterstock.com.&#10;Music used under license from Killertracks.com" id="174" name="Google Shape;174;p27" title="What's a Dictatorship? | Politics on Point">
            <a:hlinkClick r:id="rId4"/>
          </p:cNvPr>
          <p:cNvPicPr preferRelativeResize="0"/>
          <p:nvPr/>
        </p:nvPicPr>
        <p:blipFill>
          <a:blip r:embed="rId5">
            <a:alphaModFix/>
          </a:blip>
          <a:stretch>
            <a:fillRect/>
          </a:stretch>
        </p:blipFill>
        <p:spPr>
          <a:xfrm>
            <a:off x="434425" y="1471175"/>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265500" y="519525"/>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Types of Democracy</a:t>
            </a:r>
            <a:endParaRPr/>
          </a:p>
        </p:txBody>
      </p:sp>
      <p:sp>
        <p:nvSpPr>
          <p:cNvPr id="79" name="Google Shape;79;p14"/>
          <p:cNvSpPr txBox="1"/>
          <p:nvPr>
            <p:ph idx="1" type="subTitle"/>
          </p:nvPr>
        </p:nvSpPr>
        <p:spPr>
          <a:xfrm>
            <a:off x="265500" y="2735377"/>
            <a:ext cx="4045200" cy="212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4 types of Democracies</a:t>
            </a:r>
            <a:endParaRPr/>
          </a:p>
          <a:p>
            <a:pPr indent="0" lvl="0" marL="0" rtl="0" algn="ctr">
              <a:spcBef>
                <a:spcPts val="0"/>
              </a:spcBef>
              <a:spcAft>
                <a:spcPts val="0"/>
              </a:spcAft>
              <a:buNone/>
            </a:pPr>
            <a:r>
              <a:rPr lang="en"/>
              <a:t>Direct Democracy</a:t>
            </a:r>
            <a:endParaRPr/>
          </a:p>
          <a:p>
            <a:pPr indent="0" lvl="0" marL="0" rtl="0" algn="ctr">
              <a:spcBef>
                <a:spcPts val="0"/>
              </a:spcBef>
              <a:spcAft>
                <a:spcPts val="0"/>
              </a:spcAft>
              <a:buNone/>
            </a:pPr>
            <a:r>
              <a:rPr lang="en"/>
              <a:t>Parliamentary</a:t>
            </a:r>
            <a:r>
              <a:rPr lang="en"/>
              <a:t> Democracy</a:t>
            </a:r>
            <a:endParaRPr/>
          </a:p>
          <a:p>
            <a:pPr indent="0" lvl="0" marL="0" rtl="0" algn="ctr">
              <a:spcBef>
                <a:spcPts val="0"/>
              </a:spcBef>
              <a:spcAft>
                <a:spcPts val="0"/>
              </a:spcAft>
              <a:buNone/>
            </a:pPr>
            <a:r>
              <a:rPr lang="en"/>
              <a:t>Presidential Democracy</a:t>
            </a:r>
            <a:endParaRPr/>
          </a:p>
          <a:p>
            <a:pPr indent="0" lvl="0" marL="0" rtl="0" algn="ctr">
              <a:spcBef>
                <a:spcPts val="0"/>
              </a:spcBef>
              <a:spcAft>
                <a:spcPts val="0"/>
              </a:spcAft>
              <a:buNone/>
            </a:pPr>
            <a:r>
              <a:rPr lang="en"/>
              <a:t>Representative Democracy</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80" name="Google Shape;80;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t>Democracy </a:t>
            </a:r>
            <a:endParaRPr b="1"/>
          </a:p>
          <a:p>
            <a:pPr indent="-342900" lvl="0" marL="457200" rtl="0" algn="l">
              <a:spcBef>
                <a:spcPts val="0"/>
              </a:spcBef>
              <a:spcAft>
                <a:spcPts val="0"/>
              </a:spcAft>
              <a:buSzPts val="1800"/>
              <a:buChar char="●"/>
            </a:pPr>
            <a:r>
              <a:rPr lang="en"/>
              <a:t>Developed by Greeks in  500 BCE</a:t>
            </a:r>
            <a:endParaRPr/>
          </a:p>
          <a:p>
            <a:pPr indent="-342900" lvl="0" marL="457200" rtl="0" algn="l">
              <a:spcBef>
                <a:spcPts val="0"/>
              </a:spcBef>
              <a:spcAft>
                <a:spcPts val="0"/>
              </a:spcAft>
              <a:buSzPts val="1800"/>
              <a:buChar char="●"/>
            </a:pPr>
            <a:r>
              <a:rPr lang="en"/>
              <a:t>Means “common people” and “strength”</a:t>
            </a:r>
            <a:endParaRPr/>
          </a:p>
          <a:p>
            <a:pPr indent="0" lvl="0" marL="0" rtl="0" algn="l">
              <a:spcBef>
                <a:spcPts val="1600"/>
              </a:spcBef>
              <a:spcAft>
                <a:spcPts val="0"/>
              </a:spcAft>
              <a:buClr>
                <a:schemeClr val="dk2"/>
              </a:buClr>
              <a:buSzPts val="1100"/>
              <a:buFont typeface="Arial"/>
              <a:buNone/>
            </a:pPr>
            <a:r>
              <a:rPr b="1" lang="en"/>
              <a:t>Direct Democracy</a:t>
            </a:r>
            <a:endParaRPr b="1"/>
          </a:p>
          <a:p>
            <a:pPr indent="-342900" lvl="0" marL="457200" rtl="0" algn="l">
              <a:spcBef>
                <a:spcPts val="1600"/>
              </a:spcBef>
              <a:spcAft>
                <a:spcPts val="0"/>
              </a:spcAft>
              <a:buSzPts val="1800"/>
              <a:buChar char="●"/>
            </a:pPr>
            <a:r>
              <a:rPr b="1" lang="en"/>
              <a:t>A vote by all citizens to make a decision</a:t>
            </a:r>
            <a:endParaRPr b="1"/>
          </a:p>
          <a:p>
            <a:pPr indent="-342900" lvl="0" marL="457200" rtl="0" algn="l">
              <a:spcBef>
                <a:spcPts val="0"/>
              </a:spcBef>
              <a:spcAft>
                <a:spcPts val="0"/>
              </a:spcAft>
              <a:buSzPts val="1800"/>
              <a:buChar char="●"/>
            </a:pPr>
            <a:r>
              <a:rPr b="1" lang="en"/>
              <a:t>Local American elections are direct democracies (when voting on issues)</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Parliamentary</a:t>
            </a:r>
            <a:endParaRPr/>
          </a:p>
          <a:p>
            <a:pPr indent="0" lvl="0" marL="0" rtl="0" algn="l">
              <a:spcBef>
                <a:spcPts val="0"/>
              </a:spcBef>
              <a:spcAft>
                <a:spcPts val="0"/>
              </a:spcAft>
              <a:buNone/>
            </a:pPr>
            <a:r>
              <a:rPr lang="en"/>
              <a:t>Democracy</a:t>
            </a:r>
            <a:endParaRPr/>
          </a:p>
        </p:txBody>
      </p:sp>
      <p:sp>
        <p:nvSpPr>
          <p:cNvPr id="86" name="Google Shape;86;p1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Parliament</a:t>
            </a:r>
            <a:endParaRPr b="1" sz="2100">
              <a:solidFill>
                <a:schemeClr val="dk1"/>
              </a:solidFill>
            </a:endParaRPr>
          </a:p>
          <a:p>
            <a:pPr indent="-330200" lvl="0" marL="457200" rtl="0" algn="l">
              <a:spcBef>
                <a:spcPts val="1600"/>
              </a:spcBef>
              <a:spcAft>
                <a:spcPts val="0"/>
              </a:spcAft>
              <a:buSzPts val="1600"/>
              <a:buChar char="●"/>
            </a:pPr>
            <a:r>
              <a:rPr lang="en" sz="1600"/>
              <a:t>Leaders are elected or appointment to make laws in parliament</a:t>
            </a:r>
            <a:endParaRPr sz="1600"/>
          </a:p>
          <a:p>
            <a:pPr indent="0" lvl="0" marL="0" rtl="0" algn="l">
              <a:spcBef>
                <a:spcPts val="1600"/>
              </a:spcBef>
              <a:spcAft>
                <a:spcPts val="1200"/>
              </a:spcAft>
              <a:buNone/>
            </a:pPr>
            <a:r>
              <a:t/>
            </a:r>
            <a:endParaRPr sz="1600"/>
          </a:p>
        </p:txBody>
      </p:sp>
      <p:sp>
        <p:nvSpPr>
          <p:cNvPr id="87" name="Google Shape;87;p1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rPr>
              <a:t>Parliament Democracy</a:t>
            </a:r>
            <a:endParaRPr b="1" sz="2100">
              <a:solidFill>
                <a:schemeClr val="dk1"/>
              </a:solidFill>
            </a:endParaRPr>
          </a:p>
          <a:p>
            <a:pPr indent="-330200" lvl="0" marL="457200" rtl="0" algn="l">
              <a:spcBef>
                <a:spcPts val="1600"/>
              </a:spcBef>
              <a:spcAft>
                <a:spcPts val="0"/>
              </a:spcAft>
              <a:buSzPts val="1600"/>
              <a:buChar char="●"/>
            </a:pPr>
            <a:r>
              <a:rPr lang="en" sz="1800"/>
              <a:t>Government is formed by holding a majority of seats in parliament</a:t>
            </a:r>
            <a:endParaRPr sz="1800"/>
          </a:p>
          <a:p>
            <a:pPr indent="-342900" lvl="0" marL="457200" rtl="0" algn="l">
              <a:spcBef>
                <a:spcPts val="1200"/>
              </a:spcBef>
              <a:spcAft>
                <a:spcPts val="0"/>
              </a:spcAft>
              <a:buSzPts val="1800"/>
              <a:buChar char="●"/>
            </a:pPr>
            <a:r>
              <a:rPr lang="en" sz="1800"/>
              <a:t>The majority party appoints their leader/president</a:t>
            </a:r>
            <a:endParaRPr sz="1800"/>
          </a:p>
          <a:p>
            <a:pPr indent="-342900" lvl="0" marL="457200" rtl="0" algn="l">
              <a:spcBef>
                <a:spcPts val="1200"/>
              </a:spcBef>
              <a:spcAft>
                <a:spcPts val="1200"/>
              </a:spcAft>
              <a:buSzPts val="1800"/>
              <a:buChar char="●"/>
            </a:pPr>
            <a:r>
              <a:rPr lang="en" sz="1800"/>
              <a:t>Parties form a coalition to make a majority</a:t>
            </a:r>
            <a:endParaRPr sz="1800"/>
          </a:p>
        </p:txBody>
      </p:sp>
      <p:pic>
        <p:nvPicPr>
          <p:cNvPr id="88" name="Google Shape;88;p15"/>
          <p:cNvPicPr preferRelativeResize="0"/>
          <p:nvPr/>
        </p:nvPicPr>
        <p:blipFill>
          <a:blip r:embed="rId3">
            <a:alphaModFix/>
          </a:blip>
          <a:stretch>
            <a:fillRect/>
          </a:stretch>
        </p:blipFill>
        <p:spPr>
          <a:xfrm>
            <a:off x="5471700" y="263880"/>
            <a:ext cx="2400300" cy="1014394"/>
          </a:xfrm>
          <a:prstGeom prst="rect">
            <a:avLst/>
          </a:prstGeom>
          <a:noFill/>
          <a:ln>
            <a:noFill/>
          </a:ln>
        </p:spPr>
      </p:pic>
      <p:pic>
        <p:nvPicPr>
          <p:cNvPr id="89" name="Google Shape;89;p15"/>
          <p:cNvPicPr preferRelativeResize="0"/>
          <p:nvPr/>
        </p:nvPicPr>
        <p:blipFill>
          <a:blip r:embed="rId4">
            <a:alphaModFix/>
          </a:blip>
          <a:stretch>
            <a:fillRect/>
          </a:stretch>
        </p:blipFill>
        <p:spPr>
          <a:xfrm>
            <a:off x="213025" y="3980402"/>
            <a:ext cx="4105914" cy="1014399"/>
          </a:xfrm>
          <a:prstGeom prst="rect">
            <a:avLst/>
          </a:prstGeom>
          <a:noFill/>
          <a:ln>
            <a:noFill/>
          </a:ln>
        </p:spPr>
      </p:pic>
      <p:sp>
        <p:nvSpPr>
          <p:cNvPr id="90" name="Google Shape;90;p15"/>
          <p:cNvSpPr txBox="1"/>
          <p:nvPr/>
        </p:nvSpPr>
        <p:spPr>
          <a:xfrm>
            <a:off x="9039175" y="1643475"/>
            <a:ext cx="7341000" cy="85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91" name="Google Shape;91;p15"/>
          <p:cNvPicPr preferRelativeResize="0"/>
          <p:nvPr/>
        </p:nvPicPr>
        <p:blipFill>
          <a:blip r:embed="rId5">
            <a:alphaModFix/>
          </a:blip>
          <a:stretch>
            <a:fillRect/>
          </a:stretch>
        </p:blipFill>
        <p:spPr>
          <a:xfrm>
            <a:off x="0" y="2884703"/>
            <a:ext cx="3494057" cy="1014400"/>
          </a:xfrm>
          <a:prstGeom prst="rect">
            <a:avLst/>
          </a:prstGeom>
          <a:noFill/>
          <a:ln>
            <a:noFill/>
          </a:ln>
        </p:spPr>
      </p:pic>
      <p:sp>
        <p:nvSpPr>
          <p:cNvPr id="92" name="Google Shape;92;p15"/>
          <p:cNvSpPr txBox="1"/>
          <p:nvPr/>
        </p:nvSpPr>
        <p:spPr>
          <a:xfrm>
            <a:off x="8339175" y="1278275"/>
            <a:ext cx="7341000" cy="85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93" name="Google Shape;93;p15"/>
          <p:cNvPicPr preferRelativeResize="0"/>
          <p:nvPr/>
        </p:nvPicPr>
        <p:blipFill>
          <a:blip r:embed="rId6">
            <a:alphaModFix/>
          </a:blip>
          <a:stretch>
            <a:fillRect/>
          </a:stretch>
        </p:blipFill>
        <p:spPr>
          <a:xfrm>
            <a:off x="213023" y="263874"/>
            <a:ext cx="1718674" cy="243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Presidential Democracy</a:t>
            </a:r>
            <a:endParaRPr/>
          </a:p>
        </p:txBody>
      </p:sp>
      <p:sp>
        <p:nvSpPr>
          <p:cNvPr id="99" name="Google Shape;99;p16"/>
          <p:cNvSpPr txBox="1"/>
          <p:nvPr>
            <p:ph idx="1" type="body"/>
          </p:nvPr>
        </p:nvSpPr>
        <p:spPr>
          <a:xfrm>
            <a:off x="2318003" y="1492950"/>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Presidential Democracy</a:t>
            </a:r>
            <a:r>
              <a:rPr lang="en"/>
              <a:t>-</a:t>
            </a:r>
            <a:r>
              <a:rPr lang="en" sz="1800"/>
              <a:t>the president is elected by the people not the </a:t>
            </a:r>
            <a:r>
              <a:rPr lang="en" sz="1800"/>
              <a:t>parliament</a:t>
            </a:r>
            <a:r>
              <a:rPr lang="en" sz="1800"/>
              <a:t> </a:t>
            </a:r>
            <a:endParaRPr sz="1800"/>
          </a:p>
          <a:p>
            <a:pPr indent="0" lvl="0" marL="0" rtl="0" algn="l">
              <a:spcBef>
                <a:spcPts val="1600"/>
              </a:spcBef>
              <a:spcAft>
                <a:spcPts val="1600"/>
              </a:spcAft>
              <a:buNone/>
            </a:pPr>
            <a:r>
              <a:rPr lang="en" sz="1800"/>
              <a:t>Presidential Democracies may not have a legislature to balance the power making presidential democracies easy to turn into dictatorships</a:t>
            </a:r>
            <a:endParaRPr sz="1800"/>
          </a:p>
        </p:txBody>
      </p:sp>
      <p:pic>
        <p:nvPicPr>
          <p:cNvPr id="100" name="Google Shape;100;p16"/>
          <p:cNvPicPr preferRelativeResize="0"/>
          <p:nvPr/>
        </p:nvPicPr>
        <p:blipFill>
          <a:blip r:embed="rId3">
            <a:alphaModFix/>
          </a:blip>
          <a:stretch>
            <a:fillRect/>
          </a:stretch>
        </p:blipFill>
        <p:spPr>
          <a:xfrm>
            <a:off x="6172753" y="1596925"/>
            <a:ext cx="1819275" cy="228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251775" y="72420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Representative Democracy or Republic</a:t>
            </a:r>
            <a:endParaRPr/>
          </a:p>
        </p:txBody>
      </p:sp>
      <p:sp>
        <p:nvSpPr>
          <p:cNvPr id="106" name="Google Shape;106;p1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a:p>
            <a:pPr indent="0" lvl="0" marL="0" rtl="0" algn="l">
              <a:spcBef>
                <a:spcPts val="1600"/>
              </a:spcBef>
              <a:spcAft>
                <a:spcPts val="0"/>
              </a:spcAft>
              <a:buNone/>
            </a:pPr>
            <a:r>
              <a:rPr b="1" lang="en"/>
              <a:t>Representative Democracy</a:t>
            </a:r>
            <a:endParaRPr b="1"/>
          </a:p>
          <a:p>
            <a:pPr indent="-342900" lvl="0" marL="457200" rtl="0" algn="l">
              <a:spcBef>
                <a:spcPts val="0"/>
              </a:spcBef>
              <a:spcAft>
                <a:spcPts val="0"/>
              </a:spcAft>
              <a:buSzPts val="1800"/>
              <a:buChar char="●"/>
            </a:pPr>
            <a:r>
              <a:rPr lang="en"/>
              <a:t>Leaders are elected directly to represent the people in Congress and makes laws</a:t>
            </a:r>
            <a:endParaRPr/>
          </a:p>
          <a:p>
            <a:pPr indent="-342900" lvl="0" marL="457200" rtl="0" algn="l">
              <a:spcBef>
                <a:spcPts val="0"/>
              </a:spcBef>
              <a:spcAft>
                <a:spcPts val="0"/>
              </a:spcAft>
              <a:buSzPts val="1800"/>
              <a:buChar char="●"/>
            </a:pPr>
            <a:r>
              <a:rPr lang="en"/>
              <a:t>Current US government system</a:t>
            </a:r>
            <a:endParaRPr/>
          </a:p>
          <a:p>
            <a:pPr indent="-342900" lvl="0" marL="457200" rtl="0" algn="l">
              <a:spcBef>
                <a:spcPts val="1600"/>
              </a:spcBef>
              <a:spcAft>
                <a:spcPts val="0"/>
              </a:spcAft>
              <a:buSzPts val="1800"/>
              <a:buChar char="●"/>
            </a:pPr>
            <a:r>
              <a:rPr lang="en"/>
              <a:t>Developed by Rome</a:t>
            </a:r>
            <a:endParaRPr/>
          </a:p>
          <a:p>
            <a:pPr indent="0" lvl="0" marL="0" rtl="0" algn="l">
              <a:spcBef>
                <a:spcPts val="1600"/>
              </a:spcBef>
              <a:spcAft>
                <a:spcPts val="1600"/>
              </a:spcAft>
              <a:buNone/>
            </a:pPr>
            <a:r>
              <a:t/>
            </a:r>
            <a:endParaRPr b="1"/>
          </a:p>
        </p:txBody>
      </p:sp>
      <p:pic>
        <p:nvPicPr>
          <p:cNvPr id="107" name="Google Shape;107;p17"/>
          <p:cNvPicPr preferRelativeResize="0"/>
          <p:nvPr/>
        </p:nvPicPr>
        <p:blipFill>
          <a:blip r:embed="rId3">
            <a:alphaModFix/>
          </a:blip>
          <a:stretch>
            <a:fillRect/>
          </a:stretch>
        </p:blipFill>
        <p:spPr>
          <a:xfrm>
            <a:off x="251775" y="2853175"/>
            <a:ext cx="4634701" cy="19860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ctrTitle"/>
          </p:nvPr>
        </p:nvSpPr>
        <p:spPr>
          <a:xfrm>
            <a:off x="259450" y="602800"/>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American Government</a:t>
            </a:r>
            <a:endParaRPr/>
          </a:p>
        </p:txBody>
      </p:sp>
      <p:pic>
        <p:nvPicPr>
          <p:cNvPr descr="A guide to the US political system aimed at A Level students, explaining how elections work in the USA. &#10;&#10;For more educational teaching resources visit UK Parliament's education website http://www.parliament.uk/education&#10;&#10;Subscribe to UK Parliament for more videos https://www.youtube.com/subscription_center?add_user=UKParliament&#10;&#10;Follow @UKParlEducation on Twitter for more resources and information.&#10;https://twitter.com/UKParlEducation" id="113" name="Google Shape;113;p18" title="US Elections - How do they work?">
            <a:hlinkClick r:id="rId3"/>
          </p:cNvPr>
          <p:cNvPicPr preferRelativeResize="0"/>
          <p:nvPr/>
        </p:nvPicPr>
        <p:blipFill>
          <a:blip r:embed="rId4">
            <a:alphaModFix/>
          </a:blip>
          <a:stretch>
            <a:fillRect/>
          </a:stretch>
        </p:blipFill>
        <p:spPr>
          <a:xfrm>
            <a:off x="4059925" y="1243325"/>
            <a:ext cx="4887300" cy="366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265500" y="40980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Popular Sovereignty</a:t>
            </a:r>
            <a:endParaRPr/>
          </a:p>
        </p:txBody>
      </p:sp>
      <p:sp>
        <p:nvSpPr>
          <p:cNvPr id="119" name="Google Shape;119;p1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Power rests in the power of the people and the people can change their leaders in government</a:t>
            </a:r>
            <a:endParaRPr/>
          </a:p>
        </p:txBody>
      </p:sp>
      <p:pic>
        <p:nvPicPr>
          <p:cNvPr id="120" name="Google Shape;120;p19"/>
          <p:cNvPicPr preferRelativeResize="0"/>
          <p:nvPr/>
        </p:nvPicPr>
        <p:blipFill>
          <a:blip r:embed="rId3">
            <a:alphaModFix/>
          </a:blip>
          <a:stretch>
            <a:fillRect/>
          </a:stretch>
        </p:blipFill>
        <p:spPr>
          <a:xfrm>
            <a:off x="152400" y="1880400"/>
            <a:ext cx="4622140" cy="3110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Minority and Majority Rights</a:t>
            </a:r>
            <a:endParaRPr/>
          </a:p>
        </p:txBody>
      </p:sp>
      <p:sp>
        <p:nvSpPr>
          <p:cNvPr id="126" name="Google Shape;126;p20"/>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Tyranny of the Majority-some rights are taken away from a minority by the majority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Monarchies</a:t>
            </a:r>
            <a:endParaRPr/>
          </a:p>
        </p:txBody>
      </p:sp>
      <p:sp>
        <p:nvSpPr>
          <p:cNvPr id="133" name="Google Shape;133;p21"/>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Absolute Monarch</a:t>
            </a:r>
            <a:r>
              <a:rPr lang="en" sz="1800"/>
              <a:t>-king or queen have all the power</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a:t>Before the Magna Carta kings and queens ruled with absolute power</a:t>
            </a:r>
            <a:endParaRPr sz="1800"/>
          </a:p>
          <a:p>
            <a:pPr indent="0" lvl="0" marL="0" rtl="0" algn="l">
              <a:spcBef>
                <a:spcPts val="1600"/>
              </a:spcBef>
              <a:spcAft>
                <a:spcPts val="1600"/>
              </a:spcAft>
              <a:buNone/>
            </a:pPr>
            <a:r>
              <a:t/>
            </a:r>
            <a:endParaRPr sz="1800"/>
          </a:p>
        </p:txBody>
      </p:sp>
      <p:pic>
        <p:nvPicPr>
          <p:cNvPr id="134" name="Google Shape;134;p21"/>
          <p:cNvPicPr preferRelativeResize="0"/>
          <p:nvPr/>
        </p:nvPicPr>
        <p:blipFill>
          <a:blip r:embed="rId3">
            <a:alphaModFix/>
          </a:blip>
          <a:stretch>
            <a:fillRect/>
          </a:stretch>
        </p:blipFill>
        <p:spPr>
          <a:xfrm>
            <a:off x="5493228" y="758075"/>
            <a:ext cx="3228615" cy="3627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