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sldIdLst>
    <p:sldId id="256" r:id="rId2"/>
    <p:sldId id="263" r:id="rId3"/>
    <p:sldId id="258" r:id="rId4"/>
    <p:sldId id="270" r:id="rId5"/>
    <p:sldId id="257" r:id="rId6"/>
    <p:sldId id="259" r:id="rId7"/>
    <p:sldId id="260" r:id="rId8"/>
    <p:sldId id="262" r:id="rId9"/>
    <p:sldId id="269" r:id="rId10"/>
    <p:sldId id="261" r:id="rId11"/>
    <p:sldId id="264" r:id="rId12"/>
    <p:sldId id="267" r:id="rId13"/>
    <p:sldId id="266" r:id="rId14"/>
    <p:sldId id="268" r:id="rId15"/>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Comic Sans MS" panose="030F0702030302020204" pitchFamily="66" charset="0"/>
      <p:regular r:id="rId20"/>
      <p:bold r:id="rId21"/>
      <p:italic r:id="rId22"/>
      <p:boldItalic r:id="rId23"/>
    </p:embeddedFont>
    <p:embeddedFont>
      <p:font typeface="Garamond" panose="02020404030301010803" pitchFamily="18" charset="0"/>
      <p:regular r:id="rId24"/>
      <p:bold r:id="rId25"/>
      <p:italic r:id="rId26"/>
    </p:embeddedFont>
    <p:embeddedFont>
      <p:font typeface="KG Behind These Hazel Eyes" panose="020B0604020202020204" charset="0"/>
      <p:regular r:id="rId27"/>
    </p:embeddedFont>
    <p:embeddedFont>
      <p:font typeface="KG Compassion" panose="020B0604020202020204" charset="0"/>
      <p:regular r:id="rId28"/>
    </p:embeddedFont>
    <p:embeddedFont>
      <p:font typeface="KG Compassion Big" panose="020B0604020202020204" charset="0"/>
      <p:regular r:id="rId29"/>
    </p:embeddedFont>
    <p:embeddedFont>
      <p:font typeface="KG Lego House" panose="020B0604020202020204" charset="0"/>
      <p:regular r:id="rId30"/>
    </p:embeddedFont>
    <p:embeddedFont>
      <p:font typeface="KG Shake it Off Chunky" panose="020B0604020202020204" charset="0"/>
      <p:regular r:id="rId31"/>
    </p:embeddedFont>
    <p:embeddedFont>
      <p:font typeface="KG She Persisted" panose="020B0604020202020204" charset="0"/>
      <p:regular r:id="rId32"/>
    </p:embeddedFont>
    <p:embeddedFont>
      <p:font typeface="KG Summer Sunshine Blackout" panose="020B0604020202020204" charset="0"/>
      <p:regular r:id="rId33"/>
    </p:embeddedFont>
    <p:embeddedFont>
      <p:font typeface="Kristen ITC" panose="03050502040202030202" pitchFamily="66" charset="0"/>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34309-15DD-885D-EA05-8394D84349AF}" v="153" dt="2023-08-25T19:19:03.878"/>
    <p1510:client id="{28FCE35C-2BB3-7B74-7CAD-2EDBCDD4FBC8}" v="118" dt="2023-08-29T14:09:26.809"/>
    <p1510:client id="{98168197-6C12-1270-245E-0B1A30B33816}" v="29" dt="2023-08-29T19:05:13.561"/>
    <p1510:client id="{B17FE65E-E411-C163-3BEC-9704F8417554}" v="1" dt="2023-08-29T18:30:22.583"/>
    <p1510:client id="{B28BEB8B-EE8E-46B5-C81A-5096D35645BC}" v="1" dt="2023-08-29T20:29:39.764"/>
    <p1510:client id="{FF436CA4-F1CE-FF60-AF07-CA007FF940AF}" v="64" dt="2023-08-25T19:33:01.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microsoft.com/office/2015/10/relationships/revisionInfo" Target="revisionInfo.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24986BEF-4D80-45F6-AF97-38E50DB72F08}" type="datetimeFigureOut">
              <a:rPr lang="en-US" smtClean="0"/>
              <a:t>8/30/2023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BC651AD-AD18-42ED-AAC5-B3A904DB3A4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3799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9647634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48520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50130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154654169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52407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84336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86BEF-4D80-45F6-AF97-38E50DB72F08}"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5304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86BEF-4D80-45F6-AF97-38E50DB72F08}"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50240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86BEF-4D80-45F6-AF97-38E50DB72F08}"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10181347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13937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986BEF-4D80-45F6-AF97-38E50DB72F08}"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404871748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986BEF-4D80-45F6-AF97-38E50DB72F08}"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651AD-AD18-42ED-AAC5-B3A904DB3A4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7438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986BEF-4D80-45F6-AF97-38E50DB72F08}"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29648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86BEF-4D80-45F6-AF97-38E50DB72F08}"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28260787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5421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331408228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986BEF-4D80-45F6-AF97-38E50DB72F08}" type="datetimeFigureOut">
              <a:rPr lang="en-US" smtClean="0"/>
              <a:t>8/30/2023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C651AD-AD18-42ED-AAC5-B3A904DB3A45}" type="slidenum">
              <a:rPr lang="en-US" smtClean="0"/>
              <a:t>‹#›</a:t>
            </a:fld>
            <a:endParaRPr lang="en-US"/>
          </a:p>
        </p:txBody>
      </p:sp>
    </p:spTree>
    <p:extLst>
      <p:ext uri="{BB962C8B-B14F-4D97-AF65-F5344CB8AC3E}">
        <p14:creationId xmlns:p14="http://schemas.microsoft.com/office/powerpoint/2010/main" val="105539049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jeannie.coker@acboe.net" TargetMode="External"/><Relationship Id="rId2" Type="http://schemas.openxmlformats.org/officeDocument/2006/relationships/hyperlink" Target="mailto:veronica.hardy@acboe.ne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77395-1093-4AF9-9618-EEEE1472C45C}"/>
              </a:ext>
            </a:extLst>
          </p:cNvPr>
          <p:cNvSpPr>
            <a:spLocks noGrp="1"/>
          </p:cNvSpPr>
          <p:nvPr>
            <p:ph type="title" idx="4294967295"/>
          </p:nvPr>
        </p:nvSpPr>
        <p:spPr>
          <a:xfrm>
            <a:off x="1537252" y="731838"/>
            <a:ext cx="9263270" cy="2550156"/>
          </a:xfrm>
          <a:ln w="57150">
            <a:solidFill>
              <a:schemeClr val="tx1"/>
            </a:solidFill>
            <a:prstDash val="dash"/>
          </a:ln>
        </p:spPr>
        <p:txBody>
          <a:bodyPr>
            <a:normAutofit fontScale="90000"/>
          </a:bodyPr>
          <a:lstStyle/>
          <a:p>
            <a:pPr algn="ctr"/>
            <a:r>
              <a:rPr lang="en-US" sz="5300">
                <a:solidFill>
                  <a:srgbClr val="FF0000"/>
                </a:solidFill>
                <a:latin typeface="KG Shake it Off Chunky" panose="02000000000000000000" pitchFamily="2" charset="0"/>
              </a:rPr>
              <a:t>Mission</a:t>
            </a:r>
            <a:r>
              <a:rPr lang="en-US" sz="6000">
                <a:solidFill>
                  <a:srgbClr val="FF0000"/>
                </a:solidFill>
                <a:latin typeface="Kristen ITC" panose="03050502040202030202" pitchFamily="66" charset="0"/>
              </a:rPr>
              <a:t>: </a:t>
            </a:r>
            <a:r>
              <a:rPr lang="en-US" sz="5300">
                <a:solidFill>
                  <a:srgbClr val="FF0000"/>
                </a:solidFill>
                <a:latin typeface="KG She Persisted" panose="02000506000000020003" pitchFamily="2" charset="0"/>
              </a:rPr>
              <a:t>To take the “</a:t>
            </a:r>
            <a:r>
              <a:rPr lang="en-US" sz="4000">
                <a:solidFill>
                  <a:srgbClr val="FF0000"/>
                </a:solidFill>
                <a:latin typeface="KG Summer Sunshine Blackout" panose="02000000000000000000" pitchFamily="2" charset="0"/>
              </a:rPr>
              <a:t>Mystery</a:t>
            </a:r>
            <a:r>
              <a:rPr lang="en-US" sz="5300">
                <a:solidFill>
                  <a:srgbClr val="FF0000"/>
                </a:solidFill>
                <a:latin typeface="KG She Persisted" panose="02000506000000020003" pitchFamily="2" charset="0"/>
              </a:rPr>
              <a:t>” out of 2</a:t>
            </a:r>
            <a:r>
              <a:rPr lang="en-US" sz="5300" baseline="30000">
                <a:solidFill>
                  <a:srgbClr val="FF0000"/>
                </a:solidFill>
                <a:latin typeface="KG She Persisted" panose="02000506000000020003" pitchFamily="2" charset="0"/>
              </a:rPr>
              <a:t>nd</a:t>
            </a:r>
            <a:r>
              <a:rPr lang="en-US" sz="5300">
                <a:solidFill>
                  <a:srgbClr val="FF0000"/>
                </a:solidFill>
                <a:latin typeface="KG She Persisted" panose="02000506000000020003" pitchFamily="2" charset="0"/>
              </a:rPr>
              <a:t> Grade Curriculum!</a:t>
            </a:r>
            <a:endParaRPr lang="en-US" sz="6000">
              <a:solidFill>
                <a:srgbClr val="FF0000"/>
              </a:solidFill>
              <a:latin typeface="KG She Persisted" panose="02000506000000020003" pitchFamily="2" charset="0"/>
            </a:endParaRPr>
          </a:p>
        </p:txBody>
      </p:sp>
      <p:pic>
        <p:nvPicPr>
          <p:cNvPr id="8" name="Picture 7">
            <a:extLst>
              <a:ext uri="{FF2B5EF4-FFF2-40B4-BE49-F238E27FC236}">
                <a16:creationId xmlns:a16="http://schemas.microsoft.com/office/drawing/2014/main" id="{BADD51BB-D12D-458E-9E64-3D5161C75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443" y="3281994"/>
            <a:ext cx="3387178" cy="3251691"/>
          </a:xfrm>
          <a:prstGeom prst="rect">
            <a:avLst/>
          </a:prstGeom>
        </p:spPr>
      </p:pic>
      <p:pic>
        <p:nvPicPr>
          <p:cNvPr id="3" name="Recorded Sound">
            <a:hlinkClick r:id="" action="ppaction://media"/>
            <a:extLst>
              <a:ext uri="{FF2B5EF4-FFF2-40B4-BE49-F238E27FC236}">
                <a16:creationId xmlns:a16="http://schemas.microsoft.com/office/drawing/2014/main" id="{2DBD20B0-457D-49FC-AA7B-6089044042B2}"/>
              </a:ext>
            </a:extLst>
          </p:cNvPr>
          <p:cNvPicPr>
            <a:picLocks noChangeAspect="1"/>
          </p:cNvPicPr>
          <p:nvPr>
            <a:audioFile r:link="rId1"/>
            <p:extLst>
              <p:ext uri="{DAA4B4D4-6D71-4841-9C94-3DE7FCFB9230}">
                <p14:media xmlns:p14="http://schemas.microsoft.com/office/powerpoint/2010/main" r:embed="rId2">
                  <p14:trim st="4164" end="24011.7142"/>
                  <p14:fade out="24640"/>
                </p14:media>
              </p:ext>
            </p:extLst>
          </p:nvPr>
        </p:nvPicPr>
        <p:blipFill>
          <a:blip r:embed="rId5"/>
          <a:stretch>
            <a:fillRect/>
          </a:stretch>
        </p:blipFill>
        <p:spPr>
          <a:xfrm>
            <a:off x="10575235" y="5112026"/>
            <a:ext cx="834887" cy="834887"/>
          </a:xfrm>
          <a:prstGeom prst="rect">
            <a:avLst/>
          </a:prstGeom>
        </p:spPr>
      </p:pic>
      <p:sp>
        <p:nvSpPr>
          <p:cNvPr id="2" name="TextBox 1">
            <a:extLst>
              <a:ext uri="{FF2B5EF4-FFF2-40B4-BE49-F238E27FC236}">
                <a16:creationId xmlns:a16="http://schemas.microsoft.com/office/drawing/2014/main" id="{7A8278B3-82F9-478F-AFA9-A1933B503A2A}"/>
              </a:ext>
            </a:extLst>
          </p:cNvPr>
          <p:cNvSpPr txBox="1"/>
          <p:nvPr/>
        </p:nvSpPr>
        <p:spPr>
          <a:xfrm>
            <a:off x="1219200" y="4269744"/>
            <a:ext cx="4532243" cy="523220"/>
          </a:xfrm>
          <a:prstGeom prst="rect">
            <a:avLst/>
          </a:prstGeom>
          <a:noFill/>
        </p:spPr>
        <p:txBody>
          <a:bodyPr wrap="square" rtlCol="0">
            <a:spAutoFit/>
          </a:bodyPr>
          <a:lstStyle/>
          <a:p>
            <a:pPr algn="ctr"/>
            <a:r>
              <a:rPr lang="en-US" sz="2800">
                <a:solidFill>
                  <a:srgbClr val="FF0000"/>
                </a:solidFill>
                <a:latin typeface="Comic Sans MS" panose="030F0702030302020204" pitchFamily="66" charset="0"/>
              </a:rPr>
              <a:t>Prattville Primary School</a:t>
            </a:r>
          </a:p>
        </p:txBody>
      </p:sp>
    </p:spTree>
    <p:extLst>
      <p:ext uri="{BB962C8B-B14F-4D97-AF65-F5344CB8AC3E}">
        <p14:creationId xmlns:p14="http://schemas.microsoft.com/office/powerpoint/2010/main" val="3403080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45" presetClass="entr" presetSubtype="0" fill="hold" grpId="0" nodeType="withEffect">
                                  <p:stCondLst>
                                    <p:cond delay="2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0"/>
                                        <p:tgtEl>
                                          <p:spTgt spid="4"/>
                                        </p:tgtEl>
                                      </p:cBhvr>
                                    </p:animEffect>
                                    <p:anim calcmode="lin" valueType="num">
                                      <p:cBhvr>
                                        <p:cTn id="10" dur="5000" fill="hold"/>
                                        <p:tgtEl>
                                          <p:spTgt spid="4"/>
                                        </p:tgtEl>
                                        <p:attrNameLst>
                                          <p:attrName>ppt_w</p:attrName>
                                        </p:attrNameLst>
                                      </p:cBhvr>
                                      <p:tavLst>
                                        <p:tav tm="0" fmla="#ppt_w*sin(2.5*pi*$)">
                                          <p:val>
                                            <p:fltVal val="0"/>
                                          </p:val>
                                        </p:tav>
                                        <p:tav tm="100000">
                                          <p:val>
                                            <p:fltVal val="1"/>
                                          </p:val>
                                        </p:tav>
                                      </p:tavLst>
                                    </p:anim>
                                    <p:anim calcmode="lin" valueType="num">
                                      <p:cBhvr>
                                        <p:cTn id="11" dur="5000" fill="hold"/>
                                        <p:tgtEl>
                                          <p:spTgt spid="4"/>
                                        </p:tgtEl>
                                        <p:attrNameLst>
                                          <p:attrName>ppt_h</p:attrName>
                                        </p:attrNameLst>
                                      </p:cBhvr>
                                      <p:tavLst>
                                        <p:tav tm="0">
                                          <p:val>
                                            <p:strVal val="#ppt_h"/>
                                          </p:val>
                                        </p:tav>
                                        <p:tav tm="100000">
                                          <p:val>
                                            <p:strVal val="#ppt_h"/>
                                          </p:val>
                                        </p:tav>
                                      </p:tavLst>
                                    </p:anim>
                                  </p:childTnLst>
                                </p:cTn>
                              </p:par>
                              <p:par>
                                <p:cTn id="12" presetID="31" presetClass="entr" presetSubtype="0" fill="hold" grpId="0" nodeType="withEffect">
                                  <p:stCondLst>
                                    <p:cond delay="9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200" fill="hold"/>
                                        <p:tgtEl>
                                          <p:spTgt spid="2"/>
                                        </p:tgtEl>
                                        <p:attrNameLst>
                                          <p:attrName>ppt_w</p:attrName>
                                        </p:attrNameLst>
                                      </p:cBhvr>
                                      <p:tavLst>
                                        <p:tav tm="0">
                                          <p:val>
                                            <p:fltVal val="0"/>
                                          </p:val>
                                        </p:tav>
                                        <p:tav tm="100000">
                                          <p:val>
                                            <p:strVal val="#ppt_w"/>
                                          </p:val>
                                        </p:tav>
                                      </p:tavLst>
                                    </p:anim>
                                    <p:anim calcmode="lin" valueType="num">
                                      <p:cBhvr>
                                        <p:cTn id="15" dur="1200" fill="hold"/>
                                        <p:tgtEl>
                                          <p:spTgt spid="2"/>
                                        </p:tgtEl>
                                        <p:attrNameLst>
                                          <p:attrName>ppt_h</p:attrName>
                                        </p:attrNameLst>
                                      </p:cBhvr>
                                      <p:tavLst>
                                        <p:tav tm="0">
                                          <p:val>
                                            <p:fltVal val="0"/>
                                          </p:val>
                                        </p:tav>
                                        <p:tav tm="100000">
                                          <p:val>
                                            <p:strVal val="#ppt_h"/>
                                          </p:val>
                                        </p:tav>
                                      </p:tavLst>
                                    </p:anim>
                                    <p:anim calcmode="lin" valueType="num">
                                      <p:cBhvr>
                                        <p:cTn id="16" dur="1200" fill="hold"/>
                                        <p:tgtEl>
                                          <p:spTgt spid="2"/>
                                        </p:tgtEl>
                                        <p:attrNameLst>
                                          <p:attrName>style.rotation</p:attrName>
                                        </p:attrNameLst>
                                      </p:cBhvr>
                                      <p:tavLst>
                                        <p:tav tm="0">
                                          <p:val>
                                            <p:fltVal val="90"/>
                                          </p:val>
                                        </p:tav>
                                        <p:tav tm="100000">
                                          <p:val>
                                            <p:fltVal val="0"/>
                                          </p:val>
                                        </p:tav>
                                      </p:tavLst>
                                    </p:anim>
                                    <p:animEffect transition="in" filter="fade">
                                      <p:cBhvr>
                                        <p:cTn id="17" dur="1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fill="hold" display="0">
                  <p:stCondLst>
                    <p:cond delay="indefinite"/>
                  </p:stCondLst>
                  <p:endCondLst>
                    <p:cond evt="onStopAudio" delay="0">
                      <p:tgtEl>
                        <p:sldTgt/>
                      </p:tgtEl>
                    </p:cond>
                  </p:endCondLst>
                </p:cTn>
                <p:tgtEl>
                  <p:spTgt spid="3"/>
                </p:tgtEl>
              </p:cMediaNode>
            </p:audio>
          </p:childTnLst>
        </p:cTn>
      </p:par>
    </p:tnLst>
    <p:bldLst>
      <p:bldP spid="4"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0C6C-6932-431F-992E-C7ED38461EFA}"/>
              </a:ext>
            </a:extLst>
          </p:cNvPr>
          <p:cNvSpPr>
            <a:spLocks noGrp="1"/>
          </p:cNvSpPr>
          <p:nvPr>
            <p:ph type="title" idx="4294967295"/>
          </p:nvPr>
        </p:nvSpPr>
        <p:spPr>
          <a:xfrm>
            <a:off x="0" y="622508"/>
            <a:ext cx="9601200" cy="649701"/>
          </a:xfrm>
        </p:spPr>
        <p:txBody>
          <a:bodyPr>
            <a:normAutofit fontScale="90000"/>
          </a:bodyPr>
          <a:lstStyle/>
          <a:p>
            <a:r>
              <a:rPr lang="en-US">
                <a:solidFill>
                  <a:srgbClr val="FF0000"/>
                </a:solidFill>
                <a:latin typeface="Kristen ITC" panose="03050502040202030202" pitchFamily="66" charset="0"/>
              </a:rPr>
              <a:t>                    </a:t>
            </a:r>
            <a:r>
              <a:rPr lang="en-US" sz="4900">
                <a:solidFill>
                  <a:srgbClr val="FF0000"/>
                </a:solidFill>
                <a:latin typeface="KG She Persisted" panose="02000506000000020003" pitchFamily="2" charset="0"/>
              </a:rPr>
              <a:t>Accelerated Reader</a:t>
            </a:r>
            <a:endParaRPr lang="en-US">
              <a:solidFill>
                <a:srgbClr val="FF0000"/>
              </a:solidFill>
              <a:latin typeface="KG She Persisted" panose="02000506000000020003" pitchFamily="2" charset="0"/>
            </a:endParaRPr>
          </a:p>
        </p:txBody>
      </p:sp>
      <p:sp>
        <p:nvSpPr>
          <p:cNvPr id="3" name="Content Placeholder 2">
            <a:extLst>
              <a:ext uri="{FF2B5EF4-FFF2-40B4-BE49-F238E27FC236}">
                <a16:creationId xmlns:a16="http://schemas.microsoft.com/office/drawing/2014/main" id="{60E61BAC-5F31-47AB-AC3F-9A037186E7E9}"/>
              </a:ext>
            </a:extLst>
          </p:cNvPr>
          <p:cNvSpPr>
            <a:spLocks noGrp="1"/>
          </p:cNvSpPr>
          <p:nvPr>
            <p:ph idx="4294967295"/>
          </p:nvPr>
        </p:nvSpPr>
        <p:spPr>
          <a:xfrm>
            <a:off x="622851" y="1391478"/>
            <a:ext cx="10482470" cy="5360849"/>
          </a:xfrm>
        </p:spPr>
        <p:txBody>
          <a:bodyPr>
            <a:normAutofit/>
          </a:bodyPr>
          <a:lstStyle/>
          <a:p>
            <a:r>
              <a:rPr lang="en-US" sz="2200">
                <a:latin typeface="Comic Sans MS"/>
              </a:rPr>
              <a:t>AR is an amazing program for reading comprehension! The children have the opportunity to select their own books and read on their own reading level (levels are determined by the STAR reading test). As the children show success on AR tests, higher reading levels will be added. </a:t>
            </a:r>
            <a:endParaRPr lang="en-US" sz="2200">
              <a:latin typeface="Comic Sans MS" panose="030F0702030302020204" pitchFamily="66" charset="0"/>
            </a:endParaRPr>
          </a:p>
          <a:p>
            <a:r>
              <a:rPr lang="en-US" sz="2200">
                <a:solidFill>
                  <a:schemeClr val="tx1"/>
                </a:solidFill>
                <a:latin typeface="Comic Sans MS"/>
              </a:rPr>
              <a:t>The AR Challenge for the 1</a:t>
            </a:r>
            <a:r>
              <a:rPr lang="en-US" sz="2200" baseline="30000">
                <a:solidFill>
                  <a:schemeClr val="tx1"/>
                </a:solidFill>
                <a:latin typeface="Comic Sans MS"/>
              </a:rPr>
              <a:t>st</a:t>
            </a:r>
            <a:r>
              <a:rPr lang="en-US" sz="2200">
                <a:solidFill>
                  <a:schemeClr val="tx1"/>
                </a:solidFill>
                <a:latin typeface="Comic Sans MS"/>
              </a:rPr>
              <a:t> Nine Weeks ends October 6</a:t>
            </a:r>
            <a:r>
              <a:rPr lang="en-US" sz="2200" baseline="30000">
                <a:solidFill>
                  <a:schemeClr val="tx1"/>
                </a:solidFill>
                <a:latin typeface="Comic Sans MS"/>
              </a:rPr>
              <a:t>th</a:t>
            </a:r>
            <a:r>
              <a:rPr lang="en-US" sz="2200">
                <a:solidFill>
                  <a:schemeClr val="tx1"/>
                </a:solidFill>
                <a:latin typeface="Comic Sans MS"/>
              </a:rPr>
              <a:t>. To make the challenge, 2</a:t>
            </a:r>
            <a:r>
              <a:rPr lang="en-US" sz="2200" baseline="30000">
                <a:solidFill>
                  <a:schemeClr val="tx1"/>
                </a:solidFill>
                <a:latin typeface="Comic Sans MS"/>
              </a:rPr>
              <a:t>nd</a:t>
            </a:r>
            <a:r>
              <a:rPr lang="en-US" sz="2200">
                <a:solidFill>
                  <a:schemeClr val="tx1"/>
                </a:solidFill>
                <a:latin typeface="Comic Sans MS"/>
              </a:rPr>
              <a:t> Graders must meet their goal with an 85% average.  </a:t>
            </a:r>
            <a:endParaRPr lang="en-US" sz="2200">
              <a:solidFill>
                <a:schemeClr val="tx1"/>
              </a:solidFill>
              <a:latin typeface="Comic Sans MS" panose="030F0702030302020204" pitchFamily="66" charset="0"/>
            </a:endParaRPr>
          </a:p>
          <a:p>
            <a:r>
              <a:rPr lang="en-US" sz="2200">
                <a:latin typeface="Comic Sans MS" panose="030F0702030302020204" pitchFamily="66" charset="0"/>
              </a:rPr>
              <a:t>Students who meet the AR Challenge will be rewarded each nine weeks. In May, students who reach 100 points will receive an extra special award!</a:t>
            </a:r>
          </a:p>
          <a:p>
            <a:r>
              <a:rPr lang="en-US" sz="2200">
                <a:latin typeface="Comic Sans MS"/>
              </a:rPr>
              <a:t>The 2</a:t>
            </a:r>
            <a:r>
              <a:rPr lang="en-US" sz="2200" baseline="30000">
                <a:latin typeface="Comic Sans MS"/>
              </a:rPr>
              <a:t>nd</a:t>
            </a:r>
            <a:r>
              <a:rPr lang="en-US" sz="2200">
                <a:latin typeface="Comic Sans MS"/>
              </a:rPr>
              <a:t>, 3</a:t>
            </a:r>
            <a:r>
              <a:rPr lang="en-US" sz="2200" baseline="30000">
                <a:latin typeface="Comic Sans MS"/>
              </a:rPr>
              <a:t>rd</a:t>
            </a:r>
            <a:r>
              <a:rPr lang="en-US" sz="2200">
                <a:latin typeface="Comic Sans MS"/>
              </a:rPr>
              <a:t>, and 4</a:t>
            </a:r>
            <a:r>
              <a:rPr lang="en-US" sz="2200" baseline="30000">
                <a:latin typeface="Comic Sans MS"/>
              </a:rPr>
              <a:t>th</a:t>
            </a:r>
            <a:r>
              <a:rPr lang="en-US" sz="2200">
                <a:latin typeface="Comic Sans MS"/>
              </a:rPr>
              <a:t> Nine Weeks will each have different goals. </a:t>
            </a:r>
            <a:endParaRPr lang="en-US">
              <a:latin typeface="Comic Sans MS"/>
            </a:endParaRPr>
          </a:p>
          <a:p>
            <a:endParaRPr lang="en-US">
              <a:latin typeface="Comic Sans MS" panose="030F0702030302020204" pitchFamily="66" charset="0"/>
            </a:endParaRPr>
          </a:p>
          <a:p>
            <a:pPr marL="0" indent="0">
              <a:buNone/>
            </a:pPr>
            <a:endParaRPr lang="en-US" sz="2500">
              <a:latin typeface="Comic Sans MS" panose="030F0702030302020204" pitchFamily="66" charset="0"/>
            </a:endParaRPr>
          </a:p>
          <a:p>
            <a:endParaRPr lang="en-US" sz="2500">
              <a:latin typeface="Comic Sans MS" panose="030F0702030302020204" pitchFamily="66" charset="0"/>
            </a:endParaRPr>
          </a:p>
          <a:p>
            <a:endParaRPr lang="en-US">
              <a:latin typeface="Comic Sans MS" panose="030F0702030302020204" pitchFamily="66" charset="0"/>
            </a:endParaRPr>
          </a:p>
          <a:p>
            <a:endParaRPr lang="en-US">
              <a:latin typeface="Comic Sans MS" panose="030F0702030302020204" pitchFamily="66" charset="0"/>
            </a:endParaRPr>
          </a:p>
          <a:p>
            <a:endParaRPr lang="en-US"/>
          </a:p>
        </p:txBody>
      </p:sp>
      <p:pic>
        <p:nvPicPr>
          <p:cNvPr id="5" name="Picture 4">
            <a:extLst>
              <a:ext uri="{FF2B5EF4-FFF2-40B4-BE49-F238E27FC236}">
                <a16:creationId xmlns:a16="http://schemas.microsoft.com/office/drawing/2014/main" id="{5290B491-6615-49F3-A203-21F21C194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873" y="3680792"/>
            <a:ext cx="1563953" cy="2925762"/>
          </a:xfrm>
          <a:prstGeom prst="rect">
            <a:avLst/>
          </a:prstGeom>
        </p:spPr>
      </p:pic>
    </p:spTree>
    <p:extLst>
      <p:ext uri="{BB962C8B-B14F-4D97-AF65-F5344CB8AC3E}">
        <p14:creationId xmlns:p14="http://schemas.microsoft.com/office/powerpoint/2010/main" val="18800847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D0B06-2FD9-41BA-A480-B5EE63757130}"/>
              </a:ext>
            </a:extLst>
          </p:cNvPr>
          <p:cNvSpPr>
            <a:spLocks noGrp="1"/>
          </p:cNvSpPr>
          <p:nvPr>
            <p:ph type="title" idx="4294967295"/>
          </p:nvPr>
        </p:nvSpPr>
        <p:spPr>
          <a:xfrm>
            <a:off x="755374" y="662609"/>
            <a:ext cx="10628243" cy="828959"/>
          </a:xfrm>
        </p:spPr>
        <p:txBody>
          <a:bodyPr>
            <a:normAutofit fontScale="90000"/>
          </a:bodyPr>
          <a:lstStyle/>
          <a:p>
            <a:br>
              <a:rPr lang="en-US">
                <a:solidFill>
                  <a:srgbClr val="FF0000"/>
                </a:solidFill>
                <a:latin typeface="Kristen ITC" panose="03050502040202030202" pitchFamily="66" charset="0"/>
              </a:rPr>
            </a:br>
            <a:endParaRPr lang="en-US">
              <a:solidFill>
                <a:srgbClr val="FF0000"/>
              </a:solidFill>
              <a:latin typeface="Kristen ITC" panose="03050502040202030202" pitchFamily="66" charset="0"/>
            </a:endParaRPr>
          </a:p>
        </p:txBody>
      </p:sp>
      <p:sp>
        <p:nvSpPr>
          <p:cNvPr id="5" name="Content Placeholder 4">
            <a:extLst>
              <a:ext uri="{FF2B5EF4-FFF2-40B4-BE49-F238E27FC236}">
                <a16:creationId xmlns:a16="http://schemas.microsoft.com/office/drawing/2014/main" id="{07968FAF-AA2D-4662-A5E6-30980F51FBE8}"/>
              </a:ext>
            </a:extLst>
          </p:cNvPr>
          <p:cNvSpPr>
            <a:spLocks noGrp="1"/>
          </p:cNvSpPr>
          <p:nvPr>
            <p:ph idx="4294967295"/>
          </p:nvPr>
        </p:nvSpPr>
        <p:spPr>
          <a:xfrm>
            <a:off x="702364" y="1352723"/>
            <a:ext cx="10734262" cy="5672465"/>
          </a:xfrm>
        </p:spPr>
        <p:txBody>
          <a:bodyPr>
            <a:noAutofit/>
          </a:bodyPr>
          <a:lstStyle/>
          <a:p>
            <a:pPr marL="0" indent="0">
              <a:buNone/>
            </a:pPr>
            <a:r>
              <a:rPr lang="en-US" sz="2200" b="1" dirty="0">
                <a:latin typeface="Comic Sans MS"/>
              </a:rPr>
              <a:t>Attendance- </a:t>
            </a:r>
            <a:r>
              <a:rPr lang="en-US" sz="2200" dirty="0">
                <a:latin typeface="Comic Sans MS"/>
              </a:rPr>
              <a:t>Make sure you send an excuse when your child has been absent. Excuses must be turned in within three days after the student returns. Parents must send a doctor’s note or a handwritten note (e-mails and texts will not be accepted).</a:t>
            </a:r>
            <a:endParaRPr lang="en-US" sz="2200" b="1" dirty="0">
              <a:latin typeface="Comic Sans MS"/>
            </a:endParaRPr>
          </a:p>
          <a:p>
            <a:pPr marL="0" indent="0">
              <a:buNone/>
            </a:pPr>
            <a:r>
              <a:rPr lang="en-US" sz="2200" b="1" dirty="0">
                <a:latin typeface="Comic Sans MS"/>
              </a:rPr>
              <a:t>Snack Cart: </a:t>
            </a:r>
            <a:r>
              <a:rPr lang="en-US" sz="2200" dirty="0">
                <a:latin typeface="Comic Sans MS"/>
              </a:rPr>
              <a:t>Snacks, juice, and water are available for purchase each morning (before 8:05) for  $0. 75 each. Please send the exact cash amount. </a:t>
            </a:r>
            <a:endParaRPr lang="en-US" sz="2200" dirty="0">
              <a:latin typeface="Comic Sans MS" panose="030F0702030302020204" pitchFamily="66" charset="0"/>
            </a:endParaRPr>
          </a:p>
          <a:p>
            <a:pPr marL="0" indent="0">
              <a:buNone/>
            </a:pPr>
            <a:r>
              <a:rPr lang="en-US" sz="2200" b="1" dirty="0">
                <a:latin typeface="Comic Sans MS"/>
              </a:rPr>
              <a:t>Special Snacks</a:t>
            </a:r>
            <a:r>
              <a:rPr lang="en-US" sz="2200" dirty="0">
                <a:latin typeface="Comic Sans MS"/>
              </a:rPr>
              <a:t>: PPS sells a special snack item for $1.00 on certain Fridays. </a:t>
            </a:r>
            <a:endParaRPr lang="en-US" sz="2200" b="1">
              <a:latin typeface="Comic Sans MS" panose="030F0702030302020204" pitchFamily="66" charset="0"/>
            </a:endParaRPr>
          </a:p>
          <a:p>
            <a:pPr marL="0" indent="0">
              <a:buNone/>
            </a:pPr>
            <a:r>
              <a:rPr lang="en-US" sz="2200" b="1" dirty="0">
                <a:latin typeface="Comic Sans MS"/>
              </a:rPr>
              <a:t>Birthday Snacks:</a:t>
            </a:r>
            <a:r>
              <a:rPr lang="en-US" sz="2200" dirty="0">
                <a:latin typeface="Comic Sans MS"/>
              </a:rPr>
              <a:t> You are welcome to send a simple snack for the class to celebrate your child’s birthday, but please let me know in advance. You           may send the snack with your child that morning</a:t>
            </a:r>
            <a:r>
              <a:rPr lang="en-US" sz="2200" dirty="0">
                <a:solidFill>
                  <a:srgbClr val="262626"/>
                </a:solidFill>
                <a:latin typeface="Comic Sans MS"/>
              </a:rPr>
              <a:t>.</a:t>
            </a:r>
            <a:r>
              <a:rPr lang="en-US" sz="2200" dirty="0">
                <a:latin typeface="Comic Sans MS"/>
              </a:rPr>
              <a:t> Parents may not bring balloons, flowers, or gifts to school.</a:t>
            </a:r>
          </a:p>
          <a:p>
            <a:pPr marL="0" indent="0">
              <a:buNone/>
            </a:pPr>
            <a:r>
              <a:rPr lang="en-US" sz="2000" dirty="0">
                <a:latin typeface="Comic Sans MS"/>
              </a:rPr>
              <a:t>  </a:t>
            </a:r>
            <a:endParaRPr lang="en-US" sz="2000" dirty="0">
              <a:latin typeface="Comic Sans MS" panose="030F0702030302020204" pitchFamily="66" charset="0"/>
            </a:endParaRPr>
          </a:p>
          <a:p>
            <a:pPr marL="0" indent="0">
              <a:buNone/>
            </a:pPr>
            <a:r>
              <a:rPr lang="en-US" sz="2000" i="1" dirty="0">
                <a:latin typeface="Comic Sans MS"/>
              </a:rPr>
              <a:t>    </a:t>
            </a:r>
            <a:endParaRPr lang="en-US" sz="2000" b="1">
              <a:latin typeface="Comic Sans MS" panose="030F0702030302020204" pitchFamily="66" charset="0"/>
            </a:endParaRPr>
          </a:p>
        </p:txBody>
      </p:sp>
      <p:sp>
        <p:nvSpPr>
          <p:cNvPr id="2" name="TextBox 1">
            <a:extLst>
              <a:ext uri="{FF2B5EF4-FFF2-40B4-BE49-F238E27FC236}">
                <a16:creationId xmlns:a16="http://schemas.microsoft.com/office/drawing/2014/main" id="{7BCC43C9-AD6D-41FC-89C7-CAA49C8A805F}"/>
              </a:ext>
            </a:extLst>
          </p:cNvPr>
          <p:cNvSpPr txBox="1"/>
          <p:nvPr/>
        </p:nvSpPr>
        <p:spPr>
          <a:xfrm>
            <a:off x="914399" y="710670"/>
            <a:ext cx="10363202" cy="707886"/>
          </a:xfrm>
          <a:prstGeom prst="rect">
            <a:avLst/>
          </a:prstGeom>
          <a:noFill/>
        </p:spPr>
        <p:txBody>
          <a:bodyPr wrap="square" rtlCol="0">
            <a:spAutoFit/>
          </a:bodyPr>
          <a:lstStyle/>
          <a:p>
            <a:r>
              <a:rPr lang="en-US" sz="4000">
                <a:solidFill>
                  <a:srgbClr val="FF0000"/>
                </a:solidFill>
                <a:latin typeface="KG She Persisted" panose="02000506000000020003" pitchFamily="2" charset="0"/>
              </a:rPr>
              <a:t>A Few Announcements So You Won’t Be “Clueless” </a:t>
            </a:r>
          </a:p>
        </p:txBody>
      </p:sp>
      <p:pic>
        <p:nvPicPr>
          <p:cNvPr id="3" name="Picture 2">
            <a:extLst>
              <a:ext uri="{FF2B5EF4-FFF2-40B4-BE49-F238E27FC236}">
                <a16:creationId xmlns:a16="http://schemas.microsoft.com/office/drawing/2014/main" id="{B5EFFF88-8980-4BA4-8261-19885BACC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6037" y="4808058"/>
            <a:ext cx="1514028" cy="2091200"/>
          </a:xfrm>
          <a:prstGeom prst="rect">
            <a:avLst/>
          </a:prstGeom>
        </p:spPr>
      </p:pic>
    </p:spTree>
    <p:extLst>
      <p:ext uri="{BB962C8B-B14F-4D97-AF65-F5344CB8AC3E}">
        <p14:creationId xmlns:p14="http://schemas.microsoft.com/office/powerpoint/2010/main" val="21162553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D291-6825-4F4D-8DD1-34DB3AF992EC}"/>
              </a:ext>
            </a:extLst>
          </p:cNvPr>
          <p:cNvSpPr>
            <a:spLocks noGrp="1"/>
          </p:cNvSpPr>
          <p:nvPr>
            <p:ph type="title" idx="4294967295"/>
          </p:nvPr>
        </p:nvSpPr>
        <p:spPr>
          <a:xfrm>
            <a:off x="2534478" y="589724"/>
            <a:ext cx="7123043" cy="788502"/>
          </a:xfrm>
        </p:spPr>
        <p:txBody>
          <a:bodyPr>
            <a:normAutofit/>
          </a:bodyPr>
          <a:lstStyle/>
          <a:p>
            <a:r>
              <a:rPr lang="en-US">
                <a:solidFill>
                  <a:srgbClr val="FF0000"/>
                </a:solidFill>
                <a:latin typeface="KG She Persisted" panose="02000506000000020003" pitchFamily="2" charset="0"/>
              </a:rPr>
              <a:t>Leader In Me </a:t>
            </a:r>
          </a:p>
        </p:txBody>
      </p:sp>
      <p:sp>
        <p:nvSpPr>
          <p:cNvPr id="6" name="Content Placeholder 5">
            <a:extLst>
              <a:ext uri="{FF2B5EF4-FFF2-40B4-BE49-F238E27FC236}">
                <a16:creationId xmlns:a16="http://schemas.microsoft.com/office/drawing/2014/main" id="{534FA2E3-FBF4-4A95-97E1-E658E0BFDF04}"/>
              </a:ext>
            </a:extLst>
          </p:cNvPr>
          <p:cNvSpPr>
            <a:spLocks noGrp="1"/>
          </p:cNvSpPr>
          <p:nvPr>
            <p:ph idx="4294967295"/>
          </p:nvPr>
        </p:nvSpPr>
        <p:spPr>
          <a:xfrm>
            <a:off x="596349" y="1378226"/>
            <a:ext cx="10402956" cy="5300867"/>
          </a:xfrm>
        </p:spPr>
        <p:txBody>
          <a:bodyPr>
            <a:normAutofit fontScale="25000" lnSpcReduction="20000"/>
          </a:bodyPr>
          <a:lstStyle/>
          <a:p>
            <a:pPr marL="0" indent="0" algn="ctr">
              <a:lnSpc>
                <a:spcPct val="120000"/>
              </a:lnSpc>
              <a:buNone/>
            </a:pPr>
            <a:r>
              <a:rPr lang="en-US" sz="8800">
                <a:latin typeface="Comic Sans MS" panose="030F0702030302020204" pitchFamily="66" charset="0"/>
              </a:rPr>
              <a:t>PPS is committed to developing and cultivating student leaders. We will focus on teaching the 7 Habits throughout the year. </a:t>
            </a:r>
          </a:p>
          <a:p>
            <a:pPr>
              <a:lnSpc>
                <a:spcPct val="120000"/>
              </a:lnSpc>
              <a:buFont typeface="Arial" panose="020B0604020202020204" pitchFamily="34" charset="0"/>
              <a:buChar char="•"/>
            </a:pPr>
            <a:r>
              <a:rPr lang="en-US" sz="8800">
                <a:latin typeface="Comic Sans MS" panose="030F0702030302020204" pitchFamily="66" charset="0"/>
              </a:rPr>
              <a:t>Habit #1 Be Proactive</a:t>
            </a:r>
          </a:p>
          <a:p>
            <a:r>
              <a:rPr lang="en-US" sz="8800">
                <a:latin typeface="Comic Sans MS" panose="030F0702030302020204" pitchFamily="66" charset="0"/>
              </a:rPr>
              <a:t>Habit #2 Begin With The End In Mind</a:t>
            </a:r>
          </a:p>
          <a:p>
            <a:r>
              <a:rPr lang="en-US" sz="8800">
                <a:latin typeface="Comic Sans MS" panose="030F0702030302020204" pitchFamily="66" charset="0"/>
              </a:rPr>
              <a:t>Habit #3 Put First Things First</a:t>
            </a:r>
          </a:p>
          <a:p>
            <a:r>
              <a:rPr lang="en-US" sz="8800">
                <a:latin typeface="Comic Sans MS" panose="030F0702030302020204" pitchFamily="66" charset="0"/>
              </a:rPr>
              <a:t>Habit #4 Think Win Win</a:t>
            </a:r>
          </a:p>
          <a:p>
            <a:r>
              <a:rPr lang="en-US" sz="8800">
                <a:latin typeface="Comic Sans MS" panose="030F0702030302020204" pitchFamily="66" charset="0"/>
              </a:rPr>
              <a:t>Habit #5 Seek First To Understand, Then To Be Understood</a:t>
            </a:r>
          </a:p>
          <a:p>
            <a:r>
              <a:rPr lang="en-US" sz="8800">
                <a:latin typeface="Comic Sans MS" panose="030F0702030302020204" pitchFamily="66" charset="0"/>
              </a:rPr>
              <a:t>Habit #6 Synergize</a:t>
            </a:r>
          </a:p>
          <a:p>
            <a:r>
              <a:rPr lang="en-US" sz="8800">
                <a:latin typeface="Comic Sans MS" panose="030F0702030302020204" pitchFamily="66" charset="0"/>
              </a:rPr>
              <a:t>Habit #7 Sharpen The Saw</a:t>
            </a:r>
          </a:p>
          <a:p>
            <a:endParaRPr lang="en-US" sz="4000">
              <a:latin typeface="Comic Sans MS" panose="030F0702030302020204" pitchFamily="66" charset="0"/>
            </a:endParaRPr>
          </a:p>
          <a:p>
            <a:endParaRPr lang="en-US">
              <a:latin typeface="Comic Sans MS" panose="030F0702030302020204" pitchFamily="66" charset="0"/>
            </a:endParaRPr>
          </a:p>
        </p:txBody>
      </p:sp>
      <p:pic>
        <p:nvPicPr>
          <p:cNvPr id="10" name="Picture 9">
            <a:extLst>
              <a:ext uri="{FF2B5EF4-FFF2-40B4-BE49-F238E27FC236}">
                <a16:creationId xmlns:a16="http://schemas.microsoft.com/office/drawing/2014/main" id="{81E66D5A-A424-4661-9DE0-6C9962E3B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8486" y="3177209"/>
            <a:ext cx="1444487" cy="3313043"/>
          </a:xfrm>
          <a:prstGeom prst="rect">
            <a:avLst/>
          </a:prstGeom>
        </p:spPr>
      </p:pic>
    </p:spTree>
    <p:extLst>
      <p:ext uri="{BB962C8B-B14F-4D97-AF65-F5344CB8AC3E}">
        <p14:creationId xmlns:p14="http://schemas.microsoft.com/office/powerpoint/2010/main" val="263366037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382088-DACD-41FE-8EB5-BBCC1ED6322F}"/>
              </a:ext>
            </a:extLst>
          </p:cNvPr>
          <p:cNvSpPr txBox="1"/>
          <p:nvPr/>
        </p:nvSpPr>
        <p:spPr>
          <a:xfrm>
            <a:off x="4850295" y="609600"/>
            <a:ext cx="2491409" cy="769441"/>
          </a:xfrm>
          <a:prstGeom prst="rect">
            <a:avLst/>
          </a:prstGeom>
          <a:noFill/>
        </p:spPr>
        <p:txBody>
          <a:bodyPr wrap="square" rtlCol="0">
            <a:spAutoFit/>
          </a:bodyPr>
          <a:lstStyle/>
          <a:p>
            <a:r>
              <a:rPr lang="en-US" sz="4400">
                <a:solidFill>
                  <a:srgbClr val="FF0000"/>
                </a:solidFill>
                <a:latin typeface="KG She Persisted" panose="02000506000000020003" pitchFamily="2" charset="0"/>
              </a:rPr>
              <a:t>Resources</a:t>
            </a:r>
            <a:endParaRPr lang="en-US" sz="4400"/>
          </a:p>
        </p:txBody>
      </p:sp>
      <p:sp>
        <p:nvSpPr>
          <p:cNvPr id="5" name="TextBox 4">
            <a:extLst>
              <a:ext uri="{FF2B5EF4-FFF2-40B4-BE49-F238E27FC236}">
                <a16:creationId xmlns:a16="http://schemas.microsoft.com/office/drawing/2014/main" id="{8C3E1FD7-C02C-4E01-9504-8E4CE21477D0}"/>
              </a:ext>
            </a:extLst>
          </p:cNvPr>
          <p:cNvSpPr txBox="1"/>
          <p:nvPr/>
        </p:nvSpPr>
        <p:spPr>
          <a:xfrm>
            <a:off x="715617" y="1447086"/>
            <a:ext cx="10959547" cy="4801314"/>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n-US" b="1">
                <a:latin typeface="Comic Sans MS" panose="030F0702030302020204" pitchFamily="66" charset="0"/>
              </a:rPr>
              <a:t>School Counselor:</a:t>
            </a:r>
            <a:r>
              <a:rPr lang="en-US">
                <a:latin typeface="Comic Sans MS" panose="030F0702030302020204" pitchFamily="66" charset="0"/>
              </a:rPr>
              <a:t> Mrs. Hardy provides a school counseling program that supports students, parents, and the community. If your child is having trouble adjusting to school, family changes, fears, grief, or difficulties with friendships, you can reach out to Mrs. Hardy. </a:t>
            </a:r>
            <a:r>
              <a:rPr lang="en-US">
                <a:latin typeface="Comic Sans MS" panose="030F0702030302020204" pitchFamily="66" charset="0"/>
                <a:hlinkClick r:id="rId2"/>
              </a:rPr>
              <a:t>veronica.hardy@acboe.net</a:t>
            </a:r>
            <a:endParaRPr lang="en-US">
              <a:latin typeface="Comic Sans MS" panose="030F0702030302020204" pitchFamily="66" charset="0"/>
            </a:endParaRPr>
          </a:p>
          <a:p>
            <a:pPr algn="ctr">
              <a:buClr>
                <a:schemeClr val="accent5"/>
              </a:buClr>
            </a:pPr>
            <a:endParaRPr lang="en-US">
              <a:latin typeface="Comic Sans MS" panose="030F0702030302020204" pitchFamily="66" charset="0"/>
            </a:endParaRPr>
          </a:p>
          <a:p>
            <a:pPr marL="285750" indent="-285750">
              <a:buClr>
                <a:schemeClr val="accent5"/>
              </a:buClr>
              <a:buFont typeface="Arial" panose="020B0604020202020204" pitchFamily="34" charset="0"/>
              <a:buChar char="•"/>
            </a:pPr>
            <a:r>
              <a:rPr lang="en-US" b="1">
                <a:latin typeface="Comic Sans MS" panose="030F0702030302020204" pitchFamily="66" charset="0"/>
              </a:rPr>
              <a:t>School Nurse</a:t>
            </a:r>
            <a:r>
              <a:rPr lang="en-US">
                <a:latin typeface="Comic Sans MS" panose="030F0702030302020204" pitchFamily="66" charset="0"/>
              </a:rPr>
              <a:t>: Mrs. Coker takes such good care of our students! If you have any questions or health concerns, please feel free to contact her. </a:t>
            </a:r>
            <a:r>
              <a:rPr lang="en-US" u="sng">
                <a:solidFill>
                  <a:schemeClr val="accent1"/>
                </a:solidFill>
                <a:latin typeface="Comic Sans MS" panose="030F0702030302020204" pitchFamily="66" charset="0"/>
                <a:hlinkClick r:id="rId3"/>
              </a:rPr>
              <a:t>jeannie.coker@acboe.net</a:t>
            </a:r>
            <a:endParaRPr lang="en-US" u="sng">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endParaRPr lang="en-US" u="sng">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r>
              <a:rPr lang="en-US" b="1">
                <a:latin typeface="Comic Sans MS" panose="030F0702030302020204" pitchFamily="66" charset="0"/>
              </a:rPr>
              <a:t>Parent Resource Center: </a:t>
            </a:r>
            <a:r>
              <a:rPr lang="en-US">
                <a:latin typeface="Comic Sans MS" panose="030F0702030302020204" pitchFamily="66" charset="0"/>
              </a:rPr>
              <a:t>We have an amazing Parent Resource Room! We have learning activities, games, books, and so many things you can use to help your child at home. Let me know if you are interested and would like to check something out! </a:t>
            </a:r>
          </a:p>
          <a:p>
            <a:pPr marL="285750" indent="-285750">
              <a:buClr>
                <a:schemeClr val="accent5"/>
              </a:buClr>
              <a:buFont typeface="Arial" panose="020B0604020202020204" pitchFamily="34" charset="0"/>
              <a:buChar char="•"/>
            </a:pPr>
            <a:endParaRPr lang="en-US" b="1">
              <a:latin typeface="Comic Sans MS" panose="030F0702030302020204" pitchFamily="66" charset="0"/>
            </a:endParaRPr>
          </a:p>
          <a:p>
            <a:pPr marL="285750" indent="-285750">
              <a:buClr>
                <a:schemeClr val="accent5"/>
              </a:buClr>
              <a:buFont typeface="Arial" panose="020B0604020202020204" pitchFamily="34" charset="0"/>
              <a:buChar char="•"/>
            </a:pPr>
            <a:r>
              <a:rPr lang="en-US" b="1">
                <a:latin typeface="Comic Sans MS" panose="030F0702030302020204" pitchFamily="66" charset="0"/>
              </a:rPr>
              <a:t>Literacy Act at Home Resource Packet: </a:t>
            </a:r>
            <a:r>
              <a:rPr lang="en-US">
                <a:latin typeface="Comic Sans MS" panose="030F0702030302020204" pitchFamily="66" charset="0"/>
              </a:rPr>
              <a:t>If your child is struggling with reading/language arts skills, check out the Literacy Act Package link on our PPS homepage. The link connects you to a wonderful resource of activities and suggestions for parents to help their child at home. </a:t>
            </a:r>
            <a:endParaRPr lang="en-US" b="1">
              <a:latin typeface="Comic Sans MS" panose="030F0702030302020204" pitchFamily="66" charset="0"/>
            </a:endParaRPr>
          </a:p>
          <a:p>
            <a:pPr marL="285750" indent="-285750">
              <a:buClr>
                <a:schemeClr val="accent5"/>
              </a:buClr>
              <a:buFont typeface="Arial" panose="020B0604020202020204" pitchFamily="34" charset="0"/>
              <a:buChar char="•"/>
            </a:pPr>
            <a:endParaRPr lang="en-US" u="sng">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endParaRPr lang="en-US" u="sng">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93309783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DA6F-5711-475A-BDFC-1E95E480B5AF}"/>
              </a:ext>
            </a:extLst>
          </p:cNvPr>
          <p:cNvSpPr>
            <a:spLocks noGrp="1"/>
          </p:cNvSpPr>
          <p:nvPr>
            <p:ph type="title"/>
          </p:nvPr>
        </p:nvSpPr>
        <p:spPr/>
        <p:txBody>
          <a:bodyPr>
            <a:normAutofit/>
          </a:bodyPr>
          <a:lstStyle/>
          <a:p>
            <a:r>
              <a:rPr lang="en-US">
                <a:solidFill>
                  <a:srgbClr val="FF0000"/>
                </a:solidFill>
                <a:latin typeface="KG She Persisted" panose="02000506000000020003" pitchFamily="2" charset="0"/>
              </a:rPr>
              <a:t>Together We Can “Solve” Anything</a:t>
            </a:r>
          </a:p>
        </p:txBody>
      </p:sp>
      <p:pic>
        <p:nvPicPr>
          <p:cNvPr id="9" name="Content Placeholder 8">
            <a:extLst>
              <a:ext uri="{FF2B5EF4-FFF2-40B4-BE49-F238E27FC236}">
                <a16:creationId xmlns:a16="http://schemas.microsoft.com/office/drawing/2014/main" id="{36F3CC94-B260-4F51-9940-BFA038AD2CE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40492" y="3062807"/>
            <a:ext cx="3447851" cy="3309937"/>
          </a:xfrm>
        </p:spPr>
      </p:pic>
      <p:sp>
        <p:nvSpPr>
          <p:cNvPr id="3" name="Content Placeholder 2">
            <a:extLst>
              <a:ext uri="{FF2B5EF4-FFF2-40B4-BE49-F238E27FC236}">
                <a16:creationId xmlns:a16="http://schemas.microsoft.com/office/drawing/2014/main" id="{60AC9F30-736A-46AF-B63F-3C6A55A477F3}"/>
              </a:ext>
            </a:extLst>
          </p:cNvPr>
          <p:cNvSpPr>
            <a:spLocks noGrp="1"/>
          </p:cNvSpPr>
          <p:nvPr>
            <p:ph sz="half" idx="2"/>
          </p:nvPr>
        </p:nvSpPr>
        <p:spPr/>
        <p:txBody>
          <a:bodyPr>
            <a:normAutofit/>
          </a:bodyPr>
          <a:lstStyle/>
          <a:p>
            <a:pPr marL="0" indent="0">
              <a:buNone/>
            </a:pPr>
            <a:endParaRPr lang="en-US">
              <a:latin typeface="Comic Sans MS" panose="030F0702030302020204" pitchFamily="66" charset="0"/>
            </a:endParaRPr>
          </a:p>
          <a:p>
            <a:pPr marL="0" indent="0">
              <a:buNone/>
            </a:pPr>
            <a:endParaRPr lang="en-US">
              <a:latin typeface="Comic Sans MS" panose="030F0702030302020204" pitchFamily="66" charset="0"/>
            </a:endParaRPr>
          </a:p>
          <a:p>
            <a:pPr marL="0" indent="0">
              <a:buNone/>
            </a:pPr>
            <a:endParaRPr lang="en-US">
              <a:latin typeface="Comic Sans MS" panose="030F0702030302020204" pitchFamily="66" charset="0"/>
            </a:endParaRPr>
          </a:p>
        </p:txBody>
      </p:sp>
      <p:sp>
        <p:nvSpPr>
          <p:cNvPr id="4" name="TextBox 3">
            <a:extLst>
              <a:ext uri="{FF2B5EF4-FFF2-40B4-BE49-F238E27FC236}">
                <a16:creationId xmlns:a16="http://schemas.microsoft.com/office/drawing/2014/main" id="{910E401E-F407-411A-AA7C-7DB2BB676C65}"/>
              </a:ext>
            </a:extLst>
          </p:cNvPr>
          <p:cNvSpPr txBox="1"/>
          <p:nvPr/>
        </p:nvSpPr>
        <p:spPr>
          <a:xfrm>
            <a:off x="1085535" y="2560320"/>
            <a:ext cx="7354957" cy="3231654"/>
          </a:xfrm>
          <a:prstGeom prst="rect">
            <a:avLst/>
          </a:prstGeom>
          <a:noFill/>
        </p:spPr>
        <p:txBody>
          <a:bodyPr wrap="square" rtlCol="0">
            <a:spAutoFit/>
          </a:bodyPr>
          <a:lstStyle/>
          <a:p>
            <a:pPr algn="ctr"/>
            <a:r>
              <a:rPr lang="en-US" sz="3200">
                <a:latin typeface="KG Compassion Big" panose="02000506000000020003" pitchFamily="2" charset="0"/>
              </a:rPr>
              <a:t>“Together may we give our children the roots to grow and the wings to fly.” </a:t>
            </a:r>
          </a:p>
          <a:p>
            <a:pPr algn="ctr"/>
            <a:endParaRPr lang="en-US" sz="2800">
              <a:latin typeface="KG Compassion Big" panose="02000506000000020003" pitchFamily="2" charset="0"/>
            </a:endParaRPr>
          </a:p>
          <a:p>
            <a:pPr algn="ctr"/>
            <a:r>
              <a:rPr lang="en-US" sz="2800">
                <a:latin typeface="KG Compassion" panose="02000506000000020003" pitchFamily="2" charset="0"/>
              </a:rPr>
              <a:t>I look forward to working together to make 2</a:t>
            </a:r>
            <a:r>
              <a:rPr lang="en-US" sz="2800" baseline="30000">
                <a:latin typeface="KG Compassion" panose="02000506000000020003" pitchFamily="2" charset="0"/>
              </a:rPr>
              <a:t>nd</a:t>
            </a:r>
            <a:r>
              <a:rPr lang="en-US" sz="2800">
                <a:latin typeface="KG Compassion" panose="02000506000000020003" pitchFamily="2" charset="0"/>
              </a:rPr>
              <a:t> grade an awesome year for your child. I hope it’s  a year full of academic growth, personal accomplishments, fun memories, and time to develop a deeper love of learning. </a:t>
            </a:r>
          </a:p>
        </p:txBody>
      </p:sp>
    </p:spTree>
    <p:extLst>
      <p:ext uri="{BB962C8B-B14F-4D97-AF65-F5344CB8AC3E}">
        <p14:creationId xmlns:p14="http://schemas.microsoft.com/office/powerpoint/2010/main" val="40791928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4D79-E34E-49D2-BB6D-93DD376B028C}"/>
              </a:ext>
            </a:extLst>
          </p:cNvPr>
          <p:cNvSpPr>
            <a:spLocks noGrp="1"/>
          </p:cNvSpPr>
          <p:nvPr>
            <p:ph type="title" idx="4294967295"/>
          </p:nvPr>
        </p:nvSpPr>
        <p:spPr>
          <a:xfrm>
            <a:off x="1497496" y="584302"/>
            <a:ext cx="9329530" cy="866812"/>
          </a:xfrm>
        </p:spPr>
        <p:txBody>
          <a:bodyPr>
            <a:normAutofit/>
          </a:bodyPr>
          <a:lstStyle/>
          <a:p>
            <a:r>
              <a:rPr lang="en-US">
                <a:solidFill>
                  <a:srgbClr val="FF0000"/>
                </a:solidFill>
                <a:latin typeface="KG She Persisted" panose="02000506000000020003" pitchFamily="2" charset="0"/>
              </a:rPr>
              <a:t>Open Court Reading </a:t>
            </a:r>
          </a:p>
        </p:txBody>
      </p:sp>
      <p:sp>
        <p:nvSpPr>
          <p:cNvPr id="3" name="Content Placeholder 2">
            <a:extLst>
              <a:ext uri="{FF2B5EF4-FFF2-40B4-BE49-F238E27FC236}">
                <a16:creationId xmlns:a16="http://schemas.microsoft.com/office/drawing/2014/main" id="{47063B87-75D0-4A3F-9364-70E2D2EAB442}"/>
              </a:ext>
            </a:extLst>
          </p:cNvPr>
          <p:cNvSpPr>
            <a:spLocks noGrp="1"/>
          </p:cNvSpPr>
          <p:nvPr>
            <p:ph idx="4294967295"/>
          </p:nvPr>
        </p:nvSpPr>
        <p:spPr>
          <a:xfrm>
            <a:off x="894522" y="1336059"/>
            <a:ext cx="10402956" cy="4937639"/>
          </a:xfrm>
        </p:spPr>
        <p:txBody>
          <a:bodyPr>
            <a:noAutofit/>
          </a:bodyPr>
          <a:lstStyle/>
          <a:p>
            <a:pPr marL="0" indent="0" algn="ctr">
              <a:lnSpc>
                <a:spcPct val="200000"/>
              </a:lnSpc>
              <a:buNone/>
            </a:pPr>
            <a:r>
              <a:rPr lang="en-US">
                <a:solidFill>
                  <a:schemeClr val="tx1"/>
                </a:solidFill>
                <a:latin typeface="Comic Sans MS" panose="030F0702030302020204" pitchFamily="66" charset="0"/>
              </a:rPr>
              <a:t>There are three “bands” of Open Court that are taught daily. </a:t>
            </a:r>
          </a:p>
          <a:p>
            <a:pPr marL="0" indent="0">
              <a:buNone/>
            </a:pPr>
            <a:endParaRPr lang="en-US">
              <a:solidFill>
                <a:schemeClr val="tx1"/>
              </a:solidFill>
              <a:latin typeface="Comic Sans MS" panose="030F0702030302020204" pitchFamily="66" charset="0"/>
            </a:endParaRPr>
          </a:p>
        </p:txBody>
      </p:sp>
      <p:pic>
        <p:nvPicPr>
          <p:cNvPr id="7" name="Picture 6">
            <a:extLst>
              <a:ext uri="{FF2B5EF4-FFF2-40B4-BE49-F238E27FC236}">
                <a16:creationId xmlns:a16="http://schemas.microsoft.com/office/drawing/2014/main" id="{17829CF0-3B45-4F16-B151-4AA85BF8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3674" y="4516281"/>
            <a:ext cx="1637950" cy="2022161"/>
          </a:xfrm>
          <a:prstGeom prst="rect">
            <a:avLst/>
          </a:prstGeom>
        </p:spPr>
      </p:pic>
      <p:graphicFrame>
        <p:nvGraphicFramePr>
          <p:cNvPr id="10" name="Table 10">
            <a:extLst>
              <a:ext uri="{FF2B5EF4-FFF2-40B4-BE49-F238E27FC236}">
                <a16:creationId xmlns:a16="http://schemas.microsoft.com/office/drawing/2014/main" id="{1B421AF4-7993-3F73-8437-3A40FA622490}"/>
              </a:ext>
            </a:extLst>
          </p:cNvPr>
          <p:cNvGraphicFramePr>
            <a:graphicFrameLocks noGrp="1"/>
          </p:cNvGraphicFramePr>
          <p:nvPr>
            <p:extLst>
              <p:ext uri="{D42A27DB-BD31-4B8C-83A1-F6EECF244321}">
                <p14:modId xmlns:p14="http://schemas.microsoft.com/office/powerpoint/2010/main" val="4054831670"/>
              </p:ext>
            </p:extLst>
          </p:nvPr>
        </p:nvGraphicFramePr>
        <p:xfrm>
          <a:off x="1113184" y="2340646"/>
          <a:ext cx="9713842" cy="2280448"/>
        </p:xfrm>
        <a:graphic>
          <a:graphicData uri="http://schemas.openxmlformats.org/drawingml/2006/table">
            <a:tbl>
              <a:tblPr firstRow="1" bandRow="1">
                <a:tableStyleId>{D113A9D2-9D6B-4929-AA2D-F23B5EE8CBE7}</a:tableStyleId>
              </a:tblPr>
              <a:tblGrid>
                <a:gridCol w="3003900">
                  <a:extLst>
                    <a:ext uri="{9D8B030D-6E8A-4147-A177-3AD203B41FA5}">
                      <a16:colId xmlns:a16="http://schemas.microsoft.com/office/drawing/2014/main" val="170508679"/>
                    </a:ext>
                  </a:extLst>
                </a:gridCol>
                <a:gridCol w="3834220">
                  <a:extLst>
                    <a:ext uri="{9D8B030D-6E8A-4147-A177-3AD203B41FA5}">
                      <a16:colId xmlns:a16="http://schemas.microsoft.com/office/drawing/2014/main" val="300105086"/>
                    </a:ext>
                  </a:extLst>
                </a:gridCol>
                <a:gridCol w="2875722">
                  <a:extLst>
                    <a:ext uri="{9D8B030D-6E8A-4147-A177-3AD203B41FA5}">
                      <a16:colId xmlns:a16="http://schemas.microsoft.com/office/drawing/2014/main" val="1109383075"/>
                    </a:ext>
                  </a:extLst>
                </a:gridCol>
              </a:tblGrid>
              <a:tr h="2280448">
                <a:tc>
                  <a:txBody>
                    <a:bodyPr/>
                    <a:lstStyle/>
                    <a:p>
                      <a:pPr algn="ctr"/>
                      <a:r>
                        <a:rPr lang="en-US" sz="2200" b="0" u="sng">
                          <a:solidFill>
                            <a:srgbClr val="FF0000"/>
                          </a:solidFill>
                          <a:latin typeface="KG Behind These Hazel Eyes" panose="02000506000000020004" pitchFamily="2" charset="0"/>
                        </a:rPr>
                        <a:t>Foundational Skills</a:t>
                      </a:r>
                    </a:p>
                    <a:p>
                      <a:pPr algn="l"/>
                      <a:endParaRPr lang="en-US" sz="2400" b="0"/>
                    </a:p>
                    <a:p>
                      <a:pPr marL="285750" indent="-285750" algn="l">
                        <a:buClr>
                          <a:srgbClr val="FF0000"/>
                        </a:buClr>
                        <a:buFont typeface="Arial" panose="020B0604020202020204" pitchFamily="34" charset="0"/>
                        <a:buChar char="•"/>
                      </a:pPr>
                      <a:r>
                        <a:rPr lang="en-US" sz="2400" b="0">
                          <a:solidFill>
                            <a:schemeClr val="tx1"/>
                          </a:solidFill>
                          <a:latin typeface="Comic Sans MS" panose="030F0702030302020204" pitchFamily="66" charset="0"/>
                        </a:rPr>
                        <a:t>Phonics</a:t>
                      </a:r>
                    </a:p>
                    <a:p>
                      <a:pPr marL="285750" indent="-285750" algn="l">
                        <a:buClr>
                          <a:srgbClr val="FF0000"/>
                        </a:buClr>
                        <a:buFont typeface="Arial" panose="020B0604020202020204" pitchFamily="34" charset="0"/>
                        <a:buChar char="•"/>
                      </a:pPr>
                      <a:r>
                        <a:rPr lang="en-US" sz="2400" b="0">
                          <a:solidFill>
                            <a:schemeClr val="tx1"/>
                          </a:solidFill>
                          <a:latin typeface="Comic Sans MS" panose="030F0702030302020204" pitchFamily="66" charset="0"/>
                        </a:rPr>
                        <a:t>Phonemic Awareness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200" b="0" u="sng">
                          <a:solidFill>
                            <a:srgbClr val="FF0000"/>
                          </a:solidFill>
                          <a:latin typeface="KG Behind These Hazel Eyes" panose="02000506000000020004" pitchFamily="2" charset="0"/>
                        </a:rPr>
                        <a:t>Reading &amp; Responding</a:t>
                      </a:r>
                    </a:p>
                    <a:p>
                      <a:pPr algn="l"/>
                      <a:endParaRPr lang="en-US" sz="2400" b="0"/>
                    </a:p>
                    <a:p>
                      <a:pPr marL="285750" indent="-285750" algn="l">
                        <a:buClr>
                          <a:srgbClr val="FF0000"/>
                        </a:buClr>
                        <a:buFont typeface="Arial" panose="020B0604020202020204" pitchFamily="34" charset="0"/>
                        <a:buChar char="•"/>
                      </a:pPr>
                      <a:r>
                        <a:rPr lang="en-US" sz="2400" b="0">
                          <a:solidFill>
                            <a:schemeClr val="tx1"/>
                          </a:solidFill>
                          <a:latin typeface="Comic Sans MS" panose="030F0702030302020204" pitchFamily="66" charset="0"/>
                        </a:rPr>
                        <a:t>Comprehension</a:t>
                      </a:r>
                    </a:p>
                    <a:p>
                      <a:pPr marL="285750" indent="-285750" algn="l">
                        <a:buClr>
                          <a:srgbClr val="FF0000"/>
                        </a:buClr>
                        <a:buFont typeface="Arial" panose="020B0604020202020204" pitchFamily="34" charset="0"/>
                        <a:buChar char="•"/>
                      </a:pPr>
                      <a:r>
                        <a:rPr lang="en-US" sz="2400" b="0">
                          <a:solidFill>
                            <a:schemeClr val="tx1"/>
                          </a:solidFill>
                          <a:latin typeface="Comic Sans MS" panose="030F0702030302020204" pitchFamily="66" charset="0"/>
                        </a:rPr>
                        <a:t>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200" b="0" u="sng">
                          <a:solidFill>
                            <a:srgbClr val="FF0000"/>
                          </a:solidFill>
                          <a:latin typeface="KG Behind These Hazel Eyes" panose="02000506000000020004" pitchFamily="2" charset="0"/>
                        </a:rPr>
                        <a:t>Language Arts</a:t>
                      </a:r>
                    </a:p>
                    <a:p>
                      <a:pPr algn="l"/>
                      <a:endParaRPr lang="en-US" b="0"/>
                    </a:p>
                    <a:p>
                      <a:pPr marL="285750" indent="-285750" algn="l">
                        <a:buClr>
                          <a:srgbClr val="FF0000"/>
                        </a:buClr>
                        <a:buFont typeface="Arial" panose="020B0604020202020204" pitchFamily="34" charset="0"/>
                        <a:buChar char="•"/>
                      </a:pPr>
                      <a:r>
                        <a:rPr lang="en-US" sz="2400" b="0">
                          <a:solidFill>
                            <a:schemeClr val="tx1"/>
                          </a:solidFill>
                          <a:latin typeface="Comic Sans MS" panose="030F0702030302020204" pitchFamily="66" charset="0"/>
                        </a:rPr>
                        <a:t>Spelling</a:t>
                      </a:r>
                    </a:p>
                    <a:p>
                      <a:pPr marL="285750" indent="-285750" algn="l">
                        <a:buClr>
                          <a:srgbClr val="FF0000"/>
                        </a:buClr>
                        <a:buFont typeface="Arial" panose="020B0604020202020204" pitchFamily="34" charset="0"/>
                        <a:buChar char="•"/>
                      </a:pPr>
                      <a:r>
                        <a:rPr lang="en-US" sz="2400" b="0">
                          <a:solidFill>
                            <a:schemeClr val="tx1"/>
                          </a:solidFill>
                          <a:latin typeface="Comic Sans MS" panose="030F0702030302020204" pitchFamily="66" charset="0"/>
                        </a:rPr>
                        <a:t>Grammar</a:t>
                      </a:r>
                    </a:p>
                    <a:p>
                      <a:pPr marL="285750" indent="-285750" algn="l">
                        <a:buClr>
                          <a:srgbClr val="FF0000"/>
                        </a:buClr>
                        <a:buFont typeface="Arial" panose="020B0604020202020204" pitchFamily="34" charset="0"/>
                        <a:buChar char="•"/>
                      </a:pPr>
                      <a:r>
                        <a:rPr lang="en-US" sz="2400" b="0">
                          <a:solidFill>
                            <a:schemeClr val="tx1"/>
                          </a:solidFill>
                          <a:latin typeface="Comic Sans MS" panose="030F0702030302020204" pitchFamily="66" charset="0"/>
                        </a:rPr>
                        <a:t>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270858522"/>
                  </a:ext>
                </a:extLst>
              </a:tr>
            </a:tbl>
          </a:graphicData>
        </a:graphic>
      </p:graphicFrame>
    </p:spTree>
    <p:extLst>
      <p:ext uri="{BB962C8B-B14F-4D97-AF65-F5344CB8AC3E}">
        <p14:creationId xmlns:p14="http://schemas.microsoft.com/office/powerpoint/2010/main" val="120752673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D92D32-DC8E-48BB-9004-E31F17C1FE6E}"/>
              </a:ext>
            </a:extLst>
          </p:cNvPr>
          <p:cNvSpPr>
            <a:spLocks noGrp="1"/>
          </p:cNvSpPr>
          <p:nvPr>
            <p:ph type="title" idx="4294967295"/>
          </p:nvPr>
        </p:nvSpPr>
        <p:spPr>
          <a:xfrm>
            <a:off x="1392238" y="414903"/>
            <a:ext cx="9076979" cy="1303338"/>
          </a:xfrm>
        </p:spPr>
        <p:txBody>
          <a:bodyPr>
            <a:noAutofit/>
          </a:bodyPr>
          <a:lstStyle/>
          <a:p>
            <a:r>
              <a:rPr lang="en-US">
                <a:solidFill>
                  <a:srgbClr val="FF0000"/>
                </a:solidFill>
                <a:latin typeface="KG She Persisted" panose="02000506000000020003" pitchFamily="2" charset="0"/>
              </a:rPr>
              <a:t>Grammar and Spelling Grades</a:t>
            </a:r>
            <a:endParaRPr lang="en-US">
              <a:latin typeface="KG She Persisted" panose="02000506000000020003" pitchFamily="2" charset="0"/>
            </a:endParaRPr>
          </a:p>
        </p:txBody>
      </p:sp>
      <p:graphicFrame>
        <p:nvGraphicFramePr>
          <p:cNvPr id="4" name="Table 3">
            <a:extLst>
              <a:ext uri="{FF2B5EF4-FFF2-40B4-BE49-F238E27FC236}">
                <a16:creationId xmlns:a16="http://schemas.microsoft.com/office/drawing/2014/main" id="{575051F5-A5F1-41C7-B98B-9963ED04B45D}"/>
              </a:ext>
            </a:extLst>
          </p:cNvPr>
          <p:cNvGraphicFramePr>
            <a:graphicFrameLocks noGrp="1"/>
          </p:cNvGraphicFramePr>
          <p:nvPr>
            <p:extLst>
              <p:ext uri="{D42A27DB-BD31-4B8C-83A1-F6EECF244321}">
                <p14:modId xmlns:p14="http://schemas.microsoft.com/office/powerpoint/2010/main" val="2409178005"/>
              </p:ext>
            </p:extLst>
          </p:nvPr>
        </p:nvGraphicFramePr>
        <p:xfrm>
          <a:off x="1210116" y="1583524"/>
          <a:ext cx="9441221" cy="2823436"/>
        </p:xfrm>
        <a:graphic>
          <a:graphicData uri="http://schemas.openxmlformats.org/drawingml/2006/table">
            <a:tbl>
              <a:tblPr firstRow="1" bandRow="1">
                <a:tableStyleId>{D113A9D2-9D6B-4929-AA2D-F23B5EE8CBE7}</a:tableStyleId>
              </a:tblPr>
              <a:tblGrid>
                <a:gridCol w="3812458">
                  <a:extLst>
                    <a:ext uri="{9D8B030D-6E8A-4147-A177-3AD203B41FA5}">
                      <a16:colId xmlns:a16="http://schemas.microsoft.com/office/drawing/2014/main" val="2249180399"/>
                    </a:ext>
                  </a:extLst>
                </a:gridCol>
                <a:gridCol w="2027583">
                  <a:extLst>
                    <a:ext uri="{9D8B030D-6E8A-4147-A177-3AD203B41FA5}">
                      <a16:colId xmlns:a16="http://schemas.microsoft.com/office/drawing/2014/main" val="704354108"/>
                    </a:ext>
                  </a:extLst>
                </a:gridCol>
                <a:gridCol w="3601180">
                  <a:extLst>
                    <a:ext uri="{9D8B030D-6E8A-4147-A177-3AD203B41FA5}">
                      <a16:colId xmlns:a16="http://schemas.microsoft.com/office/drawing/2014/main" val="3863734487"/>
                    </a:ext>
                  </a:extLst>
                </a:gridCol>
              </a:tblGrid>
              <a:tr h="484167">
                <a:tc>
                  <a:txBody>
                    <a:bodyPr/>
                    <a:lstStyle/>
                    <a:p>
                      <a:pPr algn="ctr"/>
                      <a:r>
                        <a:rPr lang="en-US" sz="2400" b="0">
                          <a:solidFill>
                            <a:schemeClr val="bg1"/>
                          </a:solidFill>
                          <a:latin typeface="KG Behind These Hazel Eyes" panose="02000506000000020004" pitchFamily="2"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a:solidFill>
                            <a:schemeClr val="bg1"/>
                          </a:solidFill>
                          <a:latin typeface="KG Behind These Hazel Eyes" panose="02000506000000020004" pitchFamily="2"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a:solidFill>
                            <a:schemeClr val="bg1"/>
                          </a:solidFill>
                          <a:latin typeface="KG Behind These Hazel Eyes" panose="02000506000000020004" pitchFamily="2"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832247210"/>
                  </a:ext>
                </a:extLst>
              </a:tr>
              <a:tr h="871501">
                <a:tc>
                  <a:txBody>
                    <a:bodyPr/>
                    <a:lstStyle/>
                    <a:p>
                      <a:r>
                        <a:rPr lang="en-US" sz="2400">
                          <a:solidFill>
                            <a:schemeClr val="tx1"/>
                          </a:solidFill>
                          <a:latin typeface="Comic Sans MS" panose="030F0702030302020204" pitchFamily="66" charset="0"/>
                        </a:rPr>
                        <a:t>Grammar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latin typeface="Comic Sans MS"/>
                        </a:rPr>
                        <a:t>Minor</a:t>
                      </a:r>
                      <a:endParaRPr lang="en-US" sz="18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lvl="0" algn="ctr">
                        <a:buNone/>
                      </a:pPr>
                      <a:r>
                        <a:rPr lang="en-US" sz="2400">
                          <a:solidFill>
                            <a:schemeClr val="tx1"/>
                          </a:solidFill>
                          <a:latin typeface="Comic Sans MS"/>
                        </a:rPr>
                        <a:t>Twice per nine weeks</a:t>
                      </a:r>
                      <a:endParaRPr lang="en-US"/>
                    </a:p>
                    <a:p>
                      <a:pPr algn="ctr"/>
                      <a:endParaRPr lang="en-US" sz="24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229132346"/>
                  </a:ext>
                </a:extLst>
              </a:tr>
              <a:tr h="871501">
                <a:tc>
                  <a:txBody>
                    <a:bodyPr/>
                    <a:lstStyle/>
                    <a:p>
                      <a:r>
                        <a:rPr lang="en-US" sz="2400">
                          <a:solidFill>
                            <a:schemeClr val="tx1"/>
                          </a:solidFill>
                          <a:latin typeface="Comic Sans MS" panose="030F0702030302020204" pitchFamily="66" charset="0"/>
                        </a:rPr>
                        <a:t>Spelling Assessment</a:t>
                      </a:r>
                    </a:p>
                    <a:p>
                      <a:r>
                        <a:rPr lang="en-US" sz="1600">
                          <a:solidFill>
                            <a:schemeClr val="tx1"/>
                          </a:solidFill>
                          <a:latin typeface="Comic Sans MS" panose="030F0702030302020204" pitchFamily="66" charset="0"/>
                        </a:rPr>
                        <a:t>*See next slide for Spelling scoring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lvl="0" algn="ctr">
                        <a:buNone/>
                      </a:pPr>
                      <a:r>
                        <a:rPr lang="en-US" sz="2400">
                          <a:solidFill>
                            <a:schemeClr val="tx1"/>
                          </a:solidFill>
                          <a:latin typeface="Comic Sans MS"/>
                        </a:rPr>
                        <a:t>Minor</a:t>
                      </a:r>
                      <a:endParaRPr lang="en-US" sz="24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a:solidFill>
                            <a:schemeClr val="tx1"/>
                          </a:solidFill>
                          <a:latin typeface="Comic Sans MS" panose="030F0702030302020204" pitchFamily="66" charset="0"/>
                        </a:rPr>
                        <a:t>Weekly </a:t>
                      </a:r>
                      <a:r>
                        <a:rPr lang="en-US" sz="2000">
                          <a:solidFill>
                            <a:schemeClr val="tx1"/>
                          </a:solidFill>
                          <a:latin typeface="Comic Sans MS" panose="030F0702030302020204" pitchFamily="66" charset="0"/>
                        </a:rPr>
                        <a:t>(one per story)</a:t>
                      </a:r>
                      <a:endParaRPr lang="en-US" sz="24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852413315"/>
                  </a:ext>
                </a:extLst>
              </a:tr>
              <a:tr h="522888">
                <a:tc>
                  <a:txBody>
                    <a:bodyPr/>
                    <a:lstStyle/>
                    <a:p>
                      <a:r>
                        <a:rPr lang="en-US" sz="2400">
                          <a:solidFill>
                            <a:schemeClr val="tx1"/>
                          </a:solidFill>
                          <a:latin typeface="Comic Sans MS" panose="030F0702030302020204" pitchFamily="66" charset="0"/>
                        </a:rPr>
                        <a:t>Writing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a:solidFill>
                            <a:schemeClr val="tx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a:solidFill>
                            <a:schemeClr val="tx1"/>
                          </a:solidFill>
                          <a:latin typeface="Comic Sans MS"/>
                        </a:rPr>
                        <a:t>Twice per nine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69171601"/>
                  </a:ext>
                </a:extLst>
              </a:tr>
            </a:tbl>
          </a:graphicData>
        </a:graphic>
      </p:graphicFrame>
      <p:pic>
        <p:nvPicPr>
          <p:cNvPr id="8" name="Picture 7">
            <a:extLst>
              <a:ext uri="{FF2B5EF4-FFF2-40B4-BE49-F238E27FC236}">
                <a16:creationId xmlns:a16="http://schemas.microsoft.com/office/drawing/2014/main" id="{4D6B8249-FDCA-4D4D-BDA6-E98FC8416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452" y="2898475"/>
            <a:ext cx="1815548" cy="3544622"/>
          </a:xfrm>
          <a:prstGeom prst="rect">
            <a:avLst/>
          </a:prstGeom>
        </p:spPr>
      </p:pic>
    </p:spTree>
    <p:extLst>
      <p:ext uri="{BB962C8B-B14F-4D97-AF65-F5344CB8AC3E}">
        <p14:creationId xmlns:p14="http://schemas.microsoft.com/office/powerpoint/2010/main" val="2187923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D92D32-DC8E-48BB-9004-E31F17C1FE6E}"/>
              </a:ext>
            </a:extLst>
          </p:cNvPr>
          <p:cNvSpPr>
            <a:spLocks noGrp="1"/>
          </p:cNvSpPr>
          <p:nvPr>
            <p:ph type="title" idx="4294967295"/>
          </p:nvPr>
        </p:nvSpPr>
        <p:spPr>
          <a:xfrm>
            <a:off x="1338469" y="344100"/>
            <a:ext cx="9733341" cy="1303338"/>
          </a:xfrm>
        </p:spPr>
        <p:txBody>
          <a:bodyPr>
            <a:noAutofit/>
          </a:bodyPr>
          <a:lstStyle/>
          <a:p>
            <a:r>
              <a:rPr lang="en-US">
                <a:solidFill>
                  <a:srgbClr val="FF0000"/>
                </a:solidFill>
                <a:latin typeface="KG She Persisted" panose="02000506000000020003" pitchFamily="2" charset="0"/>
              </a:rPr>
              <a:t>Spelling Test Scoring Guide &amp; Handwriting</a:t>
            </a:r>
            <a:endParaRPr lang="en-US">
              <a:latin typeface="KG She Persisted" panose="02000506000000020003" pitchFamily="2" charset="0"/>
            </a:endParaRPr>
          </a:p>
        </p:txBody>
      </p:sp>
      <p:pic>
        <p:nvPicPr>
          <p:cNvPr id="8" name="Picture 7">
            <a:extLst>
              <a:ext uri="{FF2B5EF4-FFF2-40B4-BE49-F238E27FC236}">
                <a16:creationId xmlns:a16="http://schemas.microsoft.com/office/drawing/2014/main" id="{4D6B8249-FDCA-4D4D-BDA6-E98FC8416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452" y="2898475"/>
            <a:ext cx="1815548" cy="3544622"/>
          </a:xfrm>
          <a:prstGeom prst="rect">
            <a:avLst/>
          </a:prstGeom>
        </p:spPr>
      </p:pic>
      <p:sp>
        <p:nvSpPr>
          <p:cNvPr id="2" name="TextBox 1">
            <a:extLst>
              <a:ext uri="{FF2B5EF4-FFF2-40B4-BE49-F238E27FC236}">
                <a16:creationId xmlns:a16="http://schemas.microsoft.com/office/drawing/2014/main" id="{43117524-DED7-4AC0-025C-CAC0D0A7A809}"/>
              </a:ext>
            </a:extLst>
          </p:cNvPr>
          <p:cNvSpPr txBox="1"/>
          <p:nvPr/>
        </p:nvSpPr>
        <p:spPr>
          <a:xfrm>
            <a:off x="702365" y="1647438"/>
            <a:ext cx="9932124" cy="4401205"/>
          </a:xfrm>
          <a:prstGeom prst="rect">
            <a:avLst/>
          </a:prstGeom>
          <a:noFill/>
        </p:spPr>
        <p:txBody>
          <a:bodyPr wrap="square" lIns="91440" tIns="45720" rIns="91440" bIns="45720" rtlCol="0" anchor="t">
            <a:spAutoFit/>
          </a:bodyPr>
          <a:lstStyle/>
          <a:p>
            <a:r>
              <a:rPr lang="en-US" sz="2200">
                <a:latin typeface="Comic Sans MS" panose="030F0702030302020204" pitchFamily="66" charset="0"/>
              </a:rPr>
              <a:t>Spelling Test Scoring Guide</a:t>
            </a:r>
          </a:p>
          <a:p>
            <a:pPr marL="342900" indent="-342900">
              <a:buClr>
                <a:srgbClr val="FF0000"/>
              </a:buClr>
              <a:buFont typeface="Arial" panose="020B0604020202020204" pitchFamily="34" charset="0"/>
              <a:buChar char="•"/>
            </a:pPr>
            <a:r>
              <a:rPr lang="en-US" sz="2200">
                <a:latin typeface="Comic Sans MS"/>
              </a:rPr>
              <a:t>Words will be called out for students to spell. </a:t>
            </a:r>
          </a:p>
          <a:p>
            <a:pPr marL="285750" indent="-285750">
              <a:buClr>
                <a:srgbClr val="FF0000"/>
              </a:buClr>
              <a:buFont typeface="Arial" panose="020B0604020202020204" pitchFamily="34" charset="0"/>
              <a:buChar char="•"/>
            </a:pPr>
            <a:r>
              <a:rPr lang="en-US" sz="2200">
                <a:latin typeface="Comic Sans MS" panose="030F0702030302020204" pitchFamily="66" charset="0"/>
              </a:rPr>
              <a:t>1 point will be deducted for each letter that is reversed.</a:t>
            </a:r>
          </a:p>
          <a:p>
            <a:pPr marL="285750" indent="-285750">
              <a:buClr>
                <a:srgbClr val="FF0000"/>
              </a:buClr>
              <a:buFont typeface="Arial" panose="020B0604020202020204" pitchFamily="34" charset="0"/>
              <a:buChar char="•"/>
            </a:pPr>
            <a:r>
              <a:rPr lang="en-US" sz="2200">
                <a:latin typeface="Comic Sans MS" panose="030F0702030302020204" pitchFamily="66" charset="0"/>
              </a:rPr>
              <a:t>If the letter reversal results in a new word, the entire word will be scored incorrect. </a:t>
            </a:r>
          </a:p>
          <a:p>
            <a:pPr marL="285750" indent="-285750">
              <a:buClr>
                <a:srgbClr val="FF0000"/>
              </a:buClr>
              <a:buFont typeface="Arial" panose="020B0604020202020204" pitchFamily="34" charset="0"/>
              <a:buChar char="•"/>
            </a:pPr>
            <a:r>
              <a:rPr lang="en-US" sz="2200">
                <a:latin typeface="Comic Sans MS" panose="030F0702030302020204" pitchFamily="66" charset="0"/>
              </a:rPr>
              <a:t>1 point will be deducted for each letter that is capitalized in the word, unless it is a proper noun.</a:t>
            </a:r>
          </a:p>
          <a:p>
            <a:pPr marL="285750" indent="-285750">
              <a:buClr>
                <a:srgbClr val="FF0000"/>
              </a:buClr>
              <a:buFont typeface="Arial" panose="020B0604020202020204" pitchFamily="34" charset="0"/>
              <a:buChar char="•"/>
            </a:pPr>
            <a:endParaRPr lang="en-US" sz="2200">
              <a:latin typeface="Comic Sans MS" panose="030F0702030302020204" pitchFamily="66"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2200">
                <a:latin typeface="Comic Sans MS" panose="030F0702030302020204" pitchFamily="66" charset="0"/>
              </a:rPr>
              <a:t>Handwriting- Graded on letter formation and spacing on the Spelling Test</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Comic Sans MS" panose="030F0702030302020204" pitchFamily="66" charset="0"/>
              </a:rPr>
              <a:t>S (Satisfactory)</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Comic Sans MS" panose="030F0702030302020204" pitchFamily="66" charset="0"/>
              </a:rPr>
              <a:t>N (Needs Improvement)</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Comic Sans MS" panose="030F0702030302020204" pitchFamily="66" charset="0"/>
              </a:rPr>
              <a:t>U (Unsatisfactory)</a:t>
            </a:r>
          </a:p>
          <a:p>
            <a:pPr>
              <a:buClr>
                <a:srgbClr val="FF0000"/>
              </a:buClr>
            </a:pPr>
            <a:endParaRPr lang="en-US" sz="2200">
              <a:latin typeface="Comic Sans MS" panose="030F0702030302020204" pitchFamily="66" charset="0"/>
            </a:endParaRPr>
          </a:p>
        </p:txBody>
      </p:sp>
    </p:spTree>
    <p:extLst>
      <p:ext uri="{BB962C8B-B14F-4D97-AF65-F5344CB8AC3E}">
        <p14:creationId xmlns:p14="http://schemas.microsoft.com/office/powerpoint/2010/main" val="386451741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4DAF2-04F6-4F18-851F-B5FD74506EFF}"/>
              </a:ext>
            </a:extLst>
          </p:cNvPr>
          <p:cNvSpPr>
            <a:spLocks noGrp="1"/>
          </p:cNvSpPr>
          <p:nvPr>
            <p:ph type="title" idx="4294967295"/>
          </p:nvPr>
        </p:nvSpPr>
        <p:spPr>
          <a:xfrm>
            <a:off x="2252870" y="542567"/>
            <a:ext cx="7308573" cy="755374"/>
          </a:xfrm>
        </p:spPr>
        <p:txBody>
          <a:bodyPr>
            <a:noAutofit/>
          </a:bodyPr>
          <a:lstStyle/>
          <a:p>
            <a:r>
              <a:rPr lang="en-US">
                <a:solidFill>
                  <a:srgbClr val="FF0000"/>
                </a:solidFill>
                <a:latin typeface="KG She Persisted" panose="02000506000000020003" pitchFamily="2" charset="0"/>
              </a:rPr>
              <a:t>Reading Grades</a:t>
            </a:r>
          </a:p>
        </p:txBody>
      </p:sp>
      <p:graphicFrame>
        <p:nvGraphicFramePr>
          <p:cNvPr id="2" name="Table 1">
            <a:extLst>
              <a:ext uri="{FF2B5EF4-FFF2-40B4-BE49-F238E27FC236}">
                <a16:creationId xmlns:a16="http://schemas.microsoft.com/office/drawing/2014/main" id="{F5959C16-CCF4-4B5C-8EAA-FC90D8F85BE3}"/>
              </a:ext>
            </a:extLst>
          </p:cNvPr>
          <p:cNvGraphicFramePr>
            <a:graphicFrameLocks noGrp="1"/>
          </p:cNvGraphicFramePr>
          <p:nvPr>
            <p:extLst>
              <p:ext uri="{D42A27DB-BD31-4B8C-83A1-F6EECF244321}">
                <p14:modId xmlns:p14="http://schemas.microsoft.com/office/powerpoint/2010/main" val="885418646"/>
              </p:ext>
            </p:extLst>
          </p:nvPr>
        </p:nvGraphicFramePr>
        <p:xfrm>
          <a:off x="874643" y="1297941"/>
          <a:ext cx="9872872" cy="3322320"/>
        </p:xfrm>
        <a:graphic>
          <a:graphicData uri="http://schemas.openxmlformats.org/drawingml/2006/table">
            <a:tbl>
              <a:tblPr firstRow="1" bandRow="1">
                <a:tableStyleId>{D113A9D2-9D6B-4929-AA2D-F23B5EE8CBE7}</a:tableStyleId>
              </a:tblPr>
              <a:tblGrid>
                <a:gridCol w="4744279">
                  <a:extLst>
                    <a:ext uri="{9D8B030D-6E8A-4147-A177-3AD203B41FA5}">
                      <a16:colId xmlns:a16="http://schemas.microsoft.com/office/drawing/2014/main" val="2253058230"/>
                    </a:ext>
                  </a:extLst>
                </a:gridCol>
                <a:gridCol w="1749287">
                  <a:extLst>
                    <a:ext uri="{9D8B030D-6E8A-4147-A177-3AD203B41FA5}">
                      <a16:colId xmlns:a16="http://schemas.microsoft.com/office/drawing/2014/main" val="2347395479"/>
                    </a:ext>
                  </a:extLst>
                </a:gridCol>
                <a:gridCol w="3379306">
                  <a:extLst>
                    <a:ext uri="{9D8B030D-6E8A-4147-A177-3AD203B41FA5}">
                      <a16:colId xmlns:a16="http://schemas.microsoft.com/office/drawing/2014/main" val="2539070164"/>
                    </a:ext>
                  </a:extLst>
                </a:gridCol>
              </a:tblGrid>
              <a:tr h="379722">
                <a:tc>
                  <a:txBody>
                    <a:bodyPr/>
                    <a:lstStyle/>
                    <a:p>
                      <a:pPr algn="ctr"/>
                      <a:r>
                        <a:rPr lang="en-US" sz="2400" b="0">
                          <a:solidFill>
                            <a:schemeClr val="bg1"/>
                          </a:solidFill>
                          <a:latin typeface="KG Behind These Hazel Eyes" panose="02000506000000020004" pitchFamily="2" charset="0"/>
                        </a:rPr>
                        <a:t>Activity</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2400" b="0">
                          <a:solidFill>
                            <a:schemeClr val="bg1"/>
                          </a:solidFill>
                          <a:latin typeface="KG Behind These Hazel Eyes" panose="02000506000000020004" pitchFamily="2" charset="0"/>
                        </a:rPr>
                        <a:t>Category</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a:solidFill>
                            <a:schemeClr val="bg1"/>
                          </a:solidFill>
                          <a:latin typeface="KG Behind These Hazel Eyes" panose="02000506000000020004" pitchFamily="2" charset="0"/>
                        </a:rPr>
                        <a:t>Frequency</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463501183"/>
                  </a:ext>
                </a:extLst>
              </a:tr>
              <a:tr h="896144">
                <a:tc>
                  <a:txBody>
                    <a:bodyPr/>
                    <a:lstStyle/>
                    <a:p>
                      <a:r>
                        <a:rPr lang="en-US" sz="2400" b="0">
                          <a:solidFill>
                            <a:schemeClr val="tx1"/>
                          </a:solidFill>
                          <a:latin typeface="Comic Sans MS" panose="030F0702030302020204" pitchFamily="66" charset="0"/>
                        </a:rPr>
                        <a:t>Comprehension Assessment</a:t>
                      </a:r>
                    </a:p>
                    <a:p>
                      <a:r>
                        <a:rPr lang="en-US" sz="2000" b="0">
                          <a:solidFill>
                            <a:schemeClr val="tx1"/>
                          </a:solidFill>
                          <a:latin typeface="Comic Sans MS" panose="030F0702030302020204" pitchFamily="66" charset="0"/>
                        </a:rPr>
                        <a:t>*Includes story vocabulary, a “new” comprehension passage and questions.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a:solidFill>
                            <a:schemeClr val="tx1"/>
                          </a:solidFill>
                          <a:latin typeface="Comic Sans MS" panose="030F0702030302020204" pitchFamily="66" charset="0"/>
                        </a:rPr>
                        <a:t>Major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a:solidFill>
                            <a:schemeClr val="tx1"/>
                          </a:solidFill>
                          <a:latin typeface="Comic Sans MS" panose="030F0702030302020204" pitchFamily="66" charset="0"/>
                        </a:rPr>
                        <a:t>Weekly </a:t>
                      </a:r>
                      <a:r>
                        <a:rPr lang="en-US" sz="2000" b="0">
                          <a:solidFill>
                            <a:schemeClr val="tx1"/>
                          </a:solidFill>
                          <a:latin typeface="Comic Sans MS" panose="030F0702030302020204" pitchFamily="66" charset="0"/>
                        </a:rPr>
                        <a:t>(one per story)</a:t>
                      </a:r>
                      <a:endParaRPr lang="en-US" sz="2400" b="0">
                        <a:solidFill>
                          <a:schemeClr val="tx1"/>
                        </a:solidFill>
                        <a:latin typeface="Comic Sans MS" panose="030F0702030302020204" pitchFamily="66"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149560828"/>
                  </a:ext>
                </a:extLst>
              </a:tr>
              <a:tr h="1503701">
                <a:tc>
                  <a:txBody>
                    <a:bodyPr/>
                    <a:lstStyle/>
                    <a:p>
                      <a:r>
                        <a:rPr lang="en-US" sz="2400" b="0">
                          <a:solidFill>
                            <a:schemeClr val="tx1"/>
                          </a:solidFill>
                          <a:latin typeface="Comic Sans MS" panose="030F0702030302020204" pitchFamily="66" charset="0"/>
                        </a:rPr>
                        <a:t>Skills practice pages, story comprehension quizzes, phonics dictation, fluency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a:solidFill>
                            <a:schemeClr val="tx1"/>
                          </a:solidFill>
                          <a:latin typeface="Comic Sans MS"/>
                        </a:rPr>
                        <a:t>(More information about fluency goals is forthcoming.)</a:t>
                      </a:r>
                      <a:endParaRPr lang="en-US" sz="2400" b="0">
                        <a:solidFill>
                          <a:schemeClr val="tx1"/>
                        </a:solidFill>
                        <a:latin typeface="Comic Sans M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a:solidFill>
                            <a:schemeClr val="tx1"/>
                          </a:solidFill>
                          <a:latin typeface="Comic Sans MS" panose="030F0702030302020204" pitchFamily="66" charset="0"/>
                        </a:rPr>
                        <a:t>Minor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a:solidFill>
                            <a:schemeClr val="tx1"/>
                          </a:solidFill>
                          <a:latin typeface="Comic Sans MS" panose="030F0702030302020204" pitchFamily="66" charset="0"/>
                        </a:rPr>
                        <a:t>Weekly</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1967367"/>
                  </a:ext>
                </a:extLst>
              </a:tr>
            </a:tbl>
          </a:graphicData>
        </a:graphic>
      </p:graphicFrame>
      <p:pic>
        <p:nvPicPr>
          <p:cNvPr id="5" name="Picture 4">
            <a:extLst>
              <a:ext uri="{FF2B5EF4-FFF2-40B4-BE49-F238E27FC236}">
                <a16:creationId xmlns:a16="http://schemas.microsoft.com/office/drawing/2014/main" id="{DE6FDB8E-ABB6-4AFD-B77E-79556CFAC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755" y="3513924"/>
            <a:ext cx="1639243" cy="2979641"/>
          </a:xfrm>
          <a:prstGeom prst="rect">
            <a:avLst/>
          </a:prstGeom>
        </p:spPr>
      </p:pic>
    </p:spTree>
    <p:extLst>
      <p:ext uri="{BB962C8B-B14F-4D97-AF65-F5344CB8AC3E}">
        <p14:creationId xmlns:p14="http://schemas.microsoft.com/office/powerpoint/2010/main" val="34230082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6936-3C08-4B8E-B060-0040092C7395}"/>
              </a:ext>
            </a:extLst>
          </p:cNvPr>
          <p:cNvSpPr>
            <a:spLocks noGrp="1"/>
          </p:cNvSpPr>
          <p:nvPr>
            <p:ph type="title" idx="4294967295"/>
          </p:nvPr>
        </p:nvSpPr>
        <p:spPr>
          <a:xfrm>
            <a:off x="0" y="56077"/>
            <a:ext cx="9601200" cy="1189628"/>
          </a:xfrm>
        </p:spPr>
        <p:txBody>
          <a:bodyPr>
            <a:normAutofit fontScale="90000"/>
          </a:bodyPr>
          <a:lstStyle/>
          <a:p>
            <a:br>
              <a:rPr lang="en-US">
                <a:latin typeface="Comic Sans MS" panose="030F0702030302020204" pitchFamily="66" charset="0"/>
              </a:rPr>
            </a:br>
            <a:r>
              <a:rPr lang="en-US">
                <a:latin typeface="Comic Sans MS" panose="030F0702030302020204" pitchFamily="66" charset="0"/>
              </a:rPr>
              <a:t>                     </a:t>
            </a:r>
            <a:r>
              <a:rPr lang="en-US" sz="4900">
                <a:solidFill>
                  <a:srgbClr val="FF0000"/>
                </a:solidFill>
                <a:latin typeface="KG She Persisted" panose="02000506000000020003" pitchFamily="2" charset="0"/>
              </a:rPr>
              <a:t>Math Grades</a:t>
            </a:r>
            <a:endParaRPr lang="en-US" sz="4900">
              <a:latin typeface="KG She Persisted" panose="02000506000000020003" pitchFamily="2" charset="0"/>
            </a:endParaRPr>
          </a:p>
        </p:txBody>
      </p:sp>
      <p:pic>
        <p:nvPicPr>
          <p:cNvPr id="9" name="Content Placeholder 8">
            <a:extLst>
              <a:ext uri="{FF2B5EF4-FFF2-40B4-BE49-F238E27FC236}">
                <a16:creationId xmlns:a16="http://schemas.microsoft.com/office/drawing/2014/main" id="{D2C31BF1-3287-41EE-938B-EA01FCFA688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9150" y="3103225"/>
            <a:ext cx="2844524" cy="3504537"/>
          </a:xfrm>
        </p:spPr>
      </p:pic>
      <p:graphicFrame>
        <p:nvGraphicFramePr>
          <p:cNvPr id="4" name="Table 3">
            <a:extLst>
              <a:ext uri="{FF2B5EF4-FFF2-40B4-BE49-F238E27FC236}">
                <a16:creationId xmlns:a16="http://schemas.microsoft.com/office/drawing/2014/main" id="{A0465C0A-14F3-4958-BA92-BE1BAA5B072B}"/>
              </a:ext>
            </a:extLst>
          </p:cNvPr>
          <p:cNvGraphicFramePr>
            <a:graphicFrameLocks noGrp="1"/>
          </p:cNvGraphicFramePr>
          <p:nvPr>
            <p:extLst>
              <p:ext uri="{D42A27DB-BD31-4B8C-83A1-F6EECF244321}">
                <p14:modId xmlns:p14="http://schemas.microsoft.com/office/powerpoint/2010/main" val="1892491350"/>
              </p:ext>
            </p:extLst>
          </p:nvPr>
        </p:nvGraphicFramePr>
        <p:xfrm>
          <a:off x="2199861" y="1577008"/>
          <a:ext cx="8784436" cy="2356881"/>
        </p:xfrm>
        <a:graphic>
          <a:graphicData uri="http://schemas.openxmlformats.org/drawingml/2006/table">
            <a:tbl>
              <a:tblPr firstRow="1" bandRow="1">
                <a:tableStyleId>{D113A9D2-9D6B-4929-AA2D-F23B5EE8CBE7}</a:tableStyleId>
              </a:tblPr>
              <a:tblGrid>
                <a:gridCol w="3776870">
                  <a:extLst>
                    <a:ext uri="{9D8B030D-6E8A-4147-A177-3AD203B41FA5}">
                      <a16:colId xmlns:a16="http://schemas.microsoft.com/office/drawing/2014/main" val="1234877329"/>
                    </a:ext>
                  </a:extLst>
                </a:gridCol>
                <a:gridCol w="2067338">
                  <a:extLst>
                    <a:ext uri="{9D8B030D-6E8A-4147-A177-3AD203B41FA5}">
                      <a16:colId xmlns:a16="http://schemas.microsoft.com/office/drawing/2014/main" val="2199561641"/>
                    </a:ext>
                  </a:extLst>
                </a:gridCol>
                <a:gridCol w="2940228">
                  <a:extLst>
                    <a:ext uri="{9D8B030D-6E8A-4147-A177-3AD203B41FA5}">
                      <a16:colId xmlns:a16="http://schemas.microsoft.com/office/drawing/2014/main" val="3909382402"/>
                    </a:ext>
                  </a:extLst>
                </a:gridCol>
              </a:tblGrid>
              <a:tr h="668840">
                <a:tc>
                  <a:txBody>
                    <a:bodyPr/>
                    <a:lstStyle/>
                    <a:p>
                      <a:pPr algn="ctr"/>
                      <a:r>
                        <a:rPr lang="en-US" sz="2400" b="0">
                          <a:solidFill>
                            <a:schemeClr val="bg1"/>
                          </a:solidFill>
                          <a:latin typeface="KG Behind These Hazel Eyes" panose="02000506000000020004" pitchFamily="2"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a:solidFill>
                            <a:schemeClr val="bg1"/>
                          </a:solidFill>
                          <a:latin typeface="KG Behind These Hazel Eyes" panose="02000506000000020004" pitchFamily="2"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a:solidFill>
                            <a:schemeClr val="bg1"/>
                          </a:solidFill>
                          <a:latin typeface="KG Behind These Hazel Eyes" panose="02000506000000020004" pitchFamily="2"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74749915"/>
                  </a:ext>
                </a:extLst>
              </a:tr>
              <a:tr h="893277">
                <a:tc>
                  <a:txBody>
                    <a:bodyPr/>
                    <a:lstStyle/>
                    <a:p>
                      <a:r>
                        <a:rPr lang="en-US" sz="2400">
                          <a:solidFill>
                            <a:schemeClr val="tx1"/>
                          </a:solidFill>
                          <a:latin typeface="Comic Sans MS" panose="030F0702030302020204" pitchFamily="66" charset="0"/>
                        </a:rPr>
                        <a:t>Math Skill Pages and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a:solidFill>
                            <a:schemeClr val="tx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a:solidFill>
                            <a:schemeClr val="tx1"/>
                          </a:solidFill>
                          <a:latin typeface="Comic Sans MS" panose="030F0702030302020204" pitchFamily="66" charset="0"/>
                        </a:rPr>
                        <a:t>Varies</a:t>
                      </a:r>
                    </a:p>
                    <a:p>
                      <a:pPr algn="ctr"/>
                      <a:r>
                        <a:rPr lang="en-US" sz="2000">
                          <a:solidFill>
                            <a:schemeClr val="tx1"/>
                          </a:solidFill>
                          <a:latin typeface="Comic Sans MS" panose="030F0702030302020204" pitchFamily="66" charset="0"/>
                        </a:rPr>
                        <a:t>(usually 2 per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998864644"/>
                  </a:ext>
                </a:extLst>
              </a:tr>
              <a:tr h="794764">
                <a:tc>
                  <a:txBody>
                    <a:bodyPr/>
                    <a:lstStyle/>
                    <a:p>
                      <a:r>
                        <a:rPr lang="en-US" sz="2400">
                          <a:solidFill>
                            <a:schemeClr val="tx1"/>
                          </a:solidFill>
                          <a:latin typeface="Comic Sans MS" panose="030F0702030302020204" pitchFamily="66" charset="0"/>
                        </a:rPr>
                        <a:t>Topic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a:solidFill>
                            <a:schemeClr val="tx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a:solidFill>
                            <a:schemeClr val="tx1"/>
                          </a:solidFill>
                          <a:latin typeface="Comic Sans MS" panose="030F0702030302020204" pitchFamily="66" charset="0"/>
                        </a:rPr>
                        <a:t>End of a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68952038"/>
                  </a:ext>
                </a:extLst>
              </a:tr>
            </a:tbl>
          </a:graphicData>
        </a:graphic>
      </p:graphicFrame>
    </p:spTree>
    <p:extLst>
      <p:ext uri="{BB962C8B-B14F-4D97-AF65-F5344CB8AC3E}">
        <p14:creationId xmlns:p14="http://schemas.microsoft.com/office/powerpoint/2010/main" val="23027492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C687-7160-4CD9-B922-2F073BEEC69F}"/>
              </a:ext>
            </a:extLst>
          </p:cNvPr>
          <p:cNvSpPr>
            <a:spLocks noGrp="1"/>
          </p:cNvSpPr>
          <p:nvPr>
            <p:ph type="title"/>
          </p:nvPr>
        </p:nvSpPr>
        <p:spPr>
          <a:xfrm>
            <a:off x="1616766" y="421013"/>
            <a:ext cx="9925877" cy="1303867"/>
          </a:xfrm>
        </p:spPr>
        <p:txBody>
          <a:bodyPr>
            <a:normAutofit/>
          </a:bodyPr>
          <a:lstStyle/>
          <a:p>
            <a:pPr algn="l"/>
            <a:r>
              <a:rPr lang="en-US">
                <a:solidFill>
                  <a:srgbClr val="FF0000"/>
                </a:solidFill>
                <a:latin typeface="Kristen ITC" panose="03050502040202030202" pitchFamily="66" charset="0"/>
              </a:rPr>
              <a:t>     </a:t>
            </a:r>
            <a:r>
              <a:rPr lang="en-US">
                <a:solidFill>
                  <a:srgbClr val="FF0000"/>
                </a:solidFill>
                <a:latin typeface="KG She Persisted" panose="02000506000000020003" pitchFamily="2" charset="0"/>
              </a:rPr>
              <a:t>Science and Social Studies Grades</a:t>
            </a:r>
            <a:endParaRPr lang="en-US">
              <a:latin typeface="KG She Persisted" panose="02000506000000020003" pitchFamily="2" charset="0"/>
            </a:endParaRPr>
          </a:p>
        </p:txBody>
      </p:sp>
      <p:graphicFrame>
        <p:nvGraphicFramePr>
          <p:cNvPr id="4" name="Content Placeholder 3">
            <a:extLst>
              <a:ext uri="{FF2B5EF4-FFF2-40B4-BE49-F238E27FC236}">
                <a16:creationId xmlns:a16="http://schemas.microsoft.com/office/drawing/2014/main" id="{9D5BED24-52DF-44ED-A6D1-DCB3EC85C9C6}"/>
              </a:ext>
            </a:extLst>
          </p:cNvPr>
          <p:cNvGraphicFramePr>
            <a:graphicFrameLocks noGrp="1"/>
          </p:cNvGraphicFramePr>
          <p:nvPr>
            <p:ph idx="1"/>
            <p:extLst>
              <p:ext uri="{D42A27DB-BD31-4B8C-83A1-F6EECF244321}">
                <p14:modId xmlns:p14="http://schemas.microsoft.com/office/powerpoint/2010/main" val="2298909175"/>
              </p:ext>
            </p:extLst>
          </p:nvPr>
        </p:nvGraphicFramePr>
        <p:xfrm>
          <a:off x="649359" y="1552601"/>
          <a:ext cx="10561983" cy="3057422"/>
        </p:xfrm>
        <a:graphic>
          <a:graphicData uri="http://schemas.openxmlformats.org/drawingml/2006/table">
            <a:tbl>
              <a:tblPr firstRow="1" bandRow="1">
                <a:tableStyleId>{D113A9D2-9D6B-4929-AA2D-F23B5EE8CBE7}</a:tableStyleId>
              </a:tblPr>
              <a:tblGrid>
                <a:gridCol w="3538331">
                  <a:extLst>
                    <a:ext uri="{9D8B030D-6E8A-4147-A177-3AD203B41FA5}">
                      <a16:colId xmlns:a16="http://schemas.microsoft.com/office/drawing/2014/main" val="3945779184"/>
                    </a:ext>
                  </a:extLst>
                </a:gridCol>
                <a:gridCol w="3962400">
                  <a:extLst>
                    <a:ext uri="{9D8B030D-6E8A-4147-A177-3AD203B41FA5}">
                      <a16:colId xmlns:a16="http://schemas.microsoft.com/office/drawing/2014/main" val="3904431656"/>
                    </a:ext>
                  </a:extLst>
                </a:gridCol>
                <a:gridCol w="3061252">
                  <a:extLst>
                    <a:ext uri="{9D8B030D-6E8A-4147-A177-3AD203B41FA5}">
                      <a16:colId xmlns:a16="http://schemas.microsoft.com/office/drawing/2014/main" val="85103008"/>
                    </a:ext>
                  </a:extLst>
                </a:gridCol>
              </a:tblGrid>
              <a:tr h="588542">
                <a:tc>
                  <a:txBody>
                    <a:bodyPr/>
                    <a:lstStyle/>
                    <a:p>
                      <a:pPr algn="ctr"/>
                      <a:r>
                        <a:rPr lang="en-US" sz="2400" b="0">
                          <a:solidFill>
                            <a:schemeClr val="bg1"/>
                          </a:solidFill>
                          <a:latin typeface="KG Behind These Hazel Eyes" panose="02000506000000020004" pitchFamily="2"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a:solidFill>
                            <a:schemeClr val="bg1"/>
                          </a:solidFill>
                          <a:latin typeface="KG Behind These Hazel Eyes" panose="02000506000000020004" pitchFamily="2" charset="0"/>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a:solidFill>
                            <a:schemeClr val="bg1"/>
                          </a:solidFill>
                          <a:latin typeface="KG Behind These Hazel Eyes" panose="02000506000000020004" pitchFamily="2"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84285692"/>
                  </a:ext>
                </a:extLst>
              </a:tr>
              <a:tr h="1092643">
                <a:tc>
                  <a:txBody>
                    <a:bodyPr/>
                    <a:lstStyle/>
                    <a:p>
                      <a:r>
                        <a:rPr lang="en-US" sz="2400">
                          <a:solidFill>
                            <a:schemeClr val="tx1"/>
                          </a:solidFill>
                          <a:latin typeface="Comic Sans MS" panose="030F0702030302020204" pitchFamily="66" charset="0"/>
                        </a:rPr>
                        <a:t>Science Pages, Experiments, and STEM Projects</a:t>
                      </a:r>
                      <a:endParaRPr lang="en-US" sz="18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Comic Sans MS" panose="030F0702030302020204" pitchFamily="66" charset="0"/>
                        </a:rPr>
                        <a:t>S (Satisfactory)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Comic Sans MS" panose="030F0702030302020204" pitchFamily="66" charset="0"/>
                        </a:rPr>
                        <a:t> N (Needs Improvement)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Comic Sans MS" panose="030F0702030302020204" pitchFamily="66" charset="0"/>
                        </a:rPr>
                        <a:t> U (Unsatisfactory)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a:solidFill>
                            <a:schemeClr val="tx1"/>
                          </a:solidFill>
                          <a:latin typeface="Comic Sans MS" panose="030F0702030302020204" pitchFamily="66" charset="0"/>
                        </a:rPr>
                        <a:t>9 per Grading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332508822"/>
                  </a:ext>
                </a:extLst>
              </a:tr>
              <a:tr h="1058076">
                <a:tc>
                  <a:txBody>
                    <a:bodyPr/>
                    <a:lstStyle/>
                    <a:p>
                      <a:r>
                        <a:rPr lang="en-US" sz="2400">
                          <a:solidFill>
                            <a:schemeClr val="tx1"/>
                          </a:solidFill>
                          <a:latin typeface="Comic Sans MS" panose="030F0702030302020204" pitchFamily="66" charset="0"/>
                        </a:rPr>
                        <a:t>Social Studies Pages, Projects, and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Comic Sans MS" panose="030F0702030302020204" pitchFamily="66" charset="0"/>
                        </a:rPr>
                        <a:t>S (Satisfactory)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Comic Sans MS" panose="030F0702030302020204" pitchFamily="66" charset="0"/>
                        </a:rPr>
                        <a:t> N (Needs Improvement)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Comic Sans MS" panose="030F0702030302020204" pitchFamily="66" charset="0"/>
                        </a:rPr>
                        <a:t> U (Unsatisfactory)</a:t>
                      </a:r>
                    </a:p>
                    <a:p>
                      <a:pPr algn="ctr"/>
                      <a:endParaRPr lang="en-US" sz="24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latin typeface="Comic Sans MS" panose="030F0702030302020204" pitchFamily="66" charset="0"/>
                        </a:rPr>
                        <a:t>9 per Grading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48880376"/>
                  </a:ext>
                </a:extLst>
              </a:tr>
            </a:tbl>
          </a:graphicData>
        </a:graphic>
      </p:graphicFrame>
      <p:pic>
        <p:nvPicPr>
          <p:cNvPr id="6" name="Picture 5">
            <a:extLst>
              <a:ext uri="{FF2B5EF4-FFF2-40B4-BE49-F238E27FC236}">
                <a16:creationId xmlns:a16="http://schemas.microsoft.com/office/drawing/2014/main" id="{A2F7F011-98A5-40BD-8D43-E934257F8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399" y="4209800"/>
            <a:ext cx="3105453" cy="2336775"/>
          </a:xfrm>
          <a:prstGeom prst="rect">
            <a:avLst/>
          </a:prstGeom>
        </p:spPr>
      </p:pic>
    </p:spTree>
    <p:extLst>
      <p:ext uri="{BB962C8B-B14F-4D97-AF65-F5344CB8AC3E}">
        <p14:creationId xmlns:p14="http://schemas.microsoft.com/office/powerpoint/2010/main" val="416570337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57A7-FCBB-42ED-9637-FF1D6D6FEBBF}"/>
              </a:ext>
            </a:extLst>
          </p:cNvPr>
          <p:cNvSpPr>
            <a:spLocks noGrp="1"/>
          </p:cNvSpPr>
          <p:nvPr>
            <p:ph type="title" idx="4294967295"/>
          </p:nvPr>
        </p:nvSpPr>
        <p:spPr>
          <a:xfrm>
            <a:off x="0" y="284025"/>
            <a:ext cx="9601200" cy="1609725"/>
          </a:xfrm>
        </p:spPr>
        <p:txBody>
          <a:bodyPr/>
          <a:lstStyle/>
          <a:p>
            <a:r>
              <a:rPr lang="en-US">
                <a:solidFill>
                  <a:srgbClr val="FF0000"/>
                </a:solidFill>
                <a:latin typeface="Kristen ITC" panose="03050502040202030202" pitchFamily="66" charset="0"/>
              </a:rPr>
              <a:t>             </a:t>
            </a:r>
            <a:r>
              <a:rPr lang="en-US">
                <a:solidFill>
                  <a:srgbClr val="FF0000"/>
                </a:solidFill>
                <a:latin typeface="KG She Persisted" panose="02000506000000020003" pitchFamily="2" charset="0"/>
              </a:rPr>
              <a:t>Retention Policy</a:t>
            </a:r>
          </a:p>
        </p:txBody>
      </p:sp>
      <p:sp>
        <p:nvSpPr>
          <p:cNvPr id="3" name="Content Placeholder 2">
            <a:extLst>
              <a:ext uri="{FF2B5EF4-FFF2-40B4-BE49-F238E27FC236}">
                <a16:creationId xmlns:a16="http://schemas.microsoft.com/office/drawing/2014/main" id="{F75EEB85-B9DD-4DC6-92B5-3AB617973530}"/>
              </a:ext>
            </a:extLst>
          </p:cNvPr>
          <p:cNvSpPr>
            <a:spLocks noGrp="1"/>
          </p:cNvSpPr>
          <p:nvPr>
            <p:ph idx="4294967295"/>
          </p:nvPr>
        </p:nvSpPr>
        <p:spPr>
          <a:xfrm>
            <a:off x="1351722" y="1615454"/>
            <a:ext cx="9063038" cy="4030662"/>
          </a:xfrm>
        </p:spPr>
        <p:txBody>
          <a:bodyPr>
            <a:normAutofit lnSpcReduction="10000"/>
          </a:bodyPr>
          <a:lstStyle/>
          <a:p>
            <a:pPr marL="0" indent="0">
              <a:buNone/>
            </a:pPr>
            <a:r>
              <a:rPr lang="en-US">
                <a:latin typeface="KG Lego House" panose="02000503000000020004" pitchFamily="2" charset="0"/>
              </a:rPr>
              <a:t>Autauga County Retention Policy                         </a:t>
            </a:r>
          </a:p>
          <a:p>
            <a:pPr marL="0" indent="0">
              <a:buNone/>
            </a:pPr>
            <a:r>
              <a:rPr lang="en-US">
                <a:latin typeface="Comic Sans MS" panose="030F0702030302020204" pitchFamily="66" charset="0"/>
              </a:rPr>
              <a:t>Grades 1-2</a:t>
            </a:r>
          </a:p>
          <a:p>
            <a:pPr marL="0" indent="0">
              <a:buNone/>
            </a:pPr>
            <a:r>
              <a:rPr lang="en-US" i="1">
                <a:latin typeface="Century Gothic"/>
              </a:rPr>
              <a:t>Regular education students in grades one (1) through two (2)will be retained if they do not pass </a:t>
            </a:r>
            <a:r>
              <a:rPr lang="en-US" b="1" u="sng">
                <a:latin typeface="Century Gothic"/>
              </a:rPr>
              <a:t>all three</a:t>
            </a:r>
            <a:r>
              <a:rPr lang="en-US" i="1">
                <a:latin typeface="Century Gothic"/>
              </a:rPr>
              <a:t>: Reading, Language Arts, and Mathematics in a given school year. A yearly numerical average of 60% or above constitutes a passing grade.</a:t>
            </a:r>
          </a:p>
          <a:p>
            <a:pPr marL="0" indent="0">
              <a:buNone/>
            </a:pPr>
            <a:endParaRPr lang="en-US" sz="2000">
              <a:latin typeface="Comic Sans MS" panose="030F0702030302020204" pitchFamily="66" charset="0"/>
            </a:endParaRPr>
          </a:p>
          <a:p>
            <a:pPr marL="0" indent="0">
              <a:buNone/>
            </a:pPr>
            <a:r>
              <a:rPr lang="en-US" sz="2000">
                <a:latin typeface="Comic Sans MS" panose="030F0702030302020204" pitchFamily="66" charset="0"/>
              </a:rPr>
              <a:t>Letters will be sent home (starting the end of the first semester) to notify parents of their child’s potential or definite retention.</a:t>
            </a:r>
          </a:p>
        </p:txBody>
      </p:sp>
      <p:pic>
        <p:nvPicPr>
          <p:cNvPr id="7" name="Picture 6">
            <a:extLst>
              <a:ext uri="{FF2B5EF4-FFF2-40B4-BE49-F238E27FC236}">
                <a16:creationId xmlns:a16="http://schemas.microsoft.com/office/drawing/2014/main" id="{FE53A131-8A9B-4480-8600-15941316A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4177" y="2597426"/>
            <a:ext cx="2100641" cy="3584712"/>
          </a:xfrm>
          <a:prstGeom prst="rect">
            <a:avLst/>
          </a:prstGeom>
        </p:spPr>
      </p:pic>
    </p:spTree>
    <p:extLst>
      <p:ext uri="{BB962C8B-B14F-4D97-AF65-F5344CB8AC3E}">
        <p14:creationId xmlns:p14="http://schemas.microsoft.com/office/powerpoint/2010/main" val="284482112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4D79-E34E-49D2-BB6D-93DD376B028C}"/>
              </a:ext>
            </a:extLst>
          </p:cNvPr>
          <p:cNvSpPr>
            <a:spLocks noGrp="1"/>
          </p:cNvSpPr>
          <p:nvPr>
            <p:ph type="title" idx="4294967295"/>
          </p:nvPr>
        </p:nvSpPr>
        <p:spPr>
          <a:xfrm>
            <a:off x="1643270" y="463826"/>
            <a:ext cx="9329530" cy="866812"/>
          </a:xfrm>
        </p:spPr>
        <p:txBody>
          <a:bodyPr>
            <a:normAutofit/>
          </a:bodyPr>
          <a:lstStyle/>
          <a:p>
            <a:r>
              <a:rPr lang="en-US">
                <a:solidFill>
                  <a:srgbClr val="FF0000"/>
                </a:solidFill>
                <a:latin typeface="KG She Persisted" panose="02000506000000020003" pitchFamily="2" charset="0"/>
              </a:rPr>
              <a:t>What Can Parents Do At Home?</a:t>
            </a:r>
          </a:p>
        </p:txBody>
      </p:sp>
      <p:sp>
        <p:nvSpPr>
          <p:cNvPr id="3" name="Content Placeholder 2">
            <a:extLst>
              <a:ext uri="{FF2B5EF4-FFF2-40B4-BE49-F238E27FC236}">
                <a16:creationId xmlns:a16="http://schemas.microsoft.com/office/drawing/2014/main" id="{47063B87-75D0-4A3F-9364-70E2D2EAB442}"/>
              </a:ext>
            </a:extLst>
          </p:cNvPr>
          <p:cNvSpPr>
            <a:spLocks noGrp="1"/>
          </p:cNvSpPr>
          <p:nvPr>
            <p:ph idx="4294967295"/>
          </p:nvPr>
        </p:nvSpPr>
        <p:spPr>
          <a:xfrm>
            <a:off x="543340" y="1184864"/>
            <a:ext cx="10429460" cy="5209310"/>
          </a:xfrm>
        </p:spPr>
        <p:txBody>
          <a:bodyPr>
            <a:noAutofit/>
          </a:bodyPr>
          <a:lstStyle/>
          <a:p>
            <a:pPr marL="0" indent="0">
              <a:buNone/>
            </a:pPr>
            <a:endParaRPr lang="en-US" sz="2200" b="1" dirty="0">
              <a:solidFill>
                <a:schemeClr val="tx1"/>
              </a:solidFill>
              <a:latin typeface="Comic Sans MS" panose="030F0702030302020204" pitchFamily="66" charset="0"/>
            </a:endParaRPr>
          </a:p>
          <a:p>
            <a:pPr>
              <a:buFont typeface="Arial" panose="020B0604020202020204" pitchFamily="34" charset="0"/>
              <a:buChar char="•"/>
            </a:pPr>
            <a:r>
              <a:rPr lang="en-US" sz="2200" b="1" dirty="0">
                <a:solidFill>
                  <a:schemeClr val="tx1"/>
                </a:solidFill>
                <a:latin typeface="Comic Sans MS"/>
              </a:rPr>
              <a:t>Graded Papers</a:t>
            </a:r>
            <a:r>
              <a:rPr lang="en-US" sz="2200" dirty="0">
                <a:solidFill>
                  <a:schemeClr val="tx1"/>
                </a:solidFill>
                <a:latin typeface="Comic Sans MS"/>
              </a:rPr>
              <a:t>: The Graded Paper Folder will be sent home every Tuesday. Please take time to look over your child’s work, sign by the current date, and return the folder the next day.</a:t>
            </a:r>
          </a:p>
          <a:p>
            <a:pPr>
              <a:buFont typeface="Arial" panose="020B0604020202020204" pitchFamily="34" charset="0"/>
              <a:buChar char="•"/>
            </a:pPr>
            <a:r>
              <a:rPr lang="en-US" sz="2200" b="1" dirty="0">
                <a:solidFill>
                  <a:schemeClr val="tx1"/>
                </a:solidFill>
                <a:latin typeface="Comic Sans MS"/>
              </a:rPr>
              <a:t>PowerSchool</a:t>
            </a:r>
            <a:r>
              <a:rPr lang="en-US" sz="2200" dirty="0">
                <a:solidFill>
                  <a:schemeClr val="tx1"/>
                </a:solidFill>
                <a:latin typeface="Comic Sans MS"/>
              </a:rPr>
              <a:t>: Grades are put in PowerSchool on a weekly basis. You will receive information on logging in to the Parent Portal. I encourage you to log in occasionally so you are aware of your child’s average in each subject.</a:t>
            </a:r>
          </a:p>
          <a:p>
            <a:r>
              <a:rPr lang="en-US" sz="2200" b="1" dirty="0" err="1">
                <a:solidFill>
                  <a:schemeClr val="tx1"/>
                </a:solidFill>
                <a:latin typeface="Comic Sans MS"/>
              </a:rPr>
              <a:t>MyPath</a:t>
            </a:r>
            <a:r>
              <a:rPr lang="en-US" sz="2200" dirty="0">
                <a:solidFill>
                  <a:schemeClr val="tx1"/>
                </a:solidFill>
                <a:latin typeface="Comic Sans MS"/>
              </a:rPr>
              <a:t>: This is an online program (Reading and Math) that is designed to meet the needs of individual students. The children work  at their own pace to accomplish goals and pass levels. They can access this program (and others) using their Clever badge. </a:t>
            </a:r>
            <a:endParaRPr lang="en-US" sz="2200" dirty="0">
              <a:solidFill>
                <a:schemeClr val="tx1"/>
              </a:solidFill>
              <a:latin typeface="Comic Sans MS" panose="030F0702030302020204" pitchFamily="66" charset="0"/>
            </a:endParaRPr>
          </a:p>
          <a:p>
            <a:endParaRPr lang="en-US">
              <a:solidFill>
                <a:schemeClr val="tx1"/>
              </a:solidFill>
              <a:latin typeface="Comic Sans MS" panose="030F0702030302020204" pitchFamily="66" charset="0"/>
            </a:endParaRPr>
          </a:p>
        </p:txBody>
      </p:sp>
      <p:pic>
        <p:nvPicPr>
          <p:cNvPr id="7" name="Picture 6">
            <a:extLst>
              <a:ext uri="{FF2B5EF4-FFF2-40B4-BE49-F238E27FC236}">
                <a16:creationId xmlns:a16="http://schemas.microsoft.com/office/drawing/2014/main" id="{17829CF0-3B45-4F16-B151-4AA85BF8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9350" y="4694685"/>
            <a:ext cx="1582650" cy="1953889"/>
          </a:xfrm>
          <a:prstGeom prst="rect">
            <a:avLst/>
          </a:prstGeom>
        </p:spPr>
      </p:pic>
    </p:spTree>
    <p:extLst>
      <p:ext uri="{BB962C8B-B14F-4D97-AF65-F5344CB8AC3E}">
        <p14:creationId xmlns:p14="http://schemas.microsoft.com/office/powerpoint/2010/main" val="1674679987"/>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Mission: To take the “Mystery” out of 2nd Grade Curriculum!</vt:lpstr>
      <vt:lpstr>Open Court Reading </vt:lpstr>
      <vt:lpstr>Grammar and Spelling Grades</vt:lpstr>
      <vt:lpstr>Spelling Test Scoring Guide &amp; Handwriting</vt:lpstr>
      <vt:lpstr>Reading Grades</vt:lpstr>
      <vt:lpstr>                      Math Grades</vt:lpstr>
      <vt:lpstr>     Science and Social Studies Grades</vt:lpstr>
      <vt:lpstr>             Retention Policy</vt:lpstr>
      <vt:lpstr>What Can Parents Do At Home?</vt:lpstr>
      <vt:lpstr>                    Accelerated Reader</vt:lpstr>
      <vt:lpstr> </vt:lpstr>
      <vt:lpstr>Leader In Me </vt:lpstr>
      <vt:lpstr>PowerPoint Presentation</vt:lpstr>
      <vt:lpstr>Together We Can “Solve” Anything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take the “Mystery” out of 2nd Grade Curriculum!</dc:title>
  <dc:creator>Katie</dc:creator>
  <cp:revision>16</cp:revision>
  <dcterms:created xsi:type="dcterms:W3CDTF">2018-08-28T02:21:39Z</dcterms:created>
  <dcterms:modified xsi:type="dcterms:W3CDTF">2023-08-30T19:16:18Z</dcterms:modified>
</cp:coreProperties>
</file>