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Rosarivo" panose="020B0604020202020204" charset="0"/>
      <p:regular r:id="rId19"/>
      <p:italic r:id="rId20"/>
    </p:embeddedFont>
    <p:embeddedFont>
      <p:font typeface="Ribey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choolbell" panose="020B0604020202020204" charset="0"/>
      <p:regular r:id="rId26"/>
    </p:embeddedFont>
    <p:embeddedFont>
      <p:font typeface="Basic" panose="020B0604020202020204" charset="0"/>
      <p:regular r:id="rId27"/>
    </p:embeddedFont>
    <p:embeddedFont>
      <p:font typeface="Bilbo" panose="020B0604020202020204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q2ZxxLvD9Tv7OanzNebXDzw72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097863d5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g2f097863d5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my.marks@acboe.net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382936" y="-674464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>
            <a:spLocks noGrp="1"/>
          </p:cNvSpPr>
          <p:nvPr>
            <p:ph type="ctrTitle"/>
          </p:nvPr>
        </p:nvSpPr>
        <p:spPr>
          <a:xfrm>
            <a:off x="685800" y="16732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900"/>
              <a:buFont typeface="Schoolbell"/>
              <a:buNone/>
            </a:pPr>
            <a:r>
              <a:rPr lang="en-US" sz="4900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Welcome to 1</a:t>
            </a:r>
            <a:r>
              <a:rPr lang="en-US" sz="4900" baseline="30000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st</a:t>
            </a:r>
            <a:r>
              <a:rPr lang="en-US" sz="4900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 Grade!</a:t>
            </a:r>
            <a:endParaRPr sz="4900">
              <a:solidFill>
                <a:srgbClr val="FF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72" name="Google Shape;72;p1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None/>
            </a:pPr>
            <a:r>
              <a:rPr lang="en-US" sz="3600" b="1">
                <a:solidFill>
                  <a:srgbClr val="92D050"/>
                </a:solidFill>
                <a:latin typeface="Basic"/>
                <a:ea typeface="Basic"/>
                <a:cs typeface="Basic"/>
                <a:sym typeface="Basic"/>
              </a:rPr>
              <a:t>Mrs. Marks’ Class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92D050"/>
              </a:buClr>
              <a:buSzPts val="3600"/>
              <a:buNone/>
            </a:pPr>
            <a:r>
              <a:rPr lang="en-US" sz="3600" b="1">
                <a:solidFill>
                  <a:srgbClr val="92D050"/>
                </a:solidFill>
                <a:latin typeface="Basic"/>
                <a:ea typeface="Basic"/>
                <a:cs typeface="Basic"/>
                <a:sym typeface="Basic"/>
              </a:rPr>
              <a:t>August 6, 2024</a:t>
            </a:r>
            <a:endParaRPr sz="3600" b="1">
              <a:solidFill>
                <a:srgbClr val="92D050"/>
              </a:solidFill>
              <a:latin typeface="Basic"/>
              <a:ea typeface="Basic"/>
              <a:cs typeface="Basic"/>
              <a:sym typeface="Bas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92D050"/>
              </a:buClr>
              <a:buSzPts val="3600"/>
              <a:buNone/>
            </a:pPr>
            <a:r>
              <a:rPr lang="en-US" sz="3600" b="1">
                <a:solidFill>
                  <a:srgbClr val="92D050"/>
                </a:solidFill>
                <a:latin typeface="Basic"/>
                <a:ea typeface="Basic"/>
                <a:cs typeface="Basic"/>
                <a:sym typeface="Basic"/>
              </a:rPr>
              <a:t>Orientation</a:t>
            </a:r>
            <a:endParaRPr sz="3600" b="1">
              <a:solidFill>
                <a:srgbClr val="92D050"/>
              </a:solidFill>
              <a:latin typeface="Basic"/>
              <a:ea typeface="Basic"/>
              <a:cs typeface="Basic"/>
              <a:sym typeface="Bas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535336" y="-620936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Ribeye"/>
              <a:buNone/>
            </a:pPr>
            <a:r>
              <a:rPr lang="en-US" b="1">
                <a:solidFill>
                  <a:srgbClr val="0070C0"/>
                </a:solidFill>
                <a:latin typeface="Ribeye"/>
                <a:ea typeface="Ribeye"/>
                <a:cs typeface="Ribeye"/>
                <a:sym typeface="Ribeye"/>
              </a:rPr>
              <a:t>Communication</a:t>
            </a:r>
            <a:r>
              <a:rPr lang="en-US" b="1">
                <a:solidFill>
                  <a:srgbClr val="0070C0"/>
                </a:solidFill>
                <a:latin typeface="Bilbo"/>
                <a:ea typeface="Bilbo"/>
                <a:cs typeface="Bilbo"/>
                <a:sym typeface="Bilbo"/>
              </a:rPr>
              <a:t> </a:t>
            </a:r>
            <a:endParaRPr b="1">
              <a:solidFill>
                <a:srgbClr val="0070C0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1143000" y="1474450"/>
            <a:ext cx="7010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">
              <a:latin typeface="Arial"/>
              <a:ea typeface="Arial"/>
              <a:cs typeface="Arial"/>
              <a:sym typeface="Arial"/>
            </a:endParaRPr>
          </a:p>
          <a:p>
            <a:pPr marL="342900" lvl="0" indent="-380713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4278" b="1">
                <a:latin typeface="Comic Sans MS"/>
                <a:ea typeface="Comic Sans MS"/>
                <a:cs typeface="Comic Sans MS"/>
                <a:sym typeface="Comic Sans MS"/>
              </a:rPr>
              <a:t>ParentSquare, email, or notes sent to school.</a:t>
            </a:r>
            <a:endParaRPr sz="4278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80714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4278" b="1">
                <a:latin typeface="Comic Sans MS"/>
                <a:ea typeface="Comic Sans MS"/>
                <a:cs typeface="Comic Sans MS"/>
                <a:sym typeface="Comic Sans MS"/>
              </a:rPr>
              <a:t>Conferences will have to be scheduled. </a:t>
            </a:r>
            <a:endParaRPr sz="4278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6092"/>
              <a:buNone/>
            </a:pPr>
            <a:r>
              <a:rPr lang="en-US" sz="4278" b="1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amy.marks@acboe.net</a:t>
            </a:r>
            <a:r>
              <a:rPr lang="en-US" sz="4278" b="1">
                <a:latin typeface="Comic Sans MS"/>
                <a:ea typeface="Comic Sans MS"/>
                <a:cs typeface="Comic Sans MS"/>
                <a:sym typeface="Comic Sans MS"/>
              </a:rPr>
              <a:t> (school)</a:t>
            </a:r>
            <a:endParaRPr sz="4278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80713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4278" b="1">
                <a:latin typeface="Comic Sans MS"/>
                <a:ea typeface="Comic Sans MS"/>
                <a:cs typeface="Comic Sans MS"/>
                <a:sym typeface="Comic Sans MS"/>
              </a:rPr>
              <a:t>I will respond to all messages within 24 hours.</a:t>
            </a:r>
            <a:endParaRPr sz="4278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ctr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67532"/>
              <a:buNone/>
            </a:pPr>
            <a:endParaRPr sz="3850" b="1">
              <a:latin typeface="Basic"/>
              <a:ea typeface="Basic"/>
              <a:cs typeface="Basic"/>
              <a:sym typeface="Basic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0909"/>
              <a:buNone/>
            </a:pPr>
            <a:endParaRPr sz="3850">
              <a:latin typeface="Basic"/>
              <a:ea typeface="Basic"/>
              <a:cs typeface="Basic"/>
              <a:sym typeface="Basic"/>
            </a:endParaRPr>
          </a:p>
          <a:p>
            <a:pPr marL="342900" lvl="0" indent="-139700" algn="l" rtl="0">
              <a:lnSpc>
                <a:spcPct val="115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ct val="177777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382936" y="-674464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Ribeye"/>
              <a:buNone/>
            </a:pPr>
            <a:r>
              <a:rPr lang="en-US" sz="3600" b="1">
                <a:solidFill>
                  <a:srgbClr val="0070C0"/>
                </a:solidFill>
                <a:latin typeface="Ribeye"/>
                <a:ea typeface="Ribeye"/>
                <a:cs typeface="Ribeye"/>
                <a:sym typeface="Ribeye"/>
              </a:rPr>
              <a:t>Behavior System</a:t>
            </a:r>
            <a:endParaRPr sz="3600" b="1">
              <a:solidFill>
                <a:srgbClr val="0070C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010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09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●"/>
            </a:pPr>
            <a:r>
              <a:rPr lang="en-US" sz="35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Students will start the day with their clothespins on green.  They will move up or down according to behavior.</a:t>
            </a:r>
            <a:endParaRPr/>
          </a:p>
          <a:p>
            <a:pPr marL="342900" lvl="0" indent="-309562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●"/>
            </a:pPr>
            <a:r>
              <a:rPr lang="en-US" sz="35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Behavior will be marked daily in conduct folder.</a:t>
            </a:r>
            <a:endParaRPr/>
          </a:p>
          <a:p>
            <a:pPr marL="342900" lvl="0" indent="-309562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●"/>
            </a:pPr>
            <a:r>
              <a:rPr lang="en-US" sz="35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Initial if there is orange/red.</a:t>
            </a:r>
            <a:endParaRPr/>
          </a:p>
          <a:p>
            <a:pPr marL="342900" lvl="0" indent="-309562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●"/>
            </a:pPr>
            <a:r>
              <a:rPr lang="en-US" sz="35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Sign at the end of the week.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 algn="l" rtl="0">
              <a:lnSpc>
                <a:spcPct val="115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ct val="177777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382936" y="-674464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Ribeye"/>
              <a:buNone/>
            </a:pPr>
            <a:r>
              <a:rPr lang="en-US" sz="3600">
                <a:solidFill>
                  <a:srgbClr val="0070C0"/>
                </a:solidFill>
                <a:latin typeface="Ribeye"/>
                <a:ea typeface="Ribeye"/>
                <a:cs typeface="Ribeye"/>
                <a:sym typeface="Ribeye"/>
              </a:rPr>
              <a:t>Meeting &amp; Exceeding!</a:t>
            </a:r>
            <a:endParaRPr sz="3600">
              <a:solidFill>
                <a:srgbClr val="0070C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7086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>
              <a:solidFill>
                <a:srgbClr val="C00000"/>
              </a:solidFill>
              <a:latin typeface="Basic"/>
              <a:ea typeface="Basic"/>
              <a:cs typeface="Basic"/>
              <a:sym typeface="Basic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C00000"/>
              </a:buClr>
              <a:buSzPts val="2600"/>
              <a:buChar char="●"/>
            </a:pPr>
            <a:r>
              <a:rPr lang="en-US" sz="2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Students will be rewarded by moving their clothespins up to blue and purple.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C00000"/>
              </a:buClr>
              <a:buSzPts val="2600"/>
              <a:buChar char="●"/>
            </a:pPr>
            <a:r>
              <a:rPr lang="en-US" sz="2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Students who have PHENOMENAL behavior may have their pin “jump” off of the clip chart to my shirt!  They will be rewarded with Treasure box, etc.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382936" y="-674464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  <a:endParaRPr sz="32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7086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FFFF00"/>
              </a:solidFill>
              <a:latin typeface="Basic"/>
              <a:ea typeface="Basic"/>
              <a:cs typeface="Basic"/>
              <a:sym typeface="Basic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U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Yellow:</a:t>
            </a: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Verbal Warning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Char char="●"/>
            </a:pPr>
            <a:r>
              <a:rPr lang="en-US" sz="24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Orange:</a:t>
            </a: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loss of centers or reward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Red: </a:t>
            </a: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Note sent home/phone call– No Fun Friday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endParaRPr sz="2400">
              <a:latin typeface="Bilbo"/>
              <a:ea typeface="Bilbo"/>
              <a:cs typeface="Bilbo"/>
              <a:sym typeface="Bilb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382936" y="-674464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ibeye"/>
              <a:buNone/>
            </a:pPr>
            <a:r>
              <a:rPr lang="en-US" sz="3200" b="1">
                <a:solidFill>
                  <a:schemeClr val="accent1"/>
                </a:solidFill>
                <a:latin typeface="Ribeye"/>
                <a:ea typeface="Ribeye"/>
                <a:cs typeface="Ribeye"/>
                <a:sym typeface="Ribeye"/>
              </a:rPr>
              <a:t>Other Information</a:t>
            </a:r>
            <a:endParaRPr sz="3200" b="1">
              <a:solidFill>
                <a:schemeClr val="accent1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1"/>
          </p:nvPr>
        </p:nvSpPr>
        <p:spPr>
          <a:xfrm>
            <a:off x="990600" y="1341437"/>
            <a:ext cx="7010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Yellow Transportation Tags </a:t>
            </a:r>
            <a:r>
              <a:rPr lang="en-US" b="1"/>
              <a:t>will be attached to your child’s backpack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for the entire first week.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Label all items with your child’s name!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Please notify me </a:t>
            </a:r>
            <a:r>
              <a:rPr lang="en-US" b="1" u="sng">
                <a:latin typeface="Arial"/>
                <a:ea typeface="Arial"/>
                <a:cs typeface="Arial"/>
                <a:sym typeface="Arial"/>
              </a:rPr>
              <a:t>in writing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 with any changes in transportation, address, or phone number.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Label all items, especially jackets, with your child’s name. </a:t>
            </a:r>
            <a:endParaRPr b="1"/>
          </a:p>
          <a:p>
            <a:pPr marL="342900" lvl="0" indent="-2540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●"/>
            </a:pPr>
            <a:r>
              <a:rPr lang="en-US" b="1"/>
              <a:t>The transportation department’s number is (334)-361-3897. They can help with 1st or 2nd load. 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459136" y="-697136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ibeye"/>
              <a:buNone/>
            </a:pPr>
            <a:r>
              <a:rPr lang="en-US" sz="2800" b="1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How can I help my child </a:t>
            </a:r>
            <a:br>
              <a:rPr lang="en-US" sz="2800" b="1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2800" b="1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with reading?</a:t>
            </a:r>
            <a:endParaRPr sz="2800" b="1">
              <a:solidFill>
                <a:schemeClr val="dk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990600" y="1752600"/>
            <a:ext cx="7010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Char char="●"/>
            </a:pPr>
            <a:r>
              <a:rPr lang="en-US" sz="2800" b="1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Read to your child daily for 10-15 minutes.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rgbClr val="00B050"/>
              </a:buClr>
              <a:buSzPts val="2800"/>
              <a:buChar char="●"/>
            </a:pPr>
            <a:r>
              <a:rPr lang="en-US" sz="2800" b="1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Read with your child.  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rgbClr val="00B050"/>
              </a:buClr>
              <a:buSzPts val="2800"/>
              <a:buChar char="●"/>
            </a:pPr>
            <a:r>
              <a:rPr lang="en-US" sz="2800" b="1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Start with reading the Kindergarten high frequency words.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rgbClr val="00B050"/>
              </a:buClr>
              <a:buSzPts val="2800"/>
              <a:buChar char="●"/>
            </a:pPr>
            <a:r>
              <a:rPr lang="en-US" sz="2800" b="1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Read the story passages in their binders.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rgbClr val="00B050"/>
              </a:buClr>
              <a:buSzPts val="2800"/>
              <a:buChar char="●"/>
            </a:pPr>
            <a:r>
              <a:rPr lang="en-US" sz="2800" b="1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Don’t limit reading only books, use the Internet, magazines, etc. 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518"/>
              </a:spcBef>
              <a:spcAft>
                <a:spcPts val="1200"/>
              </a:spcAft>
              <a:buClr>
                <a:srgbClr val="00B050"/>
              </a:buClr>
              <a:buSzPts val="2800"/>
              <a:buChar char="●"/>
            </a:pPr>
            <a:r>
              <a:rPr lang="en-US" sz="2800" b="1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Practicing  their spelling words.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382936" y="-609600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Ribeye"/>
              <a:buNone/>
            </a:pPr>
            <a:r>
              <a:rPr lang="en-US" b="1">
                <a:solidFill>
                  <a:srgbClr val="00B050"/>
                </a:solidFill>
                <a:latin typeface="Ribeye"/>
                <a:ea typeface="Ribeye"/>
                <a:cs typeface="Ribeye"/>
                <a:sym typeface="Ribeye"/>
              </a:rPr>
              <a:t>Questions?</a:t>
            </a:r>
            <a:endParaRPr b="1">
              <a:solidFill>
                <a:srgbClr val="00B05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6858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Please fill out bus tags                 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(leave on their desks or wear them Wednesday morning).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Leave the completed Rolodex cards.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Please make sure your child knows how he/she will get home the first day.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chemeClr val="dk2"/>
              </a:solidFill>
              <a:latin typeface="Bilbo"/>
              <a:ea typeface="Bilbo"/>
              <a:cs typeface="Bilbo"/>
              <a:sym typeface="Bilb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078136" y="-773336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3492201" y="890653"/>
            <a:ext cx="2514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217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ibeye"/>
              <a:buNone/>
            </a:pPr>
            <a:r>
              <a:rPr lang="en-US" sz="3200" b="1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This is my family!</a:t>
            </a:r>
            <a:endParaRPr sz="3200" b="1">
              <a:solidFill>
                <a:schemeClr val="dk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81" name="Google Shape;8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50" y="1700038"/>
            <a:ext cx="3180802" cy="313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6">
            <a:alphaModFix/>
          </a:blip>
          <a:srcRect l="-9833" r="-4779"/>
          <a:stretch/>
        </p:blipFill>
        <p:spPr>
          <a:xfrm>
            <a:off x="3492200" y="1700050"/>
            <a:ext cx="4549857" cy="368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2f097863d59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f097863d59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078136" y="-773337"/>
            <a:ext cx="6225727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f097863d59_0_8"/>
          <p:cNvSpPr txBox="1"/>
          <p:nvPr/>
        </p:nvSpPr>
        <p:spPr>
          <a:xfrm>
            <a:off x="3492201" y="890653"/>
            <a:ext cx="251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f097863d59_0_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ibeye"/>
              <a:buNone/>
            </a:pPr>
            <a:r>
              <a:rPr lang="en-US" sz="3200" b="1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Mrs. Marks as a 1st Grader!</a:t>
            </a:r>
            <a:endParaRPr sz="3200" b="1">
              <a:solidFill>
                <a:schemeClr val="dk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91" name="Google Shape;91;g2f097863d59_0_8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 l="9171" r="9162"/>
          <a:stretch/>
        </p:blipFill>
        <p:spPr>
          <a:xfrm>
            <a:off x="2493900" y="1508751"/>
            <a:ext cx="3394200" cy="46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459136" y="-609600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>
            <a:spLocks noGrp="1"/>
          </p:cNvSpPr>
          <p:nvPr>
            <p:ph type="ctrTitle"/>
          </p:nvPr>
        </p:nvSpPr>
        <p:spPr>
          <a:xfrm>
            <a:off x="685800" y="762001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Ribeye"/>
              <a:buNone/>
            </a:pPr>
            <a:r>
              <a:rPr lang="en-US" sz="3200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Components of Our Day</a:t>
            </a:r>
            <a:endParaRPr sz="3200">
              <a:solidFill>
                <a:srgbClr val="FF00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Reading binder (D.O.T.) will go home every day.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Weekly Newsletters will be sent home on Mondays.</a:t>
            </a:r>
            <a:endParaRPr sz="2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Char char="•"/>
            </a:pPr>
            <a:r>
              <a:rPr lang="en-US" sz="2400" b="1">
                <a:solidFill>
                  <a:srgbClr val="92D050"/>
                </a:solidFill>
              </a:rPr>
              <a:t>A copy of the schedule will be sent home by the end of the first week of school.</a:t>
            </a:r>
            <a:endParaRPr sz="2400" b="1">
              <a:solidFill>
                <a:srgbClr val="92D05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Graded papers will be sent home in a timely matter, check folders daily.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Lunch –11:16-11:3</a:t>
            </a:r>
            <a:r>
              <a:rPr lang="en-US" sz="2400" b="1">
                <a:solidFill>
                  <a:srgbClr val="92D050"/>
                </a:solidFill>
              </a:rPr>
              <a:t>9</a:t>
            </a:r>
            <a:endParaRPr sz="2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PE – 12:25-1:05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Snack – 1:</a:t>
            </a:r>
            <a:r>
              <a:rPr lang="en-US" sz="2400" b="1">
                <a:solidFill>
                  <a:srgbClr val="92D050"/>
                </a:solidFill>
              </a:rPr>
              <a:t>35</a:t>
            </a:r>
            <a:endParaRPr sz="2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459136" y="-609601"/>
            <a:ext cx="6225727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>
            <a:spLocks noGrp="1"/>
          </p:cNvSpPr>
          <p:nvPr>
            <p:ph type="ctrTitle"/>
          </p:nvPr>
        </p:nvSpPr>
        <p:spPr>
          <a:xfrm>
            <a:off x="685800" y="762001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Ribeye"/>
              <a:buNone/>
            </a:pPr>
            <a:r>
              <a:rPr lang="en-US" sz="3200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Grading Policy</a:t>
            </a:r>
            <a:endParaRPr sz="3200">
              <a:solidFill>
                <a:srgbClr val="FF00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92D050"/>
                </a:solidFill>
              </a:rPr>
              <a:t>Students will be given letter grades in Reading/Language Arts and Math.</a:t>
            </a:r>
            <a:endParaRPr sz="2400" b="1">
              <a:solidFill>
                <a:srgbClr val="92D05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Char char="•"/>
            </a:pPr>
            <a:r>
              <a:rPr lang="en-US" sz="2400" b="1">
                <a:solidFill>
                  <a:srgbClr val="92D050"/>
                </a:solidFill>
              </a:rPr>
              <a:t>60% major, 40% minor for Reading and Math.</a:t>
            </a:r>
            <a:endParaRPr sz="2400" b="1">
              <a:solidFill>
                <a:srgbClr val="92D05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92D050"/>
                </a:solidFill>
              </a:rPr>
              <a:t>Students will be given S, N, or U in Handwriting, Science, and Social Studies.</a:t>
            </a:r>
            <a:endParaRPr sz="2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Char char="•"/>
            </a:pPr>
            <a:r>
              <a:rPr lang="en-US" sz="2400" b="1">
                <a:solidFill>
                  <a:srgbClr val="92D050"/>
                </a:solidFill>
              </a:rPr>
              <a:t>Students will have to pass Reading/Language Arts and Math with a yearly average of 60% or higher to be promoted to second grade. </a:t>
            </a:r>
            <a:endParaRPr sz="2400" b="1">
              <a:solidFill>
                <a:srgbClr val="92D05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</a:pPr>
            <a:endParaRPr sz="2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306736" y="-620936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Ribeye"/>
              <a:buNone/>
            </a:pPr>
            <a:r>
              <a:rPr lang="en-US" sz="4000" b="1">
                <a:solidFill>
                  <a:srgbClr val="C00000"/>
                </a:solidFill>
                <a:latin typeface="Ribeye"/>
                <a:ea typeface="Ribeye"/>
                <a:cs typeface="Ribeye"/>
                <a:sym typeface="Ribeye"/>
              </a:rPr>
              <a:t>Arrival/Dismissal </a:t>
            </a:r>
            <a:endParaRPr sz="4000" b="1">
              <a:solidFill>
                <a:srgbClr val="C000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990600" y="1524000"/>
            <a:ext cx="7010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>
              <a:latin typeface="Basic"/>
              <a:ea typeface="Basic"/>
              <a:cs typeface="Basic"/>
              <a:sym typeface="Basic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●"/>
            </a:pPr>
            <a:r>
              <a:rPr lang="en-US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Carpool drop off will be </a:t>
            </a:r>
            <a:r>
              <a:rPr lang="en-US" sz="2800" b="1">
                <a:solidFill>
                  <a:srgbClr val="0070C0"/>
                </a:solidFill>
              </a:rPr>
              <a:t>in </a:t>
            </a:r>
            <a:r>
              <a:rPr lang="en-US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front of the school starting at 7:10 and ends at 7:55.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●"/>
            </a:pPr>
            <a:r>
              <a:rPr lang="en-US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Child’s name needs to be visible in car window using the DPES carpool tag.</a:t>
            </a:r>
            <a:endParaRPr sz="28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●"/>
            </a:pPr>
            <a:r>
              <a:rPr lang="en-US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If your child needs to eat breakfast, please remind them to go directly to breakfast.</a:t>
            </a:r>
            <a:endParaRPr sz="28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>
              <a:latin typeface="Rosarivo"/>
              <a:ea typeface="Rosarivo"/>
              <a:cs typeface="Rosarivo"/>
              <a:sym typeface="Rosariv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306736" y="-620937"/>
            <a:ext cx="6225727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Ribeye"/>
              <a:buNone/>
            </a:pPr>
            <a:r>
              <a:rPr lang="en-US" sz="4000" b="1">
                <a:solidFill>
                  <a:srgbClr val="C00000"/>
                </a:solidFill>
                <a:latin typeface="Ribeye"/>
                <a:ea typeface="Ribeye"/>
                <a:cs typeface="Ribeye"/>
                <a:sym typeface="Ribeye"/>
              </a:rPr>
              <a:t>Arrival/Dismissal </a:t>
            </a:r>
            <a:endParaRPr sz="4000" b="1">
              <a:solidFill>
                <a:srgbClr val="C000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990600" y="1524000"/>
            <a:ext cx="7010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lang="en-US" sz="2900" b="1">
                <a:latin typeface="Basic"/>
                <a:ea typeface="Basic"/>
                <a:cs typeface="Basic"/>
                <a:sym typeface="Basic"/>
              </a:rPr>
              <a:t>Dismissal Times:</a:t>
            </a:r>
            <a:endParaRPr sz="2900" b="1">
              <a:latin typeface="Basic"/>
              <a:ea typeface="Basic"/>
              <a:cs typeface="Basic"/>
              <a:sym typeface="Basic"/>
            </a:endParaRP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●"/>
            </a:pPr>
            <a:r>
              <a:rPr lang="en-US" sz="2900" b="1">
                <a:latin typeface="Basic"/>
                <a:ea typeface="Basic"/>
                <a:cs typeface="Basic"/>
                <a:sym typeface="Basic"/>
              </a:rPr>
              <a:t>Walkers- 2:50</a:t>
            </a:r>
            <a:endParaRPr sz="2900" b="1">
              <a:latin typeface="Basic"/>
              <a:ea typeface="Basic"/>
              <a:cs typeface="Basic"/>
              <a:sym typeface="Basic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●"/>
            </a:pPr>
            <a:r>
              <a:rPr lang="en-US" sz="2900" b="1">
                <a:latin typeface="Basic"/>
                <a:ea typeface="Basic"/>
                <a:cs typeface="Basic"/>
                <a:sym typeface="Basic"/>
              </a:rPr>
              <a:t>Car Riders- 2:52</a:t>
            </a:r>
            <a:endParaRPr sz="2900" b="1">
              <a:latin typeface="Basic"/>
              <a:ea typeface="Basic"/>
              <a:cs typeface="Basic"/>
              <a:sym typeface="Basic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900"/>
              <a:buFont typeface="Basic"/>
              <a:buChar char="●"/>
            </a:pPr>
            <a:r>
              <a:rPr lang="en-US" sz="2900" b="1">
                <a:latin typeface="Basic"/>
                <a:ea typeface="Basic"/>
                <a:cs typeface="Basic"/>
                <a:sym typeface="Basic"/>
              </a:rPr>
              <a:t>1st Load Bus Riders- 2:55</a:t>
            </a:r>
            <a:endParaRPr sz="2900" b="1">
              <a:latin typeface="Basic"/>
              <a:ea typeface="Basic"/>
              <a:cs typeface="Basic"/>
              <a:sym typeface="Basic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900"/>
              <a:buFont typeface="Basic"/>
              <a:buChar char="●"/>
            </a:pPr>
            <a:r>
              <a:rPr lang="en-US" sz="2900" b="1">
                <a:latin typeface="Basic"/>
                <a:ea typeface="Basic"/>
                <a:cs typeface="Basic"/>
                <a:sym typeface="Basic"/>
              </a:rPr>
              <a:t>YMCA- 3:07 3:08</a:t>
            </a:r>
            <a:endParaRPr sz="2900" b="1">
              <a:latin typeface="Basic"/>
              <a:ea typeface="Basic"/>
              <a:cs typeface="Basic"/>
              <a:sym typeface="Basic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900"/>
              <a:buFont typeface="Basic"/>
              <a:buChar char="●"/>
            </a:pPr>
            <a:r>
              <a:rPr lang="en-US" sz="2900" b="1">
                <a:latin typeface="Basic"/>
                <a:ea typeface="Basic"/>
                <a:cs typeface="Basic"/>
                <a:sym typeface="Basic"/>
              </a:rPr>
              <a:t>2nd Load Bus Riders-</a:t>
            </a:r>
            <a:endParaRPr sz="2900" b="1">
              <a:latin typeface="Basic"/>
              <a:ea typeface="Basic"/>
              <a:cs typeface="Basic"/>
              <a:sym typeface="Basic"/>
            </a:endParaRPr>
          </a:p>
          <a:p>
            <a:pPr marL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lang="en-US" sz="2900" b="1">
                <a:latin typeface="Basic"/>
                <a:ea typeface="Basic"/>
                <a:cs typeface="Basic"/>
                <a:sym typeface="Basic"/>
              </a:rPr>
              <a:t>**Carpool tags are passed out in the lunchroom. Additional tags are $5.</a:t>
            </a:r>
            <a:endParaRPr sz="2900" b="1">
              <a:latin typeface="Basic"/>
              <a:ea typeface="Basic"/>
              <a:cs typeface="Basic"/>
              <a:sym typeface="Basic"/>
            </a:endParaRPr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>
              <a:latin typeface="Rosarivo"/>
              <a:ea typeface="Rosarivo"/>
              <a:cs typeface="Rosarivo"/>
              <a:sym typeface="Rosariv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368151" y="-773336"/>
            <a:ext cx="6225728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Ribeye"/>
              <a:buNone/>
            </a:pPr>
            <a:r>
              <a:rPr lang="en-US" sz="5400" b="1">
                <a:solidFill>
                  <a:srgbClr val="C00000"/>
                </a:solidFill>
                <a:latin typeface="Ribeye"/>
                <a:ea typeface="Ribeye"/>
                <a:cs typeface="Ribeye"/>
                <a:sym typeface="Ribeye"/>
              </a:rPr>
              <a:t>Money</a:t>
            </a:r>
            <a:endParaRPr sz="5400" b="1">
              <a:solidFill>
                <a:srgbClr val="C000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990600" y="1524000"/>
            <a:ext cx="7010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">
              <a:latin typeface="Basic"/>
              <a:ea typeface="Basic"/>
              <a:cs typeface="Basic"/>
              <a:sym typeface="Basic"/>
            </a:endParaRPr>
          </a:p>
          <a:p>
            <a:pPr marL="342900" lvl="0" indent="-330517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00B050"/>
              </a:buClr>
              <a:buSzPct val="100000"/>
              <a:buChar char="●"/>
            </a:pPr>
            <a:r>
              <a:rPr lang="en-US" sz="26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Please send ALL money in an envelope with your child’s name, reason for money, amount, and teacher’s name. </a:t>
            </a:r>
            <a:endParaRPr/>
          </a:p>
          <a:p>
            <a:pPr marL="342900" lvl="0" indent="-330517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00B050"/>
              </a:buClr>
              <a:buSzPct val="100000"/>
              <a:buChar char="●"/>
            </a:pPr>
            <a:r>
              <a:rPr lang="en-US" sz="26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Snack can be purchased daily, the average cost is $1.00-$1.50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(No carbonated beverages or candy during this time).</a:t>
            </a:r>
            <a:endParaRPr sz="24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30517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00B050"/>
              </a:buClr>
              <a:buSzPct val="100000"/>
              <a:buChar char="●"/>
            </a:pPr>
            <a:r>
              <a:rPr lang="en-US" sz="26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Money will not be taken unless it is an envelope or Ziploc bag with the above information.</a:t>
            </a:r>
            <a:endParaRPr/>
          </a:p>
          <a:p>
            <a:pPr marL="342900" lvl="0" indent="-330517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00B050"/>
              </a:buClr>
              <a:buSzPct val="100000"/>
              <a:buChar char="●"/>
            </a:pPr>
            <a:r>
              <a:rPr lang="en-US" sz="26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All money must be taken up before 8:00.</a:t>
            </a:r>
            <a:endParaRPr/>
          </a:p>
          <a:p>
            <a:pPr marL="342900" lvl="0" indent="-139700" algn="l" rtl="0">
              <a:lnSpc>
                <a:spcPct val="115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ct val="177777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368151" y="-773337"/>
            <a:ext cx="6225727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Ribeye"/>
              <a:buNone/>
            </a:pPr>
            <a:r>
              <a:rPr lang="en-US" sz="5400" b="1">
                <a:solidFill>
                  <a:srgbClr val="C00000"/>
                </a:solidFill>
                <a:latin typeface="Ribeye"/>
                <a:ea typeface="Ribeye"/>
                <a:cs typeface="Ribeye"/>
                <a:sym typeface="Ribeye"/>
              </a:rPr>
              <a:t>Snack</a:t>
            </a:r>
            <a:endParaRPr sz="5400" b="1">
              <a:solidFill>
                <a:srgbClr val="C000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990600" y="1524000"/>
            <a:ext cx="7010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>
              <a:latin typeface="Basic"/>
              <a:ea typeface="Basic"/>
              <a:cs typeface="Basic"/>
              <a:sym typeface="Basic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00B050"/>
              </a:buClr>
              <a:buSzPts val="2600"/>
              <a:buChar char="●"/>
            </a:pPr>
            <a:r>
              <a:rPr lang="en-US" sz="2600" b="1">
                <a:solidFill>
                  <a:srgbClr val="00B050"/>
                </a:solidFill>
              </a:rPr>
              <a:t>We will have snack every afternoon. You can send a snack from home or purchase from the school. 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00B050"/>
              </a:buClr>
              <a:buSzPts val="2600"/>
              <a:buChar char="●"/>
            </a:pPr>
            <a:r>
              <a:rPr lang="en-US" sz="26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Snack can be purchased daily, the average cost is $1.00-$1.50 </a:t>
            </a:r>
            <a:endParaRPr sz="26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(No carbonated beverages or candy during this time).</a:t>
            </a:r>
            <a:endParaRPr sz="24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139700" algn="l" rtl="0">
              <a:lnSpc>
                <a:spcPct val="115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On-screen Show (4:3)</PresentationFormat>
  <Paragraphs>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Rosarivo</vt:lpstr>
      <vt:lpstr>Arial</vt:lpstr>
      <vt:lpstr>Ribeye</vt:lpstr>
      <vt:lpstr>Calibri</vt:lpstr>
      <vt:lpstr>Schoolbell</vt:lpstr>
      <vt:lpstr>Basic</vt:lpstr>
      <vt:lpstr>Bilbo</vt:lpstr>
      <vt:lpstr>Comic Sans MS</vt:lpstr>
      <vt:lpstr>Simple Light</vt:lpstr>
      <vt:lpstr>Welcome to 1st Grade!</vt:lpstr>
      <vt:lpstr>This is my family!</vt:lpstr>
      <vt:lpstr>Mrs. Marks as a 1st Grader!</vt:lpstr>
      <vt:lpstr>Components of Our Day</vt:lpstr>
      <vt:lpstr>Grading Policy</vt:lpstr>
      <vt:lpstr>Arrival/Dismissal </vt:lpstr>
      <vt:lpstr>Arrival/Dismissal </vt:lpstr>
      <vt:lpstr>Money</vt:lpstr>
      <vt:lpstr>Snack</vt:lpstr>
      <vt:lpstr>Communication </vt:lpstr>
      <vt:lpstr>Behavior System</vt:lpstr>
      <vt:lpstr>Meeting &amp; Exceeding!</vt:lpstr>
      <vt:lpstr>Consequences</vt:lpstr>
      <vt:lpstr>Other Information</vt:lpstr>
      <vt:lpstr>How can I help my child  with reading?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1st Grade!</dc:title>
  <dc:creator>De</dc:creator>
  <cp:lastModifiedBy>Amy Marks</cp:lastModifiedBy>
  <cp:revision>1</cp:revision>
  <dcterms:created xsi:type="dcterms:W3CDTF">2012-08-03T01:22:35Z</dcterms:created>
  <dcterms:modified xsi:type="dcterms:W3CDTF">2024-08-06T20:54:03Z</dcterms:modified>
</cp:coreProperties>
</file>