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97235f436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97235f436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9d8a8b2c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9d8a8b2c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47165f48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47165f48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47165f4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47165f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98b953e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98b953e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f60cc38fc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f60cc38f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5</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f60cc38fc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f60cc38fc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1913</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60cc38fc3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60cc38fc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Equality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f60cc38fc3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f60cc38fc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Plessy v. Fergueson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9d8a8b2c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9d8a8b2c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0ea48b44a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0ea48b44a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b4f0d765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b4f0d76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B</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f9d8a8b2c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f9d8a8b2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9d8a8b2c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f9d8a8b2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f60cc38fc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f60cc38fc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C</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f60cc38fc3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f60cc38fc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60cc38fc3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f60cc38fc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60cc38fc3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f60cc38fc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97235f32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97235f3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0ea48b44a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0ea48b44a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c4bd540b8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c4bd540b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97235f436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97235f43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ea48b44a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ea48b44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97235f436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97235f436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97235f436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97235f436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gv5m9FLSUvY"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CBm48Scju9E"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RpY_T5dYjgo"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lN8mXkScxv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75603" y="282250"/>
            <a:ext cx="56331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4800"/>
              <a:t>The Civil Rights Movement</a:t>
            </a:r>
            <a:endParaRPr sz="4800"/>
          </a:p>
          <a:p>
            <a:pPr marL="0" lvl="0" indent="0" algn="ctr" rtl="0">
              <a:spcBef>
                <a:spcPts val="0"/>
              </a:spcBef>
              <a:spcAft>
                <a:spcPts val="0"/>
              </a:spcAft>
              <a:buNone/>
            </a:pPr>
            <a:r>
              <a:rPr lang="en" sz="2750"/>
              <a:t>1946-1968</a:t>
            </a:r>
            <a:endParaRPr sz="2750"/>
          </a:p>
          <a:p>
            <a:pPr marL="0" lvl="0" indent="0" algn="ctr" rtl="0">
              <a:spcBef>
                <a:spcPts val="0"/>
              </a:spcBef>
              <a:spcAft>
                <a:spcPts val="0"/>
              </a:spcAft>
              <a:buNone/>
            </a:pPr>
            <a:r>
              <a:rPr lang="en" sz="2750"/>
              <a:t>1/18/2022</a:t>
            </a:r>
            <a:endParaRPr sz="2750"/>
          </a:p>
        </p:txBody>
      </p:sp>
      <p:pic>
        <p:nvPicPr>
          <p:cNvPr id="55" name="Google Shape;55;p13"/>
          <p:cNvPicPr preferRelativeResize="0"/>
          <p:nvPr/>
        </p:nvPicPr>
        <p:blipFill>
          <a:blip r:embed="rId3">
            <a:alphaModFix/>
          </a:blip>
          <a:stretch>
            <a:fillRect/>
          </a:stretch>
        </p:blipFill>
        <p:spPr>
          <a:xfrm>
            <a:off x="120675" y="125450"/>
            <a:ext cx="3788298" cy="3003399"/>
          </a:xfrm>
          <a:prstGeom prst="rect">
            <a:avLst/>
          </a:prstGeom>
          <a:noFill/>
          <a:ln>
            <a:noFill/>
          </a:ln>
        </p:spPr>
      </p:pic>
      <p:pic>
        <p:nvPicPr>
          <p:cNvPr id="56" name="Google Shape;56;p13"/>
          <p:cNvPicPr preferRelativeResize="0"/>
          <p:nvPr/>
        </p:nvPicPr>
        <p:blipFill>
          <a:blip r:embed="rId4">
            <a:alphaModFix/>
          </a:blip>
          <a:stretch>
            <a:fillRect/>
          </a:stretch>
        </p:blipFill>
        <p:spPr>
          <a:xfrm>
            <a:off x="282148" y="2918225"/>
            <a:ext cx="3063035" cy="2041525"/>
          </a:xfrm>
          <a:prstGeom prst="rect">
            <a:avLst/>
          </a:prstGeom>
          <a:noFill/>
          <a:ln>
            <a:noFill/>
          </a:ln>
        </p:spPr>
      </p:pic>
      <p:pic>
        <p:nvPicPr>
          <p:cNvPr id="57" name="Google Shape;57;p13"/>
          <p:cNvPicPr preferRelativeResize="0"/>
          <p:nvPr/>
        </p:nvPicPr>
        <p:blipFill>
          <a:blip r:embed="rId5">
            <a:alphaModFix/>
          </a:blip>
          <a:stretch>
            <a:fillRect/>
          </a:stretch>
        </p:blipFill>
        <p:spPr>
          <a:xfrm>
            <a:off x="3345173" y="2714375"/>
            <a:ext cx="3274716" cy="2041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March on Washington (1963)</a:t>
            </a:r>
            <a:endParaRPr/>
          </a:p>
        </p:txBody>
      </p:sp>
      <p:sp>
        <p:nvSpPr>
          <p:cNvPr id="115" name="Google Shape;115;p22"/>
          <p:cNvSpPr txBox="1">
            <a:spLocks noGrp="1"/>
          </p:cNvSpPr>
          <p:nvPr>
            <p:ph type="body" idx="1"/>
          </p:nvPr>
        </p:nvSpPr>
        <p:spPr>
          <a:xfrm>
            <a:off x="311700" y="1152475"/>
            <a:ext cx="4565400" cy="3416400"/>
          </a:xfrm>
          <a:prstGeom prst="rect">
            <a:avLst/>
          </a:prstGeom>
        </p:spPr>
        <p:txBody>
          <a:bodyPr spcFirstLastPara="1" wrap="square" lIns="91425" tIns="91425" rIns="91425" bIns="91425" anchor="t" anchorCtr="0">
            <a:normAutofit fontScale="92500" lnSpcReduction="10000"/>
          </a:bodyPr>
          <a:lstStyle/>
          <a:p>
            <a:pPr marL="457200" lvl="0" indent="-340201" algn="l" rtl="0">
              <a:spcBef>
                <a:spcPts val="0"/>
              </a:spcBef>
              <a:spcAft>
                <a:spcPts val="0"/>
              </a:spcAft>
              <a:buSzPct val="100000"/>
              <a:buChar char="●"/>
            </a:pPr>
            <a:r>
              <a:rPr lang="en" sz="1900"/>
              <a:t>August 28, 1963 250,000 people came to protest for Black rights</a:t>
            </a:r>
            <a:endParaRPr sz="1900"/>
          </a:p>
          <a:p>
            <a:pPr marL="457200" lvl="0" indent="-340201" algn="l" rtl="0">
              <a:spcBef>
                <a:spcPts val="0"/>
              </a:spcBef>
              <a:spcAft>
                <a:spcPts val="0"/>
              </a:spcAft>
              <a:buSzPct val="100000"/>
              <a:buChar char="●"/>
            </a:pPr>
            <a:r>
              <a:rPr lang="en" sz="1900"/>
              <a:t>Martin Luther King Jr. delivered his “I Have a Dream” speech </a:t>
            </a:r>
            <a:endParaRPr sz="1900"/>
          </a:p>
          <a:p>
            <a:pPr marL="457200" lvl="0" indent="-340201" algn="l" rtl="0">
              <a:spcBef>
                <a:spcPts val="0"/>
              </a:spcBef>
              <a:spcAft>
                <a:spcPts val="0"/>
              </a:spcAft>
              <a:buSzPct val="100000"/>
              <a:buChar char="●"/>
            </a:pPr>
            <a:r>
              <a:rPr lang="en" sz="1900"/>
              <a:t>Demands revolved around issues of economic justice – like equal access to public facilities and accommodations, housing, education, and jobs.</a:t>
            </a:r>
            <a:endParaRPr sz="1900"/>
          </a:p>
          <a:p>
            <a:pPr marL="457200" lvl="0" indent="-340201" algn="l" rtl="0">
              <a:spcBef>
                <a:spcPts val="0"/>
              </a:spcBef>
              <a:spcAft>
                <a:spcPts val="0"/>
              </a:spcAft>
              <a:buSzPct val="100000"/>
              <a:buChar char="●"/>
            </a:pPr>
            <a:r>
              <a:rPr lang="en" sz="1900"/>
              <a:t>Widespread news coverage helped popularize their message</a:t>
            </a:r>
            <a:endParaRPr sz="1900"/>
          </a:p>
          <a:p>
            <a:pPr marL="457200" lvl="0" indent="0" algn="l" rtl="0">
              <a:spcBef>
                <a:spcPts val="1200"/>
              </a:spcBef>
              <a:spcAft>
                <a:spcPts val="1200"/>
              </a:spcAft>
              <a:buNone/>
            </a:pPr>
            <a:endParaRPr/>
          </a:p>
        </p:txBody>
      </p:sp>
      <p:pic>
        <p:nvPicPr>
          <p:cNvPr id="116" name="Google Shape;116;p22"/>
          <p:cNvPicPr preferRelativeResize="0"/>
          <p:nvPr/>
        </p:nvPicPr>
        <p:blipFill>
          <a:blip r:embed="rId3">
            <a:alphaModFix/>
          </a:blip>
          <a:stretch>
            <a:fillRect/>
          </a:stretch>
        </p:blipFill>
        <p:spPr>
          <a:xfrm>
            <a:off x="5462147" y="0"/>
            <a:ext cx="3554900" cy="2696174"/>
          </a:xfrm>
          <a:prstGeom prst="rect">
            <a:avLst/>
          </a:prstGeom>
          <a:noFill/>
          <a:ln>
            <a:noFill/>
          </a:ln>
        </p:spPr>
      </p:pic>
      <p:pic>
        <p:nvPicPr>
          <p:cNvPr id="117" name="Google Shape;117;p22"/>
          <p:cNvPicPr preferRelativeResize="0"/>
          <p:nvPr/>
        </p:nvPicPr>
        <p:blipFill>
          <a:blip r:embed="rId4">
            <a:alphaModFix/>
          </a:blip>
          <a:stretch>
            <a:fillRect/>
          </a:stretch>
        </p:blipFill>
        <p:spPr>
          <a:xfrm>
            <a:off x="6071535" y="1647574"/>
            <a:ext cx="2336123" cy="3495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3" descr="Martin Luther King Jr. was born in 1929 in Atlanta, Georgia. King, although he was an initial skeptic to religion he eventually became a Baptist minister, a civil-rights activist and had a seismic impact on race relations in the United States. Among his many efforts, King headed the Southern Christian Leadership Conference. Through his activism and inspirational speeches, he played a pivotal role in ending the legal segregation of African-American citizens in the United States, as well as the creation of the Civil Rights Act of 1964 and the Voting Rights Act of 1965. King received the Nobel Peace Prize in 1964, among several other honors. He was assassinated in April 1968 and continues to be remembered as one of the most influential and inspirational African-American leaders in history.  #Biography&#10;&#10;&#10;Subscribe for more Biography: http://aetv.us/2AsWMPH&#10;&#10;Delve deeper into Biography on our site:&#10;http://www.biography.com&#10;&#10;Follow Biography for more surprising stories from fascinating lives:&#10;Facebook - https://www.facebook.com/Biography &#10;Instagram - https://www.instagram.com/biography &#10;Twitter - https://twitter.com/biography &#10;&#10;Biography.com captures the most gripping, surprising, and fascinating stories about famous people: The biggest break. The defining opportunity. The most shattering failure. The unexpected connection. The decision that changed everything. With over 7,000 biographies and daily features that highlight newsworthy and compelling points-of-view, we are the digital source for true stories about people that matter.&#10;&#10;(Video Title)&#10;https://www.youtube.com/user/BiographyChannel" title="Martin Luther King Jr. | A Crusader For Liberation | Biography">
            <a:hlinkClick r:id="rId3"/>
          </p:cNvPr>
          <p:cNvPicPr preferRelativeResize="0"/>
          <p:nvPr/>
        </p:nvPicPr>
        <p:blipFill>
          <a:blip r:embed="rId4">
            <a:alphaModFix/>
          </a:blip>
          <a:stretch>
            <a:fillRect/>
          </a:stretch>
        </p:blipFill>
        <p:spPr>
          <a:xfrm>
            <a:off x="2415525"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21242C"/>
                </a:solidFill>
                <a:highlight>
                  <a:srgbClr val="FFFFFF"/>
                </a:highlight>
              </a:rPr>
              <a:t>Civil Rights Act of 1964</a:t>
            </a:r>
            <a:endParaRPr sz="3600"/>
          </a:p>
        </p:txBody>
      </p:sp>
      <p:sp>
        <p:nvSpPr>
          <p:cNvPr id="128" name="Google Shape;128;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Ended discrimination and segregation in education, public facilities, jobs, and housing. </a:t>
            </a:r>
            <a:endParaRPr/>
          </a:p>
          <a:p>
            <a:pPr marL="457200" lvl="0" indent="-342900" algn="l" rtl="0">
              <a:spcBef>
                <a:spcPts val="0"/>
              </a:spcBef>
              <a:spcAft>
                <a:spcPts val="0"/>
              </a:spcAft>
              <a:buSzPts val="1800"/>
              <a:buChar char="●"/>
            </a:pPr>
            <a:r>
              <a:rPr lang="en"/>
              <a:t>Equal Employment Opportunity Commission to ensure fair hiring practices, and established a federal Community Relations Service to assist local communities with civil rights issues. </a:t>
            </a:r>
            <a:endParaRPr/>
          </a:p>
          <a:p>
            <a:pPr marL="457200" lvl="0" indent="-342900" algn="l" rtl="0">
              <a:spcBef>
                <a:spcPts val="0"/>
              </a:spcBef>
              <a:spcAft>
                <a:spcPts val="0"/>
              </a:spcAft>
              <a:buSzPts val="1800"/>
              <a:buChar char="●"/>
            </a:pPr>
            <a:r>
              <a:rPr lang="en"/>
              <a:t>Authorized the US Office of Education to distribute financial aid to communities struggling to desegregate public schools</a:t>
            </a:r>
            <a:endParaRPr/>
          </a:p>
          <a:p>
            <a:pPr marL="457200" lvl="0" indent="-342900" algn="l" rtl="0">
              <a:spcBef>
                <a:spcPts val="0"/>
              </a:spcBef>
              <a:spcAft>
                <a:spcPts val="0"/>
              </a:spcAft>
              <a:buSzPts val="1800"/>
              <a:buChar char="●"/>
            </a:pPr>
            <a:r>
              <a:rPr lang="en"/>
              <a:t>Upholding the new equality laws were resisted in the South</a:t>
            </a:r>
            <a:endParaRPr/>
          </a:p>
          <a:p>
            <a:pPr marL="457200" lvl="0" indent="-342900" algn="l" rtl="0">
              <a:spcBef>
                <a:spcPts val="0"/>
              </a:spcBef>
              <a:spcAft>
                <a:spcPts val="0"/>
              </a:spcAft>
              <a:buSzPts val="1800"/>
              <a:buChar char="●"/>
            </a:pPr>
            <a:r>
              <a:rPr lang="en"/>
              <a:t>Voting rights were not strong enough in this law</a:t>
            </a:r>
            <a:endParaRPr/>
          </a:p>
          <a:p>
            <a:pPr marL="457200" lvl="0" indent="0" algn="l" rtl="0">
              <a:spcBef>
                <a:spcPts val="120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Bloody Sunday March 7, 1965</a:t>
            </a:r>
            <a:endParaRPr/>
          </a:p>
        </p:txBody>
      </p:sp>
      <p:sp>
        <p:nvSpPr>
          <p:cNvPr id="134" name="Google Shape;134;p25"/>
          <p:cNvSpPr txBox="1">
            <a:spLocks noGrp="1"/>
          </p:cNvSpPr>
          <p:nvPr>
            <p:ph type="body" idx="1"/>
          </p:nvPr>
        </p:nvSpPr>
        <p:spPr>
          <a:xfrm>
            <a:off x="311700" y="1960700"/>
            <a:ext cx="5019900" cy="2684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Violence toward Black citizens in the South rose </a:t>
            </a:r>
            <a:endParaRPr/>
          </a:p>
          <a:p>
            <a:pPr marL="457200" lvl="0" indent="-342900" algn="l" rtl="0">
              <a:spcBef>
                <a:spcPts val="0"/>
              </a:spcBef>
              <a:spcAft>
                <a:spcPts val="0"/>
              </a:spcAft>
              <a:buSzPts val="1800"/>
              <a:buChar char="●"/>
            </a:pPr>
            <a:r>
              <a:rPr lang="en"/>
              <a:t>600 activists in Selma, Alabama marched across the Edmund Pettus Bridge and were beaten on TV by police to the horror of the television audience at home</a:t>
            </a:r>
            <a:endParaRPr/>
          </a:p>
          <a:p>
            <a:pPr marL="0" lvl="0" indent="0" algn="l" rtl="0">
              <a:spcBef>
                <a:spcPts val="1200"/>
              </a:spcBef>
              <a:spcAft>
                <a:spcPts val="1200"/>
              </a:spcAft>
              <a:buNone/>
            </a:pPr>
            <a:endParaRPr/>
          </a:p>
        </p:txBody>
      </p:sp>
      <p:pic>
        <p:nvPicPr>
          <p:cNvPr id="135" name="Google Shape;135;p25"/>
          <p:cNvPicPr preferRelativeResize="0"/>
          <p:nvPr/>
        </p:nvPicPr>
        <p:blipFill rotWithShape="1">
          <a:blip r:embed="rId3">
            <a:alphaModFix/>
          </a:blip>
          <a:srcRect l="5324" r="5333"/>
          <a:stretch/>
        </p:blipFill>
        <p:spPr>
          <a:xfrm>
            <a:off x="5511425" y="1238725"/>
            <a:ext cx="3507599" cy="234609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Voting Rights Act of 1965</a:t>
            </a:r>
            <a:endParaRPr/>
          </a:p>
        </p:txBody>
      </p:sp>
      <p:sp>
        <p:nvSpPr>
          <p:cNvPr id="141" name="Google Shape;141;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1242C"/>
              </a:buClr>
              <a:buSzPts val="1800"/>
              <a:buChar char="●"/>
            </a:pPr>
            <a:r>
              <a:rPr lang="en">
                <a:solidFill>
                  <a:srgbClr val="21242C"/>
                </a:solidFill>
                <a:highlight>
                  <a:srgbClr val="FFFFFF"/>
                </a:highlight>
              </a:rPr>
              <a:t>A week after Bloody Sunday, on March 15, 1965, President Johnson delivered a nationwide address in which he declared that “all Americans must have the privileges of citizenship regardless of race.”</a:t>
            </a:r>
            <a:endParaRPr>
              <a:solidFill>
                <a:srgbClr val="21242C"/>
              </a:solidFill>
              <a:highlight>
                <a:srgbClr val="FFFFFF"/>
              </a:highlight>
            </a:endParaRPr>
          </a:p>
          <a:p>
            <a:pPr marL="457200" lvl="0" indent="-342900" algn="l" rtl="0">
              <a:spcBef>
                <a:spcPts val="0"/>
              </a:spcBef>
              <a:spcAft>
                <a:spcPts val="0"/>
              </a:spcAft>
              <a:buClr>
                <a:srgbClr val="21242C"/>
              </a:buClr>
              <a:buSzPts val="1800"/>
              <a:buChar char="●"/>
            </a:pPr>
            <a:r>
              <a:rPr lang="en">
                <a:solidFill>
                  <a:srgbClr val="21242C"/>
                </a:solidFill>
                <a:highlight>
                  <a:srgbClr val="FFFFFF"/>
                </a:highlight>
              </a:rPr>
              <a:t>Outlawed poll taxes, literacy tests, and other practices that had effectively prevented southern Blacks from voting</a:t>
            </a:r>
            <a:endParaRPr>
              <a:solidFill>
                <a:srgbClr val="21242C"/>
              </a:solidFill>
              <a:highlight>
                <a:srgbClr val="FFFFFF"/>
              </a:highlight>
            </a:endParaRPr>
          </a:p>
          <a:p>
            <a:pPr marL="457200" lvl="0" indent="-342900" algn="l" rtl="0">
              <a:spcBef>
                <a:spcPts val="0"/>
              </a:spcBef>
              <a:spcAft>
                <a:spcPts val="0"/>
              </a:spcAft>
              <a:buClr>
                <a:srgbClr val="21242C"/>
              </a:buClr>
              <a:buSzPts val="1800"/>
              <a:buChar char="●"/>
            </a:pPr>
            <a:r>
              <a:rPr lang="en">
                <a:solidFill>
                  <a:srgbClr val="21242C"/>
                </a:solidFill>
                <a:highlight>
                  <a:srgbClr val="FFFFFF"/>
                </a:highlight>
              </a:rPr>
              <a:t>Authorized the US attorney general to send federal officials to the South to register black voters in the event that local registrars did not comply with the law</a:t>
            </a:r>
            <a:endParaRPr>
              <a:solidFill>
                <a:srgbClr val="21242C"/>
              </a:solidFill>
              <a:highlight>
                <a:srgbClr val="FFFFFF"/>
              </a:highlight>
            </a:endParaRPr>
          </a:p>
          <a:p>
            <a:pPr marL="457200" lvl="0" indent="-342900" algn="l" rtl="0">
              <a:spcBef>
                <a:spcPts val="0"/>
              </a:spcBef>
              <a:spcAft>
                <a:spcPts val="0"/>
              </a:spcAft>
              <a:buClr>
                <a:srgbClr val="21242C"/>
              </a:buClr>
              <a:buSzPts val="1800"/>
              <a:buChar char="●"/>
            </a:pPr>
            <a:r>
              <a:rPr lang="en">
                <a:solidFill>
                  <a:srgbClr val="21242C"/>
                </a:solidFill>
                <a:highlight>
                  <a:srgbClr val="FFFFFF"/>
                </a:highlight>
              </a:rPr>
              <a:t>By the middle of 1966, over half a million Southern Blacks had registered to vote</a:t>
            </a:r>
            <a:endParaRPr>
              <a:solidFill>
                <a:srgbClr val="21242C"/>
              </a:solidFill>
              <a:highlight>
                <a:srgbClr val="FFFFFF"/>
              </a:highlight>
            </a:endParaRPr>
          </a:p>
          <a:p>
            <a:pPr marL="457200" lvl="0" indent="-342900" algn="l" rtl="0">
              <a:spcBef>
                <a:spcPts val="0"/>
              </a:spcBef>
              <a:spcAft>
                <a:spcPts val="0"/>
              </a:spcAft>
              <a:buClr>
                <a:srgbClr val="21242C"/>
              </a:buClr>
              <a:buSzPts val="1800"/>
              <a:buChar char="●"/>
            </a:pPr>
            <a:r>
              <a:rPr lang="en">
                <a:solidFill>
                  <a:srgbClr val="21242C"/>
                </a:solidFill>
                <a:highlight>
                  <a:srgbClr val="FFFFFF"/>
                </a:highlight>
              </a:rPr>
              <a:t>By 1968, almost four hundred black people had been elected to office</a:t>
            </a:r>
            <a:endParaRPr>
              <a:solidFill>
                <a:srgbClr val="21242C"/>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7"/>
          <p:cNvPicPr preferRelativeResize="0"/>
          <p:nvPr/>
        </p:nvPicPr>
        <p:blipFill rotWithShape="1">
          <a:blip r:embed="rId3">
            <a:alphaModFix/>
          </a:blip>
          <a:srcRect t="24603" r="20942" b="33209"/>
          <a:stretch/>
        </p:blipFill>
        <p:spPr>
          <a:xfrm>
            <a:off x="125550" y="80575"/>
            <a:ext cx="6804073" cy="2041275"/>
          </a:xfrm>
          <a:prstGeom prst="rect">
            <a:avLst/>
          </a:prstGeom>
          <a:noFill/>
          <a:ln>
            <a:noFill/>
          </a:ln>
        </p:spPr>
      </p:pic>
      <p:pic>
        <p:nvPicPr>
          <p:cNvPr id="147" name="Google Shape;147;p27"/>
          <p:cNvPicPr preferRelativeResize="0"/>
          <p:nvPr/>
        </p:nvPicPr>
        <p:blipFill rotWithShape="1">
          <a:blip r:embed="rId4">
            <a:alphaModFix/>
          </a:blip>
          <a:srcRect t="34924" r="1438" b="11691"/>
          <a:stretch/>
        </p:blipFill>
        <p:spPr>
          <a:xfrm>
            <a:off x="125550" y="2202425"/>
            <a:ext cx="7805625" cy="2377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8"/>
          <p:cNvPicPr preferRelativeResize="0"/>
          <p:nvPr/>
        </p:nvPicPr>
        <p:blipFill rotWithShape="1">
          <a:blip r:embed="rId3">
            <a:alphaModFix/>
          </a:blip>
          <a:srcRect t="24603" r="20942" b="33209"/>
          <a:stretch/>
        </p:blipFill>
        <p:spPr>
          <a:xfrm>
            <a:off x="125550" y="80575"/>
            <a:ext cx="6804073" cy="2041275"/>
          </a:xfrm>
          <a:prstGeom prst="rect">
            <a:avLst/>
          </a:prstGeom>
          <a:noFill/>
          <a:ln>
            <a:noFill/>
          </a:ln>
        </p:spPr>
      </p:pic>
      <p:pic>
        <p:nvPicPr>
          <p:cNvPr id="153" name="Google Shape;153;p28"/>
          <p:cNvPicPr preferRelativeResize="0"/>
          <p:nvPr/>
        </p:nvPicPr>
        <p:blipFill rotWithShape="1">
          <a:blip r:embed="rId4">
            <a:alphaModFix/>
          </a:blip>
          <a:srcRect t="22567" r="1156" b="17620"/>
          <a:stretch/>
        </p:blipFill>
        <p:spPr>
          <a:xfrm>
            <a:off x="488150" y="2189000"/>
            <a:ext cx="7618274" cy="2591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9"/>
          <p:cNvPicPr preferRelativeResize="0"/>
          <p:nvPr/>
        </p:nvPicPr>
        <p:blipFill rotWithShape="1">
          <a:blip r:embed="rId3">
            <a:alphaModFix/>
          </a:blip>
          <a:srcRect t="24603" r="20942" b="33209"/>
          <a:stretch/>
        </p:blipFill>
        <p:spPr>
          <a:xfrm>
            <a:off x="125550" y="80575"/>
            <a:ext cx="6804073" cy="2041275"/>
          </a:xfrm>
          <a:prstGeom prst="rect">
            <a:avLst/>
          </a:prstGeom>
          <a:noFill/>
          <a:ln>
            <a:noFill/>
          </a:ln>
        </p:spPr>
      </p:pic>
      <p:pic>
        <p:nvPicPr>
          <p:cNvPr id="159" name="Google Shape;159;p29"/>
          <p:cNvPicPr preferRelativeResize="0"/>
          <p:nvPr/>
        </p:nvPicPr>
        <p:blipFill rotWithShape="1">
          <a:blip r:embed="rId4">
            <a:alphaModFix/>
          </a:blip>
          <a:srcRect t="28003" r="1438" b="17129"/>
          <a:stretch/>
        </p:blipFill>
        <p:spPr>
          <a:xfrm>
            <a:off x="125550" y="2296450"/>
            <a:ext cx="7723425" cy="2417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0"/>
          <p:cNvPicPr preferRelativeResize="0"/>
          <p:nvPr/>
        </p:nvPicPr>
        <p:blipFill rotWithShape="1">
          <a:blip r:embed="rId3">
            <a:alphaModFix/>
          </a:blip>
          <a:srcRect t="24603" r="20942" b="33209"/>
          <a:stretch/>
        </p:blipFill>
        <p:spPr>
          <a:xfrm>
            <a:off x="125550" y="80575"/>
            <a:ext cx="6804073" cy="2041275"/>
          </a:xfrm>
          <a:prstGeom prst="rect">
            <a:avLst/>
          </a:prstGeom>
          <a:noFill/>
          <a:ln>
            <a:noFill/>
          </a:ln>
        </p:spPr>
      </p:pic>
      <p:pic>
        <p:nvPicPr>
          <p:cNvPr id="165" name="Google Shape;165;p30"/>
          <p:cNvPicPr preferRelativeResize="0"/>
          <p:nvPr/>
        </p:nvPicPr>
        <p:blipFill rotWithShape="1">
          <a:blip r:embed="rId4">
            <a:alphaModFix/>
          </a:blip>
          <a:srcRect t="31956" r="1438" b="11692"/>
          <a:stretch/>
        </p:blipFill>
        <p:spPr>
          <a:xfrm>
            <a:off x="125550" y="2336725"/>
            <a:ext cx="7812625" cy="2511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1" descr="To see much more from the film, &quot;King: A Filmed Record,&quot; on Democracy Now!, visit http://owl.li/i1B3S. In a Black History Month special, Democracy Now! airs excerpts of the 1970 documentary, &quot;King: A Filmed Record... Montgomery to Memphis,&quot; a rarely seen Oscar-nominated feature about Dr. Martin Luther King Jr. and the rise of the civil rights movement. This clip shows scenes from the three historic marches from Selma to the capital Montgomery. The first took place March 7, 1965, and became known as &quot;Bloody Sunday&quot; after police attacked 600 marchers with billy clubs and tear gas. The second march came the following Tuesday, attracting more than 2,500 protesters, who were forced to turn around by police after crossing the Edmund Pettus Bridge. We hear from Dr. King as he successfully crosses the bridge along with thousands of others on the third march, under the watch of federal troops mobilized by President Johnson. Finally, we will hear Dr. King's address in the capital of Montgomery, where the march triumphantly ends.&#10;&#10;REV. DR. MARTIN LUTHER KING JR.: We have the right to walk the highway. We have the right to walk to Montgomery if our feet can get us there. We must let the nation know and we must let the world know that it is necessary to protest this threefold evil: the problem of the denial of the right to vote to police brutality—that we continue to face and faced in its most vicious form last Sunday—and then the attempt to block First Amendment privileges.&#10;&#10;REPORTER: How do you feel about the protection being given you on this march?&#10;&#10;REV. DR. MARTIN LUTHER KING JR.: I think this is a real demonstration of the commitment of the federal government to protect the constitutional rights of Negro citizens. The protection has been a very thorough, as you can see. And the men are working under the guidance, and certainly under the power and influence, of the federal government to see that things are carried out in an orderly manner. So I think that everybody has to recognize that this symbolizes a new commitment and a new determination on the part of the federal government to take the kind of vigorous line that will assure the rights of the Negro citizens of this nation.&#10;&#10;REPORTER: Dr. King, how are things shaping up now for tomorrow?&#10;&#10;REV. DR. MARTIN LUTHER KING JR.: Things are shaping up beautifully. We have people coming in from all over the country. I suspect that we will have representatives from almost every state in the union, and naturally a large number of people from the state of Alabama. And we hope to see, and we plan to see, the greatest witness for freedom ever taken place—that has ever taken place on the steps of a capitol of any state in the South. And this whole march adds drama to this total thrust.&#10;&#10;Last Sunday, more than 8,000 of us started on a mighty walk from Selma, Alabama. They told us we wouldn't get here. There were those who said that we would get here on their—over their dead bodies. But all the world today knows that we are here, and we are standing before the forces of power in the state of Alabama, saying, &quot;We ain't going to let nobody turn us around.&quot;&#10;&#10;Today I want to tell the city of Selma, today I want to say to the state of Alabama, today I want to say to the people of America and the nations of the world, that we are not about to turn around. We are on the move now. Yes, we are on the move, and no wave of racism can stop us. The burning of our churches will not deter us. The bombing of our homes will not dissuade us. The beating and killing of our clergymen and young people will not divert us. The wanton release of their known murderers will not discourage us. We are on the move now. Like an idea whose time has come, not even the marching of mighty armies can halt us. We are moving to the land of freedom.&quot;&#10;&#10;To read the complete transcript and to see much more from the film, &quot;King: A Filmed Record,&quot; on Democracy Now!, visit http://owl.li/i1B3S.&#10;&#10;FOLLOW DEMOCRACY NOW! ONLINE:&#10;Facebook: http://www.facebook.com/democracynow&#10;Twitter: @democracynow&#10;Subscribe on YouTube: http://www.youtube.com/democracynow&#10;Listen on SoundCloud: http://www.soundcloud.com/democracynow  &#10;Daily Email News Digest: http://www.democracynow.org/subscribe" title="Rare Video Footage of Historic Alabama 1965 Civil Rights Marches, MLK's Famous Montgomery Speech">
            <a:hlinkClick r:id="rId3"/>
          </p:cNvPr>
          <p:cNvPicPr preferRelativeResize="0"/>
          <p:nvPr/>
        </p:nvPicPr>
        <p:blipFill>
          <a:blip r:embed="rId4">
            <a:alphaModFix/>
          </a:blip>
          <a:stretch>
            <a:fillRect/>
          </a:stretch>
        </p:blipFill>
        <p:spPr>
          <a:xfrm>
            <a:off x="2286000" y="10387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are Civil Rights?</a:t>
            </a:r>
            <a:endParaRPr/>
          </a:p>
        </p:txBody>
      </p:sp>
      <p:sp>
        <p:nvSpPr>
          <p:cNvPr id="63" name="Google Shape;63;p14"/>
          <p:cNvSpPr txBox="1">
            <a:spLocks noGrp="1"/>
          </p:cNvSpPr>
          <p:nvPr>
            <p:ph type="body" idx="1"/>
          </p:nvPr>
        </p:nvSpPr>
        <p:spPr>
          <a:xfrm>
            <a:off x="311700" y="1152475"/>
            <a:ext cx="8520600" cy="1755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Civil rights are personal rights guaranteed and protected by the U.S. Constitution and federal laws enacted by Congress, such as the Civil Rights Act of 1964 and the Americans with Disabilities Act of 1990. Civil rights include protection from unlawful discrimination.</a:t>
            </a:r>
            <a:endParaRPr/>
          </a:p>
        </p:txBody>
      </p:sp>
      <p:pic>
        <p:nvPicPr>
          <p:cNvPr id="64" name="Google Shape;64;p14"/>
          <p:cNvPicPr preferRelativeResize="0"/>
          <p:nvPr/>
        </p:nvPicPr>
        <p:blipFill>
          <a:blip r:embed="rId3">
            <a:alphaModFix/>
          </a:blip>
          <a:stretch>
            <a:fillRect/>
          </a:stretch>
        </p:blipFill>
        <p:spPr>
          <a:xfrm>
            <a:off x="509025" y="2907775"/>
            <a:ext cx="2584737" cy="1930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2"/>
          <p:cNvPicPr preferRelativeResize="0"/>
          <p:nvPr/>
        </p:nvPicPr>
        <p:blipFill rotWithShape="1">
          <a:blip r:embed="rId3">
            <a:alphaModFix/>
          </a:blip>
          <a:srcRect l="1449" t="23274" r="2534" b="15153"/>
          <a:stretch/>
        </p:blipFill>
        <p:spPr>
          <a:xfrm>
            <a:off x="56225" y="84300"/>
            <a:ext cx="8628701" cy="3111026"/>
          </a:xfrm>
          <a:prstGeom prst="rect">
            <a:avLst/>
          </a:prstGeom>
          <a:noFill/>
          <a:ln>
            <a:noFill/>
          </a:ln>
        </p:spPr>
      </p:pic>
      <p:pic>
        <p:nvPicPr>
          <p:cNvPr id="176" name="Google Shape;176;p32"/>
          <p:cNvPicPr preferRelativeResize="0"/>
          <p:nvPr/>
        </p:nvPicPr>
        <p:blipFill rotWithShape="1">
          <a:blip r:embed="rId4">
            <a:alphaModFix/>
          </a:blip>
          <a:srcRect t="31186" r="48213" b="36125"/>
          <a:stretch/>
        </p:blipFill>
        <p:spPr>
          <a:xfrm>
            <a:off x="4113669" y="3195325"/>
            <a:ext cx="4697756" cy="1667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3"/>
          <p:cNvPicPr preferRelativeResize="0"/>
          <p:nvPr/>
        </p:nvPicPr>
        <p:blipFill rotWithShape="1">
          <a:blip r:embed="rId3">
            <a:alphaModFix/>
          </a:blip>
          <a:srcRect l="1449" t="23274" r="2534" b="15153"/>
          <a:stretch/>
        </p:blipFill>
        <p:spPr>
          <a:xfrm>
            <a:off x="56225" y="84300"/>
            <a:ext cx="8628701" cy="3111026"/>
          </a:xfrm>
          <a:prstGeom prst="rect">
            <a:avLst/>
          </a:prstGeom>
          <a:noFill/>
          <a:ln>
            <a:noFill/>
          </a:ln>
        </p:spPr>
      </p:pic>
      <p:pic>
        <p:nvPicPr>
          <p:cNvPr id="182" name="Google Shape;182;p33"/>
          <p:cNvPicPr preferRelativeResize="0"/>
          <p:nvPr/>
        </p:nvPicPr>
        <p:blipFill rotWithShape="1">
          <a:blip r:embed="rId4">
            <a:alphaModFix/>
          </a:blip>
          <a:srcRect t="47916" r="47418" b="19707"/>
          <a:stretch/>
        </p:blipFill>
        <p:spPr>
          <a:xfrm>
            <a:off x="3972891" y="3195325"/>
            <a:ext cx="4890584" cy="1693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4"/>
          <p:cNvPicPr preferRelativeResize="0"/>
          <p:nvPr/>
        </p:nvPicPr>
        <p:blipFill rotWithShape="1">
          <a:blip r:embed="rId3">
            <a:alphaModFix/>
          </a:blip>
          <a:srcRect l="1449" t="23274" r="2534" b="15153"/>
          <a:stretch/>
        </p:blipFill>
        <p:spPr>
          <a:xfrm>
            <a:off x="56225" y="84300"/>
            <a:ext cx="8628701" cy="3111026"/>
          </a:xfrm>
          <a:prstGeom prst="rect">
            <a:avLst/>
          </a:prstGeom>
          <a:noFill/>
          <a:ln>
            <a:noFill/>
          </a:ln>
        </p:spPr>
      </p:pic>
      <p:pic>
        <p:nvPicPr>
          <p:cNvPr id="188" name="Google Shape;188;p34"/>
          <p:cNvPicPr preferRelativeResize="0"/>
          <p:nvPr/>
        </p:nvPicPr>
        <p:blipFill rotWithShape="1">
          <a:blip r:embed="rId4">
            <a:alphaModFix/>
          </a:blip>
          <a:srcRect t="43992" r="16015" b="24985"/>
          <a:stretch/>
        </p:blipFill>
        <p:spPr>
          <a:xfrm>
            <a:off x="1792875" y="3518525"/>
            <a:ext cx="7178026" cy="1490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5"/>
          <p:cNvPicPr preferRelativeResize="0"/>
          <p:nvPr/>
        </p:nvPicPr>
        <p:blipFill rotWithShape="1">
          <a:blip r:embed="rId3">
            <a:alphaModFix/>
          </a:blip>
          <a:srcRect t="22840" r="1029" b="16718"/>
          <a:stretch/>
        </p:blipFill>
        <p:spPr>
          <a:xfrm>
            <a:off x="175150" y="358600"/>
            <a:ext cx="8517649" cy="2924525"/>
          </a:xfrm>
          <a:prstGeom prst="rect">
            <a:avLst/>
          </a:prstGeom>
          <a:noFill/>
          <a:ln>
            <a:noFill/>
          </a:ln>
        </p:spPr>
      </p:pic>
      <p:pic>
        <p:nvPicPr>
          <p:cNvPr id="194" name="Google Shape;194;p35"/>
          <p:cNvPicPr preferRelativeResize="0"/>
          <p:nvPr/>
        </p:nvPicPr>
        <p:blipFill rotWithShape="1">
          <a:blip r:embed="rId4">
            <a:alphaModFix/>
          </a:blip>
          <a:srcRect t="41837" r="51667" b="23632"/>
          <a:stretch/>
        </p:blipFill>
        <p:spPr>
          <a:xfrm>
            <a:off x="4066900" y="3078300"/>
            <a:ext cx="4419601" cy="17751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6"/>
          <p:cNvPicPr preferRelativeResize="0"/>
          <p:nvPr/>
        </p:nvPicPr>
        <p:blipFill rotWithShape="1">
          <a:blip r:embed="rId3">
            <a:alphaModFix/>
          </a:blip>
          <a:srcRect t="22840" r="1029" b="16718"/>
          <a:stretch/>
        </p:blipFill>
        <p:spPr>
          <a:xfrm>
            <a:off x="163775" y="153775"/>
            <a:ext cx="8517649" cy="2924525"/>
          </a:xfrm>
          <a:prstGeom prst="rect">
            <a:avLst/>
          </a:prstGeom>
          <a:noFill/>
          <a:ln>
            <a:noFill/>
          </a:ln>
        </p:spPr>
      </p:pic>
      <p:pic>
        <p:nvPicPr>
          <p:cNvPr id="200" name="Google Shape;200;p36"/>
          <p:cNvPicPr preferRelativeResize="0"/>
          <p:nvPr/>
        </p:nvPicPr>
        <p:blipFill rotWithShape="1">
          <a:blip r:embed="rId4">
            <a:alphaModFix/>
          </a:blip>
          <a:srcRect t="45467" r="46251" b="19339"/>
          <a:stretch/>
        </p:blipFill>
        <p:spPr>
          <a:xfrm>
            <a:off x="3675550" y="3078300"/>
            <a:ext cx="4914851" cy="1809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7"/>
          <p:cNvPicPr preferRelativeResize="0"/>
          <p:nvPr/>
        </p:nvPicPr>
        <p:blipFill rotWithShape="1">
          <a:blip r:embed="rId3">
            <a:alphaModFix/>
          </a:blip>
          <a:srcRect t="22840" r="1029" b="16718"/>
          <a:stretch/>
        </p:blipFill>
        <p:spPr>
          <a:xfrm>
            <a:off x="186500" y="187925"/>
            <a:ext cx="8517649" cy="2924525"/>
          </a:xfrm>
          <a:prstGeom prst="rect">
            <a:avLst/>
          </a:prstGeom>
          <a:noFill/>
          <a:ln>
            <a:noFill/>
          </a:ln>
        </p:spPr>
      </p:pic>
      <p:pic>
        <p:nvPicPr>
          <p:cNvPr id="206" name="Google Shape;206;p37"/>
          <p:cNvPicPr preferRelativeResize="0"/>
          <p:nvPr/>
        </p:nvPicPr>
        <p:blipFill rotWithShape="1">
          <a:blip r:embed="rId4">
            <a:alphaModFix/>
          </a:blip>
          <a:srcRect t="29662" r="32610" b="34478"/>
          <a:stretch/>
        </p:blipFill>
        <p:spPr>
          <a:xfrm>
            <a:off x="2439650" y="3112450"/>
            <a:ext cx="6162125" cy="1843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8"/>
          <p:cNvPicPr preferRelativeResize="0"/>
          <p:nvPr/>
        </p:nvPicPr>
        <p:blipFill rotWithShape="1">
          <a:blip r:embed="rId3">
            <a:alphaModFix/>
          </a:blip>
          <a:srcRect t="22840" r="1029" b="16718"/>
          <a:stretch/>
        </p:blipFill>
        <p:spPr>
          <a:xfrm>
            <a:off x="163775" y="131000"/>
            <a:ext cx="8517649" cy="2924525"/>
          </a:xfrm>
          <a:prstGeom prst="rect">
            <a:avLst/>
          </a:prstGeom>
          <a:noFill/>
          <a:ln>
            <a:noFill/>
          </a:ln>
        </p:spPr>
      </p:pic>
      <p:pic>
        <p:nvPicPr>
          <p:cNvPr id="212" name="Google Shape;212;p38"/>
          <p:cNvPicPr preferRelativeResize="0"/>
          <p:nvPr/>
        </p:nvPicPr>
        <p:blipFill rotWithShape="1">
          <a:blip r:embed="rId4">
            <a:alphaModFix/>
          </a:blip>
          <a:srcRect t="53436" r="19865" b="12255"/>
          <a:stretch/>
        </p:blipFill>
        <p:spPr>
          <a:xfrm>
            <a:off x="1433800" y="3055525"/>
            <a:ext cx="7327275" cy="1763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198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Separate but Equal</a:t>
            </a:r>
            <a:endParaRPr/>
          </a:p>
        </p:txBody>
      </p:sp>
      <p:sp>
        <p:nvSpPr>
          <p:cNvPr id="70" name="Google Shape;70;p15"/>
          <p:cNvSpPr txBox="1">
            <a:spLocks noGrp="1"/>
          </p:cNvSpPr>
          <p:nvPr>
            <p:ph type="body" idx="1"/>
          </p:nvPr>
        </p:nvSpPr>
        <p:spPr>
          <a:xfrm>
            <a:off x="311700" y="699850"/>
            <a:ext cx="8520600" cy="34011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After fighting in World War II for freedom and equality, Black Americans wanted freedom and equality at home</a:t>
            </a:r>
            <a:endParaRPr/>
          </a:p>
          <a:p>
            <a:pPr marL="457200" lvl="0" indent="-342900" algn="l" rtl="0">
              <a:spcBef>
                <a:spcPts val="0"/>
              </a:spcBef>
              <a:spcAft>
                <a:spcPts val="0"/>
              </a:spcAft>
              <a:buSzPts val="1800"/>
              <a:buChar char="●"/>
            </a:pPr>
            <a:r>
              <a:rPr lang="en" b="1"/>
              <a:t>Racial Segregation- the systematic separation of people into racial or other ethnic groups in daily life,</a:t>
            </a:r>
            <a:r>
              <a:rPr lang="en"/>
              <a:t> was legal in the south</a:t>
            </a:r>
            <a:endParaRPr/>
          </a:p>
          <a:p>
            <a:pPr marL="457200" lvl="0" indent="-342900" algn="l" rtl="0">
              <a:spcBef>
                <a:spcPts val="0"/>
              </a:spcBef>
              <a:spcAft>
                <a:spcPts val="0"/>
              </a:spcAft>
              <a:buSzPts val="1800"/>
              <a:buChar char="●"/>
            </a:pPr>
            <a:r>
              <a:rPr lang="en"/>
              <a:t>Laws in the South that treated Black residents unfairly are </a:t>
            </a:r>
            <a:r>
              <a:rPr lang="en" b="1"/>
              <a:t>Jim Crow Laws-state and local laws that enforced racial segregation in the Southern United States.</a:t>
            </a:r>
            <a:endParaRPr b="1"/>
          </a:p>
          <a:p>
            <a:pPr marL="457200" lvl="0" indent="-342900" algn="l" rtl="0">
              <a:spcBef>
                <a:spcPts val="0"/>
              </a:spcBef>
              <a:spcAft>
                <a:spcPts val="0"/>
              </a:spcAft>
              <a:buSzPts val="1800"/>
              <a:buChar char="●"/>
            </a:pPr>
            <a:r>
              <a:rPr lang="en"/>
              <a:t>Supreme Court decision </a:t>
            </a:r>
            <a:r>
              <a:rPr lang="en" b="1"/>
              <a:t>Plessy v. Ferguson</a:t>
            </a:r>
            <a:r>
              <a:rPr lang="en"/>
              <a:t> (1896), had declared “separate but equal” Jim Crow segregation legal. </a:t>
            </a:r>
            <a:endParaRPr/>
          </a:p>
          <a:p>
            <a:pPr marL="0" lvl="0" indent="0" algn="l" rtl="0">
              <a:spcBef>
                <a:spcPts val="120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Separate But Equal</a:t>
            </a:r>
            <a:endParaRPr/>
          </a:p>
        </p:txBody>
      </p:sp>
      <p:pic>
        <p:nvPicPr>
          <p:cNvPr id="76" name="Google Shape;76;p16" descr="Be Woke Presents Black History in Two Minutes (or so)&#10;https://blackhistoryintwominutes.com&#10;&#10;In June of 1882, a 30-year-old shoemaker by the name of Homer Plessy of New Orleans led a revolution that aimed to overturn Jim Crow segregation laws.&#10;&#10;Plessy, who was said to be 1/8 black, entered the white’s only car while on a train. When asked to move to the colored car, Plessy refused. Following his arrest, a group of citizens used his arrest to fight Jim Crow segregation laws. Facing defeat at every turn, the battle raged on all the way up to the Supreme Court in the 1896 case, Plessy v. Ferguson.&#10; &#10;Hosted by Henry Louis Gates Jr. — with additional historical commentary from Farrah Griffin of Columbia University and Sherrilyn Ifill of the NAACP Legal Defense &amp; Educational Fund —  we discuss the journey of abolishing Separate but Equal in this episode of Black History in Two Minutes or So. &#10;&#10;Executive Producers:&#10;• Robert F. Smith&#10;• Henry Louis Gates Jr.&#10;• Dyllan McGee&#10;• Deon Taylor&#10;&#10;Archival Materials Courtesy of:&#10;• Alamy Images&#10;• Everett Collection, Inc.&#10;• Getty Images&#10;• Library of Congress&#10;• Shutterstock&#10;&#10;Music by:&#10;Oovra Music&#10;&#10;Be Woke presents (https://bewoke.vote) is brought to you by Robert F. Smith and Deon Taylor.&#10;&#10;Please Subscribe to 'Black History in Two Minutes' Podcast!!&#10;&#10;Follow Black History in Two Minutes on Facebook&#10;https://www.facebook.com/blackhistoryintwominutes/&#10;&#10;Follow Black History in Two Minutes on Instagram&#10;https://www.instagram.com/blackhistoryintwominutes/&#10;&#10;Subscribe to Black History in Two Minutes Youtube Channel&#10;https://www.youtube.com/channel/UCYYNgeK89XFPu-7qUm8edqg&#10;&#10;'Black History in Two Minutes' is also available on Apple and Google podcasts." title="Separate But Equal: Homer Plessy and the Case That Upheld the Color Line">
            <a:hlinkClick r:id="rId3"/>
          </p:cNvPr>
          <p:cNvPicPr preferRelativeResize="0"/>
          <p:nvPr/>
        </p:nvPicPr>
        <p:blipFill>
          <a:blip r:embed="rId4">
            <a:alphaModFix/>
          </a:blip>
          <a:stretch>
            <a:fillRect/>
          </a:stretch>
        </p:blipFill>
        <p:spPr>
          <a:xfrm>
            <a:off x="2113800" y="11838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152400" y="152400"/>
            <a:ext cx="3527075" cy="2419351"/>
          </a:xfrm>
          <a:prstGeom prst="rect">
            <a:avLst/>
          </a:prstGeom>
          <a:noFill/>
          <a:ln>
            <a:noFill/>
          </a:ln>
        </p:spPr>
      </p:pic>
      <p:pic>
        <p:nvPicPr>
          <p:cNvPr id="82" name="Google Shape;82;p17"/>
          <p:cNvPicPr preferRelativeResize="0"/>
          <p:nvPr/>
        </p:nvPicPr>
        <p:blipFill>
          <a:blip r:embed="rId4">
            <a:alphaModFix/>
          </a:blip>
          <a:stretch>
            <a:fillRect/>
          </a:stretch>
        </p:blipFill>
        <p:spPr>
          <a:xfrm>
            <a:off x="3831875" y="152400"/>
            <a:ext cx="4183149" cy="2879174"/>
          </a:xfrm>
          <a:prstGeom prst="rect">
            <a:avLst/>
          </a:prstGeom>
          <a:noFill/>
          <a:ln>
            <a:noFill/>
          </a:ln>
        </p:spPr>
      </p:pic>
      <p:pic>
        <p:nvPicPr>
          <p:cNvPr id="83" name="Google Shape;83;p17"/>
          <p:cNvPicPr preferRelativeResize="0"/>
          <p:nvPr/>
        </p:nvPicPr>
        <p:blipFill>
          <a:blip r:embed="rId5">
            <a:alphaModFix/>
          </a:blip>
          <a:stretch>
            <a:fillRect/>
          </a:stretch>
        </p:blipFill>
        <p:spPr>
          <a:xfrm>
            <a:off x="152400" y="2724151"/>
            <a:ext cx="3231286" cy="22669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178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Separate But Equal Overturned (1954)</a:t>
            </a:r>
            <a:endParaRPr/>
          </a:p>
        </p:txBody>
      </p:sp>
      <p:sp>
        <p:nvSpPr>
          <p:cNvPr id="89" name="Google Shape;89;p18"/>
          <p:cNvSpPr txBox="1">
            <a:spLocks noGrp="1"/>
          </p:cNvSpPr>
          <p:nvPr>
            <p:ph type="body" idx="1"/>
          </p:nvPr>
        </p:nvSpPr>
        <p:spPr>
          <a:xfrm>
            <a:off x="311700" y="814075"/>
            <a:ext cx="5805600" cy="3754500"/>
          </a:xfrm>
          <a:prstGeom prst="rect">
            <a:avLst/>
          </a:prstGeom>
        </p:spPr>
        <p:txBody>
          <a:bodyPr spcFirstLastPara="1" wrap="square" lIns="91425" tIns="91425" rIns="91425" bIns="91425" anchor="t" anchorCtr="0">
            <a:normAutofit fontScale="25000" lnSpcReduction="10000"/>
          </a:bodyPr>
          <a:lstStyle/>
          <a:p>
            <a:pPr marL="457200" lvl="0" indent="-342900" algn="l" rtl="0">
              <a:spcBef>
                <a:spcPts val="0"/>
              </a:spcBef>
              <a:spcAft>
                <a:spcPts val="0"/>
              </a:spcAft>
              <a:buSzPct val="100000"/>
              <a:buChar char="●"/>
            </a:pPr>
            <a:r>
              <a:rPr lang="en" sz="7200" b="1"/>
              <a:t>Brown v. Board of Education of Topeka</a:t>
            </a:r>
            <a:r>
              <a:rPr lang="en" sz="7200"/>
              <a:t> (1954) a unanimous Supreme Court declared that racial segregation in public schools is unconstitutional</a:t>
            </a:r>
            <a:endParaRPr sz="7200"/>
          </a:p>
          <a:p>
            <a:pPr marL="457200" lvl="0" indent="-342900" algn="l" rtl="0">
              <a:spcBef>
                <a:spcPts val="0"/>
              </a:spcBef>
              <a:spcAft>
                <a:spcPts val="0"/>
              </a:spcAft>
              <a:buSzPct val="100000"/>
              <a:buChar char="●"/>
            </a:pPr>
            <a:r>
              <a:rPr lang="en" sz="7200"/>
              <a:t>Linda Brown, a third grader, was required by law to attend a school for Black children in Topeka, Kansas. </a:t>
            </a:r>
            <a:endParaRPr sz="7200"/>
          </a:p>
          <a:p>
            <a:pPr marL="457200" lvl="0" indent="-342900" algn="l" rtl="0">
              <a:spcBef>
                <a:spcPts val="0"/>
              </a:spcBef>
              <a:spcAft>
                <a:spcPts val="0"/>
              </a:spcAft>
              <a:buSzPct val="100000"/>
              <a:buChar char="●"/>
            </a:pPr>
            <a:r>
              <a:rPr lang="en" sz="7200"/>
              <a:t>Only seven blocks from her house was Sumner Elementary, a school attended by white children.</a:t>
            </a:r>
            <a:endParaRPr sz="7200"/>
          </a:p>
          <a:p>
            <a:pPr marL="457200" lvl="0" indent="-342900" algn="l" rtl="0">
              <a:spcBef>
                <a:spcPts val="0"/>
              </a:spcBef>
              <a:spcAft>
                <a:spcPts val="0"/>
              </a:spcAft>
              <a:buSzPct val="100000"/>
              <a:buChar char="●"/>
            </a:pPr>
            <a:r>
              <a:rPr lang="en" sz="7200"/>
              <a:t>The Court agreed with Thurgood Marshall and the NAACP lawyers that segregated schooling violated the 14th Amendment</a:t>
            </a:r>
            <a:endParaRPr sz="7200">
              <a:highlight>
                <a:srgbClr val="FFFF00"/>
              </a:highlight>
            </a:endParaRPr>
          </a:p>
          <a:p>
            <a:pPr marL="0" lvl="0" indent="0" algn="l" rtl="0">
              <a:spcBef>
                <a:spcPts val="1200"/>
              </a:spcBef>
              <a:spcAft>
                <a:spcPts val="1200"/>
              </a:spcAft>
              <a:buNone/>
            </a:pPr>
            <a:endParaRPr/>
          </a:p>
        </p:txBody>
      </p:sp>
      <p:pic>
        <p:nvPicPr>
          <p:cNvPr id="90" name="Google Shape;90;p18"/>
          <p:cNvPicPr preferRelativeResize="0"/>
          <p:nvPr/>
        </p:nvPicPr>
        <p:blipFill>
          <a:blip r:embed="rId3">
            <a:alphaModFix/>
          </a:blip>
          <a:stretch>
            <a:fillRect/>
          </a:stretch>
        </p:blipFill>
        <p:spPr>
          <a:xfrm>
            <a:off x="6269700" y="903700"/>
            <a:ext cx="2721900" cy="39127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9" descr="Be Woke Presents Black History in Two Minutes (or so)&#10;https://blackhistoryintwominutes.com&#10;&#10;The landmark case Brown v. Board of Education declared that racial segregation in public schools was unconstitutional. However, for most black and white families, the decision was met with resistance and a court mandate didn’t mean things were going to change.&#10;&#10;Politicians and officials throughout the country found ways to ensure full-on school integration never happened. From protests, to throwing bricks, to blocking entrances at schools, the new law of the land was met with sharp resistance. Even as the NAACP intervened and busing orders were implemented, integrating schools seemed more like a wish than a sure thing.&#10;&#10;In this episode of Black History In Two Minutes or So hosted by Henry Louis Gates Jr., with additional commentary from Hasan Jeffries of Ohio State University, we take a look at a this monumental case. While it sought to provide access and equality for black kids across the country, decades later, it still come up short.&#10;&#10;Black History in Two Minutes (or so) is a 2x Webby Award winning series.&#10;&#10;If you haven't already, please review us on Apple Podcasts! It's a helpful way to for new listeners to discover what we are doing here: https://Podcast.Apple.com/Black-History-in-Two-Minutes/&#10;&#10;&#10;Archival Materials Courtesy of:&#10;• Alamy Images&#10;• Associated Press&#10;• Getty Images&#10;• Shutterstock&#10;&#10;Executive Producers:&#10;• Robert F. Smith&#10;• Henry Louis Gates Jr.&#10;• Dyllan McGee&#10;• Deon Taylor&#10;&#10;Produced by:&#10;• William Ventura&#10;• Romilla Karnick&#10;&#10;Music By:&#10;• Oovra Music&#10;&#10;Be Woke presents is brought to you by Robert F. Smith and Deon Taylor.&#10;&#10;Follow Black History in Two Minutes on Facebook&#10;https://www.facebook.com/blackhistoryintwominutes/&#10;&#10;Follow Black History in Two Minutes on Instagram&#10;https://www.instagram.com/blackhistoryintwominutes/&#10;&#10;Subscribe to Black History in Two Minutes Youtube Channel&#10;https://www.youtube.com/channel/UCYYNgeK89XFPu-7qUm8edqg&#10;&#10;'Black History in Two Minutes' is also available on Apple and Google podcasts.&#10;&#10;&#10;'Black History in Two Minutes' is also available on Apple and Google podcasts.&#10;&#10;Distributed by https://aone.la&#10;Powered by https://hyperengine.ai" title="School Integration">
            <a:hlinkClick r:id="rId3"/>
          </p:cNvPr>
          <p:cNvPicPr preferRelativeResize="0"/>
          <p:nvPr/>
        </p:nvPicPr>
        <p:blipFill>
          <a:blip r:embed="rId4">
            <a:alphaModFix/>
          </a:blip>
          <a:stretch>
            <a:fillRect/>
          </a:stretch>
        </p:blipFill>
        <p:spPr>
          <a:xfrm>
            <a:off x="2429250" y="12387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Montgomery Bus Boycott (began December 1955)</a:t>
            </a:r>
            <a:endParaRPr/>
          </a:p>
        </p:txBody>
      </p:sp>
      <p:sp>
        <p:nvSpPr>
          <p:cNvPr id="101" name="Google Shape;101;p20"/>
          <p:cNvSpPr txBox="1">
            <a:spLocks noGrp="1"/>
          </p:cNvSpPr>
          <p:nvPr>
            <p:ph type="body" idx="1"/>
          </p:nvPr>
        </p:nvSpPr>
        <p:spPr>
          <a:xfrm>
            <a:off x="3167900" y="1152475"/>
            <a:ext cx="5664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December 1, 1955 Rosa Parks was arrested for refusing to give up her seat on the bus to a white customer</a:t>
            </a:r>
            <a:endParaRPr/>
          </a:p>
          <a:p>
            <a:pPr marL="457200" lvl="0" indent="-342900" algn="l" rtl="0">
              <a:spcBef>
                <a:spcPts val="0"/>
              </a:spcBef>
              <a:spcAft>
                <a:spcPts val="0"/>
              </a:spcAft>
              <a:buSzPts val="1800"/>
              <a:buChar char="●"/>
            </a:pPr>
            <a:r>
              <a:rPr lang="en"/>
              <a:t>Distributed flyers in black churches that called for a bus </a:t>
            </a:r>
            <a:r>
              <a:rPr lang="en" b="1"/>
              <a:t>boycott</a:t>
            </a:r>
            <a:r>
              <a:rPr lang="en"/>
              <a:t> on December 5</a:t>
            </a:r>
            <a:endParaRPr/>
          </a:p>
          <a:p>
            <a:pPr marL="457200" lvl="0" indent="-342900" algn="l" rtl="0">
              <a:spcBef>
                <a:spcPts val="0"/>
              </a:spcBef>
              <a:spcAft>
                <a:spcPts val="0"/>
              </a:spcAft>
              <a:buSzPts val="1800"/>
              <a:buChar char="●"/>
            </a:pPr>
            <a:r>
              <a:rPr lang="en"/>
              <a:t>Bus revenue collapsed</a:t>
            </a:r>
            <a:endParaRPr/>
          </a:p>
          <a:p>
            <a:pPr marL="457200" lvl="0" indent="-342900" algn="l" rtl="0">
              <a:spcBef>
                <a:spcPts val="0"/>
              </a:spcBef>
              <a:spcAft>
                <a:spcPts val="0"/>
              </a:spcAft>
              <a:buSzPts val="1800"/>
              <a:buChar char="●"/>
            </a:pPr>
            <a:r>
              <a:rPr lang="en"/>
              <a:t>In 1956 the District Court ruled tha</a:t>
            </a:r>
            <a:r>
              <a:rPr lang="en">
                <a:highlight>
                  <a:schemeClr val="lt1"/>
                </a:highlight>
              </a:rPr>
              <a:t>t bus segregation violated the 14th Amendment in </a:t>
            </a:r>
            <a:r>
              <a:rPr lang="en">
                <a:highlight>
                  <a:srgbClr val="FFFFFF"/>
                </a:highlight>
              </a:rPr>
              <a:t>Browder v. Gayle</a:t>
            </a:r>
            <a:endParaRPr>
              <a:highlight>
                <a:srgbClr val="FFFFFF"/>
              </a:highlight>
            </a:endParaRPr>
          </a:p>
        </p:txBody>
      </p:sp>
      <p:pic>
        <p:nvPicPr>
          <p:cNvPr id="102" name="Google Shape;102;p20"/>
          <p:cNvPicPr preferRelativeResize="0"/>
          <p:nvPr/>
        </p:nvPicPr>
        <p:blipFill>
          <a:blip r:embed="rId3">
            <a:alphaModFix/>
          </a:blip>
          <a:stretch>
            <a:fillRect/>
          </a:stretch>
        </p:blipFill>
        <p:spPr>
          <a:xfrm>
            <a:off x="311700" y="1238825"/>
            <a:ext cx="2467224" cy="30902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School Desegregation-Little Rock Nine (September 1957)</a:t>
            </a:r>
            <a:endParaRPr/>
          </a:p>
        </p:txBody>
      </p:sp>
      <p:sp>
        <p:nvSpPr>
          <p:cNvPr id="108" name="Google Shape;108;p21"/>
          <p:cNvSpPr txBox="1">
            <a:spLocks noGrp="1"/>
          </p:cNvSpPr>
          <p:nvPr>
            <p:ph type="body" idx="1"/>
          </p:nvPr>
        </p:nvSpPr>
        <p:spPr>
          <a:xfrm>
            <a:off x="311700" y="1152475"/>
            <a:ext cx="49104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White Southerners resisted the Supreme Court ordered desegregation of schools</a:t>
            </a:r>
            <a:endParaRPr/>
          </a:p>
          <a:p>
            <a:pPr marL="457200" lvl="0" indent="-342900" algn="l" rtl="0">
              <a:spcBef>
                <a:spcPts val="0"/>
              </a:spcBef>
              <a:spcAft>
                <a:spcPts val="0"/>
              </a:spcAft>
              <a:buSzPts val="1800"/>
              <a:buChar char="●"/>
            </a:pPr>
            <a:r>
              <a:rPr lang="en"/>
              <a:t>In the Summer of 1956 crowds of white people prevented Black children from attending school </a:t>
            </a:r>
            <a:endParaRPr/>
          </a:p>
          <a:p>
            <a:pPr marL="457200" lvl="0" indent="-342900" algn="l" rtl="0">
              <a:spcBef>
                <a:spcPts val="0"/>
              </a:spcBef>
              <a:spcAft>
                <a:spcPts val="0"/>
              </a:spcAft>
              <a:buSzPts val="1800"/>
              <a:buChar char="●"/>
            </a:pPr>
            <a:r>
              <a:rPr lang="en"/>
              <a:t>Ministers escorted Black children to their new schools, but Arkansas’s governor sent the National Guard to prevent the children from entering</a:t>
            </a:r>
            <a:endParaRPr/>
          </a:p>
          <a:p>
            <a:pPr marL="457200" lvl="0" indent="-342900" algn="l" rtl="0">
              <a:spcBef>
                <a:spcPts val="0"/>
              </a:spcBef>
              <a:spcAft>
                <a:spcPts val="0"/>
              </a:spcAft>
              <a:buSzPts val="1800"/>
              <a:buChar char="●"/>
            </a:pPr>
            <a:r>
              <a:rPr lang="en"/>
              <a:t>President Eisenhower sent the 101st Airborne to escort the children to school</a:t>
            </a:r>
            <a:endParaRPr/>
          </a:p>
        </p:txBody>
      </p:sp>
      <p:pic>
        <p:nvPicPr>
          <p:cNvPr id="109" name="Google Shape;109;p21"/>
          <p:cNvPicPr preferRelativeResize="0"/>
          <p:nvPr/>
        </p:nvPicPr>
        <p:blipFill>
          <a:blip r:embed="rId3">
            <a:alphaModFix/>
          </a:blip>
          <a:stretch>
            <a:fillRect/>
          </a:stretch>
        </p:blipFill>
        <p:spPr>
          <a:xfrm>
            <a:off x="5362020" y="2367900"/>
            <a:ext cx="3781976" cy="25717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713</Words>
  <Application>Microsoft Office PowerPoint</Application>
  <PresentationFormat>On-screen Show (16:9)</PresentationFormat>
  <Paragraphs>58</Paragraphs>
  <Slides>26</Slides>
  <Notes>26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26</vt:i4>
      </vt:variant>
    </vt:vector>
  </HeadingPairs>
  <TitlesOfParts>
    <vt:vector size="28" baseType="lpstr">
      <vt:lpstr>Arial</vt:lpstr>
      <vt:lpstr>Simple Light</vt:lpstr>
      <vt:lpstr>The Civil Rights Movement 1946-1968 1/18/2022</vt:lpstr>
      <vt:lpstr>What are Civil Rights?</vt:lpstr>
      <vt:lpstr>Separate but Equal</vt:lpstr>
      <vt:lpstr>Separate But Equal</vt:lpstr>
      <vt:lpstr>PowerPoint Presentation</vt:lpstr>
      <vt:lpstr>Separate But Equal Overturned (1954)</vt:lpstr>
      <vt:lpstr>PowerPoint Presentation</vt:lpstr>
      <vt:lpstr>Montgomery Bus Boycott (began December 1955)</vt:lpstr>
      <vt:lpstr>School Desegregation-Little Rock Nine (September 1957)</vt:lpstr>
      <vt:lpstr>March on Washington (1963)</vt:lpstr>
      <vt:lpstr>PowerPoint Presentation</vt:lpstr>
      <vt:lpstr>Civil Rights Act of 1964</vt:lpstr>
      <vt:lpstr>Bloody Sunday March 7, 1965</vt:lpstr>
      <vt:lpstr>Voting Rights Act of 1965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Civil Rights Movement 1946-1968 1/18/2022</dc:title>
  <cp:lastModifiedBy>Knowadays Learner</cp:lastModifiedBy>
  <cp:revision>1</cp:revision>
  <dcterms:modified xsi:type="dcterms:W3CDTF">2023-06-30T19:48:09Z</dcterms:modified>
</cp:coreProperties>
</file>