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Robo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1" roundtripDataSignature="AMtx7mivsOknMIS1dwH/vfFU2TksB9PN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Robo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21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italic.fntdata"/><Relationship Id="rId6" Type="http://schemas.openxmlformats.org/officeDocument/2006/relationships/slide" Target="slides/slide1.xml"/><Relationship Id="rId18" Type="http://schemas.openxmlformats.org/officeDocument/2006/relationships/font" Target="fonts/Robo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1" name="Google Shape;111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0" name="Google Shape;12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" name="Google Shape;12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3f16192b591_0_178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6" name="Google Shape;156;g3f16192b591_0_1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f16192b591_0_1792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4" name="Google Shape;164;g3f16192b591_0_1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16192b591_0_1798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2" name="Google Shape;172;g3f16192b591_0_1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3f16192b591_0_180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0" name="Google Shape;180;g3f16192b591_0_1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/>
          <p:nvPr/>
        </p:nvSpPr>
        <p:spPr>
          <a:xfrm flipH="1">
            <a:off x="8246400" y="4245925"/>
            <a:ext cx="897600" cy="897600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4"/>
          <p:cNvSpPr/>
          <p:nvPr/>
        </p:nvSpPr>
        <p:spPr>
          <a:xfrm flipH="1">
            <a:off x="8246400" y="4245875"/>
            <a:ext cx="897600" cy="897600"/>
          </a:xfrm>
          <a:prstGeom prst="round1Rect">
            <a:avLst>
              <a:gd fmla="val 16667" name="adj"/>
            </a:avLst>
          </a:prstGeom>
          <a:solidFill>
            <a:schemeClr val="lt1">
              <a:alpha val="67843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4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3" name="Google Shape;13;p14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4" name="Google Shape;14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5"/>
          <p:cNvSpPr txBox="1"/>
          <p:nvPr>
            <p:ph type="title"/>
          </p:nvPr>
        </p:nvSpPr>
        <p:spPr>
          <a:xfrm>
            <a:off x="460950" y="2065350"/>
            <a:ext cx="8222100" cy="101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7" name="Google Shape;17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6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6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16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2" name="Google Shape;22;p16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3" name="Google Shape;23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7"/>
          <p:cNvSpPr/>
          <p:nvPr/>
        </p:nvSpPr>
        <p:spPr>
          <a:xfrm flipH="1" rot="10800000">
            <a:off x="0" y="1686000"/>
            <a:ext cx="9144000" cy="3457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7"/>
          <p:cNvSpPr/>
          <p:nvPr/>
        </p:nvSpPr>
        <p:spPr>
          <a:xfrm>
            <a:off x="0" y="168600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7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28" name="Google Shape;28;p17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17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8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8"/>
          <p:cNvSpPr/>
          <p:nvPr/>
        </p:nvSpPr>
        <p:spPr>
          <a:xfrm rot="-5400000">
            <a:off x="759150" y="2517450"/>
            <a:ext cx="51435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8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18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6" name="Google Shape;36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4"/>
        </a:solidFill>
      </p:bgPr>
    </p:bg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9"/>
          <p:cNvSpPr txBox="1"/>
          <p:nvPr>
            <p:ph hasCustomPrompt="1" type="title"/>
          </p:nvPr>
        </p:nvSpPr>
        <p:spPr>
          <a:xfrm>
            <a:off x="475500" y="1258525"/>
            <a:ext cx="82221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0"/>
              <a:buNone/>
              <a:defRPr sz="120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9" name="Google Shape;39;p19"/>
          <p:cNvSpPr txBox="1"/>
          <p:nvPr>
            <p:ph idx="1" type="body"/>
          </p:nvPr>
        </p:nvSpPr>
        <p:spPr>
          <a:xfrm>
            <a:off x="475500" y="3304625"/>
            <a:ext cx="82221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0"/>
          <p:cNvSpPr/>
          <p:nvPr/>
        </p:nvSpPr>
        <p:spPr>
          <a:xfrm flipH="1">
            <a:off x="0" y="0"/>
            <a:ext cx="45720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0"/>
          <p:cNvSpPr/>
          <p:nvPr/>
        </p:nvSpPr>
        <p:spPr>
          <a:xfrm rot="5400000">
            <a:off x="1946425" y="2517750"/>
            <a:ext cx="51429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45" name="Google Shape;45;p20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2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2"/>
          <p:cNvSpPr/>
          <p:nvPr/>
        </p:nvSpPr>
        <p:spPr>
          <a:xfrm flipH="1" rot="10800000">
            <a:off x="0" y="656400"/>
            <a:ext cx="9144000" cy="448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2"/>
          <p:cNvSpPr/>
          <p:nvPr/>
        </p:nvSpPr>
        <p:spPr>
          <a:xfrm>
            <a:off x="0" y="656350"/>
            <a:ext cx="9144000" cy="1086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2"/>
          <p:cNvSpPr txBox="1"/>
          <p:nvPr>
            <p:ph type="title"/>
          </p:nvPr>
        </p:nvSpPr>
        <p:spPr>
          <a:xfrm>
            <a:off x="98250" y="16350"/>
            <a:ext cx="8826600" cy="60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54" name="Google Shape;5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/>
          <p:nvPr>
            <p:ph type="title"/>
          </p:nvPr>
        </p:nvSpPr>
        <p:spPr>
          <a:xfrm>
            <a:off x="490250" y="4882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sp>
        <p:nvSpPr>
          <p:cNvPr id="57" name="Google Shape;57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4"/>
          <p:cNvSpPr txBox="1"/>
          <p:nvPr/>
        </p:nvSpPr>
        <p:spPr>
          <a:xfrm flipH="1" rot="10800000">
            <a:off x="0" y="0"/>
            <a:ext cx="9144000" cy="4695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24"/>
          <p:cNvSpPr/>
          <p:nvPr/>
        </p:nvSpPr>
        <p:spPr>
          <a:xfrm flipH="1" rot="10800000">
            <a:off x="0" y="4622725"/>
            <a:ext cx="9144000" cy="74100"/>
          </a:xfrm>
          <a:prstGeom prst="rect">
            <a:avLst/>
          </a:prstGeom>
          <a:gradFill>
            <a:gsLst>
              <a:gs pos="0">
                <a:srgbClr val="F9F9F9"/>
              </a:gs>
              <a:gs pos="36000">
                <a:srgbClr val="F9F9F9"/>
              </a:gs>
              <a:gs pos="80000">
                <a:srgbClr val="DEDEDE"/>
              </a:gs>
              <a:gs pos="100000">
                <a:srgbClr val="999999"/>
              </a:gs>
            </a:gsLst>
            <a:lin ang="16200038" scaled="0"/>
          </a:gra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4"/>
          <p:cNvSpPr txBox="1"/>
          <p:nvPr>
            <p:ph idx="1" type="body"/>
          </p:nvPr>
        </p:nvSpPr>
        <p:spPr>
          <a:xfrm>
            <a:off x="57150" y="4696825"/>
            <a:ext cx="8382000" cy="446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62" name="Google Shape;62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1">
  <p:cSld name="Title and body (g3edbb86e2d2_6_0)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16192b591_0_139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5" name="Google Shape;65;g3f16192b591_0_139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6" name="Google Shape;66;g3f16192b591_0_13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 and two columns (g3edbb86e2d2_23_0)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f16192b591_0_425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69" name="Google Shape;69;g3f16192b591_0_425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0" name="Google Shape;70;g3f16192b591_0_425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1" name="Google Shape;71;g3f16192b591_0_4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1">
  <p:cSld name="One column text (g3edbb86e2d2_40_0)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16192b591_0_734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4" name="Google Shape;74;g3f16192b591_0_734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5" name="Google Shape;75;g3f16192b591_0_73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 title and description (g3edbb86e2d2_55_0)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f16192b591_0_105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78" name="Google Shape;78;g3f16192b591_0_1058"/>
          <p:cNvSpPr txBox="1"/>
          <p:nvPr>
            <p:ph idx="1" type="subTitle"/>
          </p:nvPr>
        </p:nvSpPr>
        <p:spPr>
          <a:xfrm>
            <a:off x="265500" y="2779467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79" name="Google Shape;79;g3f16192b591_0_105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" name="Google Shape;80;g3f16192b591_0_105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2">
  <p:cSld name="One column text (g3edbb86e2d2_69_0)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16192b591_0_1397"/>
          <p:cNvSpPr txBox="1"/>
          <p:nvPr>
            <p:ph type="title"/>
          </p:nvPr>
        </p:nvSpPr>
        <p:spPr>
          <a:xfrm>
            <a:off x="226078" y="357800"/>
            <a:ext cx="2808000" cy="953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83" name="Google Shape;83;g3f16192b591_0_1397"/>
          <p:cNvSpPr txBox="1"/>
          <p:nvPr>
            <p:ph idx="1" type="body"/>
          </p:nvPr>
        </p:nvSpPr>
        <p:spPr>
          <a:xfrm>
            <a:off x="226075" y="1465800"/>
            <a:ext cx="2808000" cy="31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 sz="1200">
                <a:solidFill>
                  <a:schemeClr val="lt1"/>
                </a:solidFill>
              </a:defRPr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Char char="○"/>
              <a:defRPr sz="1200">
                <a:solidFill>
                  <a:schemeClr val="lt1"/>
                </a:solidFill>
              </a:defRPr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Char char="■"/>
              <a:defRPr sz="12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g3f16192b591_0_139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 and two columns (g3edbb86e2d2_76_0)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f16192b591_0_1584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87" name="Google Shape;87;g3f16192b591_0_1584"/>
          <p:cNvSpPr txBox="1"/>
          <p:nvPr>
            <p:ph idx="1" type="body"/>
          </p:nvPr>
        </p:nvSpPr>
        <p:spPr>
          <a:xfrm>
            <a:off x="47190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8" name="Google Shape;88;g3f16192b591_0_1584"/>
          <p:cNvSpPr txBox="1"/>
          <p:nvPr>
            <p:ph idx="2" type="body"/>
          </p:nvPr>
        </p:nvSpPr>
        <p:spPr>
          <a:xfrm>
            <a:off x="4694250" y="1919075"/>
            <a:ext cx="39999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9" name="Google Shape;89;g3f16192b591_0_158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2">
  <p:cSld name="Title and body (g3edbb86e2d2_83_0)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f16192b591_0_1780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/>
        </p:txBody>
      </p:sp>
      <p:sp>
        <p:nvSpPr>
          <p:cNvPr id="92" name="Google Shape;92;g3f16192b591_0_1780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g3f16192b591_0_178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theme" Target="../theme/theme2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/>
          <p:nvPr>
            <p:ph type="title"/>
          </p:nvPr>
        </p:nvSpPr>
        <p:spPr>
          <a:xfrm>
            <a:off x="471900" y="738725"/>
            <a:ext cx="8222100" cy="767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Roboto"/>
              <a:buNone/>
              <a:defRPr b="0" i="0" sz="32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7" name="Google Shape;7;p13"/>
          <p:cNvSpPr txBox="1"/>
          <p:nvPr>
            <p:ph idx="1" type="body"/>
          </p:nvPr>
        </p:nvSpPr>
        <p:spPr>
          <a:xfrm>
            <a:off x="471900" y="1919075"/>
            <a:ext cx="8222100" cy="271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Roboto"/>
              <a:buChar char="●"/>
              <a:defRPr b="0" i="0" sz="18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●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Roboto"/>
              <a:buChar char="○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Roboto"/>
              <a:buChar char="■"/>
              <a:defRPr b="0" i="0" sz="14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6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s://drive.google.com/file/d/1dqFqZbVUAyHYw1Nq0ngPkvjFDHFkTliY/view?usp=drive_link" TargetMode="External"/><Relationship Id="rId5" Type="http://schemas.openxmlformats.org/officeDocument/2006/relationships/image" Target="../media/image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0000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"/>
          <p:cNvSpPr txBox="1"/>
          <p:nvPr>
            <p:ph type="ctrTitle"/>
          </p:nvPr>
        </p:nvSpPr>
        <p:spPr>
          <a:xfrm>
            <a:off x="390525" y="1819275"/>
            <a:ext cx="8222100" cy="9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7916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Annual Title I Meeting</a:t>
            </a: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lnSpc>
                <a:spcPct val="107916"/>
              </a:lnSpc>
              <a:spcBef>
                <a:spcPts val="800"/>
              </a:spcBef>
              <a:spcAft>
                <a:spcPts val="800"/>
              </a:spcAft>
              <a:buSzPts val="4800"/>
              <a:buNone/>
            </a:pPr>
            <a:r>
              <a:rPr lang="en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2026-2027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9" name="Google Shape;99;p1"/>
          <p:cNvSpPr txBox="1"/>
          <p:nvPr>
            <p:ph idx="1" type="subTitle"/>
          </p:nvPr>
        </p:nvSpPr>
        <p:spPr>
          <a:xfrm>
            <a:off x="390525" y="2789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/>
              <a:t>Freedom Elementary School</a:t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2400"/>
              <a:t>Principal: Monique Lewis</a:t>
            </a:r>
            <a:endParaRPr sz="2400"/>
          </a:p>
        </p:txBody>
      </p:sp>
      <p:pic>
        <p:nvPicPr>
          <p:cNvPr id="100" name="Google Shape;10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0525" y="4131252"/>
            <a:ext cx="1022850" cy="78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3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0" lIns="95250" spcFirstLastPara="1" rIns="95250" wrap="square" tIns="95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Why Are We Here?</a:t>
            </a:r>
            <a:endParaRPr b="1" sz="36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3"/>
          <p:cNvSpPr txBox="1"/>
          <p:nvPr/>
        </p:nvSpPr>
        <p:spPr>
          <a:xfrm>
            <a:off x="3429000" y="381000"/>
            <a:ext cx="5334000" cy="438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Elementary and Secondary School Act, Title I Part A, requires that each Title I school hold an annual meeting for the parents and families whose children receive Title I services: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campaign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Informing Participation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Providing information about our school’s participation in Title I, Part A.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gavel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Explaining Requirements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Reviewing the official requirements of Title I, Part A.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80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groups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Your Rights &amp; Opportunities</a:t>
            </a:r>
            <a:endParaRPr b="1"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150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Explaining your rights and ways to be involved in your child’s learning and achievement.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4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5250" lIns="95250" spcFirstLastPara="1" rIns="95250" wrap="square" tIns="95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you will learn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3429000" y="381000"/>
            <a:ext cx="2476500" cy="438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school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I, Part A Basics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Understanding what it means to be a Title I, Part A school.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savings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1% "Set-aside"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How parent and family engagement funds are allocated and used.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assignment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Planning &amp; Policy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Reviewing the CSIP, Title I plan, Involvement Policy, and School-Parent Compact.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badge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Teacher Qualifications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Requesting information about your child's teachers' certifications.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6191250" y="381000"/>
            <a:ext cx="2476500" cy="438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notifications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Parent Notification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How you are notified if a teacher is not certified in a content area.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assessment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Annual Evaluation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Conducting the yearly review of our engagement policies and programs.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handshake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1" i="0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Partnership Roles</a:t>
            </a:r>
            <a:br>
              <a:rPr b="0" i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</a:br>
            <a:r>
              <a:rPr b="0" i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Ways families can partner with the school to improve student achievement.</a:t>
            </a:r>
            <a:endParaRPr b="0" i="0" sz="24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0" lIns="95250" spcFirstLastPara="1" rIns="95250" wrap="square" tIns="95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What is a Title I School?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3429000" y="381000"/>
            <a:ext cx="5334000" cy="438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Federal Funding &amp; Support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Being a Title I, Part A school means receiving federal funding (Title I, Part A dollars) to </a:t>
            </a:r>
            <a:r>
              <a:rPr b="1" lang="en" sz="1300" u="sng">
                <a:solidFill>
                  <a:srgbClr val="4285F4"/>
                </a:solidFill>
                <a:latin typeface="Calibri"/>
                <a:ea typeface="Calibri"/>
                <a:cs typeface="Calibri"/>
                <a:sym typeface="Calibri"/>
              </a:rPr>
              <a:t>supplement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 the school’s existing programs. These dollars can be used for:</a:t>
            </a:r>
            <a:endParaRPr b="0" sz="13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875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speed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Academic Assistance</a:t>
            </a:r>
            <a:endParaRPr b="1"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Identifying students experiencing academic difficulties and providing timely assistance to help them meet State standards.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shopping_cart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Supplemental Resources</a:t>
            </a:r>
            <a:endParaRPr b="1"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Purchasing supplemental staff, programs, materials, and supplies.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24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groups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225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Engagement &amp; Training</a:t>
            </a:r>
            <a:endParaRPr b="1" sz="13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1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Conducting parent and family engagement meetings, trainings, and activities.</a:t>
            </a:r>
            <a:endParaRPr b="0" sz="1100">
              <a:solidFill>
                <a:srgbClr val="33415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5" name="Google Shape;125;p5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6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6"/>
          <p:cNvSpPr txBox="1"/>
          <p:nvPr>
            <p:ph type="title"/>
          </p:nvPr>
        </p:nvSpPr>
        <p:spPr>
          <a:xfrm>
            <a:off x="381000" y="0"/>
            <a:ext cx="2286000" cy="5143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95250" lIns="95250" spcFirstLastPara="1" rIns="95250" wrap="square" tIns="95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1% “Set-aside”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6"/>
          <p:cNvSpPr txBox="1"/>
          <p:nvPr/>
        </p:nvSpPr>
        <p:spPr>
          <a:xfrm>
            <a:off x="3429000" y="381000"/>
            <a:ext cx="5334000" cy="571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Parent &amp; Family Engagement Funding: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6"/>
          <p:cNvSpPr txBox="1"/>
          <p:nvPr>
            <p:ph idx="1" type="body"/>
          </p:nvPr>
        </p:nvSpPr>
        <p:spPr>
          <a:xfrm>
            <a:off x="3429000" y="1047750"/>
            <a:ext cx="5334000" cy="381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account_balance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LEAs with &gt;$500,000 Title I allocation must set-aside 1% for parent/family engagement</a:t>
            </a:r>
            <a:endParaRPr b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pie_chart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90% of that 1% must go directly to Title I schools for school-level engagement</a:t>
            </a:r>
            <a:endParaRPr b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group_add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Parents have the right to be involved in decisions on how these funds are used</a:t>
            </a:r>
            <a:endParaRPr b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34" name="Google Shape;134;p6"/>
          <p:cNvPicPr preferRelativeResize="0"/>
          <p:nvPr/>
        </p:nvPicPr>
        <p:blipFill rotWithShape="1">
          <a:blip r:embed="rId3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5250" lIns="95250" spcFirstLastPara="1" rIns="95250" wrap="square" tIns="952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8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Comprehensive School Improvement Plan (CSIP)</a:t>
            </a:r>
            <a:endParaRPr b="1" sz="248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3429000" y="381000"/>
            <a:ext cx="5334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school's CSIP includes: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 txBox="1"/>
          <p:nvPr/>
        </p:nvSpPr>
        <p:spPr>
          <a:xfrm>
            <a:off x="3429000" y="1047750"/>
            <a:ext cx="5334000" cy="38100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analytics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A needs assessment and summary of data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track_changes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Goals, objectives, and strategies for academic needs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school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Professional development needs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hub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Coordination of resources and services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monetization_on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Identification of Title I, Part A funds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policy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Strategies from parental involvement policy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900"/>
              </a:spcBef>
              <a:spcAft>
                <a:spcPts val="900"/>
              </a:spcAft>
              <a:buNone/>
            </a:pPr>
            <a:r>
              <a:rPr b="0" i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verified_user</a:t>
            </a:r>
            <a:r>
              <a:rPr b="0" i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Parents' right to be involved in CSIP development</a:t>
            </a:r>
            <a:endParaRPr b="0" i="0" sz="18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43" name="Google Shape;143;p7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8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8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Parent and Family Engagement Policy</a:t>
            </a:r>
            <a:endParaRPr b="1" sz="32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8"/>
          <p:cNvSpPr txBox="1"/>
          <p:nvPr/>
        </p:nvSpPr>
        <p:spPr>
          <a:xfrm>
            <a:off x="3429000" y="381000"/>
            <a:ext cx="53340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480">
                <a:solidFill>
                  <a:srgbClr val="1E293B"/>
                </a:solidFill>
                <a:latin typeface="Calibri"/>
                <a:ea typeface="Calibri"/>
                <a:cs typeface="Calibri"/>
                <a:sym typeface="Calibri"/>
              </a:rPr>
              <a:t>The policy addresses how the school will implement the parent and family engagement program.</a:t>
            </a:r>
            <a:endParaRPr b="0" sz="148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375"/>
              </a:spcBef>
              <a:spcAft>
                <a:spcPts val="0"/>
              </a:spcAft>
              <a:buNone/>
            </a:pPr>
            <a:r>
              <a:rPr b="0" lang="en" sz="1480" u="sng">
                <a:solidFill>
                  <a:srgbClr val="4285F4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Freedom's Family Engagement Policy</a:t>
            </a:r>
            <a:endParaRPr b="0" sz="1480">
              <a:solidFill>
                <a:srgbClr val="1E293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8"/>
          <p:cNvSpPr txBox="1"/>
          <p:nvPr/>
        </p:nvSpPr>
        <p:spPr>
          <a:xfrm>
            <a:off x="3429000" y="1238250"/>
            <a:ext cx="5334000" cy="285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policy includes these directives: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8"/>
          <p:cNvSpPr txBox="1"/>
          <p:nvPr/>
        </p:nvSpPr>
        <p:spPr>
          <a:xfrm>
            <a:off x="3429000" y="1619250"/>
            <a:ext cx="5334000" cy="3238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event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Convene an annual meeting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schedule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Provide a flexible number of meetings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groups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Involve parents in planning, review, and improvement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info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Provide timely information about engagement activities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menu_book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Provide info about curriculum and assessment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forum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Provide additional requested meetings for education decisions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  <a:p>
            <a:pPr indent="0" lvl="0" marL="0" rtl="0" algn="l">
              <a:spcBef>
                <a:spcPts val="450"/>
              </a:spcBef>
              <a:spcAft>
                <a:spcPts val="450"/>
              </a:spcAft>
              <a:buNone/>
            </a:pPr>
            <a:r>
              <a:rPr b="0" lang="en" sz="16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verified_user</a:t>
            </a:r>
            <a:r>
              <a:rPr b="0" lang="en" sz="1300">
                <a:solidFill>
                  <a:srgbClr val="334155"/>
                </a:solidFill>
                <a:latin typeface="Calibri"/>
                <a:ea typeface="Calibri"/>
                <a:cs typeface="Calibri"/>
                <a:sym typeface="Calibri"/>
              </a:rPr>
              <a:t>Title I parents have the right to be involved in policy development</a:t>
            </a:r>
            <a:endParaRPr b="0" sz="1600">
              <a:solidFill>
                <a:srgbClr val="000000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53" name="Google Shape;153;p8"/>
          <p:cNvPicPr preferRelativeResize="0"/>
          <p:nvPr/>
        </p:nvPicPr>
        <p:blipFill rotWithShape="1">
          <a:blip r:embed="rId5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f16192b591_0_1784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g3f16192b591_0_1784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6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School-Parent Compact</a:t>
            </a:r>
            <a:endParaRPr b="1" sz="306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g3f16192b591_0_1784"/>
          <p:cNvSpPr txBox="1"/>
          <p:nvPr/>
        </p:nvSpPr>
        <p:spPr>
          <a:xfrm>
            <a:off x="3429000" y="849900"/>
            <a:ext cx="5334000" cy="360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school-parent compact is a written agreement that: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menu_book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Addresses high-quality curriculum and instruction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groups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Describes how parents, families, staff, and students share responsibility for improved academic achievement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chat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Stresses the importance of frequent communication and the value of parent-teacher conferences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gavel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Affirms the importance of parents and families in decisions relating to their children's education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verified_user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Ensures Title I parents have the right to be involved in its development</a:t>
            </a:r>
            <a:endParaRPr b="1"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1" name="Google Shape;161;g3f16192b591_0_1784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3f16192b591_0_1792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g3f16192b591_0_1792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6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Teacher Qualifications</a:t>
            </a:r>
            <a:endParaRPr b="1" sz="306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f16192b591_0_1792"/>
          <p:cNvSpPr txBox="1"/>
          <p:nvPr/>
        </p:nvSpPr>
        <p:spPr>
          <a:xfrm>
            <a:off x="3429000" y="849900"/>
            <a:ext cx="5334000" cy="360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Title I schools provide the right to request teacher information: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0" lang="en" sz="20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notification_important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Schools must notify parents of their right to request qualifications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0"/>
              </a:spcAft>
              <a:buNone/>
            </a:pPr>
            <a:r>
              <a:rPr b="0" lang="en" sz="20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assignment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Follow established school procedures to make a request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350"/>
              </a:spcBef>
              <a:spcAft>
                <a:spcPts val="1500"/>
              </a:spcAft>
              <a:buNone/>
            </a:pPr>
            <a:r>
              <a:rPr b="0" lang="en" sz="2000">
                <a:solidFill>
                  <a:srgbClr val="000000"/>
                </a:solidFill>
                <a:latin typeface="Material Icons"/>
                <a:ea typeface="Material Icons"/>
                <a:cs typeface="Material Icons"/>
                <a:sym typeface="Material Icons"/>
              </a:rPr>
              <a:t>business</a:t>
            </a:r>
            <a:r>
              <a:rPr b="0" lang="en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Contact the school or district office for more details</a:t>
            </a:r>
            <a:endParaRPr b="1" sz="1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9" name="Google Shape;169;g3f16192b591_0_1792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f16192b591_0_1798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g3f16192b591_0_1798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Annual Evaluation</a:t>
            </a:r>
            <a:endParaRPr b="1" sz="306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f16192b591_0_1798"/>
          <p:cNvSpPr txBox="1"/>
          <p:nvPr/>
        </p:nvSpPr>
        <p:spPr>
          <a:xfrm>
            <a:off x="3429000" y="849900"/>
            <a:ext cx="5334000" cy="360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The content and effectiveness of the parental involvement policy and program must be evaluated annually.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• Identify barriers to participation in parental involvement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Data and input might include: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Parent questionnaires and surveys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Focus groups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375"/>
              </a:spcBef>
              <a:spcAft>
                <a:spcPts val="0"/>
              </a:spcAft>
              <a:buSzPts val="1600"/>
              <a:buFont typeface="Calibri"/>
              <a:buChar char="●"/>
            </a:pPr>
            <a:r>
              <a:rPr lang="en" sz="1600">
                <a:latin typeface="Calibri"/>
                <a:ea typeface="Calibri"/>
                <a:cs typeface="Calibri"/>
                <a:sym typeface="Calibri"/>
              </a:rPr>
              <a:t>Parent advisory committee input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i="1" lang="en" sz="1600">
                <a:latin typeface="Calibri"/>
                <a:ea typeface="Calibri"/>
                <a:cs typeface="Calibri"/>
                <a:sym typeface="Calibri"/>
              </a:rPr>
              <a:t>Use those results to revise the parental involvement policy and school-parent compact.</a:t>
            </a:r>
            <a:endParaRPr b="1" i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rgbClr val="4285F4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77" name="Google Shape;177;g3f16192b591_0_1798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f16192b591_0_1804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g3f16192b591_0_1804"/>
          <p:cNvSpPr txBox="1"/>
          <p:nvPr/>
        </p:nvSpPr>
        <p:spPr>
          <a:xfrm>
            <a:off x="381000" y="0"/>
            <a:ext cx="2286000" cy="514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 do I contact?</a:t>
            </a:r>
            <a:endParaRPr b="1" sz="306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g3f16192b591_0_1804"/>
          <p:cNvSpPr txBox="1"/>
          <p:nvPr/>
        </p:nvSpPr>
        <p:spPr>
          <a:xfrm>
            <a:off x="3429000" y="849900"/>
            <a:ext cx="5334000" cy="385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Monique Lewis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Principal • (270) 887-7150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Megan Hickman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Assistant Principal, Title I POC • (270) 887-7150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Amanda Baxter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Guidance Counselor • (270) 887-7150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Kathy Travis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Nurse • (270) 887-7150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Rosa Robinson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Food Service Director • (270) 887-7009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Mike Brumley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555555"/>
                </a:solidFill>
                <a:latin typeface="Calibri"/>
                <a:ea typeface="Calibri"/>
                <a:cs typeface="Calibri"/>
                <a:sym typeface="Calibri"/>
              </a:rPr>
              <a:t>Transportation Director • (270) 887-7099</a:t>
            </a:r>
            <a:endParaRPr>
              <a:solidFill>
                <a:srgbClr val="55555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1500"/>
              </a:spcBef>
              <a:spcAft>
                <a:spcPts val="0"/>
              </a:spcAft>
              <a:buNone/>
            </a:pPr>
            <a:r>
              <a:rPr b="1" lang="en">
                <a:highlight>
                  <a:srgbClr val="E8F0FE"/>
                </a:highlight>
                <a:latin typeface="Calibri"/>
                <a:ea typeface="Calibri"/>
                <a:cs typeface="Calibri"/>
                <a:sym typeface="Calibri"/>
              </a:rPr>
              <a:t>Classroom Teachers</a:t>
            </a:r>
            <a:endParaRPr b="1">
              <a:highlight>
                <a:srgbClr val="E8F0FE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highlight>
                  <a:srgbClr val="E8F0FE"/>
                </a:highlight>
                <a:latin typeface="Calibri"/>
                <a:ea typeface="Calibri"/>
                <a:cs typeface="Calibri"/>
                <a:sym typeface="Calibri"/>
              </a:rPr>
              <a:t>Reach all teachers at (270) 887-7150</a:t>
            </a:r>
            <a:endParaRPr b="1" sz="16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600"/>
              </a:spcAft>
              <a:buNone/>
            </a:pPr>
            <a:r>
              <a:t/>
            </a:r>
            <a:endParaRPr sz="1600">
              <a:solidFill>
                <a:srgbClr val="4285F4"/>
              </a:solidFill>
              <a:latin typeface="Material Icons"/>
              <a:ea typeface="Material Icons"/>
              <a:cs typeface="Material Icons"/>
              <a:sym typeface="Material Icons"/>
            </a:endParaRPr>
          </a:p>
        </p:txBody>
      </p:sp>
      <p:pic>
        <p:nvPicPr>
          <p:cNvPr id="185" name="Google Shape;185;g3f16192b591_0_1804"/>
          <p:cNvPicPr preferRelativeResize="0"/>
          <p:nvPr/>
        </p:nvPicPr>
        <p:blipFill rotWithShape="1">
          <a:blip r:embed="rId4">
            <a:alphaModFix/>
          </a:blip>
          <a:srcRect b="219" l="0" r="0" t="219"/>
          <a:stretch/>
        </p:blipFill>
        <p:spPr>
          <a:xfrm>
            <a:off x="8001000" y="4286250"/>
            <a:ext cx="762000" cy="58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ateria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