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e64477c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7e64477c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e64477c55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7e64477c55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e64477c55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7e64477c55_0_9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e64477c5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7e64477c55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e64477c5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7e64477c55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e64477c5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7e64477c55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e64477c55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7e64477c55_0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e64477c55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7e64477c55_0_4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e64477c55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7e64477c55_0_5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e64477c55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7e64477c55_0_6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e64477c55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7e64477c55_0_7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hyperlink" Target="http://www.youtube.com/watch?v=3fx97Sw0y8k" TargetMode="External"/><Relationship Id="rId7" Type="http://schemas.openxmlformats.org/officeDocument/2006/relationships/image" Target="../media/image20.jp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4674315">
            <a:off x="-1026109" y="-1374442"/>
            <a:ext cx="2674214" cy="2795210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13"/>
          <p:cNvSpPr/>
          <p:nvPr/>
        </p:nvSpPr>
        <p:spPr>
          <a:xfrm>
            <a:off x="3366126" y="2904425"/>
            <a:ext cx="1790768" cy="2170452"/>
          </a:xfrm>
          <a:custGeom>
            <a:rect b="b" l="l" r="r" t="t"/>
            <a:pathLst>
              <a:path extrusionOk="0" h="5077081" w="4188932">
                <a:moveTo>
                  <a:pt x="0" y="0"/>
                </a:moveTo>
                <a:lnTo>
                  <a:pt x="4188932" y="0"/>
                </a:lnTo>
                <a:lnTo>
                  <a:pt x="4188932" y="5077081"/>
                </a:lnTo>
                <a:lnTo>
                  <a:pt x="0" y="507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13"/>
          <p:cNvSpPr txBox="1"/>
          <p:nvPr/>
        </p:nvSpPr>
        <p:spPr>
          <a:xfrm>
            <a:off x="0" y="916100"/>
            <a:ext cx="9144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Bienvenidos a la Noche de </a:t>
            </a: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Alfabetización</a:t>
            </a: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 y </a:t>
            </a: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Matemáticas</a:t>
            </a:r>
            <a:endParaRPr b="1" sz="100"/>
          </a:p>
        </p:txBody>
      </p:sp>
      <p:sp>
        <p:nvSpPr>
          <p:cNvPr id="57" name="Google Shape;57;p13"/>
          <p:cNvSpPr/>
          <p:nvPr/>
        </p:nvSpPr>
        <p:spPr>
          <a:xfrm rot="5536890">
            <a:off x="6427880" y="2795785"/>
            <a:ext cx="3351269" cy="3335148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13"/>
          <p:cNvSpPr/>
          <p:nvPr/>
        </p:nvSpPr>
        <p:spPr>
          <a:xfrm>
            <a:off x="2859650" y="3697701"/>
            <a:ext cx="739067" cy="689537"/>
          </a:xfrm>
          <a:custGeom>
            <a:rect b="b" l="l" r="r" t="t"/>
            <a:pathLst>
              <a:path extrusionOk="0" h="3582011" w="3941690">
                <a:moveTo>
                  <a:pt x="0" y="0"/>
                </a:moveTo>
                <a:lnTo>
                  <a:pt x="3941691" y="0"/>
                </a:lnTo>
                <a:lnTo>
                  <a:pt x="3941691" y="3582011"/>
                </a:lnTo>
                <a:lnTo>
                  <a:pt x="0" y="3582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13"/>
          <p:cNvSpPr/>
          <p:nvPr/>
        </p:nvSpPr>
        <p:spPr>
          <a:xfrm rot="5536890">
            <a:off x="-1461195" y="3252985"/>
            <a:ext cx="3351269" cy="3335148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13"/>
          <p:cNvSpPr/>
          <p:nvPr/>
        </p:nvSpPr>
        <p:spPr>
          <a:xfrm rot="5400000">
            <a:off x="7779437" y="-1479498"/>
            <a:ext cx="2668218" cy="2788942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 rot="-9813577">
            <a:off x="6633161" y="374774"/>
            <a:ext cx="3393989" cy="4258163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2"/>
          <p:cNvSpPr/>
          <p:nvPr/>
        </p:nvSpPr>
        <p:spPr>
          <a:xfrm rot="8655204">
            <a:off x="-881487" y="758373"/>
            <a:ext cx="3402631" cy="4245540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2"/>
          <p:cNvSpPr txBox="1"/>
          <p:nvPr/>
        </p:nvSpPr>
        <p:spPr>
          <a:xfrm>
            <a:off x="887213" y="942544"/>
            <a:ext cx="7369800" cy="397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300">
              <a:solidFill>
                <a:srgbClr val="004AAD"/>
              </a:solidFill>
            </a:endParaRPr>
          </a:p>
        </p:txBody>
      </p:sp>
      <p:grpSp>
        <p:nvGrpSpPr>
          <p:cNvPr id="212" name="Google Shape;212;p22"/>
          <p:cNvGrpSpPr/>
          <p:nvPr/>
        </p:nvGrpSpPr>
        <p:grpSpPr>
          <a:xfrm>
            <a:off x="56" y="4762598"/>
            <a:ext cx="9144107" cy="380948"/>
            <a:chOff x="0" y="-38100"/>
            <a:chExt cx="5591700" cy="850900"/>
          </a:xfrm>
        </p:grpSpPr>
        <p:sp>
          <p:nvSpPr>
            <p:cNvPr id="213" name="Google Shape;213;p22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14" name="Google Shape;214;p22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22"/>
          <p:cNvSpPr/>
          <p:nvPr/>
        </p:nvSpPr>
        <p:spPr>
          <a:xfrm>
            <a:off x="2651938" y="664827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2"/>
          <p:cNvSpPr txBox="1"/>
          <p:nvPr/>
        </p:nvSpPr>
        <p:spPr>
          <a:xfrm>
            <a:off x="-326997" y="-19325"/>
            <a:ext cx="9979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Mensage de Administracion</a:t>
            </a:r>
            <a:endParaRPr b="1" sz="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 rot="-725685">
            <a:off x="6998462" y="2586399"/>
            <a:ext cx="2674214" cy="2795210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5"/>
                </a:lnTo>
                <a:lnTo>
                  <a:pt x="0" y="5577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3"/>
          <p:cNvSpPr/>
          <p:nvPr/>
        </p:nvSpPr>
        <p:spPr>
          <a:xfrm rot="-5038560">
            <a:off x="-287799" y="2950462"/>
            <a:ext cx="2669618" cy="2804274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23"/>
          <p:cNvSpPr txBox="1"/>
          <p:nvPr/>
        </p:nvSpPr>
        <p:spPr>
          <a:xfrm>
            <a:off x="0" y="222875"/>
            <a:ext cx="9144000" cy="892800"/>
          </a:xfrm>
          <a:prstGeom prst="rect">
            <a:avLst/>
          </a:prstGeom>
          <a:solidFill>
            <a:srgbClr val="FF66C4"/>
          </a:solidFill>
          <a:ln cap="flat" cmpd="sng" w="1905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Compra gratuita de libros</a:t>
            </a:r>
            <a:endParaRPr b="1" sz="100"/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900" y="1714500"/>
            <a:ext cx="2399550" cy="3346737"/>
          </a:xfrm>
          <a:prstGeom prst="rect">
            <a:avLst/>
          </a:prstGeom>
          <a:noFill/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408195" y="761694"/>
            <a:ext cx="4802447" cy="4234885"/>
          </a:xfrm>
          <a:custGeom>
            <a:rect b="b" l="l" r="r" t="t"/>
            <a:pathLst>
              <a:path extrusionOk="0" h="8469769" w="9604893">
                <a:moveTo>
                  <a:pt x="0" y="0"/>
                </a:moveTo>
                <a:lnTo>
                  <a:pt x="9604894" y="0"/>
                </a:lnTo>
                <a:lnTo>
                  <a:pt x="9604894" y="8469769"/>
                </a:lnTo>
                <a:lnTo>
                  <a:pt x="0" y="8469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14"/>
          <p:cNvSpPr/>
          <p:nvPr/>
        </p:nvSpPr>
        <p:spPr>
          <a:xfrm>
            <a:off x="7264549" y="1642174"/>
            <a:ext cx="1233918" cy="1862233"/>
          </a:xfrm>
          <a:custGeom>
            <a:rect b="b" l="l" r="r" t="t"/>
            <a:pathLst>
              <a:path extrusionOk="0" h="2466534" w="2233335">
                <a:moveTo>
                  <a:pt x="0" y="0"/>
                </a:moveTo>
                <a:lnTo>
                  <a:pt x="2233335" y="0"/>
                </a:lnTo>
                <a:lnTo>
                  <a:pt x="2233335" y="2466534"/>
                </a:lnTo>
                <a:lnTo>
                  <a:pt x="0" y="246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14"/>
          <p:cNvSpPr txBox="1"/>
          <p:nvPr/>
        </p:nvSpPr>
        <p:spPr>
          <a:xfrm>
            <a:off x="254850" y="0"/>
            <a:ext cx="8634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F0000"/>
                </a:solidFill>
              </a:rPr>
              <a:t>IMPORTANTE</a:t>
            </a:r>
            <a:r>
              <a:rPr b="1" lang="en" sz="3500">
                <a:solidFill>
                  <a:srgbClr val="004AAD"/>
                </a:solidFill>
              </a:rPr>
              <a:t> Fechas de Pruebas</a:t>
            </a:r>
            <a:endParaRPr b="1" sz="700">
              <a:solidFill>
                <a:srgbClr val="004AAD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408200" y="1067394"/>
            <a:ext cx="1453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004AAD"/>
                </a:solidFill>
              </a:rPr>
              <a:t>D</a:t>
            </a:r>
            <a:r>
              <a:rPr b="1" lang="en" sz="1700">
                <a:solidFill>
                  <a:srgbClr val="004AAD"/>
                </a:solidFill>
              </a:rPr>
              <a:t>iciembre</a:t>
            </a:r>
            <a:endParaRPr b="1" sz="1700">
              <a:solidFill>
                <a:srgbClr val="004AAD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004AAD"/>
                </a:solidFill>
              </a:rPr>
              <a:t> </a:t>
            </a:r>
            <a:r>
              <a:rPr b="1" lang="en" sz="1700">
                <a:solidFill>
                  <a:srgbClr val="004AAD"/>
                </a:solidFill>
              </a:rPr>
              <a:t>1 al 19</a:t>
            </a:r>
            <a:endParaRPr b="1" sz="500">
              <a:solidFill>
                <a:srgbClr val="004AAD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399991" y="1173588"/>
            <a:ext cx="4091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</a:rPr>
              <a:t>Amira Screener</a:t>
            </a:r>
            <a:endParaRPr b="1" sz="300">
              <a:solidFill>
                <a:srgbClr val="990000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75" y="602150"/>
            <a:ext cx="1805750" cy="10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374" y="2045106"/>
            <a:ext cx="1313349" cy="123943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697975" y="2380452"/>
            <a:ext cx="34956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274E13"/>
                </a:solidFill>
              </a:rPr>
              <a:t>Diagnostico</a:t>
            </a:r>
            <a:endParaRPr b="1" sz="2700">
              <a:solidFill>
                <a:srgbClr val="274E13"/>
              </a:solidFill>
            </a:endParaRPr>
          </a:p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274E13"/>
                </a:solidFill>
              </a:rPr>
              <a:t>iReady</a:t>
            </a:r>
            <a:r>
              <a:rPr b="1" lang="en" sz="2700">
                <a:solidFill>
                  <a:srgbClr val="FFD966"/>
                </a:solidFill>
              </a:rPr>
              <a:t> </a:t>
            </a:r>
            <a:endParaRPr b="1" sz="2700">
              <a:solidFill>
                <a:srgbClr val="FFD966"/>
              </a:solidFill>
            </a:endParaRPr>
          </a:p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D966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462100" y="2574331"/>
            <a:ext cx="1453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AAD"/>
                </a:solidFill>
              </a:rPr>
              <a:t>Enero</a:t>
            </a:r>
            <a:endParaRPr b="1" sz="1700">
              <a:solidFill>
                <a:srgbClr val="004AAD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AAD"/>
                </a:solidFill>
              </a:rPr>
              <a:t>5 al 23</a:t>
            </a:r>
            <a:endParaRPr b="1" sz="1700">
              <a:solidFill>
                <a:srgbClr val="004AAD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462100" y="4015081"/>
            <a:ext cx="1453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AAD"/>
                </a:solidFill>
              </a:rPr>
              <a:t>Enero</a:t>
            </a:r>
            <a:r>
              <a:rPr b="1" lang="en" sz="1700">
                <a:solidFill>
                  <a:srgbClr val="004AAD"/>
                </a:solidFill>
              </a:rPr>
              <a:t> </a:t>
            </a:r>
            <a:endParaRPr b="1" sz="1700">
              <a:solidFill>
                <a:srgbClr val="004AAD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AAD"/>
                </a:solidFill>
              </a:rPr>
              <a:t>5 al 30</a:t>
            </a:r>
            <a:endParaRPr b="1" sz="500">
              <a:solidFill>
                <a:srgbClr val="004AAD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697963" y="3924444"/>
            <a:ext cx="3495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4AAD"/>
                </a:solidFill>
              </a:rPr>
              <a:t>MAP Evaluaciones de invierno</a:t>
            </a:r>
            <a:endParaRPr b="1" sz="2700">
              <a:solidFill>
                <a:srgbClr val="004AAD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54" y="392445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843817" y="-25640"/>
            <a:ext cx="745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Kindergarten </a:t>
            </a:r>
            <a:endParaRPr b="1" sz="100"/>
          </a:p>
        </p:txBody>
      </p:sp>
      <p:sp>
        <p:nvSpPr>
          <p:cNvPr id="82" name="Google Shape;82;p15"/>
          <p:cNvSpPr/>
          <p:nvPr/>
        </p:nvSpPr>
        <p:spPr>
          <a:xfrm rot="5534745">
            <a:off x="-1052956" y="-861338"/>
            <a:ext cx="3404592" cy="4256427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15"/>
          <p:cNvSpPr txBox="1"/>
          <p:nvPr/>
        </p:nvSpPr>
        <p:spPr>
          <a:xfrm>
            <a:off x="754638" y="844549"/>
            <a:ext cx="7369800" cy="394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Temas a discutir</a:t>
            </a:r>
            <a:endParaRPr b="1"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" sz="1500">
                <a:solidFill>
                  <a:srgbClr val="004AAD"/>
                </a:solidFill>
              </a:rPr>
              <a:t>Matematicas</a:t>
            </a:r>
            <a:endParaRPr b="1" sz="1500">
              <a:solidFill>
                <a:srgbClr val="004AA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4AAD"/>
                </a:solidFill>
              </a:rPr>
              <a:t>Estrategias</a:t>
            </a:r>
            <a:r>
              <a:rPr lang="en" sz="1500">
                <a:solidFill>
                  <a:srgbClr val="004AAD"/>
                </a:solidFill>
              </a:rPr>
              <a:t> para contar</a:t>
            </a:r>
            <a:r>
              <a:rPr lang="en" sz="1500">
                <a:solidFill>
                  <a:srgbClr val="004AAD"/>
                </a:solidFill>
              </a:rPr>
              <a:t> (contar de memoria, </a:t>
            </a:r>
            <a:r>
              <a:rPr lang="en" sz="1500">
                <a:solidFill>
                  <a:srgbClr val="004AAD"/>
                </a:solidFill>
              </a:rPr>
              <a:t>correspondencia uno a uno</a:t>
            </a:r>
            <a:r>
              <a:rPr lang="en" sz="1500">
                <a:solidFill>
                  <a:srgbClr val="004AAD"/>
                </a:solidFill>
              </a:rPr>
              <a:t>)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Reconocimiento de </a:t>
            </a:r>
            <a:r>
              <a:rPr lang="en" sz="1500">
                <a:solidFill>
                  <a:srgbClr val="004AAD"/>
                </a:solidFill>
              </a:rPr>
              <a:t>números, y suma y resta simples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Juegos o actividades con manipulativos (dados, contadores y marcos de diez)</a:t>
            </a:r>
            <a:endParaRPr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Alfabetización</a:t>
            </a:r>
            <a:r>
              <a:rPr b="1" lang="en" sz="1500">
                <a:solidFill>
                  <a:srgbClr val="004AAD"/>
                </a:solidFill>
              </a:rPr>
              <a:t> 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Reconocimiento de </a:t>
            </a:r>
            <a:r>
              <a:rPr lang="en" sz="1500">
                <a:solidFill>
                  <a:srgbClr val="004AAD"/>
                </a:solidFill>
              </a:rPr>
              <a:t>Letras/sonidos y conciencia </a:t>
            </a:r>
            <a:r>
              <a:rPr lang="en" sz="1500">
                <a:solidFill>
                  <a:srgbClr val="004AAD"/>
                </a:solidFill>
              </a:rPr>
              <a:t>fonémica</a:t>
            </a:r>
            <a:r>
              <a:rPr lang="en" sz="1500">
                <a:solidFill>
                  <a:srgbClr val="004AAD"/>
                </a:solidFill>
              </a:rPr>
              <a:t>  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Frecuencia alta y palabras de vista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Estrategias de lectura en voz alta (senalar palabras, usar </a:t>
            </a:r>
            <a:r>
              <a:rPr lang="en" sz="1500">
                <a:solidFill>
                  <a:srgbClr val="004AAD"/>
                </a:solidFill>
              </a:rPr>
              <a:t>imágenes</a:t>
            </a:r>
            <a:r>
              <a:rPr lang="en" sz="1500">
                <a:solidFill>
                  <a:srgbClr val="004AAD"/>
                </a:solidFill>
              </a:rPr>
              <a:t> como pistas)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Consejos para practicar en casa (leer 10 minutos al dia, juegos de rimas)</a:t>
            </a:r>
            <a:endParaRPr sz="1500">
              <a:solidFill>
                <a:srgbClr val="004A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56" y="4762598"/>
            <a:ext cx="9144107" cy="380948"/>
            <a:chOff x="0" y="-38100"/>
            <a:chExt cx="5591700" cy="850900"/>
          </a:xfrm>
        </p:grpSpPr>
        <p:sp>
          <p:nvSpPr>
            <p:cNvPr id="85" name="Google Shape;85;p15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86" name="Google Shape;86;p15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5"/>
          <p:cNvSpPr/>
          <p:nvPr/>
        </p:nvSpPr>
        <p:spPr>
          <a:xfrm>
            <a:off x="8004509" y="1714500"/>
            <a:ext cx="679187" cy="764015"/>
          </a:xfrm>
          <a:custGeom>
            <a:rect b="b" l="l" r="r" t="t"/>
            <a:pathLst>
              <a:path extrusionOk="0" h="1528031" w="1358373">
                <a:moveTo>
                  <a:pt x="0" y="0"/>
                </a:moveTo>
                <a:lnTo>
                  <a:pt x="1358373" y="0"/>
                </a:lnTo>
                <a:lnTo>
                  <a:pt x="1358373" y="1528032"/>
                </a:lnTo>
                <a:lnTo>
                  <a:pt x="0" y="1528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5"/>
          <p:cNvSpPr/>
          <p:nvPr/>
        </p:nvSpPr>
        <p:spPr>
          <a:xfrm>
            <a:off x="7852866" y="4269527"/>
            <a:ext cx="654582" cy="674375"/>
          </a:xfrm>
          <a:custGeom>
            <a:rect b="b" l="l" r="r" t="t"/>
            <a:pathLst>
              <a:path extrusionOk="0" h="1348749" w="1309165">
                <a:moveTo>
                  <a:pt x="0" y="0"/>
                </a:moveTo>
                <a:lnTo>
                  <a:pt x="1309164" y="0"/>
                </a:lnTo>
                <a:lnTo>
                  <a:pt x="1309164" y="1348749"/>
                </a:lnTo>
                <a:lnTo>
                  <a:pt x="0" y="134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5"/>
          <p:cNvSpPr/>
          <p:nvPr/>
        </p:nvSpPr>
        <p:spPr>
          <a:xfrm>
            <a:off x="8300325" y="3338775"/>
            <a:ext cx="784735" cy="802879"/>
          </a:xfrm>
          <a:custGeom>
            <a:rect b="b" l="l" r="r" t="t"/>
            <a:pathLst>
              <a:path extrusionOk="0" h="1605759" w="1569470">
                <a:moveTo>
                  <a:pt x="0" y="0"/>
                </a:moveTo>
                <a:lnTo>
                  <a:pt x="1569471" y="0"/>
                </a:lnTo>
                <a:lnTo>
                  <a:pt x="1569471" y="1605759"/>
                </a:lnTo>
                <a:lnTo>
                  <a:pt x="0" y="160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5"/>
          <p:cNvSpPr/>
          <p:nvPr/>
        </p:nvSpPr>
        <p:spPr>
          <a:xfrm>
            <a:off x="7676615" y="3044862"/>
            <a:ext cx="1007088" cy="275767"/>
          </a:xfrm>
          <a:custGeom>
            <a:rect b="b" l="l" r="r" t="t"/>
            <a:pathLst>
              <a:path extrusionOk="0" h="551535" w="2014177">
                <a:moveTo>
                  <a:pt x="0" y="0"/>
                </a:moveTo>
                <a:lnTo>
                  <a:pt x="2014178" y="0"/>
                </a:lnTo>
                <a:lnTo>
                  <a:pt x="2014178" y="551535"/>
                </a:lnTo>
                <a:lnTo>
                  <a:pt x="0" y="55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5"/>
          <p:cNvSpPr/>
          <p:nvPr/>
        </p:nvSpPr>
        <p:spPr>
          <a:xfrm>
            <a:off x="2651938" y="664827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5"/>
          <p:cNvSpPr/>
          <p:nvPr/>
        </p:nvSpPr>
        <p:spPr>
          <a:xfrm>
            <a:off x="7077898" y="49534"/>
            <a:ext cx="1941697" cy="1553358"/>
          </a:xfrm>
          <a:custGeom>
            <a:rect b="b" l="l" r="r" t="t"/>
            <a:pathLst>
              <a:path extrusionOk="0" h="3106715" w="3883394">
                <a:moveTo>
                  <a:pt x="0" y="0"/>
                </a:moveTo>
                <a:lnTo>
                  <a:pt x="3883395" y="0"/>
                </a:lnTo>
                <a:lnTo>
                  <a:pt x="3883395" y="3106716"/>
                </a:lnTo>
                <a:lnTo>
                  <a:pt x="0" y="310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 rot="5534745">
            <a:off x="-1052956" y="-861338"/>
            <a:ext cx="3404592" cy="4256427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6"/>
          <p:cNvSpPr txBox="1"/>
          <p:nvPr/>
        </p:nvSpPr>
        <p:spPr>
          <a:xfrm>
            <a:off x="767425" y="844549"/>
            <a:ext cx="7369800" cy="394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Temas a discutir</a:t>
            </a:r>
            <a:endParaRPr b="1"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Matematicas</a:t>
            </a:r>
            <a:endParaRPr b="1" sz="1500">
              <a:solidFill>
                <a:srgbClr val="004AA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4AAD"/>
                </a:solidFill>
              </a:rPr>
              <a:t>Estrategias de suma y resta </a:t>
            </a:r>
            <a:r>
              <a:rPr lang="en" sz="1500">
                <a:solidFill>
                  <a:srgbClr val="004AAD"/>
                </a:solidFill>
              </a:rPr>
              <a:t> (vinculos numericos, dobles, contar)</a:t>
            </a:r>
            <a:br>
              <a:rPr lang="en" sz="1500">
                <a:solidFill>
                  <a:srgbClr val="004AAD"/>
                </a:solidFill>
              </a:rPr>
            </a:b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  <a:highlight>
                  <a:srgbClr val="F7F7F7"/>
                </a:highlight>
              </a:rPr>
              <a:t>valor de posición con decenas y unidades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Juegos de fluidez en hechos </a:t>
            </a:r>
            <a:r>
              <a:rPr lang="en" sz="1500">
                <a:solidFill>
                  <a:srgbClr val="004AAD"/>
                </a:solidFill>
              </a:rPr>
              <a:t>matemáticos</a:t>
            </a:r>
            <a:r>
              <a:rPr lang="en" sz="1500">
                <a:solidFill>
                  <a:srgbClr val="004AAD"/>
                </a:solidFill>
              </a:rPr>
              <a:t> que los padres puedan jugar en casa.</a:t>
            </a:r>
            <a:endParaRPr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Literacy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Construir fluidez a </a:t>
            </a:r>
            <a:r>
              <a:rPr lang="en" sz="1500">
                <a:solidFill>
                  <a:srgbClr val="004AAD"/>
                </a:solidFill>
              </a:rPr>
              <a:t>través</a:t>
            </a:r>
            <a:r>
              <a:rPr lang="en" sz="1500">
                <a:solidFill>
                  <a:srgbClr val="004AAD"/>
                </a:solidFill>
              </a:rPr>
              <a:t> de la lectura 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Recontar el principio, mitad, y final de la historia 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Ideas de </a:t>
            </a:r>
            <a:r>
              <a:rPr lang="en" sz="1500">
                <a:solidFill>
                  <a:srgbClr val="004AAD"/>
                </a:solidFill>
              </a:rPr>
              <a:t>práctica</a:t>
            </a:r>
            <a:r>
              <a:rPr lang="en" sz="1500">
                <a:solidFill>
                  <a:srgbClr val="004AAD"/>
                </a:solidFill>
              </a:rPr>
              <a:t> de palabras de vista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200"/>
              <a:buChar char="●"/>
            </a:pPr>
            <a:r>
              <a:rPr lang="en" sz="1500">
                <a:solidFill>
                  <a:srgbClr val="004AAD"/>
                </a:solidFill>
              </a:rPr>
              <a:t>Animar y alentar estudiantes a escribir oraciones simples en casa</a:t>
            </a:r>
            <a:r>
              <a:rPr lang="en" sz="1200">
                <a:solidFill>
                  <a:srgbClr val="004AAD"/>
                </a:solidFill>
              </a:rPr>
              <a:t> </a:t>
            </a:r>
            <a:endParaRPr b="1" sz="1200">
              <a:solidFill>
                <a:schemeClr val="dk1"/>
              </a:solidFill>
            </a:endParaRPr>
          </a:p>
        </p:txBody>
      </p:sp>
      <p:grpSp>
        <p:nvGrpSpPr>
          <p:cNvPr id="99" name="Google Shape;99;p16"/>
          <p:cNvGrpSpPr/>
          <p:nvPr/>
        </p:nvGrpSpPr>
        <p:grpSpPr>
          <a:xfrm>
            <a:off x="56" y="4762598"/>
            <a:ext cx="9144107" cy="380948"/>
            <a:chOff x="0" y="-38100"/>
            <a:chExt cx="5591700" cy="850900"/>
          </a:xfrm>
        </p:grpSpPr>
        <p:sp>
          <p:nvSpPr>
            <p:cNvPr id="100" name="Google Shape;100;p16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01" name="Google Shape;101;p16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6"/>
          <p:cNvSpPr/>
          <p:nvPr/>
        </p:nvSpPr>
        <p:spPr>
          <a:xfrm>
            <a:off x="8004509" y="1714500"/>
            <a:ext cx="679187" cy="764015"/>
          </a:xfrm>
          <a:custGeom>
            <a:rect b="b" l="l" r="r" t="t"/>
            <a:pathLst>
              <a:path extrusionOk="0" h="1528031" w="1358373">
                <a:moveTo>
                  <a:pt x="0" y="0"/>
                </a:moveTo>
                <a:lnTo>
                  <a:pt x="1358373" y="0"/>
                </a:lnTo>
                <a:lnTo>
                  <a:pt x="1358373" y="1528032"/>
                </a:lnTo>
                <a:lnTo>
                  <a:pt x="0" y="1528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6"/>
          <p:cNvSpPr/>
          <p:nvPr/>
        </p:nvSpPr>
        <p:spPr>
          <a:xfrm>
            <a:off x="7852866" y="4141652"/>
            <a:ext cx="654582" cy="674375"/>
          </a:xfrm>
          <a:custGeom>
            <a:rect b="b" l="l" r="r" t="t"/>
            <a:pathLst>
              <a:path extrusionOk="0" h="1348749" w="1309165">
                <a:moveTo>
                  <a:pt x="0" y="0"/>
                </a:moveTo>
                <a:lnTo>
                  <a:pt x="1309164" y="0"/>
                </a:lnTo>
                <a:lnTo>
                  <a:pt x="1309164" y="1348749"/>
                </a:lnTo>
                <a:lnTo>
                  <a:pt x="0" y="134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6"/>
          <p:cNvSpPr/>
          <p:nvPr/>
        </p:nvSpPr>
        <p:spPr>
          <a:xfrm>
            <a:off x="6628224" y="4256525"/>
            <a:ext cx="784735" cy="802879"/>
          </a:xfrm>
          <a:custGeom>
            <a:rect b="b" l="l" r="r" t="t"/>
            <a:pathLst>
              <a:path extrusionOk="0" h="1605759" w="1569470">
                <a:moveTo>
                  <a:pt x="0" y="0"/>
                </a:moveTo>
                <a:lnTo>
                  <a:pt x="1569471" y="0"/>
                </a:lnTo>
                <a:lnTo>
                  <a:pt x="1569471" y="1605759"/>
                </a:lnTo>
                <a:lnTo>
                  <a:pt x="0" y="160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6"/>
          <p:cNvSpPr/>
          <p:nvPr/>
        </p:nvSpPr>
        <p:spPr>
          <a:xfrm>
            <a:off x="7676615" y="3044862"/>
            <a:ext cx="1007088" cy="275767"/>
          </a:xfrm>
          <a:custGeom>
            <a:rect b="b" l="l" r="r" t="t"/>
            <a:pathLst>
              <a:path extrusionOk="0" h="551535" w="2014177">
                <a:moveTo>
                  <a:pt x="0" y="0"/>
                </a:moveTo>
                <a:lnTo>
                  <a:pt x="2014178" y="0"/>
                </a:lnTo>
                <a:lnTo>
                  <a:pt x="2014178" y="551535"/>
                </a:lnTo>
                <a:lnTo>
                  <a:pt x="0" y="55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6"/>
          <p:cNvSpPr/>
          <p:nvPr/>
        </p:nvSpPr>
        <p:spPr>
          <a:xfrm>
            <a:off x="2651938" y="664827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6"/>
          <p:cNvSpPr txBox="1"/>
          <p:nvPr/>
        </p:nvSpPr>
        <p:spPr>
          <a:xfrm>
            <a:off x="843817" y="-25640"/>
            <a:ext cx="745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Ist Grade</a:t>
            </a:r>
            <a:endParaRPr b="1" sz="100"/>
          </a:p>
        </p:txBody>
      </p:sp>
      <p:sp>
        <p:nvSpPr>
          <p:cNvPr id="108" name="Google Shape;108;p16"/>
          <p:cNvSpPr/>
          <p:nvPr/>
        </p:nvSpPr>
        <p:spPr>
          <a:xfrm>
            <a:off x="7077898" y="49534"/>
            <a:ext cx="1941697" cy="1553358"/>
          </a:xfrm>
          <a:custGeom>
            <a:rect b="b" l="l" r="r" t="t"/>
            <a:pathLst>
              <a:path extrusionOk="0" h="3106715" w="3883394">
                <a:moveTo>
                  <a:pt x="0" y="0"/>
                </a:moveTo>
                <a:lnTo>
                  <a:pt x="3883395" y="0"/>
                </a:lnTo>
                <a:lnTo>
                  <a:pt x="3883395" y="3106716"/>
                </a:lnTo>
                <a:lnTo>
                  <a:pt x="0" y="310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 rot="5534745">
            <a:off x="-1052956" y="-861338"/>
            <a:ext cx="3404592" cy="4256427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7"/>
          <p:cNvSpPr txBox="1"/>
          <p:nvPr/>
        </p:nvSpPr>
        <p:spPr>
          <a:xfrm>
            <a:off x="703450" y="887074"/>
            <a:ext cx="7369800" cy="4252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Temas a discutir</a:t>
            </a:r>
            <a:endParaRPr b="1"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Math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Sumas y restas de </a:t>
            </a:r>
            <a:r>
              <a:rPr lang="en" sz="1500">
                <a:solidFill>
                  <a:srgbClr val="004AAD"/>
                </a:solidFill>
              </a:rPr>
              <a:t>múltiples</a:t>
            </a:r>
            <a:r>
              <a:rPr lang="en" sz="1500">
                <a:solidFill>
                  <a:srgbClr val="004AAD"/>
                </a:solidFill>
              </a:rPr>
              <a:t> </a:t>
            </a:r>
            <a:r>
              <a:rPr lang="en" sz="1500">
                <a:solidFill>
                  <a:srgbClr val="004AAD"/>
                </a:solidFill>
              </a:rPr>
              <a:t>dígitos</a:t>
            </a:r>
            <a:r>
              <a:rPr lang="en" sz="1500">
                <a:solidFill>
                  <a:srgbClr val="004AAD"/>
                </a:solidFill>
              </a:rPr>
              <a:t> con </a:t>
            </a:r>
            <a:r>
              <a:rPr lang="en" sz="1500">
                <a:solidFill>
                  <a:srgbClr val="004AAD"/>
                </a:solidFill>
              </a:rPr>
              <a:t>reagrupamiento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Introducción</a:t>
            </a:r>
            <a:r>
              <a:rPr lang="en" sz="1500">
                <a:solidFill>
                  <a:srgbClr val="004AAD"/>
                </a:solidFill>
              </a:rPr>
              <a:t> a arreglos y concepto de </a:t>
            </a:r>
            <a:r>
              <a:rPr lang="en" sz="1500">
                <a:solidFill>
                  <a:srgbClr val="004AAD"/>
                </a:solidFill>
              </a:rPr>
              <a:t>multiplicación</a:t>
            </a:r>
            <a:r>
              <a:rPr lang="en" sz="1500">
                <a:solidFill>
                  <a:srgbClr val="004AAD"/>
                </a:solidFill>
              </a:rPr>
              <a:t> </a:t>
            </a:r>
            <a:r>
              <a:rPr lang="en" sz="1500">
                <a:solidFill>
                  <a:srgbClr val="004AAD"/>
                </a:solidFill>
              </a:rPr>
              <a:t>básica</a:t>
            </a:r>
            <a:r>
              <a:rPr lang="en" sz="1500">
                <a:solidFill>
                  <a:srgbClr val="004AAD"/>
                </a:solidFill>
              </a:rPr>
              <a:t> 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Estrategias de </a:t>
            </a:r>
            <a:r>
              <a:rPr lang="en" sz="1500">
                <a:solidFill>
                  <a:srgbClr val="004AAD"/>
                </a:solidFill>
              </a:rPr>
              <a:t>solución</a:t>
            </a:r>
            <a:r>
              <a:rPr lang="en" sz="1500">
                <a:solidFill>
                  <a:srgbClr val="004AAD"/>
                </a:solidFill>
              </a:rPr>
              <a:t> de problemas de palabra</a:t>
            </a:r>
            <a:endParaRPr sz="15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Literacy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Pasar de </a:t>
            </a:r>
            <a:r>
              <a:rPr lang="en" sz="1500">
                <a:solidFill>
                  <a:srgbClr val="004AAD"/>
                </a:solidFill>
              </a:rPr>
              <a:t>"aprender a leer" a "leer para aprender"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Utilizar pistas contextuales y estrategias de </a:t>
            </a:r>
            <a:r>
              <a:rPr lang="en" sz="1500">
                <a:solidFill>
                  <a:srgbClr val="004AAD"/>
                </a:solidFill>
              </a:rPr>
              <a:t>comprensión</a:t>
            </a:r>
            <a:r>
              <a:rPr lang="en" sz="1500">
                <a:solidFill>
                  <a:srgbClr val="004AAD"/>
                </a:solidFill>
              </a:rPr>
              <a:t>  (preguntar y responder preguntas)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Juegos para construir vocabulario que padres pueden jugar con los estudiantes en casa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Animar y alentar la lectura independiente</a:t>
            </a:r>
            <a:br>
              <a:rPr lang="en" sz="1500">
                <a:solidFill>
                  <a:srgbClr val="004AAD"/>
                </a:solidFill>
              </a:rPr>
            </a:br>
            <a:endParaRPr b="1" sz="1500">
              <a:solidFill>
                <a:srgbClr val="004AAD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-56" y="4846823"/>
            <a:ext cx="9144107" cy="380948"/>
            <a:chOff x="0" y="-38100"/>
            <a:chExt cx="5591700" cy="850900"/>
          </a:xfrm>
        </p:grpSpPr>
        <p:sp>
          <p:nvSpPr>
            <p:cNvPr id="116" name="Google Shape;116;p17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17" name="Google Shape;117;p17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7"/>
          <p:cNvSpPr/>
          <p:nvPr/>
        </p:nvSpPr>
        <p:spPr>
          <a:xfrm>
            <a:off x="8004509" y="1714500"/>
            <a:ext cx="679187" cy="764015"/>
          </a:xfrm>
          <a:custGeom>
            <a:rect b="b" l="l" r="r" t="t"/>
            <a:pathLst>
              <a:path extrusionOk="0" h="1528031" w="1358373">
                <a:moveTo>
                  <a:pt x="0" y="0"/>
                </a:moveTo>
                <a:lnTo>
                  <a:pt x="1358373" y="0"/>
                </a:lnTo>
                <a:lnTo>
                  <a:pt x="1358373" y="1528032"/>
                </a:lnTo>
                <a:lnTo>
                  <a:pt x="0" y="1528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7"/>
          <p:cNvSpPr/>
          <p:nvPr/>
        </p:nvSpPr>
        <p:spPr>
          <a:xfrm>
            <a:off x="8180327" y="3211575"/>
            <a:ext cx="785499" cy="765415"/>
          </a:xfrm>
          <a:custGeom>
            <a:rect b="b" l="l" r="r" t="t"/>
            <a:pathLst>
              <a:path extrusionOk="0" h="1348749" w="1309165">
                <a:moveTo>
                  <a:pt x="0" y="0"/>
                </a:moveTo>
                <a:lnTo>
                  <a:pt x="1309164" y="0"/>
                </a:lnTo>
                <a:lnTo>
                  <a:pt x="1309164" y="1348749"/>
                </a:lnTo>
                <a:lnTo>
                  <a:pt x="0" y="134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7"/>
          <p:cNvSpPr/>
          <p:nvPr/>
        </p:nvSpPr>
        <p:spPr>
          <a:xfrm>
            <a:off x="7767575" y="4043950"/>
            <a:ext cx="784735" cy="802879"/>
          </a:xfrm>
          <a:custGeom>
            <a:rect b="b" l="l" r="r" t="t"/>
            <a:pathLst>
              <a:path extrusionOk="0" h="1605759" w="1569470">
                <a:moveTo>
                  <a:pt x="0" y="0"/>
                </a:moveTo>
                <a:lnTo>
                  <a:pt x="1569471" y="0"/>
                </a:lnTo>
                <a:lnTo>
                  <a:pt x="1569471" y="1605759"/>
                </a:lnTo>
                <a:lnTo>
                  <a:pt x="0" y="160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7"/>
          <p:cNvSpPr/>
          <p:nvPr/>
        </p:nvSpPr>
        <p:spPr>
          <a:xfrm>
            <a:off x="7545203" y="2607699"/>
            <a:ext cx="1007088" cy="275767"/>
          </a:xfrm>
          <a:custGeom>
            <a:rect b="b" l="l" r="r" t="t"/>
            <a:pathLst>
              <a:path extrusionOk="0" h="551535" w="2014177">
                <a:moveTo>
                  <a:pt x="0" y="0"/>
                </a:moveTo>
                <a:lnTo>
                  <a:pt x="2014178" y="0"/>
                </a:lnTo>
                <a:lnTo>
                  <a:pt x="2014178" y="551535"/>
                </a:lnTo>
                <a:lnTo>
                  <a:pt x="0" y="55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7"/>
          <p:cNvSpPr/>
          <p:nvPr/>
        </p:nvSpPr>
        <p:spPr>
          <a:xfrm>
            <a:off x="2651938" y="664827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7"/>
          <p:cNvSpPr txBox="1"/>
          <p:nvPr/>
        </p:nvSpPr>
        <p:spPr>
          <a:xfrm>
            <a:off x="843817" y="-25640"/>
            <a:ext cx="745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2nd Grade</a:t>
            </a:r>
            <a:endParaRPr b="1" sz="100"/>
          </a:p>
        </p:txBody>
      </p:sp>
      <p:sp>
        <p:nvSpPr>
          <p:cNvPr id="124" name="Google Shape;124;p17"/>
          <p:cNvSpPr/>
          <p:nvPr/>
        </p:nvSpPr>
        <p:spPr>
          <a:xfrm>
            <a:off x="7077898" y="49534"/>
            <a:ext cx="1941697" cy="1553358"/>
          </a:xfrm>
          <a:custGeom>
            <a:rect b="b" l="l" r="r" t="t"/>
            <a:pathLst>
              <a:path extrusionOk="0" h="3106715" w="3883394">
                <a:moveTo>
                  <a:pt x="0" y="0"/>
                </a:moveTo>
                <a:lnTo>
                  <a:pt x="3883395" y="0"/>
                </a:lnTo>
                <a:lnTo>
                  <a:pt x="3883395" y="3106716"/>
                </a:lnTo>
                <a:lnTo>
                  <a:pt x="0" y="310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 rot="5534745">
            <a:off x="-1052956" y="-861338"/>
            <a:ext cx="3404592" cy="4256427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0" name="Google Shape;130;p18"/>
          <p:cNvGrpSpPr/>
          <p:nvPr/>
        </p:nvGrpSpPr>
        <p:grpSpPr>
          <a:xfrm>
            <a:off x="76731" y="4762573"/>
            <a:ext cx="9144107" cy="380948"/>
            <a:chOff x="0" y="-38100"/>
            <a:chExt cx="5591700" cy="850900"/>
          </a:xfrm>
        </p:grpSpPr>
        <p:sp>
          <p:nvSpPr>
            <p:cNvPr id="131" name="Google Shape;131;p18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32" name="Google Shape;132;p18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8"/>
          <p:cNvSpPr/>
          <p:nvPr/>
        </p:nvSpPr>
        <p:spPr>
          <a:xfrm>
            <a:off x="2728713" y="545990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8"/>
          <p:cNvSpPr txBox="1"/>
          <p:nvPr/>
        </p:nvSpPr>
        <p:spPr>
          <a:xfrm>
            <a:off x="843817" y="-25640"/>
            <a:ext cx="745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3rd Grade</a:t>
            </a:r>
            <a:endParaRPr b="1" sz="100"/>
          </a:p>
        </p:txBody>
      </p:sp>
      <p:sp>
        <p:nvSpPr>
          <p:cNvPr id="135" name="Google Shape;135;p18"/>
          <p:cNvSpPr txBox="1"/>
          <p:nvPr/>
        </p:nvSpPr>
        <p:spPr>
          <a:xfrm>
            <a:off x="756325" y="899175"/>
            <a:ext cx="7369800" cy="3863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Temas a discutir</a:t>
            </a:r>
            <a:endParaRPr b="1"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Math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Estrategias y hechos de m</a:t>
            </a:r>
            <a:r>
              <a:rPr lang="en" sz="1500">
                <a:solidFill>
                  <a:srgbClr val="004AAD"/>
                </a:solidFill>
              </a:rPr>
              <a:t>ultiplicacion y division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Introducción</a:t>
            </a:r>
            <a:r>
              <a:rPr lang="en" sz="1500">
                <a:solidFill>
                  <a:srgbClr val="004AAD"/>
                </a:solidFill>
              </a:rPr>
              <a:t> de fracciones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Explicar </a:t>
            </a:r>
            <a:r>
              <a:rPr lang="en" sz="1500">
                <a:solidFill>
                  <a:srgbClr val="004AAD"/>
                </a:solidFill>
              </a:rPr>
              <a:t>cómo</a:t>
            </a:r>
            <a:r>
              <a:rPr lang="en" sz="1500">
                <a:solidFill>
                  <a:srgbClr val="004AAD"/>
                </a:solidFill>
              </a:rPr>
              <a:t> apoyar a los estudiantes con tareas en casa sin darles las respuestas inmediatamente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Literacy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Comprensión</a:t>
            </a:r>
            <a:r>
              <a:rPr lang="en" sz="1500">
                <a:solidFill>
                  <a:srgbClr val="004AAD"/>
                </a:solidFill>
              </a:rPr>
              <a:t> de lectura</a:t>
            </a:r>
            <a:r>
              <a:rPr lang="en" sz="1500">
                <a:solidFill>
                  <a:srgbClr val="004AAD"/>
                </a:solidFill>
              </a:rPr>
              <a:t> (resumir, identificar ideas principales y detalles)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Importancia de la resistencia en la lectura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Escribir </a:t>
            </a:r>
            <a:r>
              <a:rPr lang="en" sz="1500">
                <a:solidFill>
                  <a:srgbClr val="004AAD"/>
                </a:solidFill>
              </a:rPr>
              <a:t>párrafos</a:t>
            </a:r>
            <a:r>
              <a:rPr lang="en" sz="1500">
                <a:solidFill>
                  <a:srgbClr val="004AAD"/>
                </a:solidFill>
              </a:rPr>
              <a:t> </a:t>
            </a:r>
            <a:r>
              <a:rPr lang="en" sz="1500">
                <a:solidFill>
                  <a:srgbClr val="004AAD"/>
                </a:solidFill>
              </a:rPr>
              <a:t>sólidos</a:t>
            </a:r>
            <a:r>
              <a:rPr lang="en" sz="1500">
                <a:solidFill>
                  <a:srgbClr val="004AAD"/>
                </a:solidFill>
              </a:rPr>
              <a:t> (frase tematica, detalles, cierre)</a:t>
            </a:r>
            <a:endParaRPr sz="1500">
              <a:solidFill>
                <a:srgbClr val="004AAD"/>
              </a:solidFill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6568850" y="3959700"/>
            <a:ext cx="898522" cy="802879"/>
          </a:xfrm>
          <a:custGeom>
            <a:rect b="b" l="l" r="r" t="t"/>
            <a:pathLst>
              <a:path extrusionOk="0" h="1605759" w="1569470">
                <a:moveTo>
                  <a:pt x="0" y="0"/>
                </a:moveTo>
                <a:lnTo>
                  <a:pt x="1569471" y="0"/>
                </a:lnTo>
                <a:lnTo>
                  <a:pt x="1569471" y="1605759"/>
                </a:lnTo>
                <a:lnTo>
                  <a:pt x="0" y="160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>
            <a:off x="7898212" y="3739437"/>
            <a:ext cx="785499" cy="765415"/>
          </a:xfrm>
          <a:custGeom>
            <a:rect b="b" l="l" r="r" t="t"/>
            <a:pathLst>
              <a:path extrusionOk="0" h="1348749" w="1309165">
                <a:moveTo>
                  <a:pt x="0" y="0"/>
                </a:moveTo>
                <a:lnTo>
                  <a:pt x="1309164" y="0"/>
                </a:lnTo>
                <a:lnTo>
                  <a:pt x="1309164" y="1348749"/>
                </a:lnTo>
                <a:lnTo>
                  <a:pt x="0" y="134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>
            <a:off x="7932515" y="3044862"/>
            <a:ext cx="1007088" cy="275767"/>
          </a:xfrm>
          <a:custGeom>
            <a:rect b="b" l="l" r="r" t="t"/>
            <a:pathLst>
              <a:path extrusionOk="0" h="551535" w="2014177">
                <a:moveTo>
                  <a:pt x="0" y="0"/>
                </a:moveTo>
                <a:lnTo>
                  <a:pt x="2014178" y="0"/>
                </a:lnTo>
                <a:lnTo>
                  <a:pt x="2014178" y="551535"/>
                </a:lnTo>
                <a:lnTo>
                  <a:pt x="0" y="55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>
            <a:off x="8004509" y="1714500"/>
            <a:ext cx="679187" cy="764015"/>
          </a:xfrm>
          <a:custGeom>
            <a:rect b="b" l="l" r="r" t="t"/>
            <a:pathLst>
              <a:path extrusionOk="0" h="1528031" w="1358373">
                <a:moveTo>
                  <a:pt x="0" y="0"/>
                </a:moveTo>
                <a:lnTo>
                  <a:pt x="1358373" y="0"/>
                </a:lnTo>
                <a:lnTo>
                  <a:pt x="1358373" y="1528032"/>
                </a:lnTo>
                <a:lnTo>
                  <a:pt x="0" y="1528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>
            <a:off x="7077898" y="49534"/>
            <a:ext cx="1941697" cy="1553358"/>
          </a:xfrm>
          <a:custGeom>
            <a:rect b="b" l="l" r="r" t="t"/>
            <a:pathLst>
              <a:path extrusionOk="0" h="3106715" w="3883394">
                <a:moveTo>
                  <a:pt x="0" y="0"/>
                </a:moveTo>
                <a:lnTo>
                  <a:pt x="3883395" y="0"/>
                </a:lnTo>
                <a:lnTo>
                  <a:pt x="3883395" y="3106716"/>
                </a:lnTo>
                <a:lnTo>
                  <a:pt x="0" y="310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 rot="5534745">
            <a:off x="-1052956" y="-861338"/>
            <a:ext cx="3404592" cy="4256427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9"/>
          <p:cNvSpPr txBox="1"/>
          <p:nvPr/>
        </p:nvSpPr>
        <p:spPr>
          <a:xfrm>
            <a:off x="724275" y="908524"/>
            <a:ext cx="7369800" cy="447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Temas a discutir</a:t>
            </a:r>
            <a:endParaRPr b="1" sz="1500">
              <a:solidFill>
                <a:srgbClr val="004AA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Matematicas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Multiplicación</a:t>
            </a:r>
            <a:r>
              <a:rPr lang="en" sz="1500">
                <a:solidFill>
                  <a:srgbClr val="004AAD"/>
                </a:solidFill>
              </a:rPr>
              <a:t> de </a:t>
            </a:r>
            <a:r>
              <a:rPr lang="en" sz="1500">
                <a:solidFill>
                  <a:srgbClr val="004AAD"/>
                </a:solidFill>
              </a:rPr>
              <a:t>múltiples</a:t>
            </a:r>
            <a:r>
              <a:rPr lang="en" sz="1500">
                <a:solidFill>
                  <a:srgbClr val="004AAD"/>
                </a:solidFill>
              </a:rPr>
              <a:t> </a:t>
            </a:r>
            <a:r>
              <a:rPr lang="en" sz="1500">
                <a:solidFill>
                  <a:srgbClr val="004AAD"/>
                </a:solidFill>
              </a:rPr>
              <a:t>dígitos</a:t>
            </a:r>
            <a:r>
              <a:rPr lang="en" sz="1500">
                <a:solidFill>
                  <a:srgbClr val="004AAD"/>
                </a:solidFill>
              </a:rPr>
              <a:t> y estrategias de </a:t>
            </a:r>
            <a:r>
              <a:rPr lang="en" sz="1500">
                <a:solidFill>
                  <a:srgbClr val="004AAD"/>
                </a:solidFill>
              </a:rPr>
              <a:t>división</a:t>
            </a:r>
            <a:r>
              <a:rPr lang="en" sz="1500">
                <a:solidFill>
                  <a:srgbClr val="004AAD"/>
                </a:solidFill>
              </a:rPr>
              <a:t> larga 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Fracciones y decimales (equivalentes, sumar y restar fracciones)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Problemas de palabras que requieren </a:t>
            </a:r>
            <a:r>
              <a:rPr lang="en" sz="1500">
                <a:solidFill>
                  <a:srgbClr val="004AAD"/>
                </a:solidFill>
              </a:rPr>
              <a:t>múltiples</a:t>
            </a:r>
            <a:r>
              <a:rPr lang="en" sz="1500">
                <a:solidFill>
                  <a:srgbClr val="004AAD"/>
                </a:solidFill>
              </a:rPr>
              <a:t> pasos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" sz="1500">
                <a:solidFill>
                  <a:srgbClr val="004AAD"/>
                </a:solidFill>
              </a:rPr>
              <a:t>Alfabetización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Profundizar la </a:t>
            </a:r>
            <a:r>
              <a:rPr lang="en" sz="1500">
                <a:solidFill>
                  <a:srgbClr val="004AAD"/>
                </a:solidFill>
              </a:rPr>
              <a:t>comprensión</a:t>
            </a:r>
            <a:r>
              <a:rPr lang="en" sz="1500">
                <a:solidFill>
                  <a:srgbClr val="004AAD"/>
                </a:solidFill>
              </a:rPr>
              <a:t> (inferencia, tema, evidencia textual)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Escribir con detalle y apoyar evidencia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Animar y alentar discusiones sobre libros en casa </a:t>
            </a:r>
            <a:endParaRPr sz="1500">
              <a:solidFill>
                <a:srgbClr val="004AAD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grpSp>
        <p:nvGrpSpPr>
          <p:cNvPr id="147" name="Google Shape;147;p19"/>
          <p:cNvGrpSpPr/>
          <p:nvPr/>
        </p:nvGrpSpPr>
        <p:grpSpPr>
          <a:xfrm>
            <a:off x="56" y="4762598"/>
            <a:ext cx="9144107" cy="380948"/>
            <a:chOff x="0" y="-38100"/>
            <a:chExt cx="5591700" cy="850900"/>
          </a:xfrm>
        </p:grpSpPr>
        <p:sp>
          <p:nvSpPr>
            <p:cNvPr id="148" name="Google Shape;148;p19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49" name="Google Shape;149;p19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8004509" y="1714500"/>
            <a:ext cx="679187" cy="764015"/>
          </a:xfrm>
          <a:custGeom>
            <a:rect b="b" l="l" r="r" t="t"/>
            <a:pathLst>
              <a:path extrusionOk="0" h="1528031" w="1358373">
                <a:moveTo>
                  <a:pt x="0" y="0"/>
                </a:moveTo>
                <a:lnTo>
                  <a:pt x="1358373" y="0"/>
                </a:lnTo>
                <a:lnTo>
                  <a:pt x="1358373" y="1528032"/>
                </a:lnTo>
                <a:lnTo>
                  <a:pt x="0" y="1528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9"/>
          <p:cNvSpPr/>
          <p:nvPr/>
        </p:nvSpPr>
        <p:spPr>
          <a:xfrm>
            <a:off x="7852866" y="4141652"/>
            <a:ext cx="654582" cy="674375"/>
          </a:xfrm>
          <a:custGeom>
            <a:rect b="b" l="l" r="r" t="t"/>
            <a:pathLst>
              <a:path extrusionOk="0" h="1348749" w="1309165">
                <a:moveTo>
                  <a:pt x="0" y="0"/>
                </a:moveTo>
                <a:lnTo>
                  <a:pt x="1309164" y="0"/>
                </a:lnTo>
                <a:lnTo>
                  <a:pt x="1309164" y="1348749"/>
                </a:lnTo>
                <a:lnTo>
                  <a:pt x="0" y="134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9"/>
          <p:cNvSpPr/>
          <p:nvPr/>
        </p:nvSpPr>
        <p:spPr>
          <a:xfrm>
            <a:off x="6628224" y="4256525"/>
            <a:ext cx="784735" cy="802879"/>
          </a:xfrm>
          <a:custGeom>
            <a:rect b="b" l="l" r="r" t="t"/>
            <a:pathLst>
              <a:path extrusionOk="0" h="1605759" w="1569470">
                <a:moveTo>
                  <a:pt x="0" y="0"/>
                </a:moveTo>
                <a:lnTo>
                  <a:pt x="1569471" y="0"/>
                </a:lnTo>
                <a:lnTo>
                  <a:pt x="1569471" y="1605759"/>
                </a:lnTo>
                <a:lnTo>
                  <a:pt x="0" y="160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9"/>
          <p:cNvSpPr/>
          <p:nvPr/>
        </p:nvSpPr>
        <p:spPr>
          <a:xfrm>
            <a:off x="7676615" y="3044862"/>
            <a:ext cx="1007088" cy="275767"/>
          </a:xfrm>
          <a:custGeom>
            <a:rect b="b" l="l" r="r" t="t"/>
            <a:pathLst>
              <a:path extrusionOk="0" h="551535" w="2014177">
                <a:moveTo>
                  <a:pt x="0" y="0"/>
                </a:moveTo>
                <a:lnTo>
                  <a:pt x="2014178" y="0"/>
                </a:lnTo>
                <a:lnTo>
                  <a:pt x="2014178" y="551535"/>
                </a:lnTo>
                <a:lnTo>
                  <a:pt x="0" y="55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9"/>
          <p:cNvSpPr/>
          <p:nvPr/>
        </p:nvSpPr>
        <p:spPr>
          <a:xfrm>
            <a:off x="2651938" y="664827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9"/>
          <p:cNvSpPr txBox="1"/>
          <p:nvPr/>
        </p:nvSpPr>
        <p:spPr>
          <a:xfrm>
            <a:off x="843817" y="-25640"/>
            <a:ext cx="745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4th Grade</a:t>
            </a:r>
            <a:endParaRPr b="1" sz="100"/>
          </a:p>
        </p:txBody>
      </p:sp>
      <p:sp>
        <p:nvSpPr>
          <p:cNvPr id="156" name="Google Shape;156;p19"/>
          <p:cNvSpPr/>
          <p:nvPr/>
        </p:nvSpPr>
        <p:spPr>
          <a:xfrm>
            <a:off x="7077898" y="49534"/>
            <a:ext cx="1941697" cy="1553358"/>
          </a:xfrm>
          <a:custGeom>
            <a:rect b="b" l="l" r="r" t="t"/>
            <a:pathLst>
              <a:path extrusionOk="0" h="3106715" w="3883394">
                <a:moveTo>
                  <a:pt x="0" y="0"/>
                </a:moveTo>
                <a:lnTo>
                  <a:pt x="3883395" y="0"/>
                </a:lnTo>
                <a:lnTo>
                  <a:pt x="3883395" y="3106716"/>
                </a:lnTo>
                <a:lnTo>
                  <a:pt x="0" y="310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 rot="5534745">
            <a:off x="-1052956" y="-861338"/>
            <a:ext cx="3404592" cy="4256427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20"/>
          <p:cNvSpPr txBox="1"/>
          <p:nvPr/>
        </p:nvSpPr>
        <p:spPr>
          <a:xfrm>
            <a:off x="634688" y="798725"/>
            <a:ext cx="7369800" cy="401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Temas a discutir</a:t>
            </a:r>
            <a:endParaRPr b="1"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Matematicas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Fracciones, decimales, </a:t>
            </a:r>
            <a:r>
              <a:rPr lang="en" sz="1500">
                <a:solidFill>
                  <a:srgbClr val="004AAD"/>
                </a:solidFill>
              </a:rPr>
              <a:t>conexión</a:t>
            </a:r>
            <a:r>
              <a:rPr lang="en" sz="1500">
                <a:solidFill>
                  <a:srgbClr val="004AAD"/>
                </a:solidFill>
              </a:rPr>
              <a:t> de porcentajes 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4AAD"/>
                </a:solidFill>
              </a:rPr>
              <a:t>Conceptos de </a:t>
            </a:r>
            <a:r>
              <a:rPr lang="en" sz="1500">
                <a:solidFill>
                  <a:srgbClr val="004AAD"/>
                </a:solidFill>
              </a:rPr>
              <a:t>preparación</a:t>
            </a:r>
            <a:r>
              <a:rPr lang="en" sz="1500">
                <a:solidFill>
                  <a:srgbClr val="004AAD"/>
                </a:solidFill>
              </a:rPr>
              <a:t> para escuela secundaria (volumen, orden de  operaciones)</a:t>
            </a:r>
            <a:br>
              <a:rPr lang="en" sz="1500">
                <a:solidFill>
                  <a:srgbClr val="004AAD"/>
                </a:solidFill>
              </a:rPr>
            </a:b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Mentalidad de crecimiento en </a:t>
            </a:r>
            <a:r>
              <a:rPr lang="en" sz="1500">
                <a:solidFill>
                  <a:srgbClr val="004AAD"/>
                </a:solidFill>
              </a:rPr>
              <a:t>solución</a:t>
            </a:r>
            <a:r>
              <a:rPr lang="en" sz="1500">
                <a:solidFill>
                  <a:srgbClr val="004AAD"/>
                </a:solidFill>
              </a:rPr>
              <a:t> de problemas</a:t>
            </a:r>
            <a:br>
              <a:rPr lang="en" sz="1500">
                <a:solidFill>
                  <a:srgbClr val="004AAD"/>
                </a:solidFill>
              </a:rPr>
            </a:br>
            <a:endParaRPr sz="1500">
              <a:solidFill>
                <a:srgbClr val="004AA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AD"/>
                </a:solidFill>
              </a:rPr>
              <a:t>Alfabetización</a:t>
            </a:r>
            <a:endParaRPr b="1"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Analizar la estructura del texto y el </a:t>
            </a:r>
            <a:r>
              <a:rPr lang="en" sz="1500">
                <a:solidFill>
                  <a:srgbClr val="004AAD"/>
                </a:solidFill>
              </a:rPr>
              <a:t>propósito</a:t>
            </a:r>
            <a:r>
              <a:rPr lang="en" sz="1500">
                <a:solidFill>
                  <a:srgbClr val="004AAD"/>
                </a:solidFill>
              </a:rPr>
              <a:t> del autor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Comparar y contrastar textos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Investigar y escribir proyectos (organizar ideas, citar fuentes)</a:t>
            </a:r>
            <a:endParaRPr sz="1500">
              <a:solidFill>
                <a:srgbClr val="004AAD"/>
              </a:solidFill>
            </a:endParaRPr>
          </a:p>
          <a:p>
            <a:pPr indent="-2095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1500"/>
              <a:buChar char="●"/>
            </a:pPr>
            <a:r>
              <a:rPr lang="en" sz="1500">
                <a:solidFill>
                  <a:srgbClr val="004AAD"/>
                </a:solidFill>
              </a:rPr>
              <a:t>Animar y alentar lectura independiente de textos </a:t>
            </a:r>
            <a:r>
              <a:rPr lang="en" sz="1500">
                <a:solidFill>
                  <a:srgbClr val="004AAD"/>
                </a:solidFill>
              </a:rPr>
              <a:t>más</a:t>
            </a:r>
            <a:r>
              <a:rPr lang="en" sz="1500">
                <a:solidFill>
                  <a:srgbClr val="004AAD"/>
                </a:solidFill>
              </a:rPr>
              <a:t> complejos</a:t>
            </a:r>
            <a:endParaRPr b="1" sz="1500">
              <a:solidFill>
                <a:srgbClr val="004AAD"/>
              </a:solidFill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56" y="4762598"/>
            <a:ext cx="9144107" cy="380948"/>
            <a:chOff x="0" y="-38100"/>
            <a:chExt cx="5591700" cy="850900"/>
          </a:xfrm>
        </p:grpSpPr>
        <p:sp>
          <p:nvSpPr>
            <p:cNvPr id="164" name="Google Shape;164;p20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65" name="Google Shape;165;p20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0"/>
          <p:cNvSpPr/>
          <p:nvPr/>
        </p:nvSpPr>
        <p:spPr>
          <a:xfrm>
            <a:off x="8004509" y="1714500"/>
            <a:ext cx="679187" cy="764015"/>
          </a:xfrm>
          <a:custGeom>
            <a:rect b="b" l="l" r="r" t="t"/>
            <a:pathLst>
              <a:path extrusionOk="0" h="1528031" w="1358373">
                <a:moveTo>
                  <a:pt x="0" y="0"/>
                </a:moveTo>
                <a:lnTo>
                  <a:pt x="1358373" y="0"/>
                </a:lnTo>
                <a:lnTo>
                  <a:pt x="1358373" y="1528032"/>
                </a:lnTo>
                <a:lnTo>
                  <a:pt x="0" y="1528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20"/>
          <p:cNvSpPr/>
          <p:nvPr/>
        </p:nvSpPr>
        <p:spPr>
          <a:xfrm>
            <a:off x="7852866" y="4141652"/>
            <a:ext cx="654582" cy="674375"/>
          </a:xfrm>
          <a:custGeom>
            <a:rect b="b" l="l" r="r" t="t"/>
            <a:pathLst>
              <a:path extrusionOk="0" h="1348749" w="1309165">
                <a:moveTo>
                  <a:pt x="0" y="0"/>
                </a:moveTo>
                <a:lnTo>
                  <a:pt x="1309164" y="0"/>
                </a:lnTo>
                <a:lnTo>
                  <a:pt x="1309164" y="1348749"/>
                </a:lnTo>
                <a:lnTo>
                  <a:pt x="0" y="134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20"/>
          <p:cNvSpPr/>
          <p:nvPr/>
        </p:nvSpPr>
        <p:spPr>
          <a:xfrm>
            <a:off x="6628224" y="4256525"/>
            <a:ext cx="784735" cy="802879"/>
          </a:xfrm>
          <a:custGeom>
            <a:rect b="b" l="l" r="r" t="t"/>
            <a:pathLst>
              <a:path extrusionOk="0" h="1605759" w="1569470">
                <a:moveTo>
                  <a:pt x="0" y="0"/>
                </a:moveTo>
                <a:lnTo>
                  <a:pt x="1569471" y="0"/>
                </a:lnTo>
                <a:lnTo>
                  <a:pt x="1569471" y="1605759"/>
                </a:lnTo>
                <a:lnTo>
                  <a:pt x="0" y="160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20"/>
          <p:cNvSpPr/>
          <p:nvPr/>
        </p:nvSpPr>
        <p:spPr>
          <a:xfrm>
            <a:off x="7676615" y="3044862"/>
            <a:ext cx="1007088" cy="275767"/>
          </a:xfrm>
          <a:custGeom>
            <a:rect b="b" l="l" r="r" t="t"/>
            <a:pathLst>
              <a:path extrusionOk="0" h="551535" w="2014177">
                <a:moveTo>
                  <a:pt x="0" y="0"/>
                </a:moveTo>
                <a:lnTo>
                  <a:pt x="2014178" y="0"/>
                </a:lnTo>
                <a:lnTo>
                  <a:pt x="2014178" y="551535"/>
                </a:lnTo>
                <a:lnTo>
                  <a:pt x="0" y="55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20"/>
          <p:cNvSpPr/>
          <p:nvPr/>
        </p:nvSpPr>
        <p:spPr>
          <a:xfrm>
            <a:off x="2652038" y="548827"/>
            <a:ext cx="3840131" cy="179718"/>
          </a:xfrm>
          <a:custGeom>
            <a:rect b="b" l="l" r="r" t="t"/>
            <a:pathLst>
              <a:path extrusionOk="0" h="460816" w="7680262">
                <a:moveTo>
                  <a:pt x="0" y="0"/>
                </a:moveTo>
                <a:lnTo>
                  <a:pt x="7680262" y="0"/>
                </a:lnTo>
                <a:lnTo>
                  <a:pt x="7680262" y="460816"/>
                </a:lnTo>
                <a:lnTo>
                  <a:pt x="0" y="460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20"/>
          <p:cNvSpPr txBox="1"/>
          <p:nvPr/>
        </p:nvSpPr>
        <p:spPr>
          <a:xfrm>
            <a:off x="843817" y="-25640"/>
            <a:ext cx="745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5th Grade</a:t>
            </a:r>
            <a:endParaRPr b="1" sz="100"/>
          </a:p>
        </p:txBody>
      </p:sp>
      <p:sp>
        <p:nvSpPr>
          <p:cNvPr id="172" name="Google Shape;172;p20"/>
          <p:cNvSpPr/>
          <p:nvPr/>
        </p:nvSpPr>
        <p:spPr>
          <a:xfrm>
            <a:off x="7077898" y="49534"/>
            <a:ext cx="1941697" cy="1553358"/>
          </a:xfrm>
          <a:custGeom>
            <a:rect b="b" l="l" r="r" t="t"/>
            <a:pathLst>
              <a:path extrusionOk="0" h="3106715" w="3883394">
                <a:moveTo>
                  <a:pt x="0" y="0"/>
                </a:moveTo>
                <a:lnTo>
                  <a:pt x="3883395" y="0"/>
                </a:lnTo>
                <a:lnTo>
                  <a:pt x="3883395" y="3106716"/>
                </a:lnTo>
                <a:lnTo>
                  <a:pt x="0" y="310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CEDE"/>
            </a:gs>
            <a:gs pos="100000">
              <a:srgbClr val="FFFFFF"/>
            </a:gs>
          </a:gsLst>
          <a:lin ang="2700006" scaled="0"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/>
          <p:nvPr/>
        </p:nvSpPr>
        <p:spPr>
          <a:xfrm rot="2086670">
            <a:off x="8045835" y="-1141014"/>
            <a:ext cx="3508376" cy="3245554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1"/>
          <p:cNvSpPr/>
          <p:nvPr/>
        </p:nvSpPr>
        <p:spPr>
          <a:xfrm rot="4681974">
            <a:off x="-1152566" y="3430810"/>
            <a:ext cx="2509295" cy="3208162"/>
          </a:xfrm>
          <a:custGeom>
            <a:rect b="b" l="l" r="r" t="t"/>
            <a:pathLst>
              <a:path extrusionOk="0" h="5577884" w="5336435">
                <a:moveTo>
                  <a:pt x="0" y="0"/>
                </a:moveTo>
                <a:lnTo>
                  <a:pt x="5336435" y="0"/>
                </a:lnTo>
                <a:lnTo>
                  <a:pt x="5336435" y="5577884"/>
                </a:lnTo>
                <a:lnTo>
                  <a:pt x="0" y="557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9" name="Google Shape;179;p21"/>
          <p:cNvGrpSpPr/>
          <p:nvPr/>
        </p:nvGrpSpPr>
        <p:grpSpPr>
          <a:xfrm>
            <a:off x="-56" y="4713565"/>
            <a:ext cx="9144107" cy="411665"/>
            <a:chOff x="0" y="-38100"/>
            <a:chExt cx="5591700" cy="850900"/>
          </a:xfrm>
        </p:grpSpPr>
        <p:sp>
          <p:nvSpPr>
            <p:cNvPr id="180" name="Google Shape;180;p21"/>
            <p:cNvSpPr/>
            <p:nvPr/>
          </p:nvSpPr>
          <p:spPr>
            <a:xfrm>
              <a:off x="0" y="0"/>
              <a:ext cx="5591551" cy="812800"/>
            </a:xfrm>
            <a:custGeom>
              <a:rect b="b" l="l" r="r" t="t"/>
              <a:pathLst>
                <a:path extrusionOk="0" h="812800" w="5591551">
                  <a:moveTo>
                    <a:pt x="0" y="0"/>
                  </a:moveTo>
                  <a:lnTo>
                    <a:pt x="5591551" y="0"/>
                  </a:lnTo>
                  <a:lnTo>
                    <a:pt x="55915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81" name="Google Shape;181;p21"/>
            <p:cNvSpPr txBox="1"/>
            <p:nvPr/>
          </p:nvSpPr>
          <p:spPr>
            <a:xfrm>
              <a:off x="0" y="-38100"/>
              <a:ext cx="5591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50" lIns="25350" spcFirstLastPara="1" rIns="25350" wrap="square" tIns="253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21"/>
          <p:cNvSpPr/>
          <p:nvPr/>
        </p:nvSpPr>
        <p:spPr>
          <a:xfrm>
            <a:off x="6951482" y="3017668"/>
            <a:ext cx="2107957" cy="2057400"/>
          </a:xfrm>
          <a:custGeom>
            <a:rect b="b" l="l" r="r" t="t"/>
            <a:pathLst>
              <a:path extrusionOk="0" h="4114800" w="4215915">
                <a:moveTo>
                  <a:pt x="0" y="0"/>
                </a:moveTo>
                <a:lnTo>
                  <a:pt x="4215915" y="0"/>
                </a:lnTo>
                <a:lnTo>
                  <a:pt x="42159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21"/>
          <p:cNvSpPr txBox="1"/>
          <p:nvPr/>
        </p:nvSpPr>
        <p:spPr>
          <a:xfrm>
            <a:off x="1482150" y="0"/>
            <a:ext cx="5864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Sesión</a:t>
            </a:r>
            <a:r>
              <a:rPr b="1" lang="en" sz="4900">
                <a:solidFill>
                  <a:srgbClr val="004AAD"/>
                </a:solidFill>
                <a:latin typeface="Play"/>
                <a:ea typeface="Play"/>
                <a:cs typeface="Play"/>
                <a:sym typeface="Play"/>
              </a:rPr>
              <a:t> de Trabajo</a:t>
            </a:r>
            <a:endParaRPr b="1" sz="100"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0" y="0"/>
            <a:ext cx="1482188" cy="992600"/>
          </a:xfrm>
          <a:prstGeom prst="rect">
            <a:avLst/>
          </a:prstGeom>
          <a:noFill/>
          <a:ln cap="flat" cmpd="sng" w="38100">
            <a:solidFill>
              <a:srgbClr val="FF66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heck out this silent 30-minute timer with a beautiful harp to signal the end.&#10;&#10;#Instructabeats #Timers #colorfultimer #silenttimer #countdown #classroomtimer #teaching #education #elementaryeducation #teachers #teachersofyoutube #teachersofig #teachersofthegram #teachersofinsta #teachersofinstagram #teachersfollowteachers #educationalmusic #classroom #edtech #elearning #student #students" id="185" name="Google Shape;185;p21" title="30 Minute Timer Countdown - Silent and Colorful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9975" y="6"/>
            <a:ext cx="2464025" cy="1386013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21"/>
          <p:cNvSpPr/>
          <p:nvPr/>
        </p:nvSpPr>
        <p:spPr>
          <a:xfrm>
            <a:off x="1989438" y="1192213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Kindergarten Matematicas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4829325" y="1192213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Kindergarten Lectura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1989438" y="1695263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 Grado 1 Matematicas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4829325" y="1695256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Grado 1 Lectura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1989438" y="2198313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2 Matematicas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4829325" y="2198306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2  Lectura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1989438" y="2701356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3  Matematicas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4829325" y="2701356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3 Lectura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4829325" y="3204413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4 Lectura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1989438" y="3256944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4 Matematicas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1989438" y="3812538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5 Matematicas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4829325" y="3812538"/>
            <a:ext cx="2464200" cy="411600"/>
          </a:xfrm>
          <a:prstGeom prst="rect">
            <a:avLst/>
          </a:prstGeom>
          <a:solidFill>
            <a:schemeClr val="lt1"/>
          </a:solidFill>
          <a:ln cap="flat" cmpd="sng" w="143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5 Lectura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425600" y="700556"/>
            <a:ext cx="62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66C4"/>
                </a:solidFill>
                <a:latin typeface="Calibri"/>
                <a:ea typeface="Calibri"/>
                <a:cs typeface="Calibri"/>
                <a:sym typeface="Calibri"/>
              </a:rPr>
              <a:t>Tables</a:t>
            </a:r>
            <a:endParaRPr sz="2000" u="sng">
              <a:solidFill>
                <a:srgbClr val="FF6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054" y="1121909"/>
            <a:ext cx="552207" cy="5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054" y="1624959"/>
            <a:ext cx="552207" cy="5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054" y="2163159"/>
            <a:ext cx="552207" cy="5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054" y="2657328"/>
            <a:ext cx="552207" cy="5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054" y="3186653"/>
            <a:ext cx="552207" cy="5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054" y="3715978"/>
            <a:ext cx="552207" cy="55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