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8"/>
  </p:notesMasterIdLst>
  <p:handoutMasterIdLst>
    <p:handoutMasterId r:id="rId49"/>
  </p:handoutMasterIdLst>
  <p:sldIdLst>
    <p:sldId id="304" r:id="rId2"/>
    <p:sldId id="305" r:id="rId3"/>
    <p:sldId id="257" r:id="rId4"/>
    <p:sldId id="258" r:id="rId5"/>
    <p:sldId id="260" r:id="rId6"/>
    <p:sldId id="306" r:id="rId7"/>
    <p:sldId id="317" r:id="rId8"/>
    <p:sldId id="293" r:id="rId9"/>
    <p:sldId id="307" r:id="rId10"/>
    <p:sldId id="335" r:id="rId11"/>
    <p:sldId id="308" r:id="rId12"/>
    <p:sldId id="309" r:id="rId13"/>
    <p:sldId id="310" r:id="rId14"/>
    <p:sldId id="311" r:id="rId15"/>
    <p:sldId id="319" r:id="rId16"/>
    <p:sldId id="318" r:id="rId17"/>
    <p:sldId id="320" r:id="rId18"/>
    <p:sldId id="312" r:id="rId19"/>
    <p:sldId id="314" r:id="rId20"/>
    <p:sldId id="313" r:id="rId21"/>
    <p:sldId id="325" r:id="rId22"/>
    <p:sldId id="315" r:id="rId23"/>
    <p:sldId id="316" r:id="rId24"/>
    <p:sldId id="321" r:id="rId25"/>
    <p:sldId id="296" r:id="rId26"/>
    <p:sldId id="323" r:id="rId27"/>
    <p:sldId id="322" r:id="rId28"/>
    <p:sldId id="327" r:id="rId29"/>
    <p:sldId id="328" r:id="rId30"/>
    <p:sldId id="330" r:id="rId31"/>
    <p:sldId id="329" r:id="rId32"/>
    <p:sldId id="332" r:id="rId33"/>
    <p:sldId id="261" r:id="rId34"/>
    <p:sldId id="333" r:id="rId35"/>
    <p:sldId id="346" r:id="rId36"/>
    <p:sldId id="334" r:id="rId37"/>
    <p:sldId id="337" r:id="rId38"/>
    <p:sldId id="338" r:id="rId39"/>
    <p:sldId id="339" r:id="rId40"/>
    <p:sldId id="340" r:id="rId41"/>
    <p:sldId id="341" r:id="rId42"/>
    <p:sldId id="342" r:id="rId43"/>
    <p:sldId id="344" r:id="rId44"/>
    <p:sldId id="345" r:id="rId45"/>
    <p:sldId id="343" r:id="rId46"/>
    <p:sldId id="289"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32"/>
      </p:cViewPr>
      <p:guideLst>
        <p:guide orient="horz" pos="2160"/>
        <p:guide pos="2880"/>
      </p:guideLst>
    </p:cSldViewPr>
  </p:slideViewPr>
  <p:notesTextViewPr>
    <p:cViewPr>
      <p:scale>
        <a:sx n="1" d="1"/>
        <a:sy n="1" d="1"/>
      </p:scale>
      <p:origin x="0" y="0"/>
    </p:cViewPr>
  </p:notesTextViewPr>
  <p:sorterViewPr>
    <p:cViewPr>
      <p:scale>
        <a:sx n="100" d="100"/>
        <a:sy n="100" d="100"/>
      </p:scale>
      <p:origin x="0" y="42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798AD2-4E53-413B-B874-1DF45AD4DADD}" type="datetimeFigureOut">
              <a:rPr lang="en-US" smtClean="0"/>
              <a:pPr/>
              <a:t>3/8/2017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DAC8C0-D3F2-4372-B4E6-F019A77A0D7C}" type="slidenum">
              <a:rPr lang="en-US" smtClean="0"/>
              <a:pPr/>
              <a:t>‹#›</a:t>
            </a:fld>
            <a:endParaRPr lang="en-US"/>
          </a:p>
        </p:txBody>
      </p:sp>
    </p:spTree>
    <p:extLst>
      <p:ext uri="{BB962C8B-B14F-4D97-AF65-F5344CB8AC3E}">
        <p14:creationId xmlns:p14="http://schemas.microsoft.com/office/powerpoint/2010/main" val="937286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52E5CA-67D9-4FE7-9FE4-C6CE903704AC}" type="datetimeFigureOut">
              <a:rPr lang="en-US" smtClean="0"/>
              <a:pPr/>
              <a:t>3/8/2017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DBD42C-20C3-4F0C-9B69-9F62D31DD2C5}" type="slidenum">
              <a:rPr lang="en-US" smtClean="0"/>
              <a:pPr/>
              <a:t>‹#›</a:t>
            </a:fld>
            <a:endParaRPr lang="en-US"/>
          </a:p>
        </p:txBody>
      </p:sp>
    </p:spTree>
    <p:extLst>
      <p:ext uri="{BB962C8B-B14F-4D97-AF65-F5344CB8AC3E}">
        <p14:creationId xmlns:p14="http://schemas.microsoft.com/office/powerpoint/2010/main" val="227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120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spect="1" noChangeArrowheads="1"/>
          </p:cNvSpPr>
          <p:nvPr>
            <p:ph type="sldImg"/>
          </p:nvPr>
        </p:nvSpPr>
        <p:spPr>
          <a:xfrm>
            <a:off x="1184275" y="696913"/>
            <a:ext cx="4649788" cy="3486150"/>
          </a:xfrm>
          <a:solidFill>
            <a:srgbClr val="FFFFFF"/>
          </a:solidFill>
          <a:ln/>
          <a:extLst>
            <a:ext uri="{FAA26D3D-D897-4be2-8F04-BA451C77F1D7}">
              <ma14:placeholderFlag xmlns="" xmlns:ma14="http://schemas.microsoft.com/office/mac/drawingml/2011/main" val="1"/>
            </a:ext>
          </a:extLst>
        </p:spPr>
      </p:sp>
      <p:sp>
        <p:nvSpPr>
          <p:cNvPr id="7680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089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294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120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spect="1" noChangeArrowheads="1"/>
          </p:cNvSpPr>
          <p:nvPr>
            <p:ph type="sldImg"/>
          </p:nvPr>
        </p:nvSpPr>
        <p:spPr>
          <a:xfrm>
            <a:off x="1184275" y="696913"/>
            <a:ext cx="4649788" cy="3486150"/>
          </a:xfrm>
          <a:solidFill>
            <a:srgbClr val="FFFFFF"/>
          </a:solidFill>
          <a:ln/>
          <a:extLst>
            <a:ext uri="{FAA26D3D-D897-4be2-8F04-BA451C77F1D7}">
              <ma14:placeholderFlag xmlns="" xmlns:ma14="http://schemas.microsoft.com/office/mac/drawingml/2011/main" val="1"/>
            </a:ext>
          </a:extLst>
        </p:spPr>
      </p:sp>
      <p:sp>
        <p:nvSpPr>
          <p:cNvPr id="8499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089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704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p:cNvSpPr>
          <p:nvPr>
            <p:ph type="sldImg"/>
          </p:nvPr>
        </p:nvSpPr>
        <p:spPr>
          <a:xfrm>
            <a:off x="1184275" y="696913"/>
            <a:ext cx="4649788" cy="3486150"/>
          </a:xfrm>
          <a:solidFill>
            <a:srgbClr val="FFFFFF"/>
          </a:solidFill>
          <a:ln/>
          <a:extLst>
            <a:ext uri="{FAA26D3D-D897-4be2-8F04-BA451C77F1D7}">
              <ma14:placeholderFlag xmlns:ma14="http://schemas.microsoft.com/office/mac/drawingml/2011/main" xmlns="" val="1"/>
            </a:ext>
          </a:extLst>
        </p:spPr>
      </p:sp>
      <p:sp>
        <p:nvSpPr>
          <p:cNvPr id="8909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p:cNvSpPr>
          <p:nvPr>
            <p:ph type="sldImg"/>
          </p:nvPr>
        </p:nvSpPr>
        <p:spPr>
          <a:xfrm>
            <a:off x="1184275" y="696913"/>
            <a:ext cx="4649788" cy="3486150"/>
          </a:xfrm>
          <a:solidFill>
            <a:srgbClr val="FFFFFF"/>
          </a:solidFill>
          <a:ln/>
          <a:extLst>
            <a:ext uri="{FAA26D3D-D897-4be2-8F04-BA451C77F1D7}">
              <ma14:placeholderFlag xmlns:ma14="http://schemas.microsoft.com/office/mac/drawingml/2011/main" xmlns="" val="1"/>
            </a:ext>
          </a:extLst>
        </p:spPr>
      </p:sp>
      <p:sp>
        <p:nvSpPr>
          <p:cNvPr id="6349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p:cNvSpPr>
          <p:nvPr>
            <p:ph type="sldImg"/>
          </p:nvPr>
        </p:nvSpPr>
        <p:spPr>
          <a:xfrm>
            <a:off x="1184275" y="696913"/>
            <a:ext cx="4649788" cy="3486150"/>
          </a:xfrm>
          <a:solidFill>
            <a:srgbClr val="FFFFFF"/>
          </a:solidFill>
          <a:ln/>
          <a:extLst>
            <a:ext uri="{FAA26D3D-D897-4be2-8F04-BA451C77F1D7}">
              <ma14:placeholderFlag xmlns:ma14="http://schemas.microsoft.com/office/mac/drawingml/2011/main" xmlns="" val="1"/>
            </a:ext>
          </a:extLst>
        </p:spPr>
      </p:sp>
      <p:sp>
        <p:nvSpPr>
          <p:cNvPr id="6349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939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p:cNvSpPr>
          <p:nvPr>
            <p:ph type="sldImg"/>
          </p:nvPr>
        </p:nvSpPr>
        <p:spPr>
          <a:xfrm>
            <a:off x="1184275" y="696913"/>
            <a:ext cx="4649788" cy="3486150"/>
          </a:xfrm>
          <a:solidFill>
            <a:srgbClr val="FFFFFF"/>
          </a:solidFill>
          <a:ln/>
          <a:extLst>
            <a:ext uri="{FAA26D3D-D897-4be2-8F04-BA451C77F1D7}">
              <ma14:placeholderFlag xmlns:ma14="http://schemas.microsoft.com/office/mac/drawingml/2011/main" xmlns="" val="1"/>
            </a:ext>
          </a:extLst>
        </p:spPr>
      </p:sp>
      <p:sp>
        <p:nvSpPr>
          <p:cNvPr id="6144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p:cNvSpPr>
          <p:nvPr>
            <p:ph type="sldImg"/>
          </p:nvPr>
        </p:nvSpPr>
        <p:spPr>
          <a:xfrm>
            <a:off x="1184275" y="696913"/>
            <a:ext cx="4649788" cy="3486150"/>
          </a:xfrm>
          <a:solidFill>
            <a:srgbClr val="FFFFFF"/>
          </a:solidFill>
          <a:ln/>
          <a:extLst>
            <a:ext uri="{FAA26D3D-D897-4be2-8F04-BA451C77F1D7}">
              <ma14:placeholderFlag xmlns:ma14="http://schemas.microsoft.com/office/mac/drawingml/2011/main" xmlns="" val="1"/>
            </a:ext>
          </a:extLst>
        </p:spPr>
      </p:sp>
      <p:sp>
        <p:nvSpPr>
          <p:cNvPr id="6144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p:cNvSpPr>
          <p:nvPr>
            <p:ph type="sldImg"/>
          </p:nvPr>
        </p:nvSpPr>
        <p:spPr>
          <a:xfrm>
            <a:off x="1184275" y="696913"/>
            <a:ext cx="4649788" cy="3486150"/>
          </a:xfrm>
          <a:solidFill>
            <a:srgbClr val="FFFFFF"/>
          </a:solidFill>
          <a:ln/>
          <a:extLst>
            <a:ext uri="{FAA26D3D-D897-4be2-8F04-BA451C77F1D7}">
              <ma14:placeholderFlag xmlns:ma14="http://schemas.microsoft.com/office/mac/drawingml/2011/main" xmlns="" val="1"/>
            </a:ext>
          </a:extLst>
        </p:spPr>
      </p:sp>
      <p:sp>
        <p:nvSpPr>
          <p:cNvPr id="6349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p:cNvSpPr>
          <p:nvPr>
            <p:ph type="sldImg"/>
          </p:nvPr>
        </p:nvSpPr>
        <p:spPr>
          <a:xfrm>
            <a:off x="1184275" y="696913"/>
            <a:ext cx="4649788" cy="3486150"/>
          </a:xfrm>
          <a:solidFill>
            <a:srgbClr val="FFFFFF"/>
          </a:solidFill>
          <a:ln/>
          <a:extLst>
            <a:ext uri="{FAA26D3D-D897-4be2-8F04-BA451C77F1D7}">
              <ma14:placeholderFlag xmlns:ma14="http://schemas.microsoft.com/office/mac/drawingml/2011/main" xmlns="" val="1"/>
            </a:ext>
          </a:extLst>
        </p:spPr>
      </p:sp>
      <p:sp>
        <p:nvSpPr>
          <p:cNvPr id="6349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F70963-AE53-4410-9B64-7297AE1831B0}"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70963-AE53-4410-9B64-7297AE1831B0}"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1F70963-AE53-4410-9B64-7297AE1831B0}"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70963-AE53-4410-9B64-7297AE1831B0}"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70963-AE53-4410-9B64-7297AE1831B0}"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F70963-AE53-4410-9B64-7297AE1831B0}"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71A7-4B1F-4C3F-91B3-BA66B0F5BDCA}"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F70963-AE53-4410-9B64-7297AE1831B0}" type="datetimeFigureOut">
              <a:rPr lang="en-US" smtClean="0"/>
              <a:pPr/>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70963-AE53-4410-9B64-7297AE1831B0}" type="datetimeFigureOut">
              <a:rPr lang="en-US" smtClean="0"/>
              <a:pPr/>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1F70963-AE53-4410-9B64-7297AE1831B0}" type="datetimeFigureOut">
              <a:rPr lang="en-US" smtClean="0"/>
              <a:pPr/>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471A7-4B1F-4C3F-91B3-BA66B0F5BD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1F70963-AE53-4410-9B64-7297AE1831B0}"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71A7-4B1F-4C3F-91B3-BA66B0F5BDCA}"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70963-AE53-4410-9B64-7297AE1831B0}"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71A7-4B1F-4C3F-91B3-BA66B0F5BDCA}"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1F70963-AE53-4410-9B64-7297AE1831B0}" type="datetimeFigureOut">
              <a:rPr lang="en-US" smtClean="0"/>
              <a:pPr/>
              <a:t>3/8/2017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FB471A7-4B1F-4C3F-91B3-BA66B0F5BDCA}"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3103"/>
            <a:ext cx="7848600" cy="1492897"/>
          </a:xfrm>
        </p:spPr>
        <p:txBody>
          <a:bodyPr/>
          <a:lstStyle/>
          <a:p>
            <a:r>
              <a:rPr lang="en-US" sz="4400" dirty="0" smtClean="0">
                <a:solidFill>
                  <a:schemeClr val="tx1"/>
                </a:solidFill>
              </a:rPr>
              <a:t>I Do, We Do, You Do</a:t>
            </a:r>
            <a:endParaRPr lang="en-US" sz="4400" dirty="0"/>
          </a:p>
        </p:txBody>
      </p:sp>
      <p:sp>
        <p:nvSpPr>
          <p:cNvPr id="3" name="Subtitle 2"/>
          <p:cNvSpPr>
            <a:spLocks noGrp="1"/>
          </p:cNvSpPr>
          <p:nvPr>
            <p:ph type="subTitle" idx="1"/>
          </p:nvPr>
        </p:nvSpPr>
        <p:spPr>
          <a:xfrm rot="19140000">
            <a:off x="3825435" y="3003640"/>
            <a:ext cx="3240018" cy="329259"/>
          </a:xfrm>
        </p:spPr>
        <p:txBody>
          <a:bodyPr>
            <a:normAutofit fontScale="92500" lnSpcReduction="20000"/>
          </a:bodyPr>
          <a:lstStyle/>
          <a:p>
            <a:pPr algn="ctr"/>
            <a:r>
              <a:rPr lang="en-US" dirty="0" smtClean="0">
                <a:solidFill>
                  <a:schemeClr val="tx1"/>
                </a:solidFill>
              </a:rPr>
              <a:t>Part 1 and 2</a:t>
            </a:r>
            <a:endParaRPr lang="en-US" dirty="0">
              <a:solidFill>
                <a:schemeClr val="tx1"/>
              </a:solidFill>
            </a:endParaRPr>
          </a:p>
        </p:txBody>
      </p:sp>
      <p:pic>
        <p:nvPicPr>
          <p:cNvPr id="1027" name="Picture 1" descr="bchs color logo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962400"/>
            <a:ext cx="2253910" cy="227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9296" y="3067970"/>
            <a:ext cx="1973806" cy="186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 y="2991582"/>
            <a:ext cx="1944865" cy="194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79932" y="6041532"/>
            <a:ext cx="3092531" cy="400110"/>
          </a:xfrm>
          <a:prstGeom prst="rect">
            <a:avLst/>
          </a:prstGeom>
          <a:noFill/>
        </p:spPr>
        <p:txBody>
          <a:bodyPr wrap="square" rtlCol="0">
            <a:spAutoFit/>
          </a:bodyPr>
          <a:lstStyle/>
          <a:p>
            <a:pPr algn="ctr" eaLnBrk="0" fontAlgn="base" hangingPunct="0">
              <a:spcBef>
                <a:spcPct val="0"/>
              </a:spcBef>
              <a:spcAft>
                <a:spcPct val="0"/>
              </a:spcAft>
            </a:pPr>
            <a:r>
              <a:rPr lang="en-US" sz="1000" i="1" dirty="0" smtClean="0">
                <a:solidFill>
                  <a:srgbClr val="292934"/>
                </a:solidFill>
                <a:ea typeface="ＭＳ Ｐゴシック" charset="0"/>
              </a:rPr>
              <a:t>Content provided by Explicit Instruction- Dr. Anita Archer– Edited and summarized by Leah Jefferson</a:t>
            </a:r>
            <a:r>
              <a:rPr lang="en-US" sz="1000" dirty="0" smtClean="0">
                <a:solidFill>
                  <a:srgbClr val="292934"/>
                </a:solidFill>
                <a:ea typeface="ＭＳ Ｐゴシック" charset="0"/>
              </a:rPr>
              <a:t>.</a:t>
            </a:r>
            <a:endParaRPr lang="en-US" sz="1000" dirty="0">
              <a:solidFill>
                <a:srgbClr val="292934"/>
              </a:solidFill>
              <a:ea typeface="ＭＳ Ｐゴシック" charset="0"/>
            </a:endParaRPr>
          </a:p>
        </p:txBody>
      </p:sp>
    </p:spTree>
    <p:extLst>
      <p:ext uri="{BB962C8B-B14F-4D97-AF65-F5344CB8AC3E}">
        <p14:creationId xmlns:p14="http://schemas.microsoft.com/office/powerpoint/2010/main" val="372751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I DO IT, WE DO IT, YOU DO IT</a:t>
            </a:r>
            <a:endParaRPr lang="en-US" dirty="0">
              <a:solidFill>
                <a:schemeClr val="tx1"/>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752600"/>
            <a:ext cx="3657600" cy="474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026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a:xfrm>
            <a:off x="678753" y="1860911"/>
            <a:ext cx="8276192" cy="4463689"/>
          </a:xfrm>
        </p:spPr>
        <p:txBody>
          <a:bodyPr>
            <a:normAutofit lnSpcReduction="10000"/>
          </a:bodyPr>
          <a:lstStyle/>
          <a:p>
            <a:pPr marL="299933" indent="-299933" defTabSz="799820">
              <a:lnSpc>
                <a:spcPct val="90000"/>
              </a:lnSpc>
              <a:buNone/>
              <a:defRPr/>
            </a:pPr>
            <a:r>
              <a:rPr lang="en-US" sz="2000" b="1" u="sng" dirty="0">
                <a:latin typeface="Helvetica" charset="0"/>
              </a:rPr>
              <a:t>Modeling or demonstrating the skill (I Do It) </a:t>
            </a:r>
            <a:r>
              <a:rPr lang="en-US" sz="2300" b="1" u="sng" dirty="0" smtClean="0">
                <a:latin typeface="Helvetica" charset="0"/>
              </a:rPr>
              <a:t>:</a:t>
            </a:r>
            <a:endParaRPr lang="en-US" sz="2300" b="1" u="sng" dirty="0">
              <a:latin typeface="Helvetica" charset="0"/>
            </a:endParaRPr>
          </a:p>
          <a:p>
            <a:pPr defTabSz="799820">
              <a:lnSpc>
                <a:spcPct val="90000"/>
              </a:lnSpc>
              <a:buFont typeface="Wingdings" panose="05000000000000000000" pitchFamily="2" charset="2"/>
              <a:buChar char="v"/>
              <a:defRPr/>
            </a:pPr>
            <a:r>
              <a:rPr lang="en-US" sz="2200" dirty="0" smtClean="0">
                <a:latin typeface="Helvetica" charset="0"/>
              </a:rPr>
              <a:t>If the skill you are teaching consists of steps to follow or actions to complete, the best way to begin instruction is to </a:t>
            </a:r>
            <a:r>
              <a:rPr lang="en-US" sz="2200" b="1" dirty="0" smtClean="0">
                <a:latin typeface="Helvetica" charset="0"/>
              </a:rPr>
              <a:t>SHOW</a:t>
            </a:r>
            <a:r>
              <a:rPr lang="en-US" sz="2200" dirty="0" smtClean="0">
                <a:latin typeface="Helvetica" charset="0"/>
              </a:rPr>
              <a:t> students what they are supposed to do.  </a:t>
            </a:r>
            <a:r>
              <a:rPr lang="en-US" sz="2200" u="sng" dirty="0" smtClean="0">
                <a:latin typeface="Helvetica" charset="0"/>
              </a:rPr>
              <a:t>Two parts:</a:t>
            </a:r>
          </a:p>
          <a:p>
            <a:pPr marL="1038543" lvl="2" indent="-457200" defTabSz="799820">
              <a:lnSpc>
                <a:spcPct val="90000"/>
              </a:lnSpc>
              <a:buFont typeface="+mj-lt"/>
              <a:buAutoNum type="arabicPeriod"/>
              <a:defRPr/>
            </a:pPr>
            <a:r>
              <a:rPr lang="en-US" sz="2100" dirty="0" smtClean="0">
                <a:latin typeface="Helvetica" charset="0"/>
              </a:rPr>
              <a:t>Demonstrating the skill.</a:t>
            </a:r>
          </a:p>
          <a:p>
            <a:pPr marL="1038543" lvl="2" indent="-457200" defTabSz="799820">
              <a:lnSpc>
                <a:spcPct val="90000"/>
              </a:lnSpc>
              <a:buFont typeface="+mj-lt"/>
              <a:buAutoNum type="arabicPeriod"/>
              <a:defRPr/>
            </a:pPr>
            <a:r>
              <a:rPr lang="en-US" sz="2100" dirty="0" smtClean="0">
                <a:latin typeface="Helvetica" charset="0"/>
              </a:rPr>
              <a:t>Describing what is being done.  </a:t>
            </a:r>
            <a:r>
              <a:rPr lang="en-US" sz="2100" b="1" dirty="0" smtClean="0">
                <a:latin typeface="Helvetica" charset="0"/>
              </a:rPr>
              <a:t>OR</a:t>
            </a:r>
          </a:p>
          <a:p>
            <a:pPr marL="1038543" lvl="2" indent="-457200" defTabSz="799820">
              <a:lnSpc>
                <a:spcPct val="90000"/>
              </a:lnSpc>
              <a:buFont typeface="+mj-lt"/>
              <a:buAutoNum type="arabicPeriod"/>
              <a:defRPr/>
            </a:pPr>
            <a:r>
              <a:rPr lang="en-US" sz="2100" dirty="0" smtClean="0">
                <a:latin typeface="Helvetica" charset="0"/>
              </a:rPr>
              <a:t>The actions being performed.</a:t>
            </a:r>
          </a:p>
          <a:p>
            <a:pPr marL="1038543" lvl="2" indent="-457200" defTabSz="799820">
              <a:lnSpc>
                <a:spcPct val="90000"/>
              </a:lnSpc>
              <a:buFont typeface="+mj-lt"/>
              <a:buAutoNum type="arabicPeriod"/>
              <a:defRPr/>
            </a:pPr>
            <a:r>
              <a:rPr lang="en-US" sz="2100" dirty="0" smtClean="0">
                <a:latin typeface="Helvetica" charset="0"/>
              </a:rPr>
              <a:t>The decisions being made.</a:t>
            </a:r>
          </a:p>
          <a:p>
            <a:pPr marL="581343" lvl="2" indent="0" defTabSz="799820">
              <a:lnSpc>
                <a:spcPct val="90000"/>
              </a:lnSpc>
              <a:buNone/>
              <a:defRPr/>
            </a:pPr>
            <a:endParaRPr lang="en-US" sz="2100" dirty="0">
              <a:latin typeface="Helvetica" charset="0"/>
            </a:endParaRPr>
          </a:p>
          <a:p>
            <a:pPr defTabSz="799820">
              <a:lnSpc>
                <a:spcPct val="90000"/>
              </a:lnSpc>
              <a:buFont typeface="Wingdings" panose="05000000000000000000" pitchFamily="2" charset="2"/>
              <a:buChar char="v"/>
              <a:defRPr/>
            </a:pPr>
            <a:r>
              <a:rPr lang="en-US" sz="2200" dirty="0" smtClean="0">
                <a:latin typeface="Helvetica" charset="0"/>
              </a:rPr>
              <a:t>The describing component of the model is often referred to as a think-aloud.</a:t>
            </a:r>
          </a:p>
          <a:p>
            <a:pPr defTabSz="799820">
              <a:lnSpc>
                <a:spcPct val="90000"/>
              </a:lnSpc>
              <a:buFont typeface="Wingdings" panose="05000000000000000000" pitchFamily="2" charset="2"/>
              <a:buChar char="v"/>
              <a:defRPr/>
            </a:pPr>
            <a:r>
              <a:rPr lang="en-US" sz="2200" dirty="0" smtClean="0">
                <a:latin typeface="Helvetica" charset="0"/>
              </a:rPr>
              <a:t>Thinking aloud gives students access to the self-questions, self-instructions, and decisions that occur as a problem is solved or a task completed.</a:t>
            </a:r>
          </a:p>
        </p:txBody>
      </p:sp>
      <p:sp>
        <p:nvSpPr>
          <p:cNvPr id="6" name="Slide Number Placeholder 5"/>
          <p:cNvSpPr>
            <a:spLocks noGrp="1"/>
          </p:cNvSpPr>
          <p:nvPr>
            <p:ph type="sldNum" sz="quarter" idx="12"/>
          </p:nvPr>
        </p:nvSpPr>
        <p:spPr/>
        <p:txBody>
          <a:bodyPr/>
          <a:lstStyle/>
          <a:p>
            <a:pPr>
              <a:defRPr/>
            </a:pPr>
            <a:fld id="{6D182D6C-9423-FC47-B8F5-DF56D560079B}" type="slidenum">
              <a:rPr lang="en-US"/>
              <a:pPr>
                <a:defRPr/>
              </a:pPr>
              <a:t>11</a:t>
            </a:fld>
            <a:endParaRPr lang="en-US"/>
          </a:p>
        </p:txBody>
      </p:sp>
      <p:sp>
        <p:nvSpPr>
          <p:cNvPr id="406530" name="Rectangle 2"/>
          <p:cNvSpPr>
            <a:spLocks noGrp="1" noChangeArrowheads="1"/>
          </p:cNvSpPr>
          <p:nvPr>
            <p:ph type="title"/>
          </p:nvPr>
        </p:nvSpPr>
        <p:spPr>
          <a:xfrm>
            <a:off x="457200" y="338328"/>
            <a:ext cx="8229600" cy="957072"/>
          </a:xfrm>
        </p:spPr>
        <p:txBody>
          <a:bodyPr>
            <a:normAutofit/>
          </a:bodyPr>
          <a:lstStyle/>
          <a:p>
            <a:pPr defTabSz="913685">
              <a:defRPr/>
            </a:pPr>
            <a:r>
              <a:rPr lang="en-US" sz="2800" b="1" dirty="0">
                <a:solidFill>
                  <a:schemeClr val="tx1"/>
                </a:solidFill>
              </a:rPr>
              <a:t>Explicit Instruction Element #4</a:t>
            </a:r>
            <a:br>
              <a:rPr lang="en-US" sz="2800" b="1" dirty="0">
                <a:solidFill>
                  <a:schemeClr val="tx1"/>
                </a:solidFill>
              </a:rPr>
            </a:br>
            <a:r>
              <a:rPr lang="en-US" sz="2800" b="1" dirty="0">
                <a:solidFill>
                  <a:schemeClr val="tx1"/>
                </a:solidFill>
              </a:rPr>
              <a:t>Designing organized and focused lessons</a:t>
            </a:r>
            <a:endParaRPr lang="en-US" sz="2800" dirty="0">
              <a:solidFill>
                <a:schemeClr val="hlink"/>
              </a:solidFill>
            </a:endParaRPr>
          </a:p>
        </p:txBody>
      </p:sp>
      <p:cxnSp>
        <p:nvCxnSpPr>
          <p:cNvPr id="3" name="Straight Connector 2"/>
          <p:cNvCxnSpPr/>
          <p:nvPr/>
        </p:nvCxnSpPr>
        <p:spPr>
          <a:xfrm>
            <a:off x="1219200" y="3657600"/>
            <a:ext cx="54864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4849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554182" y="2057400"/>
            <a:ext cx="8400762" cy="4075642"/>
          </a:xfrm>
        </p:spPr>
        <p:txBody>
          <a:bodyPr>
            <a:normAutofit/>
          </a:bodyPr>
          <a:lstStyle/>
          <a:p>
            <a:pPr marL="742890" lvl="1" indent="-286049" defTabSz="913685">
              <a:lnSpc>
                <a:spcPct val="90000"/>
              </a:lnSpc>
              <a:buNone/>
              <a:defRPr/>
            </a:pPr>
            <a:r>
              <a:rPr lang="en-US" sz="2800" b="1" u="sng" dirty="0" smtClean="0"/>
              <a:t>A Good Model is:</a:t>
            </a:r>
          </a:p>
          <a:p>
            <a:pPr marL="914041" lvl="1" indent="-457200" defTabSz="913685">
              <a:lnSpc>
                <a:spcPct val="90000"/>
              </a:lnSpc>
              <a:buFont typeface="+mj-lt"/>
              <a:buAutoNum type="arabicPeriod"/>
              <a:defRPr/>
            </a:pPr>
            <a:r>
              <a:rPr lang="en-US" dirty="0" smtClean="0"/>
              <a:t>Clear, consistent, and concise</a:t>
            </a:r>
          </a:p>
          <a:p>
            <a:pPr marL="914041" lvl="1" indent="-457200" defTabSz="913685">
              <a:lnSpc>
                <a:spcPct val="90000"/>
              </a:lnSpc>
              <a:buFont typeface="+mj-lt"/>
              <a:buAutoNum type="arabicPeriod"/>
              <a:defRPr/>
            </a:pPr>
            <a:r>
              <a:rPr lang="en-US" dirty="0" smtClean="0"/>
              <a:t>Includes several demonstrations </a:t>
            </a:r>
            <a:r>
              <a:rPr lang="en-US" sz="1600" dirty="0" smtClean="0"/>
              <a:t>(depending on complexity of the skill being taught)</a:t>
            </a:r>
          </a:p>
          <a:p>
            <a:pPr marL="914041" lvl="1" indent="-457200" defTabSz="913685">
              <a:lnSpc>
                <a:spcPct val="90000"/>
              </a:lnSpc>
              <a:buFont typeface="+mj-lt"/>
              <a:buAutoNum type="arabicPeriod"/>
              <a:defRPr/>
            </a:pPr>
            <a:r>
              <a:rPr lang="en-US" dirty="0" smtClean="0"/>
              <a:t>Involves students.</a:t>
            </a:r>
            <a:endParaRPr lang="en-US" sz="3200" b="1" dirty="0">
              <a:solidFill>
                <a:srgbClr val="000000"/>
              </a:solidFill>
            </a:endParaRPr>
          </a:p>
          <a:p>
            <a:pPr marL="914041" lvl="1" indent="-457200" defTabSz="913685">
              <a:lnSpc>
                <a:spcPct val="90000"/>
              </a:lnSpc>
              <a:buFont typeface="+mj-lt"/>
              <a:buAutoNum type="arabicPeriod"/>
              <a:defRPr/>
            </a:pPr>
            <a:endParaRPr lang="en-US" sz="3200" b="1" dirty="0" smtClean="0">
              <a:solidFill>
                <a:srgbClr val="000000"/>
              </a:solidFill>
            </a:endParaRPr>
          </a:p>
          <a:p>
            <a:pPr marL="799741" lvl="1" indent="-342900" defTabSz="913685">
              <a:lnSpc>
                <a:spcPct val="90000"/>
              </a:lnSpc>
              <a:buFont typeface="Wingdings" panose="05000000000000000000" pitchFamily="2" charset="2"/>
              <a:buChar char="q"/>
              <a:defRPr/>
            </a:pPr>
            <a:r>
              <a:rPr lang="en-US" dirty="0" smtClean="0"/>
              <a:t>Describing every possible thought or behavior will make it difficult/impossible for students to remember key steps.</a:t>
            </a:r>
          </a:p>
          <a:p>
            <a:pPr marL="799741" lvl="1" indent="-342900" defTabSz="913685">
              <a:lnSpc>
                <a:spcPct val="90000"/>
              </a:lnSpc>
              <a:buFont typeface="Wingdings" panose="05000000000000000000" pitchFamily="2" charset="2"/>
              <a:buChar char="q"/>
              <a:defRPr/>
            </a:pPr>
            <a:r>
              <a:rPr lang="en-US" dirty="0" smtClean="0"/>
              <a:t>For the think-aloud to be effective, your description should be clear, and its wording should be concise and consistent.</a:t>
            </a:r>
          </a:p>
        </p:txBody>
      </p:sp>
      <p:sp>
        <p:nvSpPr>
          <p:cNvPr id="6" name="Slide Number Placeholder 5"/>
          <p:cNvSpPr>
            <a:spLocks noGrp="1"/>
          </p:cNvSpPr>
          <p:nvPr>
            <p:ph type="sldNum" sz="quarter" idx="12"/>
          </p:nvPr>
        </p:nvSpPr>
        <p:spPr/>
        <p:txBody>
          <a:bodyPr/>
          <a:lstStyle/>
          <a:p>
            <a:pPr>
              <a:defRPr/>
            </a:pPr>
            <a:fld id="{C0BF3C7A-2895-B848-967E-BA2D9CD88776}" type="slidenum">
              <a:rPr lang="en-US"/>
              <a:pPr>
                <a:defRPr/>
              </a:pPr>
              <a:t>12</a:t>
            </a:fld>
            <a:endParaRPr lang="en-US"/>
          </a:p>
        </p:txBody>
      </p:sp>
      <p:sp>
        <p:nvSpPr>
          <p:cNvPr id="410626" name="Rectangle 2"/>
          <p:cNvSpPr>
            <a:spLocks noGrp="1" noChangeArrowheads="1"/>
          </p:cNvSpPr>
          <p:nvPr>
            <p:ph type="title"/>
          </p:nvPr>
        </p:nvSpPr>
        <p:spPr>
          <a:xfrm>
            <a:off x="457200" y="533399"/>
            <a:ext cx="8229600" cy="990601"/>
          </a:xfrm>
        </p:spPr>
        <p:txBody>
          <a:bodyPr>
            <a:normAutofit/>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b="1" dirty="0">
              <a:solidFill>
                <a:schemeClr val="tx2"/>
              </a:solidFill>
              <a:latin typeface="+mn-lt"/>
              <a:ea typeface="+mn-ea"/>
              <a:cs typeface="+mn-cs"/>
            </a:endParaRPr>
          </a:p>
        </p:txBody>
      </p:sp>
    </p:spTree>
    <p:extLst>
      <p:ext uri="{BB962C8B-B14F-4D97-AF65-F5344CB8AC3E}">
        <p14:creationId xmlns:p14="http://schemas.microsoft.com/office/powerpoint/2010/main" val="3654789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304800" y="1828800"/>
            <a:ext cx="8400762" cy="4572000"/>
          </a:xfrm>
        </p:spPr>
        <p:txBody>
          <a:bodyPr>
            <a:normAutofit lnSpcReduction="10000"/>
          </a:bodyPr>
          <a:lstStyle/>
          <a:p>
            <a:pPr marL="742890" lvl="1" indent="-286049" defTabSz="913685">
              <a:lnSpc>
                <a:spcPct val="90000"/>
              </a:lnSpc>
              <a:buNone/>
              <a:defRPr/>
            </a:pPr>
            <a:r>
              <a:rPr lang="en-US" sz="2800" b="1" u="sng" dirty="0" smtClean="0"/>
              <a:t>Non-example:</a:t>
            </a:r>
          </a:p>
          <a:p>
            <a:pPr marL="799741" lvl="1" indent="-342900" defTabSz="913685">
              <a:lnSpc>
                <a:spcPct val="90000"/>
              </a:lnSpc>
              <a:buFont typeface="Wingdings" panose="05000000000000000000" pitchFamily="2" charset="2"/>
              <a:buChar char="q"/>
              <a:defRPr/>
            </a:pPr>
            <a:r>
              <a:rPr lang="en-US" dirty="0" smtClean="0"/>
              <a:t>Everybody, watch me as I demonstrate how to write a legible lower-case manuscript letter h.  First I put my pencil on the top, solid line, and then I draw a straight line down to the bottom, solid line.  Then I put my pencil on the line I just drew, right below the dashed line.  Then I draw an arch until it hits the dashed line and then curve down to the bottom line.  Watch me as I do it again.  I start at the top line and then draw a vertical line down to the solid line.  Then I put my pencil on the line and draw a curve up to the middle line and then go down.</a:t>
            </a:r>
          </a:p>
          <a:p>
            <a:pPr marL="799741" lvl="1" indent="-342900" defTabSz="913685">
              <a:lnSpc>
                <a:spcPct val="90000"/>
              </a:lnSpc>
              <a:buFont typeface="Wingdings" panose="05000000000000000000" pitchFamily="2" charset="2"/>
              <a:buChar char="q"/>
              <a:defRPr/>
            </a:pPr>
            <a:r>
              <a:rPr lang="en-US" b="1" dirty="0" smtClean="0"/>
              <a:t>Critique….</a:t>
            </a:r>
          </a:p>
          <a:p>
            <a:pPr marL="1079141" lvl="2" indent="-342900" defTabSz="913685">
              <a:lnSpc>
                <a:spcPct val="90000"/>
              </a:lnSpc>
              <a:buFont typeface="Wingdings" panose="05000000000000000000" pitchFamily="2" charset="2"/>
              <a:buChar char="q"/>
              <a:defRPr/>
            </a:pPr>
            <a:r>
              <a:rPr lang="en-US" dirty="0" smtClean="0"/>
              <a:t>Technically accurate.  Description is too wordy.</a:t>
            </a:r>
          </a:p>
          <a:p>
            <a:pPr marL="1079141" lvl="2" indent="-342900" defTabSz="913685">
              <a:lnSpc>
                <a:spcPct val="90000"/>
              </a:lnSpc>
              <a:buFont typeface="Wingdings" panose="05000000000000000000" pitchFamily="2" charset="2"/>
              <a:buChar char="q"/>
              <a:defRPr/>
            </a:pPr>
            <a:r>
              <a:rPr lang="en-US" dirty="0" smtClean="0"/>
              <a:t>Should only include a brief description of key actions.</a:t>
            </a:r>
          </a:p>
          <a:p>
            <a:pPr marL="1079141" lvl="2" indent="-342900" defTabSz="913685">
              <a:lnSpc>
                <a:spcPct val="90000"/>
              </a:lnSpc>
              <a:buFont typeface="Wingdings" panose="05000000000000000000" pitchFamily="2" charset="2"/>
              <a:buChar char="q"/>
              <a:defRPr/>
            </a:pPr>
            <a:r>
              <a:rPr lang="en-US" dirty="0" smtClean="0"/>
              <a:t>In addition, different words are used to describe the same steps in this model (decreases clarity)</a:t>
            </a:r>
          </a:p>
        </p:txBody>
      </p:sp>
      <p:sp>
        <p:nvSpPr>
          <p:cNvPr id="6" name="Slide Number Placeholder 5"/>
          <p:cNvSpPr>
            <a:spLocks noGrp="1"/>
          </p:cNvSpPr>
          <p:nvPr>
            <p:ph type="sldNum" sz="quarter" idx="12"/>
          </p:nvPr>
        </p:nvSpPr>
        <p:spPr/>
        <p:txBody>
          <a:bodyPr/>
          <a:lstStyle/>
          <a:p>
            <a:pPr>
              <a:defRPr/>
            </a:pPr>
            <a:fld id="{C0BF3C7A-2895-B848-967E-BA2D9CD88776}" type="slidenum">
              <a:rPr lang="en-US"/>
              <a:pPr>
                <a:defRPr/>
              </a:pPr>
              <a:t>13</a:t>
            </a:fld>
            <a:endParaRPr lang="en-US"/>
          </a:p>
        </p:txBody>
      </p:sp>
      <p:sp>
        <p:nvSpPr>
          <p:cNvPr id="410626" name="Rectangle 2"/>
          <p:cNvSpPr>
            <a:spLocks noGrp="1" noChangeArrowheads="1"/>
          </p:cNvSpPr>
          <p:nvPr>
            <p:ph type="title"/>
          </p:nvPr>
        </p:nvSpPr>
        <p:spPr>
          <a:xfrm>
            <a:off x="457200" y="533399"/>
            <a:ext cx="8229600" cy="990601"/>
          </a:xfrm>
        </p:spPr>
        <p:txBody>
          <a:bodyPr>
            <a:normAutofit/>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b="1" dirty="0">
              <a:solidFill>
                <a:schemeClr val="tx2"/>
              </a:solidFill>
              <a:latin typeface="+mn-lt"/>
              <a:ea typeface="+mn-ea"/>
              <a:cs typeface="+mn-cs"/>
            </a:endParaRPr>
          </a:p>
        </p:txBody>
      </p:sp>
    </p:spTree>
    <p:extLst>
      <p:ext uri="{BB962C8B-B14F-4D97-AF65-F5344CB8AC3E}">
        <p14:creationId xmlns:p14="http://schemas.microsoft.com/office/powerpoint/2010/main" val="252280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blinds(horizontal)">
                                      <p:cBhvr>
                                        <p:cTn id="7" dur="500"/>
                                        <p:tgtEl>
                                          <p:spTgt spid="4106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0627">
                                            <p:txEl>
                                              <p:pRg st="1" end="1"/>
                                            </p:txEl>
                                          </p:spTgt>
                                        </p:tgtEl>
                                        <p:attrNameLst>
                                          <p:attrName>style.visibility</p:attrName>
                                        </p:attrNameLst>
                                      </p:cBhvr>
                                      <p:to>
                                        <p:strVal val="visible"/>
                                      </p:to>
                                    </p:set>
                                    <p:animEffect transition="in" filter="blinds(horizontal)">
                                      <p:cBhvr>
                                        <p:cTn id="10" dur="500"/>
                                        <p:tgtEl>
                                          <p:spTgt spid="4106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10627">
                                            <p:txEl>
                                              <p:pRg st="2" end="2"/>
                                            </p:txEl>
                                          </p:spTgt>
                                        </p:tgtEl>
                                        <p:attrNameLst>
                                          <p:attrName>style.visibility</p:attrName>
                                        </p:attrNameLst>
                                      </p:cBhvr>
                                      <p:to>
                                        <p:strVal val="visible"/>
                                      </p:to>
                                    </p:set>
                                    <p:animEffect transition="in" filter="blinds(horizontal)">
                                      <p:cBhvr>
                                        <p:cTn id="15" dur="500"/>
                                        <p:tgtEl>
                                          <p:spTgt spid="41062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10627">
                                            <p:txEl>
                                              <p:pRg st="3" end="3"/>
                                            </p:txEl>
                                          </p:spTgt>
                                        </p:tgtEl>
                                        <p:attrNameLst>
                                          <p:attrName>style.visibility</p:attrName>
                                        </p:attrNameLst>
                                      </p:cBhvr>
                                      <p:to>
                                        <p:strVal val="visible"/>
                                      </p:to>
                                    </p:set>
                                    <p:animEffect transition="in" filter="blinds(horizontal)">
                                      <p:cBhvr>
                                        <p:cTn id="18" dur="500"/>
                                        <p:tgtEl>
                                          <p:spTgt spid="410627">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10627">
                                            <p:txEl>
                                              <p:pRg st="4" end="4"/>
                                            </p:txEl>
                                          </p:spTgt>
                                        </p:tgtEl>
                                        <p:attrNameLst>
                                          <p:attrName>style.visibility</p:attrName>
                                        </p:attrNameLst>
                                      </p:cBhvr>
                                      <p:to>
                                        <p:strVal val="visible"/>
                                      </p:to>
                                    </p:set>
                                    <p:animEffect transition="in" filter="blinds(horizontal)">
                                      <p:cBhvr>
                                        <p:cTn id="21" dur="500"/>
                                        <p:tgtEl>
                                          <p:spTgt spid="41062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10627">
                                            <p:txEl>
                                              <p:pRg st="5" end="5"/>
                                            </p:txEl>
                                          </p:spTgt>
                                        </p:tgtEl>
                                        <p:attrNameLst>
                                          <p:attrName>style.visibility</p:attrName>
                                        </p:attrNameLst>
                                      </p:cBhvr>
                                      <p:to>
                                        <p:strVal val="visible"/>
                                      </p:to>
                                    </p:set>
                                    <p:animEffect transition="in" filter="blinds(horizontal)">
                                      <p:cBhvr>
                                        <p:cTn id="24" dur="500"/>
                                        <p:tgtEl>
                                          <p:spTgt spid="410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554182" y="1828800"/>
            <a:ext cx="8400762" cy="4572000"/>
          </a:xfrm>
        </p:spPr>
        <p:txBody>
          <a:bodyPr>
            <a:normAutofit lnSpcReduction="10000"/>
          </a:bodyPr>
          <a:lstStyle/>
          <a:p>
            <a:pPr marL="742890" lvl="1" indent="-286049" defTabSz="913685">
              <a:lnSpc>
                <a:spcPct val="90000"/>
              </a:lnSpc>
              <a:buNone/>
              <a:defRPr/>
            </a:pPr>
            <a:r>
              <a:rPr lang="en-US" sz="2800" b="1" u="sng" dirty="0"/>
              <a:t>E</a:t>
            </a:r>
            <a:r>
              <a:rPr lang="en-US" sz="2800" b="1" u="sng" dirty="0" smtClean="0"/>
              <a:t>xample:</a:t>
            </a:r>
          </a:p>
          <a:p>
            <a:pPr marL="799741" lvl="1" indent="-342900" defTabSz="913685">
              <a:lnSpc>
                <a:spcPct val="90000"/>
              </a:lnSpc>
              <a:buFont typeface="Wingdings" panose="05000000000000000000" pitchFamily="2" charset="2"/>
              <a:buChar char="q"/>
              <a:defRPr/>
            </a:pPr>
            <a:r>
              <a:rPr lang="en-US" dirty="0" smtClean="0"/>
              <a:t>Everybody, watch and listen while I write the lower-case manuscript letter h.  I start at the top, go down to the bottom line, curve up to the middle line, and then down to the bottom line.  Watch again.  Start at the top, go down to the bottom line, curve up to the middle, and then down to the bottom.</a:t>
            </a:r>
          </a:p>
          <a:p>
            <a:pPr marL="799741" lvl="1" indent="-342900" defTabSz="913685">
              <a:lnSpc>
                <a:spcPct val="90000"/>
              </a:lnSpc>
              <a:buFont typeface="Wingdings" panose="05000000000000000000" pitchFamily="2" charset="2"/>
              <a:buChar char="q"/>
              <a:defRPr/>
            </a:pPr>
            <a:r>
              <a:rPr lang="en-US" b="1" dirty="0" smtClean="0"/>
              <a:t>Critique….</a:t>
            </a:r>
          </a:p>
          <a:p>
            <a:pPr marL="1079141" lvl="2" indent="-342900" defTabSz="913685">
              <a:lnSpc>
                <a:spcPct val="90000"/>
              </a:lnSpc>
              <a:buFont typeface="Wingdings" panose="05000000000000000000" pitchFamily="2" charset="2"/>
              <a:buChar char="q"/>
              <a:defRPr/>
            </a:pPr>
            <a:r>
              <a:rPr lang="en-US" dirty="0" smtClean="0"/>
              <a:t>Briefer.</a:t>
            </a:r>
          </a:p>
          <a:p>
            <a:pPr marL="1079141" lvl="2" indent="-342900" defTabSz="913685">
              <a:lnSpc>
                <a:spcPct val="90000"/>
              </a:lnSpc>
              <a:buFont typeface="Wingdings" panose="05000000000000000000" pitchFamily="2" charset="2"/>
              <a:buChar char="q"/>
              <a:defRPr/>
            </a:pPr>
            <a:r>
              <a:rPr lang="en-US" dirty="0" smtClean="0"/>
              <a:t>More consistent.</a:t>
            </a:r>
          </a:p>
          <a:p>
            <a:pPr marL="1079141" lvl="2" indent="-342900" defTabSz="913685">
              <a:lnSpc>
                <a:spcPct val="90000"/>
              </a:lnSpc>
              <a:buFont typeface="Wingdings" panose="05000000000000000000" pitchFamily="2" charset="2"/>
              <a:buChar char="q"/>
              <a:defRPr/>
            </a:pPr>
            <a:r>
              <a:rPr lang="en-US" dirty="0" smtClean="0"/>
              <a:t>Much easier for student to remember.</a:t>
            </a:r>
          </a:p>
          <a:p>
            <a:pPr marL="1079141" lvl="2" indent="-342900" defTabSz="913685">
              <a:lnSpc>
                <a:spcPct val="90000"/>
              </a:lnSpc>
              <a:buFont typeface="Wingdings" panose="05000000000000000000" pitchFamily="2" charset="2"/>
              <a:buChar char="q"/>
              <a:defRPr/>
            </a:pPr>
            <a:endParaRPr lang="en-US" dirty="0"/>
          </a:p>
          <a:p>
            <a:pPr marL="799741" lvl="1" indent="-342900" defTabSz="913685">
              <a:lnSpc>
                <a:spcPct val="90000"/>
              </a:lnSpc>
              <a:buFont typeface="Wingdings" panose="05000000000000000000" pitchFamily="2" charset="2"/>
              <a:buChar char="q"/>
              <a:defRPr/>
            </a:pPr>
            <a:r>
              <a:rPr lang="en-US" b="1" dirty="0"/>
              <a:t>After the first one or two models, </a:t>
            </a:r>
            <a:r>
              <a:rPr lang="en-US" dirty="0" smtClean="0"/>
              <a:t>the think-aloud can be further simplified as long as the key action words remain…</a:t>
            </a:r>
          </a:p>
          <a:p>
            <a:pPr marL="1079141" lvl="2" indent="-342900" defTabSz="913685">
              <a:lnSpc>
                <a:spcPct val="90000"/>
              </a:lnSpc>
              <a:buFont typeface="Wingdings" panose="05000000000000000000" pitchFamily="2" charset="2"/>
              <a:buChar char="q"/>
              <a:defRPr/>
            </a:pPr>
            <a:r>
              <a:rPr lang="en-US" dirty="0" smtClean="0"/>
              <a:t>“Down, curve up, and down.”</a:t>
            </a:r>
          </a:p>
        </p:txBody>
      </p:sp>
      <p:sp>
        <p:nvSpPr>
          <p:cNvPr id="6" name="Slide Number Placeholder 5"/>
          <p:cNvSpPr>
            <a:spLocks noGrp="1"/>
          </p:cNvSpPr>
          <p:nvPr>
            <p:ph type="sldNum" sz="quarter" idx="12"/>
          </p:nvPr>
        </p:nvSpPr>
        <p:spPr/>
        <p:txBody>
          <a:bodyPr/>
          <a:lstStyle/>
          <a:p>
            <a:pPr>
              <a:defRPr/>
            </a:pPr>
            <a:fld id="{C0BF3C7A-2895-B848-967E-BA2D9CD88776}" type="slidenum">
              <a:rPr lang="en-US"/>
              <a:pPr>
                <a:defRPr/>
              </a:pPr>
              <a:t>14</a:t>
            </a:fld>
            <a:endParaRPr lang="en-US"/>
          </a:p>
        </p:txBody>
      </p:sp>
      <p:sp>
        <p:nvSpPr>
          <p:cNvPr id="410626" name="Rectangle 2"/>
          <p:cNvSpPr>
            <a:spLocks noGrp="1" noChangeArrowheads="1"/>
          </p:cNvSpPr>
          <p:nvPr>
            <p:ph type="title"/>
          </p:nvPr>
        </p:nvSpPr>
        <p:spPr>
          <a:xfrm>
            <a:off x="457200" y="533399"/>
            <a:ext cx="8229600" cy="990601"/>
          </a:xfrm>
        </p:spPr>
        <p:txBody>
          <a:bodyPr>
            <a:normAutofit/>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b="1" dirty="0">
              <a:solidFill>
                <a:schemeClr val="tx2"/>
              </a:solidFill>
              <a:latin typeface="+mn-lt"/>
              <a:ea typeface="+mn-ea"/>
              <a:cs typeface="+mn-cs"/>
            </a:endParaRPr>
          </a:p>
        </p:txBody>
      </p:sp>
    </p:spTree>
    <p:extLst>
      <p:ext uri="{BB962C8B-B14F-4D97-AF65-F5344CB8AC3E}">
        <p14:creationId xmlns:p14="http://schemas.microsoft.com/office/powerpoint/2010/main" val="3549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box(in)">
                                      <p:cBhvr>
                                        <p:cTn id="7" dur="500"/>
                                        <p:tgtEl>
                                          <p:spTgt spid="41062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10627">
                                            <p:txEl>
                                              <p:pRg st="1" end="1"/>
                                            </p:txEl>
                                          </p:spTgt>
                                        </p:tgtEl>
                                        <p:attrNameLst>
                                          <p:attrName>style.visibility</p:attrName>
                                        </p:attrNameLst>
                                      </p:cBhvr>
                                      <p:to>
                                        <p:strVal val="visible"/>
                                      </p:to>
                                    </p:set>
                                    <p:animEffect transition="in" filter="box(in)">
                                      <p:cBhvr>
                                        <p:cTn id="10" dur="500"/>
                                        <p:tgtEl>
                                          <p:spTgt spid="4106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10627">
                                            <p:txEl>
                                              <p:pRg st="2" end="2"/>
                                            </p:txEl>
                                          </p:spTgt>
                                        </p:tgtEl>
                                        <p:attrNameLst>
                                          <p:attrName>style.visibility</p:attrName>
                                        </p:attrNameLst>
                                      </p:cBhvr>
                                      <p:to>
                                        <p:strVal val="visible"/>
                                      </p:to>
                                    </p:set>
                                    <p:animEffect transition="in" filter="box(in)">
                                      <p:cBhvr>
                                        <p:cTn id="15" dur="500"/>
                                        <p:tgtEl>
                                          <p:spTgt spid="410627">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10627">
                                            <p:txEl>
                                              <p:pRg st="3" end="3"/>
                                            </p:txEl>
                                          </p:spTgt>
                                        </p:tgtEl>
                                        <p:attrNameLst>
                                          <p:attrName>style.visibility</p:attrName>
                                        </p:attrNameLst>
                                      </p:cBhvr>
                                      <p:to>
                                        <p:strVal val="visible"/>
                                      </p:to>
                                    </p:set>
                                    <p:animEffect transition="in" filter="box(in)">
                                      <p:cBhvr>
                                        <p:cTn id="18" dur="500"/>
                                        <p:tgtEl>
                                          <p:spTgt spid="410627">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10627">
                                            <p:txEl>
                                              <p:pRg st="4" end="4"/>
                                            </p:txEl>
                                          </p:spTgt>
                                        </p:tgtEl>
                                        <p:attrNameLst>
                                          <p:attrName>style.visibility</p:attrName>
                                        </p:attrNameLst>
                                      </p:cBhvr>
                                      <p:to>
                                        <p:strVal val="visible"/>
                                      </p:to>
                                    </p:set>
                                    <p:animEffect transition="in" filter="box(in)">
                                      <p:cBhvr>
                                        <p:cTn id="21" dur="500"/>
                                        <p:tgtEl>
                                          <p:spTgt spid="410627">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410627">
                                            <p:txEl>
                                              <p:pRg st="5" end="5"/>
                                            </p:txEl>
                                          </p:spTgt>
                                        </p:tgtEl>
                                        <p:attrNameLst>
                                          <p:attrName>style.visibility</p:attrName>
                                        </p:attrNameLst>
                                      </p:cBhvr>
                                      <p:to>
                                        <p:strVal val="visible"/>
                                      </p:to>
                                    </p:set>
                                    <p:animEffect transition="in" filter="box(in)">
                                      <p:cBhvr>
                                        <p:cTn id="24" dur="500"/>
                                        <p:tgtEl>
                                          <p:spTgt spid="41062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410627">
                                            <p:txEl>
                                              <p:pRg st="7" end="7"/>
                                            </p:txEl>
                                          </p:spTgt>
                                        </p:tgtEl>
                                        <p:attrNameLst>
                                          <p:attrName>style.visibility</p:attrName>
                                        </p:attrNameLst>
                                      </p:cBhvr>
                                      <p:to>
                                        <p:strVal val="visible"/>
                                      </p:to>
                                    </p:set>
                                    <p:animEffect transition="in" filter="box(in)">
                                      <p:cBhvr>
                                        <p:cTn id="29" dur="500"/>
                                        <p:tgtEl>
                                          <p:spTgt spid="410627">
                                            <p:txEl>
                                              <p:pRg st="7" end="7"/>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410627">
                                            <p:txEl>
                                              <p:pRg st="8" end="8"/>
                                            </p:txEl>
                                          </p:spTgt>
                                        </p:tgtEl>
                                        <p:attrNameLst>
                                          <p:attrName>style.visibility</p:attrName>
                                        </p:attrNameLst>
                                      </p:cBhvr>
                                      <p:to>
                                        <p:strVal val="visible"/>
                                      </p:to>
                                    </p:set>
                                    <p:animEffect transition="in" filter="box(in)">
                                      <p:cBhvr>
                                        <p:cTn id="32" dur="500"/>
                                        <p:tgtEl>
                                          <p:spTgt spid="410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457200" y="338328"/>
            <a:ext cx="8229600" cy="957072"/>
          </a:xfrm>
        </p:spPr>
        <p:txBody>
          <a:bodyPr>
            <a:normAutofit/>
          </a:bodyPr>
          <a:lstStyle/>
          <a:p>
            <a:pPr defTabSz="913685">
              <a:defRPr/>
            </a:pPr>
            <a:r>
              <a:rPr lang="en-US" sz="3500" b="1" dirty="0">
                <a:solidFill>
                  <a:schemeClr val="tx1"/>
                </a:solidFill>
              </a:rPr>
              <a:t>Provide Systematic </a:t>
            </a:r>
            <a:r>
              <a:rPr lang="en-US" sz="3500" b="1" dirty="0" smtClean="0">
                <a:solidFill>
                  <a:schemeClr val="tx1"/>
                </a:solidFill>
              </a:rPr>
              <a:t>Instruction</a:t>
            </a:r>
            <a:endParaRPr lang="en-US" dirty="0">
              <a:solidFill>
                <a:schemeClr val="hlink"/>
              </a:solidFill>
            </a:endParaRPr>
          </a:p>
        </p:txBody>
      </p:sp>
      <p:sp>
        <p:nvSpPr>
          <p:cNvPr id="481283" name="Rectangle 3"/>
          <p:cNvSpPr>
            <a:spLocks noGrp="1" noChangeArrowheads="1"/>
          </p:cNvSpPr>
          <p:nvPr>
            <p:ph idx="1"/>
          </p:nvPr>
        </p:nvSpPr>
        <p:spPr>
          <a:xfrm>
            <a:off x="1295400" y="1295400"/>
            <a:ext cx="6629400" cy="5334000"/>
          </a:xfrm>
        </p:spPr>
        <p:txBody>
          <a:bodyPr>
            <a:normAutofit/>
          </a:bodyPr>
          <a:lstStyle/>
          <a:p>
            <a:pPr marL="299933" indent="-299933" defTabSz="799820">
              <a:lnSpc>
                <a:spcPct val="90000"/>
              </a:lnSpc>
              <a:buNone/>
              <a:defRPr/>
            </a:pPr>
            <a:r>
              <a:rPr lang="en-US" b="1" dirty="0" smtClean="0">
                <a:cs typeface="+mn-cs"/>
              </a:rPr>
              <a:t>Model  (I do it.) </a:t>
            </a:r>
            <a:r>
              <a:rPr lang="ja-JP" altLang="en-US" b="1" i="1" dirty="0" smtClean="0">
                <a:latin typeface="Arial"/>
                <a:cs typeface="+mn-cs"/>
              </a:rPr>
              <a:t>“</a:t>
            </a:r>
            <a:r>
              <a:rPr lang="en-US" b="1" i="1" dirty="0" smtClean="0">
                <a:cs typeface="+mn-cs"/>
              </a:rPr>
              <a:t>My Turn.</a:t>
            </a:r>
            <a:r>
              <a:rPr lang="ja-JP" altLang="en-US" b="1" i="1" dirty="0" smtClean="0">
                <a:latin typeface="Arial"/>
                <a:cs typeface="+mn-cs"/>
              </a:rPr>
              <a:t>”</a:t>
            </a:r>
            <a:endParaRPr lang="en-US" b="1" dirty="0" smtClean="0">
              <a:cs typeface="+mn-cs"/>
            </a:endParaRPr>
          </a:p>
          <a:p>
            <a:pPr marL="649854" lvl="1" indent="-249943" defTabSz="799820">
              <a:lnSpc>
                <a:spcPct val="90000"/>
              </a:lnSpc>
              <a:defRPr/>
            </a:pPr>
            <a:r>
              <a:rPr lang="en-US" sz="2500" b="1" dirty="0"/>
              <a:t>Show</a:t>
            </a:r>
          </a:p>
          <a:p>
            <a:pPr marL="999775" lvl="2" indent="-199955" defTabSz="799820">
              <a:lnSpc>
                <a:spcPct val="90000"/>
              </a:lnSpc>
              <a:defRPr/>
            </a:pPr>
            <a:r>
              <a:rPr lang="en-US" sz="2000" dirty="0" smtClean="0"/>
              <a:t>Proceed step-by-step.</a:t>
            </a:r>
          </a:p>
          <a:p>
            <a:pPr marL="999775" lvl="2" indent="-199955" defTabSz="799820">
              <a:lnSpc>
                <a:spcPct val="90000"/>
              </a:lnSpc>
              <a:defRPr/>
            </a:pPr>
            <a:r>
              <a:rPr lang="en-US" sz="2000" dirty="0" smtClean="0"/>
              <a:t>Exaggerate the steps.</a:t>
            </a:r>
          </a:p>
          <a:p>
            <a:pPr marL="649854" lvl="1" indent="-249943" defTabSz="799820">
              <a:lnSpc>
                <a:spcPct val="90000"/>
              </a:lnSpc>
              <a:defRPr/>
            </a:pPr>
            <a:r>
              <a:rPr lang="en-US" sz="2500" b="1" dirty="0"/>
              <a:t>Tell</a:t>
            </a:r>
          </a:p>
          <a:p>
            <a:pPr marL="999775" lvl="2" indent="-199955" defTabSz="799820">
              <a:lnSpc>
                <a:spcPct val="90000"/>
              </a:lnSpc>
              <a:defRPr/>
            </a:pPr>
            <a:r>
              <a:rPr lang="en-US" sz="2000" dirty="0" smtClean="0"/>
              <a:t>Tell students what you are doing.</a:t>
            </a:r>
          </a:p>
          <a:p>
            <a:pPr marL="999775" lvl="2" indent="-199955" defTabSz="799820">
              <a:lnSpc>
                <a:spcPct val="90000"/>
              </a:lnSpc>
              <a:defRPr/>
            </a:pPr>
            <a:r>
              <a:rPr lang="en-US" sz="2000" dirty="0" smtClean="0"/>
              <a:t>Tell students what you are thinking.</a:t>
            </a:r>
          </a:p>
          <a:p>
            <a:pPr marL="1927192" lvl="5" indent="-199955" defTabSz="799820">
              <a:lnSpc>
                <a:spcPct val="90000"/>
              </a:lnSpc>
              <a:defRPr/>
            </a:pPr>
            <a:r>
              <a:rPr lang="en-US" sz="1400" dirty="0" smtClean="0"/>
              <a:t>I wonder ….</a:t>
            </a:r>
          </a:p>
          <a:p>
            <a:pPr marL="1927192" lvl="5" indent="-199955" defTabSz="799820">
              <a:lnSpc>
                <a:spcPct val="90000"/>
              </a:lnSpc>
              <a:defRPr/>
            </a:pPr>
            <a:r>
              <a:rPr lang="en-US" dirty="0" smtClean="0"/>
              <a:t>I do this because …</a:t>
            </a:r>
          </a:p>
          <a:p>
            <a:pPr marL="1927192" lvl="5" indent="-199955" defTabSz="799820">
              <a:lnSpc>
                <a:spcPct val="90000"/>
              </a:lnSpc>
              <a:defRPr/>
            </a:pPr>
            <a:r>
              <a:rPr lang="en-US" sz="1400" dirty="0" smtClean="0"/>
              <a:t>I know this because …</a:t>
            </a:r>
          </a:p>
          <a:p>
            <a:pPr marL="1927192" lvl="5" indent="-199955" defTabSz="799820">
              <a:lnSpc>
                <a:spcPct val="90000"/>
              </a:lnSpc>
              <a:defRPr/>
            </a:pPr>
            <a:r>
              <a:rPr lang="en-US" dirty="0" smtClean="0"/>
              <a:t>This will help me …</a:t>
            </a:r>
          </a:p>
          <a:p>
            <a:pPr marL="1927192" lvl="5" indent="-199955" defTabSz="799820">
              <a:lnSpc>
                <a:spcPct val="90000"/>
              </a:lnSpc>
              <a:defRPr/>
            </a:pPr>
            <a:r>
              <a:rPr lang="en-US" sz="1400" dirty="0" smtClean="0"/>
              <a:t>I remind myself …  </a:t>
            </a:r>
          </a:p>
          <a:p>
            <a:pPr marL="649854" lvl="1" indent="-249943" defTabSz="799820">
              <a:lnSpc>
                <a:spcPct val="90000"/>
              </a:lnSpc>
              <a:defRPr/>
            </a:pPr>
            <a:r>
              <a:rPr lang="en-US" sz="2500" b="1" dirty="0"/>
              <a:t>Gain </a:t>
            </a:r>
            <a:r>
              <a:rPr lang="en-US" sz="2500" b="1" dirty="0" smtClean="0"/>
              <a:t>Responses   </a:t>
            </a:r>
            <a:r>
              <a:rPr lang="en-US" sz="1400" dirty="0"/>
              <a:t>(Elicit frequent </a:t>
            </a:r>
            <a:r>
              <a:rPr lang="en-US" sz="1400" dirty="0" smtClean="0"/>
              <a:t>responses- Choral/Partner)</a:t>
            </a:r>
            <a:endParaRPr lang="en-US" sz="1400" dirty="0"/>
          </a:p>
          <a:p>
            <a:pPr marL="999775" lvl="2" indent="-199955" defTabSz="799820">
              <a:lnSpc>
                <a:spcPct val="90000"/>
              </a:lnSpc>
              <a:defRPr/>
            </a:pPr>
            <a:r>
              <a:rPr lang="en-US" sz="2000" dirty="0" smtClean="0"/>
              <a:t>What they already know.</a:t>
            </a:r>
          </a:p>
          <a:p>
            <a:pPr marL="999775" lvl="2" indent="-199955" defTabSz="799820">
              <a:lnSpc>
                <a:spcPct val="90000"/>
              </a:lnSpc>
              <a:defRPr/>
            </a:pPr>
            <a:r>
              <a:rPr lang="en-US" sz="2000" dirty="0" smtClean="0"/>
              <a:t>Repeating what you tell them.</a:t>
            </a:r>
            <a:endParaRPr lang="en-US" sz="2000" b="1" dirty="0" smtClean="0"/>
          </a:p>
        </p:txBody>
      </p:sp>
      <p:sp>
        <p:nvSpPr>
          <p:cNvPr id="6" name="Slide Number Placeholder 5"/>
          <p:cNvSpPr>
            <a:spLocks noGrp="1"/>
          </p:cNvSpPr>
          <p:nvPr>
            <p:ph type="sldNum" sz="quarter" idx="12"/>
          </p:nvPr>
        </p:nvSpPr>
        <p:spPr/>
        <p:txBody>
          <a:bodyPr/>
          <a:lstStyle/>
          <a:p>
            <a:pPr>
              <a:defRPr/>
            </a:pPr>
            <a:fld id="{ECBEA053-584F-2B4D-B390-7E86BF71E320}" type="slidenum">
              <a:rPr lang="en-US"/>
              <a:pPr>
                <a:defRPr/>
              </a:pPr>
              <a:t>15</a:t>
            </a:fld>
            <a:endParaRPr lang="en-US"/>
          </a:p>
        </p:txBody>
      </p:sp>
    </p:spTree>
    <p:extLst>
      <p:ext uri="{BB962C8B-B14F-4D97-AF65-F5344CB8AC3E}">
        <p14:creationId xmlns:p14="http://schemas.microsoft.com/office/powerpoint/2010/main" val="4068905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defTabSz="913685">
              <a:defRPr/>
            </a:pPr>
            <a:r>
              <a:rPr lang="en-US" sz="3600" b="1" dirty="0">
                <a:solidFill>
                  <a:schemeClr val="tx1"/>
                </a:solidFill>
              </a:rPr>
              <a:t>Comprehension Strategy </a:t>
            </a:r>
          </a:p>
        </p:txBody>
      </p:sp>
      <p:sp>
        <p:nvSpPr>
          <p:cNvPr id="192515" name="Rectangle 3"/>
          <p:cNvSpPr>
            <a:spLocks noGrp="1" noChangeArrowheads="1"/>
          </p:cNvSpPr>
          <p:nvPr>
            <p:ph idx="1"/>
          </p:nvPr>
        </p:nvSpPr>
        <p:spPr/>
        <p:txBody>
          <a:bodyPr/>
          <a:lstStyle/>
          <a:p>
            <a:pPr marL="342980" indent="-342980" defTabSz="913685">
              <a:defRPr/>
            </a:pPr>
            <a:endParaRPr lang="en-US" smtClean="0">
              <a:latin typeface="Helvetica" charset="0"/>
              <a:cs typeface="+mn-cs"/>
            </a:endParaRPr>
          </a:p>
          <a:p>
            <a:pPr marL="342980" indent="-342980" defTabSz="913685">
              <a:defRPr/>
            </a:pPr>
            <a:endParaRPr lang="en-US" smtClean="0">
              <a:latin typeface="Helvetica" charset="0"/>
              <a:cs typeface="+mn-cs"/>
            </a:endParaRPr>
          </a:p>
          <a:p>
            <a:pPr marL="342980" indent="-342980" defTabSz="913685">
              <a:buNone/>
              <a:defRPr/>
            </a:pPr>
            <a:endParaRPr lang="en-US" smtClean="0">
              <a:cs typeface="+mn-cs"/>
            </a:endParaRPr>
          </a:p>
        </p:txBody>
      </p:sp>
      <p:sp>
        <p:nvSpPr>
          <p:cNvPr id="13" name="Slide Number Placeholder 5"/>
          <p:cNvSpPr>
            <a:spLocks noGrp="1"/>
          </p:cNvSpPr>
          <p:nvPr>
            <p:ph type="sldNum" sz="quarter" idx="12"/>
          </p:nvPr>
        </p:nvSpPr>
        <p:spPr/>
        <p:txBody>
          <a:bodyPr/>
          <a:lstStyle/>
          <a:p>
            <a:pPr>
              <a:defRPr/>
            </a:pPr>
            <a:fld id="{EF020DA9-53B3-BB43-974A-A83C9B485B21}" type="slidenum">
              <a:rPr lang="en-US"/>
              <a:pPr>
                <a:defRPr/>
              </a:pPr>
              <a:t>16</a:t>
            </a:fld>
            <a:endParaRPr lang="en-US"/>
          </a:p>
        </p:txBody>
      </p:sp>
      <p:graphicFrame>
        <p:nvGraphicFramePr>
          <p:cNvPr id="192523" name="Group 11"/>
          <p:cNvGraphicFramePr>
            <a:graphicFrameLocks noGrp="1"/>
          </p:cNvGraphicFramePr>
          <p:nvPr>
            <p:extLst>
              <p:ext uri="{D42A27DB-BD31-4B8C-83A1-F6EECF244321}">
                <p14:modId xmlns:p14="http://schemas.microsoft.com/office/powerpoint/2010/main" val="845733290"/>
              </p:ext>
            </p:extLst>
          </p:nvPr>
        </p:nvGraphicFramePr>
        <p:xfrm>
          <a:off x="1066800" y="1447800"/>
          <a:ext cx="7086023" cy="4422510"/>
        </p:xfrm>
        <a:graphic>
          <a:graphicData uri="http://schemas.openxmlformats.org/drawingml/2006/table">
            <a:tbl>
              <a:tblPr/>
              <a:tblGrid>
                <a:gridCol w="7086023"/>
              </a:tblGrid>
              <a:tr h="4422510">
                <a:tc>
                  <a:txBody>
                    <a:bodyPr/>
                    <a:lstStyle/>
                    <a:p>
                      <a:pPr marL="533400" marR="0" lvl="0" indent="-5334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533400" marR="0" lvl="0" indent="-53340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Helvetica" charset="0"/>
                          <a:ea typeface="ＭＳ Ｐゴシック" charset="0"/>
                          <a:cs typeface="ＭＳ Ｐゴシック" charset="0"/>
                        </a:rPr>
                        <a:t>Paragraph Shrinking</a:t>
                      </a: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endPar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endParaRPr>
                    </a:p>
                    <a:p>
                      <a:pPr marL="533400" marR="0" lvl="0" indent="-5334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Name the who or what.</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0" i="0" u="none" strike="noStrike" cap="none" normalizeH="0" baseline="0" dirty="0">
                          <a:ln>
                            <a:noFill/>
                          </a:ln>
                          <a:solidFill>
                            <a:schemeClr val="tx1"/>
                          </a:solidFill>
                          <a:effectLst/>
                          <a:latin typeface="Helvetica" charset="0"/>
                          <a:ea typeface="ＭＳ Ｐゴシック" charset="0"/>
                          <a:cs typeface="ＭＳ Ｐゴシック" charset="0"/>
                        </a:rPr>
                        <a:t>(The main person, animal, or thing.)</a:t>
                      </a:r>
                      <a:br>
                        <a:rPr kumimoji="0" lang="en-US" sz="2000" b="0" i="0" u="none" strike="noStrike" cap="none" normalizeH="0" baseline="0" dirty="0">
                          <a:ln>
                            <a:noFill/>
                          </a:ln>
                          <a:solidFill>
                            <a:schemeClr val="tx1"/>
                          </a:solidFill>
                          <a:effectLst/>
                          <a:latin typeface="Helvetica" charset="0"/>
                          <a:ea typeface="ＭＳ Ｐゴシック" charset="0"/>
                          <a:cs typeface="ＭＳ Ｐゴシック" charset="0"/>
                        </a:rPr>
                      </a:br>
                      <a:endParaRPr kumimoji="0" lang="en-US" sz="20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533400" marR="0" lvl="0" indent="-5334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Tell the most important thing about the who or what.</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endPar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endParaRPr>
                    </a:p>
                    <a:p>
                      <a:pPr marL="533400" marR="0" lvl="0" indent="-5334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Say the main idea in 10 words or less.</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(Optional: Record your main idea sentence.)</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 </a:t>
                      </a:r>
                      <a:r>
                        <a:rPr kumimoji="0" lang="en-US" sz="1400" b="0" i="0" u="none" strike="noStrike" cap="none" normalizeH="0" baseline="0" dirty="0">
                          <a:ln>
                            <a:noFill/>
                          </a:ln>
                          <a:solidFill>
                            <a:schemeClr val="tx1"/>
                          </a:solidFill>
                          <a:effectLst/>
                          <a:latin typeface="Helvetica" charset="0"/>
                          <a:ea typeface="ＭＳ Ｐゴシック" charset="0"/>
                          <a:cs typeface="ＭＳ Ｐゴシック" charset="0"/>
                        </a:rPr>
                        <a:t>(From the PALS program by Fuchs, </a:t>
                      </a:r>
                      <a:r>
                        <a:rPr kumimoji="0" lang="en-US" sz="1400" b="0" i="0" u="none" strike="noStrike" cap="none" normalizeH="0" baseline="0" dirty="0" err="1">
                          <a:ln>
                            <a:noFill/>
                          </a:ln>
                          <a:solidFill>
                            <a:schemeClr val="tx1"/>
                          </a:solidFill>
                          <a:effectLst/>
                          <a:latin typeface="Helvetica" charset="0"/>
                          <a:ea typeface="ＭＳ Ｐゴシック" charset="0"/>
                          <a:cs typeface="ＭＳ Ｐゴシック" charset="0"/>
                        </a:rPr>
                        <a:t>Mathes</a:t>
                      </a:r>
                      <a:r>
                        <a:rPr kumimoji="0" lang="en-US" sz="1400" b="0" i="0" u="none" strike="noStrike" cap="none" normalizeH="0" baseline="0" dirty="0">
                          <a:ln>
                            <a:noFill/>
                          </a:ln>
                          <a:solidFill>
                            <a:schemeClr val="tx1"/>
                          </a:solidFill>
                          <a:effectLst/>
                          <a:latin typeface="Helvetica" charset="0"/>
                          <a:ea typeface="ＭＳ Ｐゴシック" charset="0"/>
                          <a:cs typeface="ＭＳ Ｐゴシック" charset="0"/>
                        </a:rPr>
                        <a:t>, and Fuchs)</a:t>
                      </a:r>
                    </a:p>
                  </a:txBody>
                  <a:tcPr marL="91433" marR="91433"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82" name="Rectangle 10"/>
          <p:cNvSpPr>
            <a:spLocks noChangeArrowheads="1"/>
          </p:cNvSpPr>
          <p:nvPr/>
        </p:nvSpPr>
        <p:spPr bwMode="auto">
          <a:xfrm>
            <a:off x="1265671" y="2055813"/>
            <a:ext cx="184601" cy="58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8" tIns="45705" rIns="91408" bIns="45705">
            <a:spAutoFit/>
          </a:bodyPr>
          <a:lstStyle/>
          <a:p>
            <a:pPr eaLnBrk="1" hangingPunct="1">
              <a:spcBef>
                <a:spcPct val="20000"/>
              </a:spcBef>
              <a:buClr>
                <a:schemeClr val="accent1"/>
              </a:buClr>
              <a:buSzPct val="80000"/>
              <a:buFont typeface="Wingdings" charset="0"/>
              <a:buNone/>
            </a:pPr>
            <a:endParaRPr lang="en-US" sz="3200" b="1">
              <a:latin typeface="Helvetica" charset="0"/>
            </a:endParaRPr>
          </a:p>
        </p:txBody>
      </p:sp>
      <p:sp>
        <p:nvSpPr>
          <p:cNvPr id="2" name="TextBox 1"/>
          <p:cNvSpPr txBox="1"/>
          <p:nvPr/>
        </p:nvSpPr>
        <p:spPr>
          <a:xfrm>
            <a:off x="6781800" y="6172200"/>
            <a:ext cx="1447800" cy="369332"/>
          </a:xfrm>
          <a:prstGeom prst="rect">
            <a:avLst/>
          </a:prstGeom>
          <a:noFill/>
        </p:spPr>
        <p:txBody>
          <a:bodyPr wrap="square" rtlCol="0">
            <a:spAutoFit/>
          </a:bodyPr>
          <a:lstStyle/>
          <a:p>
            <a:r>
              <a:rPr lang="en-US" dirty="0" smtClean="0"/>
              <a:t>Partner Uses</a:t>
            </a:r>
            <a:endParaRPr lang="en-US" dirty="0"/>
          </a:p>
        </p:txBody>
      </p:sp>
    </p:spTree>
    <p:extLst>
      <p:ext uri="{BB962C8B-B14F-4D97-AF65-F5344CB8AC3E}">
        <p14:creationId xmlns:p14="http://schemas.microsoft.com/office/powerpoint/2010/main" val="3993275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defTabSz="913685">
              <a:defRPr/>
            </a:pPr>
            <a:r>
              <a:rPr lang="en-US" sz="3600" b="1" dirty="0">
                <a:solidFill>
                  <a:schemeClr val="tx1"/>
                </a:solidFill>
              </a:rPr>
              <a:t>Strategy – I do it.  </a:t>
            </a:r>
          </a:p>
        </p:txBody>
      </p:sp>
      <p:sp>
        <p:nvSpPr>
          <p:cNvPr id="244739" name="Rectangle 3"/>
          <p:cNvSpPr>
            <a:spLocks noGrp="1" noChangeArrowheads="1"/>
          </p:cNvSpPr>
          <p:nvPr>
            <p:ph idx="1"/>
          </p:nvPr>
        </p:nvSpPr>
        <p:spPr>
          <a:xfrm>
            <a:off x="897467" y="2640558"/>
            <a:ext cx="7408333" cy="3450696"/>
          </a:xfrm>
        </p:spPr>
        <p:txBody>
          <a:bodyPr/>
          <a:lstStyle/>
          <a:p>
            <a:pPr marL="342980" indent="-342980" defTabSz="913685">
              <a:defRPr/>
            </a:pPr>
            <a:endParaRPr lang="en-US" smtClean="0">
              <a:latin typeface="Helvetica" charset="0"/>
              <a:cs typeface="+mn-cs"/>
            </a:endParaRPr>
          </a:p>
          <a:p>
            <a:pPr marL="342980" indent="-342980" defTabSz="913685">
              <a:defRPr/>
            </a:pPr>
            <a:endParaRPr lang="en-US" smtClean="0">
              <a:latin typeface="Helvetica" charset="0"/>
              <a:cs typeface="+mn-cs"/>
            </a:endParaRPr>
          </a:p>
          <a:p>
            <a:pPr marL="342980" indent="-342980" defTabSz="913685">
              <a:buNone/>
              <a:defRPr/>
            </a:pPr>
            <a:endParaRPr lang="en-US" smtClean="0">
              <a:cs typeface="+mn-cs"/>
            </a:endParaRPr>
          </a:p>
        </p:txBody>
      </p:sp>
      <p:sp>
        <p:nvSpPr>
          <p:cNvPr id="13" name="Slide Number Placeholder 5"/>
          <p:cNvSpPr>
            <a:spLocks noGrp="1"/>
          </p:cNvSpPr>
          <p:nvPr>
            <p:ph type="sldNum" sz="quarter" idx="12"/>
          </p:nvPr>
        </p:nvSpPr>
        <p:spPr/>
        <p:txBody>
          <a:bodyPr/>
          <a:lstStyle/>
          <a:p>
            <a:pPr>
              <a:defRPr/>
            </a:pPr>
            <a:fld id="{17A38F2F-CDD4-F24D-9198-002FD2627BE7}" type="slidenum">
              <a:rPr lang="en-US"/>
              <a:pPr>
                <a:defRPr/>
              </a:pPr>
              <a:t>17</a:t>
            </a:fld>
            <a:endParaRPr lang="en-US"/>
          </a:p>
        </p:txBody>
      </p:sp>
      <p:graphicFrame>
        <p:nvGraphicFramePr>
          <p:cNvPr id="244757" name="Group 21"/>
          <p:cNvGraphicFramePr>
            <a:graphicFrameLocks noGrp="1"/>
          </p:cNvGraphicFramePr>
          <p:nvPr>
            <p:extLst>
              <p:ext uri="{D42A27DB-BD31-4B8C-83A1-F6EECF244321}">
                <p14:modId xmlns:p14="http://schemas.microsoft.com/office/powerpoint/2010/main" val="389959973"/>
              </p:ext>
            </p:extLst>
          </p:nvPr>
        </p:nvGraphicFramePr>
        <p:xfrm>
          <a:off x="990600" y="1600200"/>
          <a:ext cx="7086023" cy="4155380"/>
        </p:xfrm>
        <a:graphic>
          <a:graphicData uri="http://schemas.openxmlformats.org/drawingml/2006/table">
            <a:tbl>
              <a:tblPr/>
              <a:tblGrid>
                <a:gridCol w="7086023"/>
              </a:tblGrid>
              <a:tr h="41553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Helvetica" charset="0"/>
                          <a:ea typeface="ＭＳ Ｐゴシック" charset="0"/>
                          <a:cs typeface="ＭＳ Ｐゴシック" charset="0"/>
                        </a:rPr>
                        <a:t>The Coldest Continent</a:t>
                      </a:r>
                      <a:br>
                        <a:rPr kumimoji="0" lang="en-US" sz="2400" b="1" i="0" u="none" strike="noStrike" cap="none" normalizeH="0" baseline="0" dirty="0">
                          <a:ln>
                            <a:noFill/>
                          </a:ln>
                          <a:solidFill>
                            <a:schemeClr val="tx1"/>
                          </a:solidFill>
                          <a:effectLst/>
                          <a:latin typeface="Helvetica" charset="0"/>
                          <a:ea typeface="ＭＳ Ｐゴシック" charset="0"/>
                          <a:cs typeface="ＭＳ Ｐゴシック" charset="0"/>
                        </a:rPr>
                      </a:br>
                      <a:endParaRPr kumimoji="0" lang="en-US" sz="24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Antarctica is not like any other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continent</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It is as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far south </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as you can go on earth.  The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South Pole </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is found there.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Ice</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covers the whole land.  In some places the ice is almost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three miles thick</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Beneath the ice are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mountains</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and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valleys</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91433" marR="91433" marT="45690" marB="456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30" name="Rectangle 10"/>
          <p:cNvSpPr>
            <a:spLocks noChangeArrowheads="1"/>
          </p:cNvSpPr>
          <p:nvPr/>
        </p:nvSpPr>
        <p:spPr bwMode="auto">
          <a:xfrm>
            <a:off x="1265671" y="2055813"/>
            <a:ext cx="184601" cy="58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8" tIns="45705" rIns="91408" bIns="45705">
            <a:spAutoFit/>
          </a:bodyPr>
          <a:lstStyle/>
          <a:p>
            <a:pPr eaLnBrk="1" hangingPunct="1">
              <a:spcBef>
                <a:spcPct val="20000"/>
              </a:spcBef>
              <a:buClr>
                <a:schemeClr val="accent1"/>
              </a:buClr>
              <a:buSzPct val="80000"/>
              <a:buFont typeface="Wingdings" charset="0"/>
              <a:buNone/>
            </a:pPr>
            <a:endParaRPr lang="en-US" sz="3200" b="1">
              <a:latin typeface="Helvetica" charset="0"/>
            </a:endParaRPr>
          </a:p>
        </p:txBody>
      </p:sp>
      <p:sp>
        <p:nvSpPr>
          <p:cNvPr id="2" name="TextBox 1"/>
          <p:cNvSpPr txBox="1"/>
          <p:nvPr/>
        </p:nvSpPr>
        <p:spPr>
          <a:xfrm>
            <a:off x="6629400" y="5897663"/>
            <a:ext cx="1752600" cy="369332"/>
          </a:xfrm>
          <a:prstGeom prst="rect">
            <a:avLst/>
          </a:prstGeom>
          <a:noFill/>
        </p:spPr>
        <p:txBody>
          <a:bodyPr wrap="square" rtlCol="0">
            <a:spAutoFit/>
          </a:bodyPr>
          <a:lstStyle/>
          <a:p>
            <a:r>
              <a:rPr lang="en-US" dirty="0" smtClean="0"/>
              <a:t>Choral reading</a:t>
            </a:r>
            <a:endParaRPr lang="en-US" dirty="0"/>
          </a:p>
        </p:txBody>
      </p:sp>
    </p:spTree>
    <p:extLst>
      <p:ext uri="{BB962C8B-B14F-4D97-AF65-F5344CB8AC3E}">
        <p14:creationId xmlns:p14="http://schemas.microsoft.com/office/powerpoint/2010/main" val="557514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152400" y="1447800"/>
            <a:ext cx="8573944" cy="5105400"/>
          </a:xfrm>
        </p:spPr>
        <p:txBody>
          <a:bodyPr>
            <a:normAutofit fontScale="85000" lnSpcReduction="20000"/>
          </a:bodyPr>
          <a:lstStyle/>
          <a:p>
            <a:pPr marL="742890" lvl="1" indent="-286049" defTabSz="913685">
              <a:lnSpc>
                <a:spcPct val="90000"/>
              </a:lnSpc>
              <a:buNone/>
              <a:defRPr/>
            </a:pPr>
            <a:r>
              <a:rPr lang="en-US" sz="2800" b="1" u="sng" dirty="0" smtClean="0"/>
              <a:t>Provide Several Models:</a:t>
            </a:r>
          </a:p>
          <a:p>
            <a:pPr marL="799741" lvl="1" indent="-342900" defTabSz="913685">
              <a:lnSpc>
                <a:spcPct val="90000"/>
              </a:lnSpc>
              <a:buFont typeface="Wingdings" panose="05000000000000000000" pitchFamily="2" charset="2"/>
              <a:buChar char="q"/>
              <a:defRPr/>
            </a:pPr>
            <a:r>
              <a:rPr lang="en-US" dirty="0" smtClean="0"/>
              <a:t>The number of necessary demonstrations depends on the complexity of the target skill, the students’ ease in learning new skills, their background knowledge in the academic area, and (to some extent) the amount of time the model requires.</a:t>
            </a:r>
          </a:p>
          <a:p>
            <a:pPr marL="799741" lvl="1" indent="-342900" defTabSz="913685">
              <a:lnSpc>
                <a:spcPct val="90000"/>
              </a:lnSpc>
              <a:buFont typeface="Wingdings" panose="05000000000000000000" pitchFamily="2" charset="2"/>
              <a:buChar char="q"/>
              <a:defRPr/>
            </a:pPr>
            <a:r>
              <a:rPr lang="en-US" dirty="0" smtClean="0"/>
              <a:t>Often a teacher of struggling students will demonstrate repeatedly.  Unfortunately, while the teacher is becoming more adept at the skill, the students are not.</a:t>
            </a:r>
          </a:p>
          <a:p>
            <a:pPr marL="799741" lvl="1" indent="-342900" defTabSz="913685">
              <a:lnSpc>
                <a:spcPct val="90000"/>
              </a:lnSpc>
              <a:buFont typeface="Wingdings" panose="05000000000000000000" pitchFamily="2" charset="2"/>
              <a:buChar char="q"/>
              <a:defRPr/>
            </a:pPr>
            <a:r>
              <a:rPr lang="en-US" b="1" dirty="0" smtClean="0"/>
              <a:t>As soon as </a:t>
            </a:r>
            <a:r>
              <a:rPr lang="en-US" b="1" dirty="0" smtClean="0"/>
              <a:t>students </a:t>
            </a:r>
            <a:r>
              <a:rPr lang="en-US" b="1" dirty="0" smtClean="0"/>
              <a:t>demonstrate proficiency, guided practice should be initiated.</a:t>
            </a:r>
          </a:p>
          <a:p>
            <a:pPr marL="799741" lvl="1" indent="-342900" defTabSz="913685">
              <a:lnSpc>
                <a:spcPct val="90000"/>
              </a:lnSpc>
              <a:buFont typeface="Wingdings" panose="05000000000000000000" pitchFamily="2" charset="2"/>
              <a:buChar char="q"/>
              <a:defRPr/>
            </a:pPr>
            <a:r>
              <a:rPr lang="en-US" b="1" dirty="0" smtClean="0"/>
              <a:t>The responsibility for performing the skills shifts from the teacher to the student.</a:t>
            </a:r>
            <a:endParaRPr lang="en-US" dirty="0" smtClean="0"/>
          </a:p>
          <a:p>
            <a:pPr marL="742890" lvl="1" indent="-286049" defTabSz="913685">
              <a:lnSpc>
                <a:spcPct val="90000"/>
              </a:lnSpc>
              <a:buNone/>
              <a:defRPr/>
            </a:pPr>
            <a:r>
              <a:rPr lang="en-US" sz="2800" b="1" u="sng" dirty="0" smtClean="0"/>
              <a:t>Involve Students in the Model:</a:t>
            </a:r>
            <a:endParaRPr lang="en-US" sz="2800" b="1" u="sng" dirty="0"/>
          </a:p>
          <a:p>
            <a:pPr marL="799741" lvl="1" indent="-342900" defTabSz="913685">
              <a:lnSpc>
                <a:spcPct val="90000"/>
              </a:lnSpc>
              <a:buFont typeface="Wingdings" panose="05000000000000000000" pitchFamily="2" charset="2"/>
              <a:buChar char="q"/>
              <a:defRPr/>
            </a:pPr>
            <a:r>
              <a:rPr lang="en-US" dirty="0" smtClean="0"/>
              <a:t>After the first modeling of the skills/strategy, subsequent models can involve the students by asking them questions in which the answers rely on knowledge gained in the first model or on previously mastered background knowledge.</a:t>
            </a:r>
          </a:p>
          <a:p>
            <a:pPr marL="1079141" lvl="2" indent="-342900" defTabSz="913685">
              <a:lnSpc>
                <a:spcPct val="90000"/>
              </a:lnSpc>
              <a:buFont typeface="Wingdings" panose="05000000000000000000" pitchFamily="2" charset="2"/>
              <a:buChar char="q"/>
              <a:defRPr/>
            </a:pPr>
            <a:r>
              <a:rPr lang="en-US" dirty="0" smtClean="0"/>
              <a:t>Example:  Now I want you to help me do a problem [Teacher writes 42 + 33 vertically on the board.]  Which column do I add first?  </a:t>
            </a:r>
            <a:r>
              <a:rPr lang="en-US" b="1" i="1" dirty="0" smtClean="0"/>
              <a:t>The ones.  </a:t>
            </a:r>
            <a:r>
              <a:rPr lang="en-US" dirty="0" smtClean="0"/>
              <a:t>What is 2 plus 3?  </a:t>
            </a:r>
            <a:r>
              <a:rPr lang="en-US" b="1" i="1" dirty="0" smtClean="0"/>
              <a:t>5.  </a:t>
            </a:r>
            <a:r>
              <a:rPr lang="en-US" dirty="0" smtClean="0"/>
              <a:t>[Teacher writes 5 in the ones column.] What column do I add next?  </a:t>
            </a:r>
            <a:r>
              <a:rPr lang="en-US" b="1" i="1" dirty="0" smtClean="0"/>
              <a:t>The tens.  </a:t>
            </a:r>
            <a:r>
              <a:rPr lang="en-US" dirty="0" smtClean="0"/>
              <a:t>What is 4 plus 3?  </a:t>
            </a:r>
            <a:r>
              <a:rPr lang="en-US" b="1" i="1" dirty="0" smtClean="0"/>
              <a:t>7.  </a:t>
            </a:r>
            <a:r>
              <a:rPr lang="en-US" dirty="0" smtClean="0"/>
              <a:t>[Teacher writes 7 in the tens column.]  What is 42 plus 33?  </a:t>
            </a:r>
            <a:r>
              <a:rPr lang="en-US" b="1" i="1" dirty="0" smtClean="0"/>
              <a:t>75.</a:t>
            </a:r>
          </a:p>
        </p:txBody>
      </p:sp>
      <p:sp>
        <p:nvSpPr>
          <p:cNvPr id="6" name="Slide Number Placeholder 5"/>
          <p:cNvSpPr>
            <a:spLocks noGrp="1"/>
          </p:cNvSpPr>
          <p:nvPr>
            <p:ph type="sldNum" sz="quarter" idx="12"/>
          </p:nvPr>
        </p:nvSpPr>
        <p:spPr/>
        <p:txBody>
          <a:bodyPr/>
          <a:lstStyle/>
          <a:p>
            <a:pPr>
              <a:defRPr/>
            </a:pPr>
            <a:fld id="{C0BF3C7A-2895-B848-967E-BA2D9CD88776}" type="slidenum">
              <a:rPr lang="en-US"/>
              <a:pPr>
                <a:defRPr/>
              </a:pPr>
              <a:t>18</a:t>
            </a:fld>
            <a:endParaRPr lang="en-US"/>
          </a:p>
        </p:txBody>
      </p:sp>
      <p:sp>
        <p:nvSpPr>
          <p:cNvPr id="410626" name="Rectangle 2"/>
          <p:cNvSpPr>
            <a:spLocks noGrp="1" noChangeArrowheads="1"/>
          </p:cNvSpPr>
          <p:nvPr>
            <p:ph type="title"/>
          </p:nvPr>
        </p:nvSpPr>
        <p:spPr>
          <a:xfrm>
            <a:off x="457200" y="304800"/>
            <a:ext cx="8229600" cy="990600"/>
          </a:xfrm>
        </p:spPr>
        <p:txBody>
          <a:bodyPr>
            <a:normAutofit/>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b="1" dirty="0">
              <a:solidFill>
                <a:schemeClr val="tx2"/>
              </a:solidFill>
              <a:latin typeface="+mn-lt"/>
              <a:ea typeface="+mn-ea"/>
              <a:cs typeface="+mn-cs"/>
            </a:endParaRPr>
          </a:p>
        </p:txBody>
      </p:sp>
    </p:spTree>
    <p:extLst>
      <p:ext uri="{BB962C8B-B14F-4D97-AF65-F5344CB8AC3E}">
        <p14:creationId xmlns:p14="http://schemas.microsoft.com/office/powerpoint/2010/main" val="340766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randombar(horizontal)">
                                      <p:cBhvr>
                                        <p:cTn id="7" dur="500"/>
                                        <p:tgtEl>
                                          <p:spTgt spid="41062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10627">
                                            <p:txEl>
                                              <p:pRg st="1" end="1"/>
                                            </p:txEl>
                                          </p:spTgt>
                                        </p:tgtEl>
                                        <p:attrNameLst>
                                          <p:attrName>style.visibility</p:attrName>
                                        </p:attrNameLst>
                                      </p:cBhvr>
                                      <p:to>
                                        <p:strVal val="visible"/>
                                      </p:to>
                                    </p:set>
                                    <p:animEffect transition="in" filter="randombar(horizontal)">
                                      <p:cBhvr>
                                        <p:cTn id="10" dur="500"/>
                                        <p:tgtEl>
                                          <p:spTgt spid="41062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10627">
                                            <p:txEl>
                                              <p:pRg st="2" end="2"/>
                                            </p:txEl>
                                          </p:spTgt>
                                        </p:tgtEl>
                                        <p:attrNameLst>
                                          <p:attrName>style.visibility</p:attrName>
                                        </p:attrNameLst>
                                      </p:cBhvr>
                                      <p:to>
                                        <p:strVal val="visible"/>
                                      </p:to>
                                    </p:set>
                                    <p:animEffect transition="in" filter="randombar(horizontal)">
                                      <p:cBhvr>
                                        <p:cTn id="13" dur="500"/>
                                        <p:tgtEl>
                                          <p:spTgt spid="410627">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10627">
                                            <p:txEl>
                                              <p:pRg st="3" end="3"/>
                                            </p:txEl>
                                          </p:spTgt>
                                        </p:tgtEl>
                                        <p:attrNameLst>
                                          <p:attrName>style.visibility</p:attrName>
                                        </p:attrNameLst>
                                      </p:cBhvr>
                                      <p:to>
                                        <p:strVal val="visible"/>
                                      </p:to>
                                    </p:set>
                                    <p:animEffect transition="in" filter="randombar(horizontal)">
                                      <p:cBhvr>
                                        <p:cTn id="16" dur="500"/>
                                        <p:tgtEl>
                                          <p:spTgt spid="410627">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10627">
                                            <p:txEl>
                                              <p:pRg st="4" end="4"/>
                                            </p:txEl>
                                          </p:spTgt>
                                        </p:tgtEl>
                                        <p:attrNameLst>
                                          <p:attrName>style.visibility</p:attrName>
                                        </p:attrNameLst>
                                      </p:cBhvr>
                                      <p:to>
                                        <p:strVal val="visible"/>
                                      </p:to>
                                    </p:set>
                                    <p:animEffect transition="in" filter="randombar(horizontal)">
                                      <p:cBhvr>
                                        <p:cTn id="19" dur="500"/>
                                        <p:tgtEl>
                                          <p:spTgt spid="41062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10627">
                                            <p:txEl>
                                              <p:pRg st="5" end="5"/>
                                            </p:txEl>
                                          </p:spTgt>
                                        </p:tgtEl>
                                        <p:attrNameLst>
                                          <p:attrName>style.visibility</p:attrName>
                                        </p:attrNameLst>
                                      </p:cBhvr>
                                      <p:to>
                                        <p:strVal val="visible"/>
                                      </p:to>
                                    </p:set>
                                    <p:animEffect transition="in" filter="randombar(horizontal)">
                                      <p:cBhvr>
                                        <p:cTn id="24" dur="500"/>
                                        <p:tgtEl>
                                          <p:spTgt spid="410627">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10627">
                                            <p:txEl>
                                              <p:pRg st="6" end="6"/>
                                            </p:txEl>
                                          </p:spTgt>
                                        </p:tgtEl>
                                        <p:attrNameLst>
                                          <p:attrName>style.visibility</p:attrName>
                                        </p:attrNameLst>
                                      </p:cBhvr>
                                      <p:to>
                                        <p:strVal val="visible"/>
                                      </p:to>
                                    </p:set>
                                    <p:animEffect transition="in" filter="randombar(horizontal)">
                                      <p:cBhvr>
                                        <p:cTn id="27" dur="500"/>
                                        <p:tgtEl>
                                          <p:spTgt spid="410627">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10627">
                                            <p:txEl>
                                              <p:pRg st="7" end="7"/>
                                            </p:txEl>
                                          </p:spTgt>
                                        </p:tgtEl>
                                        <p:attrNameLst>
                                          <p:attrName>style.visibility</p:attrName>
                                        </p:attrNameLst>
                                      </p:cBhvr>
                                      <p:to>
                                        <p:strVal val="visible"/>
                                      </p:to>
                                    </p:set>
                                    <p:animEffect transition="in" filter="randombar(horizontal)">
                                      <p:cBhvr>
                                        <p:cTn id="30" dur="500"/>
                                        <p:tgtEl>
                                          <p:spTgt spid="410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381000" y="1676400"/>
            <a:ext cx="8400762" cy="4664364"/>
          </a:xfrm>
        </p:spPr>
        <p:txBody>
          <a:bodyPr>
            <a:normAutofit/>
          </a:bodyPr>
          <a:lstStyle/>
          <a:p>
            <a:pPr marL="742890" lvl="1" indent="-286049" defTabSz="913685">
              <a:lnSpc>
                <a:spcPct val="90000"/>
              </a:lnSpc>
              <a:buNone/>
              <a:defRPr/>
            </a:pPr>
            <a:r>
              <a:rPr lang="en-US" sz="2800" b="1" u="sng" dirty="0" smtClean="0"/>
              <a:t>Note:</a:t>
            </a:r>
            <a:r>
              <a:rPr lang="en-US" sz="2800" u="sng" dirty="0" smtClean="0"/>
              <a:t>  </a:t>
            </a:r>
            <a:r>
              <a:rPr lang="en-US" sz="2000" dirty="0" smtClean="0"/>
              <a:t>The teacher is still performing the skill.  Students are answering questions about the content, not performing the new skill.</a:t>
            </a:r>
          </a:p>
          <a:p>
            <a:pPr marL="742890" lvl="1" indent="-286049" defTabSz="913685">
              <a:lnSpc>
                <a:spcPct val="90000"/>
              </a:lnSpc>
              <a:buNone/>
              <a:defRPr/>
            </a:pPr>
            <a:endParaRPr lang="en-US" sz="2000" dirty="0" smtClean="0"/>
          </a:p>
          <a:p>
            <a:pPr marL="742890" lvl="1" indent="-286049" defTabSz="913685">
              <a:lnSpc>
                <a:spcPct val="90000"/>
              </a:lnSpc>
              <a:buNone/>
              <a:defRPr/>
            </a:pPr>
            <a:r>
              <a:rPr lang="en-US" sz="2300" b="1" dirty="0"/>
              <a:t>These questions and the information obtained from listening to student responses serve 3 key instructional functions:  </a:t>
            </a:r>
          </a:p>
          <a:p>
            <a:pPr marL="914041" lvl="1" indent="-457200" defTabSz="913685">
              <a:lnSpc>
                <a:spcPct val="90000"/>
              </a:lnSpc>
              <a:buAutoNum type="arabicPeriod"/>
              <a:defRPr/>
            </a:pPr>
            <a:r>
              <a:rPr lang="en-US" sz="2000" dirty="0"/>
              <a:t>K</a:t>
            </a:r>
            <a:r>
              <a:rPr lang="en-US" sz="2000" dirty="0" smtClean="0"/>
              <a:t>eeping students involved and active in the lesson.  </a:t>
            </a:r>
          </a:p>
          <a:p>
            <a:pPr marL="914041" lvl="1" indent="-457200" defTabSz="913685">
              <a:lnSpc>
                <a:spcPct val="90000"/>
              </a:lnSpc>
              <a:buAutoNum type="arabicPeriod"/>
              <a:defRPr/>
            </a:pPr>
            <a:r>
              <a:rPr lang="en-US" sz="2000" dirty="0"/>
              <a:t>H</a:t>
            </a:r>
            <a:r>
              <a:rPr lang="en-US" sz="2000" dirty="0" smtClean="0"/>
              <a:t>aving students rehearse the critical content.  </a:t>
            </a:r>
          </a:p>
          <a:p>
            <a:pPr marL="914041" lvl="1" indent="-457200" defTabSz="913685">
              <a:lnSpc>
                <a:spcPct val="90000"/>
              </a:lnSpc>
              <a:buAutoNum type="arabicPeriod"/>
              <a:defRPr/>
            </a:pPr>
            <a:r>
              <a:rPr lang="en-US" sz="2000" dirty="0" smtClean="0"/>
              <a:t>Verifying understanding.  Because many students have trouble listening passively for extended periods of time, keeping them involved is imperative.</a:t>
            </a:r>
          </a:p>
          <a:p>
            <a:pPr marL="742890" lvl="1" indent="-286049" defTabSz="913685">
              <a:lnSpc>
                <a:spcPct val="90000"/>
              </a:lnSpc>
              <a:buNone/>
              <a:defRPr/>
            </a:pPr>
            <a:r>
              <a:rPr lang="en-US" sz="2000" b="1" dirty="0"/>
              <a:t>If students respond incorrectly, you know what steps or processes are causing difficulty and can address these problem areas before proceeding to the next part of the lesson</a:t>
            </a:r>
            <a:r>
              <a:rPr lang="en-US" sz="2000" b="1" dirty="0" smtClean="0"/>
              <a:t>.</a:t>
            </a:r>
          </a:p>
          <a:p>
            <a:pPr marL="742890" lvl="1" indent="-286049" defTabSz="913685">
              <a:lnSpc>
                <a:spcPct val="90000"/>
              </a:lnSpc>
              <a:buNone/>
              <a:defRPr/>
            </a:pPr>
            <a:endParaRPr lang="en-US" sz="2000" b="1" dirty="0"/>
          </a:p>
        </p:txBody>
      </p:sp>
      <p:sp>
        <p:nvSpPr>
          <p:cNvPr id="6" name="Slide Number Placeholder 5"/>
          <p:cNvSpPr>
            <a:spLocks noGrp="1"/>
          </p:cNvSpPr>
          <p:nvPr>
            <p:ph type="sldNum" sz="quarter" idx="12"/>
          </p:nvPr>
        </p:nvSpPr>
        <p:spPr/>
        <p:txBody>
          <a:bodyPr/>
          <a:lstStyle/>
          <a:p>
            <a:pPr>
              <a:defRPr/>
            </a:pPr>
            <a:fld id="{C0BF3C7A-2895-B848-967E-BA2D9CD88776}" type="slidenum">
              <a:rPr lang="en-US"/>
              <a:pPr>
                <a:defRPr/>
              </a:pPr>
              <a:t>19</a:t>
            </a:fld>
            <a:endParaRPr lang="en-US"/>
          </a:p>
        </p:txBody>
      </p:sp>
      <p:sp>
        <p:nvSpPr>
          <p:cNvPr id="410626" name="Rectangle 2"/>
          <p:cNvSpPr>
            <a:spLocks noGrp="1" noChangeArrowheads="1"/>
          </p:cNvSpPr>
          <p:nvPr>
            <p:ph type="title"/>
          </p:nvPr>
        </p:nvSpPr>
        <p:spPr>
          <a:xfrm>
            <a:off x="457200" y="228600"/>
            <a:ext cx="8229600" cy="838201"/>
          </a:xfrm>
        </p:spPr>
        <p:txBody>
          <a:bodyPr>
            <a:normAutofit fontScale="90000"/>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b="1" dirty="0">
              <a:solidFill>
                <a:schemeClr val="tx2"/>
              </a:solidFill>
              <a:latin typeface="+mn-lt"/>
              <a:ea typeface="+mn-ea"/>
              <a:cs typeface="+mn-cs"/>
            </a:endParaRPr>
          </a:p>
        </p:txBody>
      </p:sp>
    </p:spTree>
    <p:extLst>
      <p:ext uri="{BB962C8B-B14F-4D97-AF65-F5344CB8AC3E}">
        <p14:creationId xmlns:p14="http://schemas.microsoft.com/office/powerpoint/2010/main" val="14750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457489" y="1828801"/>
            <a:ext cx="8497455" cy="4572000"/>
          </a:xfrm>
        </p:spPr>
        <p:txBody>
          <a:bodyPr>
            <a:normAutofit fontScale="92500" lnSpcReduction="20000"/>
          </a:bodyPr>
          <a:lstStyle/>
          <a:p>
            <a:pPr marL="533215" indent="-533215" defTabSz="799820">
              <a:lnSpc>
                <a:spcPct val="90000"/>
              </a:lnSpc>
              <a:buNone/>
              <a:defRPr/>
            </a:pPr>
            <a:r>
              <a:rPr lang="en-US" b="1" dirty="0" smtClean="0">
                <a:cs typeface="+mn-cs"/>
              </a:rPr>
              <a:t>Teachers at all grade levels teac</a:t>
            </a:r>
            <a:r>
              <a:rPr lang="en-US" b="1" dirty="0" smtClean="0"/>
              <a:t>h students to </a:t>
            </a:r>
            <a:r>
              <a:rPr lang="en-US" b="1" u="sng" dirty="0" smtClean="0"/>
              <a:t>do</a:t>
            </a:r>
            <a:r>
              <a:rPr lang="en-US" b="1" dirty="0" smtClean="0"/>
              <a:t> things:</a:t>
            </a:r>
            <a:endParaRPr lang="en-US" b="1" dirty="0" smtClean="0">
              <a:cs typeface="+mn-cs"/>
            </a:endParaRPr>
          </a:p>
          <a:p>
            <a:pPr defTabSz="799820">
              <a:buFont typeface="Wingdings" panose="05000000000000000000" pitchFamily="2" charset="2"/>
              <a:buChar char="v"/>
              <a:defRPr/>
            </a:pPr>
            <a:r>
              <a:rPr lang="en-US" dirty="0"/>
              <a:t>Forming a manuscript letter, sounding out words, writing a coherent paragraph, solving an algebraic equation, and/or completing a science experiment.</a:t>
            </a:r>
          </a:p>
          <a:p>
            <a:pPr marL="0" indent="0" defTabSz="799820">
              <a:lnSpc>
                <a:spcPct val="90000"/>
              </a:lnSpc>
              <a:buNone/>
              <a:defRPr/>
            </a:pPr>
            <a:r>
              <a:rPr lang="en-US" b="1" dirty="0" smtClean="0"/>
              <a:t>The term </a:t>
            </a:r>
            <a:r>
              <a:rPr lang="en-US" b="1" u="sng" dirty="0" smtClean="0"/>
              <a:t>skills</a:t>
            </a:r>
            <a:r>
              <a:rPr lang="en-US" b="1" dirty="0" smtClean="0"/>
              <a:t> is often used as the overarching label for doing something well.</a:t>
            </a:r>
          </a:p>
          <a:p>
            <a:pPr marL="0" indent="0" defTabSz="799820">
              <a:lnSpc>
                <a:spcPct val="90000"/>
              </a:lnSpc>
              <a:buNone/>
              <a:defRPr/>
            </a:pPr>
            <a:r>
              <a:rPr lang="en-US" b="1" dirty="0" smtClean="0"/>
              <a:t>Embedded in the broad realm of skills are </a:t>
            </a:r>
            <a:r>
              <a:rPr lang="en-US" b="1" u="sng" dirty="0" smtClean="0"/>
              <a:t>strategies</a:t>
            </a:r>
            <a:r>
              <a:rPr lang="en-US" b="1" dirty="0" smtClean="0"/>
              <a:t>…</a:t>
            </a:r>
          </a:p>
          <a:p>
            <a:pPr defTabSz="799820">
              <a:lnSpc>
                <a:spcPct val="90000"/>
              </a:lnSpc>
              <a:buFont typeface="Wingdings" panose="05000000000000000000" pitchFamily="2" charset="2"/>
              <a:buChar char="v"/>
              <a:defRPr/>
            </a:pPr>
            <a:r>
              <a:rPr lang="en-US" dirty="0" smtClean="0"/>
              <a:t>Which </a:t>
            </a:r>
            <a:r>
              <a:rPr lang="en-US" dirty="0"/>
              <a:t>are systematic plans or approaches for solving a problem or completing a task that involve a series of sequential steps</a:t>
            </a:r>
            <a:r>
              <a:rPr lang="en-US" dirty="0" smtClean="0"/>
              <a:t>.</a:t>
            </a:r>
          </a:p>
          <a:p>
            <a:pPr lvl="2" defTabSz="799820">
              <a:lnSpc>
                <a:spcPct val="90000"/>
              </a:lnSpc>
              <a:buFont typeface="Wingdings" panose="05000000000000000000" pitchFamily="2" charset="2"/>
              <a:buChar char="v"/>
              <a:defRPr/>
            </a:pPr>
            <a:r>
              <a:rPr lang="en-US" dirty="0" smtClean="0"/>
              <a:t>Students can be taught a series of steps for completing a division problem (Divide, Multiply, Subtract, Compare, Bring down)</a:t>
            </a:r>
          </a:p>
          <a:p>
            <a:pPr lvl="2" defTabSz="799820">
              <a:lnSpc>
                <a:spcPct val="90000"/>
              </a:lnSpc>
              <a:buFont typeface="Wingdings" panose="05000000000000000000" pitchFamily="2" charset="2"/>
              <a:buChar char="v"/>
              <a:defRPr/>
            </a:pPr>
            <a:r>
              <a:rPr lang="en-US" dirty="0" smtClean="0"/>
              <a:t>Students need to improve reading comprehension when something does not make sense (Reread, Look back, Read ahead, Restate in your own words)</a:t>
            </a:r>
          </a:p>
          <a:p>
            <a:pPr marL="0" indent="0" defTabSz="799820">
              <a:lnSpc>
                <a:spcPct val="90000"/>
              </a:lnSpc>
              <a:buNone/>
              <a:defRPr/>
            </a:pPr>
            <a:r>
              <a:rPr lang="en-US" b="1" dirty="0"/>
              <a:t>All strategies provide students with a plan that they can execute in response to a problem or task, some strategies also include steps in which </a:t>
            </a:r>
            <a:r>
              <a:rPr lang="en-US" b="1" dirty="0" smtClean="0"/>
              <a:t>students’ evaluate </a:t>
            </a:r>
            <a:r>
              <a:rPr lang="en-US" b="1" dirty="0"/>
              <a:t>their performance or outcome.</a:t>
            </a:r>
          </a:p>
        </p:txBody>
      </p:sp>
      <p:sp>
        <p:nvSpPr>
          <p:cNvPr id="6" name="Slide Number Placeholder 5"/>
          <p:cNvSpPr>
            <a:spLocks noGrp="1"/>
          </p:cNvSpPr>
          <p:nvPr>
            <p:ph type="sldNum" sz="quarter" idx="12"/>
          </p:nvPr>
        </p:nvSpPr>
        <p:spPr/>
        <p:txBody>
          <a:bodyPr/>
          <a:lstStyle/>
          <a:p>
            <a:pPr>
              <a:defRPr/>
            </a:pPr>
            <a:fld id="{52AF221A-B1A8-1A4C-8DDD-ADD94E1413AC}" type="slidenum">
              <a:rPr lang="en-US">
                <a:solidFill>
                  <a:srgbClr val="073E87"/>
                </a:solidFill>
              </a:rPr>
              <a:pPr>
                <a:defRPr/>
              </a:pPr>
              <a:t>2</a:t>
            </a:fld>
            <a:endParaRPr lang="en-US">
              <a:solidFill>
                <a:srgbClr val="073E87"/>
              </a:solidFill>
            </a:endParaRPr>
          </a:p>
        </p:txBody>
      </p:sp>
      <p:sp>
        <p:nvSpPr>
          <p:cNvPr id="214018" name="Rectangle 2"/>
          <p:cNvSpPr>
            <a:spLocks noGrp="1" noChangeArrowheads="1"/>
          </p:cNvSpPr>
          <p:nvPr>
            <p:ph type="title"/>
          </p:nvPr>
        </p:nvSpPr>
        <p:spPr/>
        <p:txBody>
          <a:bodyPr>
            <a:normAutofit fontScale="90000"/>
          </a:bodyPr>
          <a:lstStyle/>
          <a:p>
            <a:pPr defTabSz="913685">
              <a:defRPr/>
            </a:pPr>
            <a:r>
              <a:rPr lang="en-US" b="1" dirty="0" smtClean="0">
                <a:solidFill>
                  <a:schemeClr val="tx1"/>
                </a:solidFill>
              </a:rPr>
              <a:t>Explicit Instruction Element #4</a:t>
            </a:r>
            <a:r>
              <a:rPr lang="en-US" b="1" dirty="0">
                <a:solidFill>
                  <a:schemeClr val="tx1"/>
                </a:solidFill>
              </a:rPr>
              <a:t/>
            </a:r>
            <a:br>
              <a:rPr lang="en-US" b="1" dirty="0">
                <a:solidFill>
                  <a:schemeClr val="tx1"/>
                </a:solidFill>
              </a:rPr>
            </a:br>
            <a:r>
              <a:rPr lang="en-US" sz="3500" b="1" dirty="0" smtClean="0">
                <a:solidFill>
                  <a:schemeClr val="tx1"/>
                </a:solidFill>
              </a:rPr>
              <a:t>Designing organized and focused lessons</a:t>
            </a:r>
            <a:endParaRPr lang="en-US" b="1" dirty="0">
              <a:solidFill>
                <a:schemeClr val="hlink"/>
              </a:solidFill>
            </a:endParaRPr>
          </a:p>
        </p:txBody>
      </p:sp>
    </p:spTree>
    <p:extLst>
      <p:ext uri="{BB962C8B-B14F-4D97-AF65-F5344CB8AC3E}">
        <p14:creationId xmlns:p14="http://schemas.microsoft.com/office/powerpoint/2010/main" val="109411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circle(in)">
                                      <p:cBhvr>
                                        <p:cTn id="7" dur="2000"/>
                                        <p:tgtEl>
                                          <p:spTgt spid="21401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14019">
                                            <p:txEl>
                                              <p:pRg st="1" end="1"/>
                                            </p:txEl>
                                          </p:spTgt>
                                        </p:tgtEl>
                                        <p:attrNameLst>
                                          <p:attrName>style.visibility</p:attrName>
                                        </p:attrNameLst>
                                      </p:cBhvr>
                                      <p:to>
                                        <p:strVal val="visible"/>
                                      </p:to>
                                    </p:set>
                                    <p:animEffect transition="in" filter="circle(in)">
                                      <p:cBhvr>
                                        <p:cTn id="10" dur="2000"/>
                                        <p:tgtEl>
                                          <p:spTgt spid="214019">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14019">
                                            <p:txEl>
                                              <p:pRg st="2" end="2"/>
                                            </p:txEl>
                                          </p:spTgt>
                                        </p:tgtEl>
                                        <p:attrNameLst>
                                          <p:attrName>style.visibility</p:attrName>
                                        </p:attrNameLst>
                                      </p:cBhvr>
                                      <p:to>
                                        <p:strVal val="visible"/>
                                      </p:to>
                                    </p:set>
                                    <p:animEffect transition="in" filter="circle(in)">
                                      <p:cBhvr>
                                        <p:cTn id="13" dur="2000"/>
                                        <p:tgtEl>
                                          <p:spTgt spid="2140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14019">
                                            <p:txEl>
                                              <p:pRg st="3" end="3"/>
                                            </p:txEl>
                                          </p:spTgt>
                                        </p:tgtEl>
                                        <p:attrNameLst>
                                          <p:attrName>style.visibility</p:attrName>
                                        </p:attrNameLst>
                                      </p:cBhvr>
                                      <p:to>
                                        <p:strVal val="visible"/>
                                      </p:to>
                                    </p:set>
                                    <p:animEffect transition="in" filter="circle(in)">
                                      <p:cBhvr>
                                        <p:cTn id="18" dur="2000"/>
                                        <p:tgtEl>
                                          <p:spTgt spid="214019">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animEffect transition="in" filter="circle(in)">
                                      <p:cBhvr>
                                        <p:cTn id="21" dur="2000"/>
                                        <p:tgtEl>
                                          <p:spTgt spid="214019">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14019">
                                            <p:txEl>
                                              <p:pRg st="5" end="5"/>
                                            </p:txEl>
                                          </p:spTgt>
                                        </p:tgtEl>
                                        <p:attrNameLst>
                                          <p:attrName>style.visibility</p:attrName>
                                        </p:attrNameLst>
                                      </p:cBhvr>
                                      <p:to>
                                        <p:strVal val="visible"/>
                                      </p:to>
                                    </p:set>
                                    <p:animEffect transition="in" filter="circle(in)">
                                      <p:cBhvr>
                                        <p:cTn id="24" dur="2000"/>
                                        <p:tgtEl>
                                          <p:spTgt spid="214019">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14019">
                                            <p:txEl>
                                              <p:pRg st="6" end="6"/>
                                            </p:txEl>
                                          </p:spTgt>
                                        </p:tgtEl>
                                        <p:attrNameLst>
                                          <p:attrName>style.visibility</p:attrName>
                                        </p:attrNameLst>
                                      </p:cBhvr>
                                      <p:to>
                                        <p:strVal val="visible"/>
                                      </p:to>
                                    </p:set>
                                    <p:animEffect transition="in" filter="circle(in)">
                                      <p:cBhvr>
                                        <p:cTn id="27" dur="2000"/>
                                        <p:tgtEl>
                                          <p:spTgt spid="2140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4019">
                                            <p:txEl>
                                              <p:pRg st="7" end="7"/>
                                            </p:txEl>
                                          </p:spTgt>
                                        </p:tgtEl>
                                        <p:attrNameLst>
                                          <p:attrName>style.visibility</p:attrName>
                                        </p:attrNameLst>
                                      </p:cBhvr>
                                      <p:to>
                                        <p:strVal val="visible"/>
                                      </p:to>
                                    </p:set>
                                    <p:animEffect transition="in" filter="circle(in)">
                                      <p:cBhvr>
                                        <p:cTn id="32" dur="2000"/>
                                        <p:tgtEl>
                                          <p:spTgt spid="214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152400" y="1143000"/>
            <a:ext cx="8534400" cy="5197764"/>
          </a:xfrm>
        </p:spPr>
        <p:txBody>
          <a:bodyPr>
            <a:normAutofit lnSpcReduction="10000"/>
          </a:bodyPr>
          <a:lstStyle/>
          <a:p>
            <a:pPr marL="742890" lvl="1" indent="-286049" defTabSz="913685">
              <a:lnSpc>
                <a:spcPct val="90000"/>
              </a:lnSpc>
              <a:buNone/>
              <a:defRPr/>
            </a:pPr>
            <a:r>
              <a:rPr lang="en-US" sz="2800" b="1" u="sng" dirty="0" smtClean="0"/>
              <a:t>Another Example:</a:t>
            </a:r>
          </a:p>
          <a:p>
            <a:pPr marL="456841" lvl="1" indent="0" defTabSz="913685">
              <a:lnSpc>
                <a:spcPct val="90000"/>
              </a:lnSpc>
              <a:buNone/>
              <a:defRPr/>
            </a:pPr>
            <a:r>
              <a:rPr lang="en-US" dirty="0" smtClean="0"/>
              <a:t>	Watch me while I show you the steps for solving two-digit addition problems that require regrouping.  I want you to help me out with some of the things you already </a:t>
            </a:r>
            <a:r>
              <a:rPr lang="en-US" dirty="0" smtClean="0"/>
              <a:t>know. </a:t>
            </a:r>
            <a:r>
              <a:rPr lang="en-US" dirty="0" smtClean="0"/>
              <a:t>[Teacher writes 46 + 27 vertically on the board] Read the problem. </a:t>
            </a:r>
            <a:r>
              <a:rPr lang="en-US" b="1" i="1" u="sng" dirty="0"/>
              <a:t>(</a:t>
            </a:r>
            <a:r>
              <a:rPr lang="en-US" i="1" u="sng" dirty="0"/>
              <a:t>Everyone</a:t>
            </a:r>
            <a:r>
              <a:rPr lang="en-US" dirty="0"/>
              <a:t>, </a:t>
            </a:r>
            <a:r>
              <a:rPr lang="en-US" b="1" i="1" u="sng" dirty="0" smtClean="0"/>
              <a:t>46 plus 27</a:t>
            </a:r>
            <a:r>
              <a:rPr lang="en-US" b="1" i="1" u="sng" dirty="0" smtClean="0"/>
              <a:t>.)</a:t>
            </a:r>
            <a:r>
              <a:rPr lang="en-US" b="1" i="1" dirty="0" smtClean="0"/>
              <a:t>  </a:t>
            </a:r>
            <a:r>
              <a:rPr lang="en-US" dirty="0" smtClean="0"/>
              <a:t>Which </a:t>
            </a:r>
            <a:r>
              <a:rPr lang="en-US" dirty="0" smtClean="0"/>
              <a:t>column do we add first? [Teacher requests a group response.] </a:t>
            </a:r>
            <a:r>
              <a:rPr lang="en-US" b="1" i="1" u="sng" dirty="0"/>
              <a:t>(</a:t>
            </a:r>
            <a:r>
              <a:rPr lang="en-US" i="1" u="sng" dirty="0"/>
              <a:t>Everyone</a:t>
            </a:r>
            <a:r>
              <a:rPr lang="en-US" b="1" i="1" u="sng" dirty="0"/>
              <a:t>, </a:t>
            </a:r>
            <a:r>
              <a:rPr lang="en-US" b="1" i="1" u="sng" dirty="0" smtClean="0"/>
              <a:t>The </a:t>
            </a:r>
            <a:r>
              <a:rPr lang="en-US" b="1" i="1" u="sng" dirty="0" smtClean="0"/>
              <a:t>ones</a:t>
            </a:r>
            <a:r>
              <a:rPr lang="en-US" b="1" i="1" u="sng" dirty="0" smtClean="0"/>
              <a:t>.)</a:t>
            </a:r>
            <a:r>
              <a:rPr lang="en-US" dirty="0" smtClean="0"/>
              <a:t>  </a:t>
            </a:r>
            <a:r>
              <a:rPr lang="en-US" dirty="0" smtClean="0"/>
              <a:t>That’s right, the ones column.  Add the ones in your head [Pause] Tell me the </a:t>
            </a:r>
            <a:r>
              <a:rPr lang="en-US" dirty="0" smtClean="0"/>
              <a:t>sum. </a:t>
            </a:r>
            <a:r>
              <a:rPr lang="en-US" b="1" i="1" u="sng" dirty="0"/>
              <a:t>(</a:t>
            </a:r>
            <a:r>
              <a:rPr lang="en-US" i="1" u="sng" dirty="0" smtClean="0"/>
              <a:t>Everyone, </a:t>
            </a:r>
            <a:r>
              <a:rPr lang="en-US" b="1" i="1" u="sng" dirty="0" smtClean="0"/>
              <a:t>13</a:t>
            </a:r>
            <a:r>
              <a:rPr lang="en-US" b="1" i="1" u="sng" dirty="0" smtClean="0"/>
              <a:t>.</a:t>
            </a:r>
            <a:r>
              <a:rPr lang="en-US" dirty="0" smtClean="0"/>
              <a:t>  Correct, it’s 13.</a:t>
            </a:r>
          </a:p>
          <a:p>
            <a:pPr marL="456841" lvl="1" indent="0" defTabSz="913685">
              <a:lnSpc>
                <a:spcPct val="90000"/>
              </a:lnSpc>
              <a:buNone/>
              <a:defRPr/>
            </a:pPr>
            <a:r>
              <a:rPr lang="en-US" dirty="0" smtClean="0"/>
              <a:t>	When the sum of a column is great than 9, you need to regroup.  When we regroup, we write the ones digit </a:t>
            </a:r>
            <a:r>
              <a:rPr lang="en-US" b="1" i="1" u="sng" dirty="0"/>
              <a:t>(</a:t>
            </a:r>
            <a:r>
              <a:rPr lang="en-US" i="1" u="sng" dirty="0"/>
              <a:t>Everyone</a:t>
            </a:r>
            <a:r>
              <a:rPr lang="en-US" b="1" i="1" u="sng" dirty="0"/>
              <a:t>, </a:t>
            </a:r>
            <a:r>
              <a:rPr lang="en-US" b="1" i="1" u="sng" dirty="0" smtClean="0"/>
              <a:t>“the 3”) </a:t>
            </a:r>
            <a:r>
              <a:rPr lang="en-US" dirty="0" smtClean="0"/>
              <a:t>under the ones column, and then we carry the tens digit </a:t>
            </a:r>
            <a:r>
              <a:rPr lang="en-US" b="1" i="1" u="sng" dirty="0"/>
              <a:t>(</a:t>
            </a:r>
            <a:r>
              <a:rPr lang="en-US" i="1" u="sng" dirty="0"/>
              <a:t>Everyone</a:t>
            </a:r>
            <a:r>
              <a:rPr lang="en-US" b="1" i="1" u="sng" dirty="0"/>
              <a:t>, </a:t>
            </a:r>
            <a:r>
              <a:rPr lang="en-US" b="1" i="1" u="sng" dirty="0" smtClean="0"/>
              <a:t>“the 1”) </a:t>
            </a:r>
            <a:r>
              <a:rPr lang="en-US" dirty="0" smtClean="0"/>
              <a:t>to the tens column and add that column.  Now we’ve already added the ones column, so what column do we add next? </a:t>
            </a:r>
            <a:r>
              <a:rPr lang="en-US" b="1" i="1" u="sng" dirty="0"/>
              <a:t>(</a:t>
            </a:r>
            <a:r>
              <a:rPr lang="en-US" i="1" u="sng" dirty="0"/>
              <a:t>Everyone</a:t>
            </a:r>
            <a:r>
              <a:rPr lang="en-US" b="1" i="1" u="sng" dirty="0"/>
              <a:t>, </a:t>
            </a:r>
            <a:r>
              <a:rPr lang="en-US" b="1" i="1" u="sng" dirty="0"/>
              <a:t>The </a:t>
            </a:r>
            <a:r>
              <a:rPr lang="en-US" b="1" i="1" u="sng" dirty="0" smtClean="0"/>
              <a:t>tens</a:t>
            </a:r>
            <a:r>
              <a:rPr lang="en-US" b="1" i="1" u="sng" dirty="0" smtClean="0"/>
              <a:t>.)</a:t>
            </a:r>
            <a:r>
              <a:rPr lang="en-US" u="sng" dirty="0" smtClean="0"/>
              <a:t>  </a:t>
            </a:r>
            <a:r>
              <a:rPr lang="en-US" dirty="0" smtClean="0"/>
              <a:t>Add 1 plus 4 plus 2 in your head [Pause] Tell me the </a:t>
            </a:r>
            <a:r>
              <a:rPr lang="en-US" dirty="0" smtClean="0"/>
              <a:t>sum.  </a:t>
            </a:r>
            <a:r>
              <a:rPr lang="en-US" b="1" i="1" u="sng" dirty="0" smtClean="0"/>
              <a:t>(</a:t>
            </a:r>
            <a:r>
              <a:rPr lang="en-US" i="1" u="sng" dirty="0"/>
              <a:t>Everyone</a:t>
            </a:r>
            <a:r>
              <a:rPr lang="en-US" b="1" i="1" u="sng" dirty="0"/>
              <a:t>, </a:t>
            </a:r>
            <a:r>
              <a:rPr lang="en-US" b="1" i="1" u="sng" dirty="0"/>
              <a:t>7.)</a:t>
            </a:r>
            <a:r>
              <a:rPr lang="en-US" dirty="0" smtClean="0"/>
              <a:t>  </a:t>
            </a:r>
            <a:r>
              <a:rPr lang="en-US" dirty="0" smtClean="0"/>
              <a:t>Correct.  [Teacher writes 7 in the tens column] </a:t>
            </a:r>
            <a:r>
              <a:rPr lang="en-US" u="sng" dirty="0" smtClean="0"/>
              <a:t>Everyone</a:t>
            </a:r>
            <a:r>
              <a:rPr lang="en-US" dirty="0" smtClean="0"/>
              <a:t>, read the problem and the answer. </a:t>
            </a:r>
            <a:r>
              <a:rPr lang="en-US" b="1" i="1" u="sng" dirty="0"/>
              <a:t>46 plus 27 equals 73.</a:t>
            </a:r>
          </a:p>
        </p:txBody>
      </p:sp>
      <p:sp>
        <p:nvSpPr>
          <p:cNvPr id="6" name="Slide Number Placeholder 5"/>
          <p:cNvSpPr>
            <a:spLocks noGrp="1"/>
          </p:cNvSpPr>
          <p:nvPr>
            <p:ph type="sldNum" sz="quarter" idx="12"/>
          </p:nvPr>
        </p:nvSpPr>
        <p:spPr>
          <a:xfrm>
            <a:off x="3962400" y="6400800"/>
            <a:ext cx="1161826" cy="365125"/>
          </a:xfrm>
        </p:spPr>
        <p:txBody>
          <a:bodyPr/>
          <a:lstStyle/>
          <a:p>
            <a:pPr>
              <a:defRPr/>
            </a:pPr>
            <a:fld id="{C0BF3C7A-2895-B848-967E-BA2D9CD88776}" type="slidenum">
              <a:rPr lang="en-US"/>
              <a:pPr>
                <a:defRPr/>
              </a:pPr>
              <a:t>20</a:t>
            </a:fld>
            <a:endParaRPr lang="en-US" dirty="0"/>
          </a:p>
        </p:txBody>
      </p:sp>
      <p:sp>
        <p:nvSpPr>
          <p:cNvPr id="410626" name="Rectangle 2"/>
          <p:cNvSpPr>
            <a:spLocks noGrp="1" noChangeArrowheads="1"/>
          </p:cNvSpPr>
          <p:nvPr>
            <p:ph type="title"/>
          </p:nvPr>
        </p:nvSpPr>
        <p:spPr>
          <a:xfrm>
            <a:off x="457200" y="228600"/>
            <a:ext cx="8229600" cy="838201"/>
          </a:xfrm>
        </p:spPr>
        <p:txBody>
          <a:bodyPr>
            <a:normAutofit fontScale="90000"/>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b="1" dirty="0">
              <a:solidFill>
                <a:schemeClr val="tx2"/>
              </a:solidFill>
              <a:latin typeface="+mn-lt"/>
              <a:ea typeface="+mn-ea"/>
              <a:cs typeface="+mn-cs"/>
            </a:endParaRPr>
          </a:p>
        </p:txBody>
      </p:sp>
      <p:sp>
        <p:nvSpPr>
          <p:cNvPr id="2" name="TextBox 1"/>
          <p:cNvSpPr txBox="1"/>
          <p:nvPr/>
        </p:nvSpPr>
        <p:spPr>
          <a:xfrm>
            <a:off x="5715000" y="6292334"/>
            <a:ext cx="2286000" cy="369332"/>
          </a:xfrm>
          <a:prstGeom prst="rect">
            <a:avLst/>
          </a:prstGeom>
          <a:noFill/>
        </p:spPr>
        <p:txBody>
          <a:bodyPr wrap="square" rtlCol="0">
            <a:spAutoFit/>
          </a:bodyPr>
          <a:lstStyle/>
          <a:p>
            <a:r>
              <a:rPr lang="en-US" dirty="0" smtClean="0"/>
              <a:t>Choral responses</a:t>
            </a:r>
            <a:endParaRPr lang="en-US" dirty="0"/>
          </a:p>
        </p:txBody>
      </p:sp>
    </p:spTree>
    <p:extLst>
      <p:ext uri="{BB962C8B-B14F-4D97-AF65-F5344CB8AC3E}">
        <p14:creationId xmlns:p14="http://schemas.microsoft.com/office/powerpoint/2010/main" val="9425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627">
                                            <p:txEl>
                                              <p:pRg st="1" end="1"/>
                                            </p:txEl>
                                          </p:spTgt>
                                        </p:tgtEl>
                                        <p:attrNameLst>
                                          <p:attrName>style.visibility</p:attrName>
                                        </p:attrNameLst>
                                      </p:cBhvr>
                                      <p:to>
                                        <p:strVal val="visible"/>
                                      </p:to>
                                    </p:set>
                                    <p:animEffect transition="in" filter="fade">
                                      <p:cBhvr>
                                        <p:cTn id="7" dur="500"/>
                                        <p:tgtEl>
                                          <p:spTgt spid="410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627">
                                            <p:txEl>
                                              <p:pRg st="2" end="2"/>
                                            </p:txEl>
                                          </p:spTgt>
                                        </p:tgtEl>
                                        <p:attrNameLst>
                                          <p:attrName>style.visibility</p:attrName>
                                        </p:attrNameLst>
                                      </p:cBhvr>
                                      <p:to>
                                        <p:strVal val="visible"/>
                                      </p:to>
                                    </p:set>
                                    <p:animEffect transition="in" filter="fade">
                                      <p:cBhvr>
                                        <p:cTn id="12" dur="500"/>
                                        <p:tgtEl>
                                          <p:spTgt spid="410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824511"/>
          </a:xfrm>
        </p:spPr>
        <p:txBody>
          <a:bodyPr>
            <a:normAutofit fontScale="90000"/>
          </a:bodyPr>
          <a:lstStyle/>
          <a:p>
            <a:r>
              <a:rPr lang="en-US" sz="2800" dirty="0" smtClean="0"/>
              <a:t/>
            </a:r>
            <a:br>
              <a:rPr lang="en-US" sz="2800" dirty="0" smtClean="0"/>
            </a:br>
            <a:endParaRPr lang="en-US" sz="2800" dirty="0"/>
          </a:p>
        </p:txBody>
      </p:sp>
      <p:sp>
        <p:nvSpPr>
          <p:cNvPr id="3" name="Content Placeholder 2"/>
          <p:cNvSpPr>
            <a:spLocks noGrp="1"/>
          </p:cNvSpPr>
          <p:nvPr>
            <p:ph sz="half" idx="4294967295"/>
          </p:nvPr>
        </p:nvSpPr>
        <p:spPr>
          <a:xfrm>
            <a:off x="457200" y="1371600"/>
            <a:ext cx="3098800" cy="4718304"/>
          </a:xfrm>
          <a:prstGeom prst="rect">
            <a:avLst/>
          </a:prstGeom>
          <a:ln>
            <a:solidFill>
              <a:srgbClr val="C00000"/>
            </a:solidFill>
          </a:ln>
        </p:spPr>
        <p:txBody>
          <a:bodyPr>
            <a:normAutofit fontScale="62500" lnSpcReduction="20000"/>
          </a:bodyPr>
          <a:lstStyle/>
          <a:p>
            <a:pPr marL="533400" lvl="0" indent="-533400" eaLnBrk="0" fontAlgn="base" hangingPunct="0">
              <a:spcBef>
                <a:spcPct val="0"/>
              </a:spcBef>
              <a:spcAft>
                <a:spcPct val="0"/>
              </a:spcAft>
              <a:buClrTx/>
              <a:buSzTx/>
              <a:buNone/>
            </a:pPr>
            <a:endParaRPr lang="en-US" sz="2800" dirty="0">
              <a:latin typeface="Helvetica" charset="0"/>
              <a:ea typeface="ＭＳ Ｐゴシック" charset="0"/>
              <a:cs typeface="ＭＳ Ｐゴシック" charset="0"/>
            </a:endParaRPr>
          </a:p>
          <a:p>
            <a:pPr marL="533400" lvl="0" indent="-533400" algn="ctr" eaLnBrk="0" fontAlgn="base" hangingPunct="0">
              <a:spcBef>
                <a:spcPct val="0"/>
              </a:spcBef>
              <a:spcAft>
                <a:spcPct val="0"/>
              </a:spcAft>
              <a:buClrTx/>
              <a:buSzTx/>
              <a:buNone/>
            </a:pPr>
            <a:r>
              <a:rPr lang="en-US" sz="2900" b="1" dirty="0">
                <a:latin typeface="Helvetica" charset="0"/>
                <a:ea typeface="ＭＳ Ｐゴシック" charset="0"/>
                <a:cs typeface="ＭＳ Ｐゴシック" charset="0"/>
              </a:rPr>
              <a:t>Getting the Gist</a:t>
            </a:r>
            <a:br>
              <a:rPr lang="en-US" sz="2900" b="1" dirty="0">
                <a:latin typeface="Helvetica" charset="0"/>
                <a:ea typeface="ＭＳ Ｐゴシック" charset="0"/>
                <a:cs typeface="ＭＳ Ｐゴシック" charset="0"/>
              </a:rPr>
            </a:br>
            <a:endParaRPr lang="en-US" sz="2900" b="1" dirty="0">
              <a:latin typeface="Helvetica" charset="0"/>
              <a:ea typeface="ＭＳ Ｐゴシック" charset="0"/>
              <a:cs typeface="ＭＳ Ｐゴシック" charset="0"/>
            </a:endParaRPr>
          </a:p>
          <a:p>
            <a:pPr marL="533400" lvl="0" indent="-533400" eaLnBrk="0" fontAlgn="base" hangingPunct="0">
              <a:spcBef>
                <a:spcPct val="0"/>
              </a:spcBef>
              <a:spcAft>
                <a:spcPct val="0"/>
              </a:spcAft>
              <a:buClrTx/>
              <a:buSzTx/>
              <a:buFontTx/>
              <a:buAutoNum type="arabicPeriod"/>
            </a:pPr>
            <a:r>
              <a:rPr lang="en-US" sz="2900" b="1" dirty="0">
                <a:latin typeface="Helvetica" charset="0"/>
                <a:ea typeface="ＭＳ Ｐゴシック" charset="0"/>
                <a:cs typeface="ＭＳ Ｐゴシック" charset="0"/>
              </a:rPr>
              <a:t>Name the who or what the paragraph is </a:t>
            </a:r>
            <a:r>
              <a:rPr lang="en-US" sz="2900" b="1" dirty="0" smtClean="0">
                <a:latin typeface="Helvetica" charset="0"/>
                <a:ea typeface="ＭＳ Ｐゴシック" charset="0"/>
                <a:cs typeface="ＭＳ Ｐゴシック" charset="0"/>
              </a:rPr>
              <a:t>about </a:t>
            </a:r>
            <a:r>
              <a:rPr lang="en-US" sz="2900" b="1" dirty="0">
                <a:latin typeface="Helvetica" charset="0"/>
                <a:ea typeface="ＭＳ Ｐゴシック" charset="0"/>
                <a:cs typeface="ＭＳ Ｐゴシック" charset="0"/>
              </a:rPr>
              <a:t>in a brief phrase. </a:t>
            </a:r>
            <a:br>
              <a:rPr lang="en-US" sz="2900" b="1" dirty="0">
                <a:latin typeface="Helvetica" charset="0"/>
                <a:ea typeface="ＭＳ Ｐゴシック" charset="0"/>
                <a:cs typeface="ＭＳ Ｐゴシック" charset="0"/>
              </a:rPr>
            </a:br>
            <a:endParaRPr lang="en-US" sz="2900" b="1" dirty="0">
              <a:latin typeface="Helvetica" charset="0"/>
              <a:ea typeface="ＭＳ Ｐゴシック" charset="0"/>
              <a:cs typeface="ＭＳ Ｐゴシック" charset="0"/>
            </a:endParaRPr>
          </a:p>
          <a:p>
            <a:pPr marL="533400" lvl="0" indent="-533400" eaLnBrk="0" fontAlgn="base" hangingPunct="0">
              <a:spcBef>
                <a:spcPct val="0"/>
              </a:spcBef>
              <a:spcAft>
                <a:spcPct val="0"/>
              </a:spcAft>
              <a:buClrTx/>
              <a:buSzTx/>
              <a:buFontTx/>
              <a:buAutoNum type="arabicPeriod"/>
            </a:pPr>
            <a:r>
              <a:rPr lang="en-US" sz="2900" b="1" dirty="0">
                <a:latin typeface="Helvetica" charset="0"/>
                <a:ea typeface="ＭＳ Ｐゴシック" charset="0"/>
                <a:cs typeface="ＭＳ Ｐゴシック" charset="0"/>
              </a:rPr>
              <a:t>Identify two or three important details about the topic.</a:t>
            </a:r>
            <a:br>
              <a:rPr lang="en-US" sz="2900" b="1" dirty="0">
                <a:latin typeface="Helvetica" charset="0"/>
                <a:ea typeface="ＭＳ Ｐゴシック" charset="0"/>
                <a:cs typeface="ＭＳ Ｐゴシック" charset="0"/>
              </a:rPr>
            </a:br>
            <a:endParaRPr lang="en-US" sz="2900" b="1" dirty="0">
              <a:latin typeface="Helvetica" charset="0"/>
              <a:ea typeface="ＭＳ Ｐゴシック" charset="0"/>
              <a:cs typeface="ＭＳ Ｐゴシック" charset="0"/>
            </a:endParaRPr>
          </a:p>
          <a:p>
            <a:pPr marL="533400" lvl="0" indent="-533400" eaLnBrk="0" fontAlgn="base" hangingPunct="0">
              <a:spcBef>
                <a:spcPct val="0"/>
              </a:spcBef>
              <a:spcAft>
                <a:spcPct val="0"/>
              </a:spcAft>
              <a:buClrTx/>
              <a:buSzTx/>
              <a:buFontTx/>
              <a:buAutoNum type="arabicPeriod"/>
            </a:pPr>
            <a:r>
              <a:rPr lang="en-US" sz="2900" b="1" dirty="0">
                <a:latin typeface="Helvetica" charset="0"/>
                <a:ea typeface="ＭＳ Ｐゴシック" charset="0"/>
                <a:cs typeface="ＭＳ Ｐゴシック" charset="0"/>
              </a:rPr>
              <a:t>“Shrink” the paragraph </a:t>
            </a:r>
            <a:r>
              <a:rPr lang="en-US" sz="2900" b="1" dirty="0" smtClean="0">
                <a:latin typeface="Helvetica" charset="0"/>
                <a:ea typeface="ＭＳ Ｐゴシック" charset="0"/>
                <a:cs typeface="ＭＳ Ｐゴシック" charset="0"/>
              </a:rPr>
              <a:t>by </a:t>
            </a:r>
            <a:r>
              <a:rPr lang="en-US" sz="2900" b="1" dirty="0">
                <a:latin typeface="Helvetica" charset="0"/>
                <a:ea typeface="ＭＳ Ｐゴシック" charset="0"/>
                <a:cs typeface="ＭＳ Ｐゴシック" charset="0"/>
              </a:rPr>
              <a:t>stating or writing the main idea. </a:t>
            </a:r>
            <a:r>
              <a:rPr lang="en-US" sz="2900" dirty="0">
                <a:latin typeface="Helvetica" charset="0"/>
                <a:ea typeface="ＭＳ Ｐゴシック" charset="0"/>
                <a:cs typeface="ＭＳ Ｐゴシック" charset="0"/>
              </a:rPr>
              <a:t>(Say it in 10 to 15 words)</a:t>
            </a:r>
            <a:br>
              <a:rPr lang="en-US" sz="2900" dirty="0">
                <a:latin typeface="Helvetica" charset="0"/>
                <a:ea typeface="ＭＳ Ｐゴシック" charset="0"/>
                <a:cs typeface="ＭＳ Ｐゴシック" charset="0"/>
              </a:rPr>
            </a:br>
            <a:endParaRPr lang="en-US" sz="2900" b="1" dirty="0">
              <a:latin typeface="Helvetica" charset="0"/>
              <a:ea typeface="ＭＳ Ｐゴシック" charset="0"/>
              <a:cs typeface="ＭＳ Ｐゴシック" charset="0"/>
            </a:endParaRPr>
          </a:p>
          <a:p>
            <a:pPr marL="0" lvl="0" indent="0" eaLnBrk="0" fontAlgn="base" hangingPunct="0">
              <a:spcBef>
                <a:spcPct val="0"/>
              </a:spcBef>
              <a:spcAft>
                <a:spcPct val="0"/>
              </a:spcAft>
              <a:buClrTx/>
              <a:buSzTx/>
              <a:buNone/>
            </a:pPr>
            <a:r>
              <a:rPr lang="en-US" b="1" dirty="0">
                <a:latin typeface="Helvetica" charset="0"/>
                <a:ea typeface="ＭＳ Ｐゴシック" charset="0"/>
                <a:cs typeface="ＭＳ Ｐゴシック" charset="0"/>
              </a:rPr>
              <a:t> </a:t>
            </a:r>
            <a:r>
              <a:rPr lang="en-US" sz="1600" dirty="0">
                <a:latin typeface="Helvetica" charset="0"/>
                <a:ea typeface="ＭＳ Ｐゴシック" charset="0"/>
                <a:cs typeface="ＭＳ Ｐゴシック" charset="0"/>
              </a:rPr>
              <a:t>(From Vaughn, et. al. Collaborative Strategic Reading)</a:t>
            </a:r>
          </a:p>
          <a:p>
            <a:pPr marL="0" indent="0">
              <a:buNone/>
            </a:pPr>
            <a:endParaRPr lang="en-US" dirty="0"/>
          </a:p>
        </p:txBody>
      </p:sp>
      <p:sp>
        <p:nvSpPr>
          <p:cNvPr id="5" name="Content Placeholder 4"/>
          <p:cNvSpPr>
            <a:spLocks noGrp="1"/>
          </p:cNvSpPr>
          <p:nvPr>
            <p:ph sz="half" idx="4294967295"/>
          </p:nvPr>
        </p:nvSpPr>
        <p:spPr>
          <a:xfrm>
            <a:off x="3877733" y="1371600"/>
            <a:ext cx="4741333" cy="4718304"/>
          </a:xfrm>
          <a:prstGeom prst="rect">
            <a:avLst/>
          </a:prstGeom>
          <a:ln>
            <a:solidFill>
              <a:srgbClr val="FF0000"/>
            </a:solidFill>
          </a:ln>
        </p:spPr>
        <p:txBody>
          <a:bodyPr>
            <a:normAutofit fontScale="62500" lnSpcReduction="20000"/>
          </a:bodyPr>
          <a:lstStyle/>
          <a:p>
            <a:pPr marL="0" indent="0">
              <a:buNone/>
            </a:pPr>
            <a:r>
              <a:rPr lang="en-US" b="1" dirty="0" smtClean="0"/>
              <a:t> </a:t>
            </a:r>
          </a:p>
          <a:p>
            <a:pPr marL="0" indent="0">
              <a:buNone/>
            </a:pPr>
            <a:endParaRPr lang="en-US" dirty="0" smtClean="0"/>
          </a:p>
          <a:p>
            <a:pPr marL="0" indent="0">
              <a:buNone/>
            </a:pPr>
            <a:r>
              <a:rPr lang="en-US" dirty="0"/>
              <a:t>	</a:t>
            </a:r>
            <a:r>
              <a:rPr lang="en-US" sz="3800" dirty="0" smtClean="0"/>
              <a:t>The </a:t>
            </a:r>
            <a:r>
              <a:rPr lang="en-US" sz="3800" dirty="0"/>
              <a:t>Republic of Kenya is a country in East Africa. </a:t>
            </a:r>
            <a:r>
              <a:rPr lang="en-US" sz="3800" dirty="0" smtClean="0"/>
              <a:t>Ethiopia borders </a:t>
            </a:r>
            <a:r>
              <a:rPr lang="en-US" sz="3800" dirty="0"/>
              <a:t>Kenya to the north. Kenya is bordered by Somalia to the northeast</a:t>
            </a:r>
            <a:r>
              <a:rPr lang="en-US" sz="3800" dirty="0" smtClean="0"/>
              <a:t>, Tanzania </a:t>
            </a:r>
            <a:r>
              <a:rPr lang="en-US" sz="3800" dirty="0"/>
              <a:t>to the south, Uganda to the west. On the Southeast is the Indian Ocean</a:t>
            </a:r>
            <a:r>
              <a:rPr lang="en-US" sz="3800" dirty="0" smtClean="0"/>
              <a:t>.</a:t>
            </a:r>
          </a:p>
          <a:p>
            <a:pPr marL="0" indent="0">
              <a:buNone/>
            </a:pPr>
            <a:endParaRPr lang="en-US" sz="3800" dirty="0"/>
          </a:p>
          <a:p>
            <a:pPr marL="0" indent="0">
              <a:buNone/>
            </a:pPr>
            <a:r>
              <a:rPr lang="en-US" sz="3800" dirty="0" smtClean="0"/>
              <a:t>	</a:t>
            </a:r>
            <a:r>
              <a:rPr lang="en-US" sz="3800" b="1" dirty="0" smtClean="0"/>
              <a:t>Kenya</a:t>
            </a:r>
            <a:r>
              <a:rPr lang="en-US" sz="3800" b="1" dirty="0"/>
              <a:t>, an East African country, is surrounded by four African countries and the Indian Ocean. </a:t>
            </a:r>
          </a:p>
        </p:txBody>
      </p:sp>
      <p:sp>
        <p:nvSpPr>
          <p:cNvPr id="4" name="Slide Number Placeholder 3"/>
          <p:cNvSpPr>
            <a:spLocks noGrp="1"/>
          </p:cNvSpPr>
          <p:nvPr>
            <p:ph type="sldNum" sz="quarter" idx="12"/>
          </p:nvPr>
        </p:nvSpPr>
        <p:spPr/>
        <p:txBody>
          <a:bodyPr/>
          <a:lstStyle/>
          <a:p>
            <a:pPr>
              <a:defRPr/>
            </a:pPr>
            <a:fld id="{A91CB9AB-F896-F94F-95BE-1435B04EDF39}" type="slidenum">
              <a:rPr lang="en-US" smtClean="0"/>
              <a:pPr>
                <a:defRPr/>
              </a:pPr>
              <a:t>21</a:t>
            </a:fld>
            <a:endParaRPr lang="en-US"/>
          </a:p>
        </p:txBody>
      </p:sp>
      <p:sp>
        <p:nvSpPr>
          <p:cNvPr id="6" name="TextBox 5"/>
          <p:cNvSpPr txBox="1"/>
          <p:nvPr/>
        </p:nvSpPr>
        <p:spPr>
          <a:xfrm>
            <a:off x="1410655" y="435637"/>
            <a:ext cx="6636527" cy="646331"/>
          </a:xfrm>
          <a:prstGeom prst="rect">
            <a:avLst/>
          </a:prstGeom>
          <a:noFill/>
        </p:spPr>
        <p:txBody>
          <a:bodyPr wrap="square" rtlCol="0">
            <a:spAutoFit/>
          </a:bodyPr>
          <a:lstStyle/>
          <a:p>
            <a:pPr algn="ctr"/>
            <a:r>
              <a:rPr lang="en-US" sz="3600" b="1" dirty="0" smtClean="0"/>
              <a:t>I </a:t>
            </a:r>
            <a:r>
              <a:rPr lang="en-US" sz="3600" b="1" dirty="0"/>
              <a:t>do it.</a:t>
            </a:r>
            <a:endParaRPr lang="en-US" sz="3600" dirty="0"/>
          </a:p>
        </p:txBody>
      </p:sp>
      <p:sp>
        <p:nvSpPr>
          <p:cNvPr id="7" name="TextBox 6"/>
          <p:cNvSpPr txBox="1"/>
          <p:nvPr/>
        </p:nvSpPr>
        <p:spPr>
          <a:xfrm>
            <a:off x="6553200" y="6139934"/>
            <a:ext cx="1828800" cy="369332"/>
          </a:xfrm>
          <a:prstGeom prst="rect">
            <a:avLst/>
          </a:prstGeom>
          <a:noFill/>
        </p:spPr>
        <p:txBody>
          <a:bodyPr wrap="square" rtlCol="0">
            <a:spAutoFit/>
          </a:bodyPr>
          <a:lstStyle/>
          <a:p>
            <a:r>
              <a:rPr lang="en-US" dirty="0" smtClean="0"/>
              <a:t>Choral Reading</a:t>
            </a:r>
            <a:endParaRPr lang="en-US" dirty="0"/>
          </a:p>
        </p:txBody>
      </p:sp>
    </p:spTree>
    <p:extLst>
      <p:ext uri="{BB962C8B-B14F-4D97-AF65-F5344CB8AC3E}">
        <p14:creationId xmlns:p14="http://schemas.microsoft.com/office/powerpoint/2010/main" val="269877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down)">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381000" y="1295400"/>
            <a:ext cx="8400762" cy="4876800"/>
          </a:xfrm>
        </p:spPr>
        <p:txBody>
          <a:bodyPr>
            <a:normAutofit/>
          </a:bodyPr>
          <a:lstStyle/>
          <a:p>
            <a:pPr marL="742890" lvl="1" indent="-286049" defTabSz="913685">
              <a:lnSpc>
                <a:spcPct val="90000"/>
              </a:lnSpc>
              <a:buNone/>
              <a:defRPr/>
            </a:pPr>
            <a:r>
              <a:rPr lang="en-US" sz="2800" b="1" u="sng" dirty="0" smtClean="0"/>
              <a:t>Note:</a:t>
            </a:r>
            <a:r>
              <a:rPr lang="en-US" sz="2800" u="sng" dirty="0" smtClean="0"/>
              <a:t>  </a:t>
            </a:r>
            <a:r>
              <a:rPr lang="en-US" sz="2000" dirty="0" smtClean="0"/>
              <a:t>After several demonstrations and when students are responding accurately to questions, it is time for students to </a:t>
            </a:r>
            <a:r>
              <a:rPr lang="en-US" sz="2000" u="sng" dirty="0" smtClean="0"/>
              <a:t>practice the skill</a:t>
            </a:r>
            <a:r>
              <a:rPr lang="en-US" sz="2000" dirty="0" smtClean="0"/>
              <a:t>.</a:t>
            </a:r>
          </a:p>
          <a:p>
            <a:pPr marL="742890" lvl="1" indent="-286049" defTabSz="913685">
              <a:lnSpc>
                <a:spcPct val="90000"/>
              </a:lnSpc>
              <a:buNone/>
              <a:defRPr/>
            </a:pPr>
            <a:endParaRPr lang="en-US" sz="2000" dirty="0" smtClean="0"/>
          </a:p>
          <a:p>
            <a:pPr marL="742890" lvl="1" indent="-286049" defTabSz="913685">
              <a:lnSpc>
                <a:spcPct val="90000"/>
              </a:lnSpc>
              <a:buNone/>
              <a:defRPr/>
            </a:pPr>
            <a:r>
              <a:rPr lang="en-US" sz="2000" dirty="0" smtClean="0"/>
              <a:t>HOWEVER, guided practice makes clear that students are NOT given a worksheet or task and asked to practice on their own.  Instead, the teacher continues to work with the students.</a:t>
            </a:r>
          </a:p>
          <a:p>
            <a:pPr marL="742890" lvl="1" indent="-286049" defTabSz="913685">
              <a:lnSpc>
                <a:spcPct val="90000"/>
              </a:lnSpc>
              <a:buNone/>
              <a:defRPr/>
            </a:pPr>
            <a:endParaRPr lang="en-US" sz="2000" dirty="0"/>
          </a:p>
          <a:p>
            <a:pPr marL="742890" lvl="1" indent="-286049" algn="ctr" defTabSz="913685">
              <a:lnSpc>
                <a:spcPct val="90000"/>
              </a:lnSpc>
              <a:buNone/>
              <a:defRPr/>
            </a:pPr>
            <a:r>
              <a:rPr lang="en-US" sz="2000" b="1" u="sng" dirty="0" smtClean="0"/>
              <a:t>Prompted or Guided Practice (We Do It)</a:t>
            </a:r>
            <a:endParaRPr lang="en-US" sz="2000" u="sng" dirty="0" smtClean="0"/>
          </a:p>
          <a:p>
            <a:pPr marL="742890" lvl="1" indent="-286049" defTabSz="913685">
              <a:lnSpc>
                <a:spcPct val="90000"/>
              </a:lnSpc>
              <a:buNone/>
              <a:defRPr/>
            </a:pPr>
            <a:r>
              <a:rPr lang="en-US" sz="2000" dirty="0" smtClean="0"/>
              <a:t>The purpose of initial practice activities in an explicit lesson is to provide students opportunities to become successful and confident users of the skill.</a:t>
            </a:r>
          </a:p>
          <a:p>
            <a:pPr marL="742890" lvl="1" indent="-286049" defTabSz="913685">
              <a:lnSpc>
                <a:spcPct val="90000"/>
              </a:lnSpc>
              <a:buNone/>
              <a:defRPr/>
            </a:pPr>
            <a:r>
              <a:rPr lang="en-US" sz="2000" dirty="0" smtClean="0"/>
              <a:t>Typically, guided practice is provided through the use of prompts.  These prompts can be viewed as </a:t>
            </a:r>
            <a:r>
              <a:rPr lang="en-US" sz="2000" i="1" dirty="0" smtClean="0"/>
              <a:t>directions, clues, cues, or reminders</a:t>
            </a:r>
            <a:r>
              <a:rPr lang="en-US" sz="2000" dirty="0" smtClean="0"/>
              <a:t> about what to do when performing the new skill.</a:t>
            </a:r>
          </a:p>
        </p:txBody>
      </p:sp>
      <p:sp>
        <p:nvSpPr>
          <p:cNvPr id="6" name="Slide Number Placeholder 5"/>
          <p:cNvSpPr>
            <a:spLocks noGrp="1"/>
          </p:cNvSpPr>
          <p:nvPr>
            <p:ph type="sldNum" sz="quarter" idx="12"/>
          </p:nvPr>
        </p:nvSpPr>
        <p:spPr>
          <a:xfrm>
            <a:off x="3962400" y="6400800"/>
            <a:ext cx="1161826" cy="365125"/>
          </a:xfrm>
        </p:spPr>
        <p:txBody>
          <a:bodyPr/>
          <a:lstStyle/>
          <a:p>
            <a:pPr>
              <a:defRPr/>
            </a:pPr>
            <a:fld id="{C0BF3C7A-2895-B848-967E-BA2D9CD88776}" type="slidenum">
              <a:rPr lang="en-US"/>
              <a:pPr>
                <a:defRPr/>
              </a:pPr>
              <a:t>22</a:t>
            </a:fld>
            <a:endParaRPr lang="en-US" dirty="0"/>
          </a:p>
        </p:txBody>
      </p:sp>
      <p:sp>
        <p:nvSpPr>
          <p:cNvPr id="410626" name="Rectangle 2"/>
          <p:cNvSpPr>
            <a:spLocks noGrp="1" noChangeArrowheads="1"/>
          </p:cNvSpPr>
          <p:nvPr>
            <p:ph type="title"/>
          </p:nvPr>
        </p:nvSpPr>
        <p:spPr>
          <a:xfrm>
            <a:off x="457200" y="228600"/>
            <a:ext cx="8229600" cy="838201"/>
          </a:xfrm>
        </p:spPr>
        <p:txBody>
          <a:bodyPr>
            <a:normAutofit fontScale="90000"/>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b="1" dirty="0">
              <a:solidFill>
                <a:schemeClr val="tx2"/>
              </a:solidFill>
              <a:latin typeface="+mn-lt"/>
              <a:ea typeface="+mn-ea"/>
              <a:cs typeface="+mn-cs"/>
            </a:endParaRPr>
          </a:p>
        </p:txBody>
      </p:sp>
    </p:spTree>
    <p:extLst>
      <p:ext uri="{BB962C8B-B14F-4D97-AF65-F5344CB8AC3E}">
        <p14:creationId xmlns:p14="http://schemas.microsoft.com/office/powerpoint/2010/main" val="706934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277091" y="1295400"/>
            <a:ext cx="8839200" cy="5181600"/>
          </a:xfrm>
        </p:spPr>
        <p:txBody>
          <a:bodyPr>
            <a:normAutofit/>
          </a:bodyPr>
          <a:lstStyle/>
          <a:p>
            <a:pPr marL="742890" lvl="1" indent="-286049" defTabSz="913685">
              <a:lnSpc>
                <a:spcPct val="90000"/>
              </a:lnSpc>
              <a:buNone/>
              <a:defRPr/>
            </a:pPr>
            <a:r>
              <a:rPr lang="en-US" sz="2800" b="1" u="sng" dirty="0" smtClean="0"/>
              <a:t>Prompts come in a variety of forms:</a:t>
            </a:r>
          </a:p>
          <a:p>
            <a:pPr marL="914041" lvl="1" indent="-457200" defTabSz="913685">
              <a:lnSpc>
                <a:spcPct val="110000"/>
              </a:lnSpc>
              <a:spcBef>
                <a:spcPts val="0"/>
              </a:spcBef>
              <a:buFont typeface="+mj-lt"/>
              <a:buAutoNum type="arabicPeriod"/>
              <a:defRPr/>
            </a:pPr>
            <a:r>
              <a:rPr lang="en-US" dirty="0" smtClean="0"/>
              <a:t>Physical prompts </a:t>
            </a:r>
            <a:r>
              <a:rPr lang="en-US" sz="1200" dirty="0" smtClean="0"/>
              <a:t>(or guidance)</a:t>
            </a:r>
          </a:p>
          <a:p>
            <a:pPr marL="736241" lvl="2" indent="0" defTabSz="913685">
              <a:lnSpc>
                <a:spcPct val="110000"/>
              </a:lnSpc>
              <a:spcBef>
                <a:spcPts val="0"/>
              </a:spcBef>
              <a:buNone/>
              <a:defRPr/>
            </a:pPr>
            <a:r>
              <a:rPr lang="en-US" sz="1000" dirty="0" smtClean="0"/>
              <a:t>		</a:t>
            </a:r>
            <a:r>
              <a:rPr lang="en-US" sz="1600" u="sng" dirty="0">
                <a:solidFill>
                  <a:schemeClr val="tx1"/>
                </a:solidFill>
              </a:rPr>
              <a:t>Example:</a:t>
            </a:r>
            <a:r>
              <a:rPr lang="en-US" sz="1600" dirty="0">
                <a:solidFill>
                  <a:schemeClr val="tx1"/>
                </a:solidFill>
              </a:rPr>
              <a:t>  hand over hand</a:t>
            </a:r>
          </a:p>
          <a:p>
            <a:pPr marL="914041" lvl="1" indent="-457200" defTabSz="913685">
              <a:lnSpc>
                <a:spcPct val="110000"/>
              </a:lnSpc>
              <a:spcBef>
                <a:spcPts val="0"/>
              </a:spcBef>
              <a:buFont typeface="+mj-lt"/>
              <a:buAutoNum type="arabicPeriod"/>
              <a:defRPr/>
            </a:pPr>
            <a:r>
              <a:rPr lang="en-US" dirty="0"/>
              <a:t>Verbal </a:t>
            </a:r>
            <a:r>
              <a:rPr lang="en-US" dirty="0" smtClean="0"/>
              <a:t>prompts  </a:t>
            </a:r>
            <a:r>
              <a:rPr lang="en-US" sz="1600" dirty="0" smtClean="0">
                <a:solidFill>
                  <a:schemeClr val="tx1"/>
                </a:solidFill>
              </a:rPr>
              <a:t>(See </a:t>
            </a:r>
            <a:r>
              <a:rPr lang="en-US" sz="1600" dirty="0">
                <a:solidFill>
                  <a:schemeClr val="tx1"/>
                </a:solidFill>
              </a:rPr>
              <a:t>example below)</a:t>
            </a:r>
          </a:p>
          <a:p>
            <a:pPr marL="456841" lvl="1" indent="0" defTabSz="913685">
              <a:lnSpc>
                <a:spcPct val="110000"/>
              </a:lnSpc>
              <a:spcBef>
                <a:spcPts val="0"/>
              </a:spcBef>
              <a:buNone/>
              <a:defRPr/>
            </a:pPr>
            <a:r>
              <a:rPr lang="en-US" sz="1600" dirty="0" smtClean="0">
                <a:solidFill>
                  <a:schemeClr val="tx1"/>
                </a:solidFill>
              </a:rPr>
              <a:t>		Explicit </a:t>
            </a:r>
            <a:r>
              <a:rPr lang="en-US" sz="1600" dirty="0">
                <a:solidFill>
                  <a:schemeClr val="tx1"/>
                </a:solidFill>
              </a:rPr>
              <a:t>directives:  Tell them what to do</a:t>
            </a:r>
          </a:p>
          <a:p>
            <a:pPr marL="456841" lvl="1" indent="0" defTabSz="913685">
              <a:lnSpc>
                <a:spcPct val="110000"/>
              </a:lnSpc>
              <a:spcBef>
                <a:spcPts val="0"/>
              </a:spcBef>
              <a:buNone/>
              <a:defRPr/>
            </a:pPr>
            <a:r>
              <a:rPr lang="en-US" sz="1600" dirty="0">
                <a:solidFill>
                  <a:schemeClr val="tx1"/>
                </a:solidFill>
              </a:rPr>
              <a:t>		Questions:  Ask them what to do</a:t>
            </a:r>
          </a:p>
          <a:p>
            <a:pPr marL="456841" lvl="1" indent="0" defTabSz="913685">
              <a:lnSpc>
                <a:spcPct val="110000"/>
              </a:lnSpc>
              <a:spcBef>
                <a:spcPts val="0"/>
              </a:spcBef>
              <a:buNone/>
              <a:defRPr/>
            </a:pPr>
            <a:r>
              <a:rPr lang="en-US" sz="1600" dirty="0">
                <a:solidFill>
                  <a:schemeClr val="tx1"/>
                </a:solidFill>
              </a:rPr>
              <a:t>		Reminders:  Remind them what to </a:t>
            </a:r>
            <a:r>
              <a:rPr lang="en-US" sz="1600" dirty="0" smtClean="0">
                <a:solidFill>
                  <a:schemeClr val="tx1"/>
                </a:solidFill>
              </a:rPr>
              <a:t>do- </a:t>
            </a:r>
            <a:r>
              <a:rPr lang="en-US" sz="1000" dirty="0" smtClean="0">
                <a:solidFill>
                  <a:schemeClr val="tx1"/>
                </a:solidFill>
              </a:rPr>
              <a:t>see example below.</a:t>
            </a:r>
            <a:endParaRPr lang="en-US" sz="1000" dirty="0">
              <a:solidFill>
                <a:schemeClr val="tx1"/>
              </a:solidFill>
            </a:endParaRPr>
          </a:p>
          <a:p>
            <a:pPr marL="914041" lvl="1" indent="-457200" defTabSz="913685">
              <a:lnSpc>
                <a:spcPct val="110000"/>
              </a:lnSpc>
              <a:spcBef>
                <a:spcPts val="0"/>
              </a:spcBef>
              <a:buFont typeface="+mj-lt"/>
              <a:buAutoNum type="arabicPeriod" startAt="3"/>
              <a:defRPr/>
            </a:pPr>
            <a:r>
              <a:rPr lang="en-US" dirty="0" smtClean="0"/>
              <a:t>Visual prompts</a:t>
            </a:r>
          </a:p>
          <a:p>
            <a:pPr marL="456841" lvl="1" indent="0" defTabSz="913685">
              <a:lnSpc>
                <a:spcPct val="110000"/>
              </a:lnSpc>
              <a:spcBef>
                <a:spcPts val="0"/>
              </a:spcBef>
              <a:buNone/>
              <a:defRPr/>
            </a:pPr>
            <a:r>
              <a:rPr lang="en-US" sz="1600" dirty="0" smtClean="0">
                <a:solidFill>
                  <a:schemeClr val="tx1"/>
                </a:solidFill>
              </a:rPr>
              <a:t>		Written- (poster/smartboard/cue card/etc.) serve the same function as verbal</a:t>
            </a:r>
            <a:endParaRPr lang="en-US" sz="1600" dirty="0">
              <a:solidFill>
                <a:schemeClr val="tx1"/>
              </a:solidFill>
            </a:endParaRPr>
          </a:p>
          <a:p>
            <a:pPr marL="456841" lvl="1" indent="0" defTabSz="913685">
              <a:lnSpc>
                <a:spcPct val="110000"/>
              </a:lnSpc>
              <a:spcBef>
                <a:spcPts val="0"/>
              </a:spcBef>
              <a:buNone/>
              <a:defRPr/>
            </a:pPr>
            <a:r>
              <a:rPr lang="en-US" sz="1600" dirty="0">
                <a:solidFill>
                  <a:schemeClr val="tx1"/>
                </a:solidFill>
              </a:rPr>
              <a:t>		Posters that list steps (writing process, scientific process, brainstorm, etc</a:t>
            </a:r>
            <a:r>
              <a:rPr lang="en-US" sz="1600" dirty="0" smtClean="0">
                <a:solidFill>
                  <a:schemeClr val="tx1"/>
                </a:solidFill>
              </a:rPr>
              <a:t>.)</a:t>
            </a:r>
          </a:p>
          <a:p>
            <a:pPr marL="456841" lvl="1" indent="0" defTabSz="913685">
              <a:lnSpc>
                <a:spcPct val="110000"/>
              </a:lnSpc>
              <a:spcBef>
                <a:spcPts val="0"/>
              </a:spcBef>
              <a:buNone/>
              <a:defRPr/>
            </a:pPr>
            <a:endParaRPr lang="en-US" sz="1600" dirty="0">
              <a:solidFill>
                <a:schemeClr val="tx1"/>
              </a:solidFill>
            </a:endParaRPr>
          </a:p>
          <a:p>
            <a:pPr marL="456841" lvl="1" indent="0" defTabSz="913685">
              <a:lnSpc>
                <a:spcPct val="90000"/>
              </a:lnSpc>
              <a:spcBef>
                <a:spcPts val="600"/>
              </a:spcBef>
              <a:buNone/>
              <a:defRPr/>
            </a:pPr>
            <a:r>
              <a:rPr lang="en-US" sz="1800" dirty="0" smtClean="0">
                <a:solidFill>
                  <a:schemeClr val="tx1"/>
                </a:solidFill>
              </a:rPr>
              <a:t>[</a:t>
            </a:r>
            <a:r>
              <a:rPr lang="en-US" sz="1800" dirty="0">
                <a:solidFill>
                  <a:schemeClr val="tx1"/>
                </a:solidFill>
              </a:rPr>
              <a:t>Teacher writes this problem on the board vertically:  34+21.]  Write this problem on your paper.  Be sure to line up the numbers in the tens and ones columns. [Teach moves around room, checking to make sure the columns are aligned</a:t>
            </a:r>
            <a:r>
              <a:rPr lang="en-US" sz="1800" dirty="0" smtClean="0">
                <a:solidFill>
                  <a:schemeClr val="tx1"/>
                </a:solidFill>
              </a:rPr>
              <a:t>.]  What column do we add first?  </a:t>
            </a:r>
            <a:r>
              <a:rPr lang="en-US" sz="1800" b="1" i="1" dirty="0" smtClean="0">
                <a:solidFill>
                  <a:schemeClr val="tx1"/>
                </a:solidFill>
              </a:rPr>
              <a:t>The ones.</a:t>
            </a:r>
            <a:r>
              <a:rPr lang="en-US" sz="1800" dirty="0" smtClean="0">
                <a:solidFill>
                  <a:schemeClr val="tx1"/>
                </a:solidFill>
              </a:rPr>
              <a:t>  What is 4 plus 1, everyone?  </a:t>
            </a:r>
            <a:r>
              <a:rPr lang="en-US" sz="1800" b="1" i="1" dirty="0" smtClean="0">
                <a:solidFill>
                  <a:schemeClr val="tx1"/>
                </a:solidFill>
              </a:rPr>
              <a:t>5.</a:t>
            </a:r>
            <a:r>
              <a:rPr lang="en-US" sz="1800" dirty="0" smtClean="0">
                <a:solidFill>
                  <a:schemeClr val="tx1"/>
                </a:solidFill>
              </a:rPr>
              <a:t>  Write 5 in the ones column. [Teacher pauses] What column do we add next?  </a:t>
            </a:r>
            <a:r>
              <a:rPr lang="en-US" sz="1800" b="1" i="1" dirty="0" smtClean="0">
                <a:solidFill>
                  <a:schemeClr val="tx1"/>
                </a:solidFill>
              </a:rPr>
              <a:t>The tens.</a:t>
            </a:r>
            <a:r>
              <a:rPr lang="en-US" sz="1800" dirty="0" smtClean="0">
                <a:solidFill>
                  <a:schemeClr val="tx1"/>
                </a:solidFill>
              </a:rPr>
              <a:t>  What is 3 plus 2, everyone?  </a:t>
            </a:r>
            <a:r>
              <a:rPr lang="en-US" sz="1800" b="1" i="1" dirty="0" smtClean="0">
                <a:solidFill>
                  <a:schemeClr val="tx1"/>
                </a:solidFill>
              </a:rPr>
              <a:t>5.</a:t>
            </a:r>
            <a:r>
              <a:rPr lang="en-US" sz="1800" dirty="0" smtClean="0">
                <a:solidFill>
                  <a:schemeClr val="tx1"/>
                </a:solidFill>
              </a:rPr>
              <a:t>  Write 5 in the tens column. [Teacher pauses.]  What is 34 plus 21?  </a:t>
            </a:r>
            <a:r>
              <a:rPr lang="en-US" sz="1800" b="1" i="1" dirty="0" smtClean="0">
                <a:solidFill>
                  <a:schemeClr val="tx1"/>
                </a:solidFill>
              </a:rPr>
              <a:t>55.</a:t>
            </a:r>
            <a:endParaRPr lang="en-US" sz="1800" dirty="0">
              <a:solidFill>
                <a:schemeClr val="tx1"/>
              </a:solidFill>
            </a:endParaRPr>
          </a:p>
          <a:p>
            <a:pPr marL="799741" lvl="1" indent="-342900" defTabSz="913685">
              <a:lnSpc>
                <a:spcPct val="90000"/>
              </a:lnSpc>
              <a:buFont typeface="Wingdings" panose="05000000000000000000" pitchFamily="2" charset="2"/>
              <a:buChar char="q"/>
              <a:defRPr/>
            </a:pPr>
            <a:endParaRPr lang="en-US" dirty="0" smtClean="0"/>
          </a:p>
        </p:txBody>
      </p:sp>
      <p:sp>
        <p:nvSpPr>
          <p:cNvPr id="6" name="Slide Number Placeholder 5"/>
          <p:cNvSpPr>
            <a:spLocks noGrp="1"/>
          </p:cNvSpPr>
          <p:nvPr>
            <p:ph type="sldNum" sz="quarter" idx="12"/>
          </p:nvPr>
        </p:nvSpPr>
        <p:spPr>
          <a:xfrm>
            <a:off x="3962400" y="6400800"/>
            <a:ext cx="1161826" cy="365125"/>
          </a:xfrm>
        </p:spPr>
        <p:txBody>
          <a:bodyPr/>
          <a:lstStyle/>
          <a:p>
            <a:pPr>
              <a:defRPr/>
            </a:pPr>
            <a:fld id="{C0BF3C7A-2895-B848-967E-BA2D9CD88776}" type="slidenum">
              <a:rPr lang="en-US"/>
              <a:pPr>
                <a:defRPr/>
              </a:pPr>
              <a:t>23</a:t>
            </a:fld>
            <a:endParaRPr lang="en-US" dirty="0"/>
          </a:p>
        </p:txBody>
      </p:sp>
      <p:sp>
        <p:nvSpPr>
          <p:cNvPr id="410626" name="Rectangle 2"/>
          <p:cNvSpPr>
            <a:spLocks noGrp="1" noChangeArrowheads="1"/>
          </p:cNvSpPr>
          <p:nvPr>
            <p:ph type="title"/>
          </p:nvPr>
        </p:nvSpPr>
        <p:spPr>
          <a:xfrm>
            <a:off x="457200" y="228600"/>
            <a:ext cx="8229600" cy="990601"/>
          </a:xfrm>
        </p:spPr>
        <p:txBody>
          <a:bodyPr>
            <a:normAutofit/>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b="1" dirty="0">
              <a:solidFill>
                <a:schemeClr val="tx2"/>
              </a:solidFill>
              <a:latin typeface="+mn-lt"/>
              <a:ea typeface="+mn-ea"/>
              <a:cs typeface="+mn-cs"/>
            </a:endParaRPr>
          </a:p>
        </p:txBody>
      </p:sp>
    </p:spTree>
    <p:extLst>
      <p:ext uri="{BB962C8B-B14F-4D97-AF65-F5344CB8AC3E}">
        <p14:creationId xmlns:p14="http://schemas.microsoft.com/office/powerpoint/2010/main" val="4080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627">
                                            <p:txEl>
                                              <p:pRg st="11" end="11"/>
                                            </p:txEl>
                                          </p:spTgt>
                                        </p:tgtEl>
                                        <p:attrNameLst>
                                          <p:attrName>style.visibility</p:attrName>
                                        </p:attrNameLst>
                                      </p:cBhvr>
                                      <p:to>
                                        <p:strVal val="visible"/>
                                      </p:to>
                                    </p:set>
                                    <p:anim calcmode="lin" valueType="num">
                                      <p:cBhvr additive="base">
                                        <p:cTn id="7" dur="500" fill="hold"/>
                                        <p:tgtEl>
                                          <p:spTgt spid="410627">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6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normAutofit/>
          </a:bodyPr>
          <a:lstStyle/>
          <a:p>
            <a:pPr defTabSz="913685">
              <a:defRPr/>
            </a:pPr>
            <a:r>
              <a:rPr lang="en-US" sz="3500" b="1" dirty="0">
                <a:solidFill>
                  <a:schemeClr val="tx1"/>
                </a:solidFill>
              </a:rPr>
              <a:t>Provide </a:t>
            </a:r>
            <a:r>
              <a:rPr lang="en-US" sz="3500" b="1" dirty="0" smtClean="0">
                <a:solidFill>
                  <a:schemeClr val="tx1"/>
                </a:solidFill>
              </a:rPr>
              <a:t>Systematic</a:t>
            </a:r>
            <a:endParaRPr lang="en-US" dirty="0">
              <a:solidFill>
                <a:schemeClr val="hlink"/>
              </a:solidFill>
            </a:endParaRPr>
          </a:p>
        </p:txBody>
      </p:sp>
      <p:sp>
        <p:nvSpPr>
          <p:cNvPr id="485379" name="Rectangle 3"/>
          <p:cNvSpPr>
            <a:spLocks noGrp="1" noChangeArrowheads="1"/>
          </p:cNvSpPr>
          <p:nvPr>
            <p:ph idx="1"/>
          </p:nvPr>
        </p:nvSpPr>
        <p:spPr>
          <a:xfrm>
            <a:off x="533978" y="2017449"/>
            <a:ext cx="8420966" cy="4115593"/>
          </a:xfrm>
        </p:spPr>
        <p:txBody>
          <a:bodyPr>
            <a:normAutofit/>
          </a:bodyPr>
          <a:lstStyle/>
          <a:p>
            <a:pPr marL="299933" indent="-299933" defTabSz="799820">
              <a:lnSpc>
                <a:spcPct val="90000"/>
              </a:lnSpc>
              <a:defRPr/>
            </a:pPr>
            <a:r>
              <a:rPr lang="en-US" sz="2900" b="1" dirty="0"/>
              <a:t>Prompt  (We do it.) </a:t>
            </a:r>
            <a:r>
              <a:rPr lang="ja-JP" altLang="en-US" sz="2900" b="1" dirty="0">
                <a:latin typeface="Arial"/>
              </a:rPr>
              <a:t>“</a:t>
            </a:r>
            <a:r>
              <a:rPr lang="en-US" sz="2900" b="1" i="1" dirty="0"/>
              <a:t>Let</a:t>
            </a:r>
            <a:r>
              <a:rPr lang="ja-JP" altLang="en-US" sz="2900" b="1" i="1" dirty="0">
                <a:latin typeface="Arial"/>
              </a:rPr>
              <a:t>’</a:t>
            </a:r>
            <a:r>
              <a:rPr lang="en-US" sz="2900" b="1" i="1" dirty="0"/>
              <a:t>s do ---- together.</a:t>
            </a:r>
            <a:r>
              <a:rPr lang="ja-JP" altLang="en-US" sz="2900" b="1" i="1" dirty="0">
                <a:latin typeface="Arial"/>
              </a:rPr>
              <a:t>”</a:t>
            </a:r>
            <a:endParaRPr lang="en-US" sz="2900" b="1" i="1" dirty="0"/>
          </a:p>
          <a:p>
            <a:pPr marL="299933" indent="-299933" defTabSz="799820">
              <a:lnSpc>
                <a:spcPct val="90000"/>
              </a:lnSpc>
              <a:buNone/>
              <a:defRPr/>
            </a:pPr>
            <a:endParaRPr lang="en-US" sz="2200" b="1" dirty="0"/>
          </a:p>
          <a:p>
            <a:pPr marL="299933" indent="-299933" defTabSz="799820">
              <a:lnSpc>
                <a:spcPct val="90000"/>
              </a:lnSpc>
              <a:defRPr/>
            </a:pPr>
            <a:r>
              <a:rPr lang="en-US" dirty="0"/>
              <a:t>Prompt by doing behavior at the </a:t>
            </a:r>
            <a:r>
              <a:rPr lang="en-US" b="1" dirty="0"/>
              <a:t>same time</a:t>
            </a:r>
            <a:r>
              <a:rPr lang="en-US" dirty="0"/>
              <a:t>.</a:t>
            </a:r>
          </a:p>
          <a:p>
            <a:pPr marL="299933" indent="-299933" defTabSz="799820">
              <a:lnSpc>
                <a:spcPct val="90000"/>
              </a:lnSpc>
              <a:buNone/>
              <a:defRPr/>
            </a:pPr>
            <a:endParaRPr lang="en-US" dirty="0"/>
          </a:p>
          <a:p>
            <a:pPr marL="299933" indent="-299933" defTabSz="799820">
              <a:lnSpc>
                <a:spcPct val="90000"/>
              </a:lnSpc>
              <a:buNone/>
              <a:defRPr/>
            </a:pPr>
            <a:r>
              <a:rPr lang="en-US" dirty="0"/>
              <a:t>			OR</a:t>
            </a:r>
          </a:p>
          <a:p>
            <a:pPr marL="299933" indent="-299933" defTabSz="799820">
              <a:lnSpc>
                <a:spcPct val="90000"/>
              </a:lnSpc>
              <a:buNone/>
              <a:defRPr/>
            </a:pPr>
            <a:endParaRPr lang="en-US" dirty="0"/>
          </a:p>
          <a:p>
            <a:pPr marL="299933" indent="-299933" defTabSz="799820">
              <a:lnSpc>
                <a:spcPct val="90000"/>
              </a:lnSpc>
              <a:defRPr/>
            </a:pPr>
            <a:r>
              <a:rPr lang="en-US" dirty="0"/>
              <a:t>Prompt </a:t>
            </a:r>
            <a:r>
              <a:rPr lang="en-US" b="1" dirty="0"/>
              <a:t>verbally</a:t>
            </a:r>
            <a:r>
              <a:rPr lang="en-US" dirty="0"/>
              <a:t>.</a:t>
            </a:r>
          </a:p>
          <a:p>
            <a:pPr marL="649854" lvl="1" indent="-249943" defTabSz="799820">
              <a:lnSpc>
                <a:spcPct val="90000"/>
              </a:lnSpc>
              <a:defRPr/>
            </a:pPr>
            <a:r>
              <a:rPr lang="en-US" sz="2400" dirty="0"/>
              <a:t>Guide or lead students through the strategy.</a:t>
            </a:r>
          </a:p>
          <a:p>
            <a:pPr marL="649854" lvl="1" indent="-249943" defTabSz="799820">
              <a:lnSpc>
                <a:spcPct val="90000"/>
              </a:lnSpc>
              <a:defRPr/>
            </a:pPr>
            <a:r>
              <a:rPr lang="en-US" sz="2400" dirty="0"/>
              <a:t>Step - do - Step - do - Step - do - Step </a:t>
            </a:r>
            <a:r>
              <a:rPr lang="en-US" sz="2400" dirty="0" smtClean="0"/>
              <a:t>– do  </a:t>
            </a:r>
            <a:r>
              <a:rPr lang="en-US" sz="1100" dirty="0" smtClean="0">
                <a:solidFill>
                  <a:schemeClr val="tx1"/>
                </a:solidFill>
              </a:rPr>
              <a:t>(Tell the step, then do)</a:t>
            </a:r>
            <a:endParaRPr lang="en-US" sz="1100" dirty="0">
              <a:solidFill>
                <a:schemeClr val="tx1"/>
              </a:solidFill>
            </a:endParaRPr>
          </a:p>
          <a:p>
            <a:pPr marL="649854" lvl="1" indent="-249943" defTabSz="799820">
              <a:lnSpc>
                <a:spcPct val="90000"/>
              </a:lnSpc>
              <a:defRPr/>
            </a:pPr>
            <a:r>
              <a:rPr lang="en-US" sz="2400" dirty="0"/>
              <a:t>Gradually fade your prompt.  </a:t>
            </a:r>
            <a:r>
              <a:rPr lang="en-US" sz="1100" dirty="0">
                <a:solidFill>
                  <a:schemeClr val="tx1"/>
                </a:solidFill>
              </a:rPr>
              <a:t>(Ask them what is the step, then do)</a:t>
            </a:r>
          </a:p>
          <a:p>
            <a:pPr marL="649854" lvl="1" indent="-249943" defTabSz="799820">
              <a:lnSpc>
                <a:spcPct val="90000"/>
              </a:lnSpc>
              <a:buNone/>
              <a:defRPr/>
            </a:pPr>
            <a:endParaRPr lang="en-US" sz="1800" dirty="0"/>
          </a:p>
        </p:txBody>
      </p:sp>
      <p:sp>
        <p:nvSpPr>
          <p:cNvPr id="6" name="Slide Number Placeholder 5"/>
          <p:cNvSpPr>
            <a:spLocks noGrp="1"/>
          </p:cNvSpPr>
          <p:nvPr>
            <p:ph type="sldNum" sz="quarter" idx="12"/>
          </p:nvPr>
        </p:nvSpPr>
        <p:spPr/>
        <p:txBody>
          <a:bodyPr/>
          <a:lstStyle/>
          <a:p>
            <a:pPr>
              <a:defRPr/>
            </a:pPr>
            <a:fld id="{D7D97A08-7679-C940-98DE-9337F96426CB}" type="slidenum">
              <a:rPr lang="en-US"/>
              <a:pPr>
                <a:defRPr/>
              </a:pPr>
              <a:t>24</a:t>
            </a:fld>
            <a:endParaRPr lang="en-US"/>
          </a:p>
        </p:txBody>
      </p:sp>
    </p:spTree>
    <p:extLst>
      <p:ext uri="{BB962C8B-B14F-4D97-AF65-F5344CB8AC3E}">
        <p14:creationId xmlns:p14="http://schemas.microsoft.com/office/powerpoint/2010/main" val="2404923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5638800" cy="762000"/>
          </a:xfrm>
        </p:spPr>
        <p:txBody>
          <a:bodyPr/>
          <a:lstStyle/>
          <a:p>
            <a:r>
              <a:rPr lang="en-US" dirty="0" smtClean="0">
                <a:solidFill>
                  <a:schemeClr val="tx1"/>
                </a:solidFill>
              </a:rPr>
              <a:t>Review Application 2.2</a:t>
            </a:r>
            <a:endParaRPr lang="en-US" dirty="0">
              <a:solidFill>
                <a:schemeClr val="tx1"/>
              </a:solidFill>
            </a:endParaRPr>
          </a:p>
        </p:txBody>
      </p:sp>
      <p:sp>
        <p:nvSpPr>
          <p:cNvPr id="3" name="Subtitle 2"/>
          <p:cNvSpPr>
            <a:spLocks noGrp="1"/>
          </p:cNvSpPr>
          <p:nvPr>
            <p:ph type="subTitle" idx="1"/>
          </p:nvPr>
        </p:nvSpPr>
        <p:spPr>
          <a:xfrm>
            <a:off x="5181600" y="533400"/>
            <a:ext cx="3962400" cy="457200"/>
          </a:xfrm>
        </p:spPr>
        <p:txBody>
          <a:bodyPr/>
          <a:lstStyle/>
          <a:p>
            <a:r>
              <a:rPr lang="en-US" dirty="0" smtClean="0">
                <a:solidFill>
                  <a:schemeClr val="tx1"/>
                </a:solidFill>
              </a:rPr>
              <a:t>Teacher uses a Visual prompt</a:t>
            </a:r>
          </a:p>
          <a:p>
            <a:endParaRPr lang="en-US" dirty="0" smtClean="0">
              <a:solidFill>
                <a:schemeClr val="tx1"/>
              </a:solidFill>
            </a:endParaRPr>
          </a:p>
        </p:txBody>
      </p:sp>
      <p:sp>
        <p:nvSpPr>
          <p:cNvPr id="4" name="TextBox 3"/>
          <p:cNvSpPr txBox="1"/>
          <p:nvPr/>
        </p:nvSpPr>
        <p:spPr>
          <a:xfrm>
            <a:off x="391886" y="1034724"/>
            <a:ext cx="2275114" cy="2554545"/>
          </a:xfrm>
          <a:prstGeom prst="rect">
            <a:avLst/>
          </a:prstGeom>
          <a:noFill/>
        </p:spPr>
        <p:txBody>
          <a:bodyPr wrap="square" rtlCol="0">
            <a:spAutoFit/>
          </a:bodyPr>
          <a:lstStyle/>
          <a:p>
            <a:pPr algn="ctr"/>
            <a:r>
              <a:rPr lang="en-US" sz="2000" dirty="0" smtClean="0"/>
              <a:t>After reading, turn to your partner and discuss any good practices noticed during</a:t>
            </a:r>
          </a:p>
          <a:p>
            <a:pPr marL="342900" indent="-342900" algn="ctr">
              <a:buFont typeface="Wingdings" panose="05000000000000000000" pitchFamily="2" charset="2"/>
              <a:buChar char="ü"/>
            </a:pPr>
            <a:r>
              <a:rPr lang="en-US" sz="2000" dirty="0" smtClean="0"/>
              <a:t> Opening</a:t>
            </a:r>
          </a:p>
          <a:p>
            <a:pPr marL="342900" indent="-342900" algn="ctr">
              <a:buFont typeface="Wingdings" panose="05000000000000000000" pitchFamily="2" charset="2"/>
              <a:buChar char="ü"/>
            </a:pPr>
            <a:r>
              <a:rPr lang="en-US" sz="2000" dirty="0" smtClean="0"/>
              <a:t>Modeling</a:t>
            </a:r>
          </a:p>
          <a:p>
            <a:pPr marL="342900" indent="-342900" algn="ctr">
              <a:buFont typeface="Wingdings" panose="05000000000000000000" pitchFamily="2" charset="2"/>
              <a:buChar char="ü"/>
            </a:pPr>
            <a:r>
              <a:rPr lang="en-US" sz="2000" dirty="0" smtClean="0"/>
              <a:t>Guided Practice</a:t>
            </a:r>
            <a:endParaRPr lang="en-US" sz="2000" dirty="0"/>
          </a:p>
        </p:txBody>
      </p:sp>
      <p:sp>
        <p:nvSpPr>
          <p:cNvPr id="5" name="TextBox 4"/>
          <p:cNvSpPr txBox="1"/>
          <p:nvPr/>
        </p:nvSpPr>
        <p:spPr>
          <a:xfrm>
            <a:off x="2895600" y="914400"/>
            <a:ext cx="6019800" cy="3139321"/>
          </a:xfrm>
          <a:prstGeom prst="rect">
            <a:avLst/>
          </a:prstGeom>
          <a:noFill/>
        </p:spPr>
        <p:txBody>
          <a:bodyPr wrap="square" rtlCol="0">
            <a:spAutoFit/>
          </a:bodyPr>
          <a:lstStyle/>
          <a:p>
            <a:pPr algn="ctr"/>
            <a:r>
              <a:rPr lang="en-US" b="1" u="sng" dirty="0" smtClean="0"/>
              <a:t>Critique– Opening:</a:t>
            </a:r>
          </a:p>
          <a:p>
            <a:pPr marL="285750" indent="-285750">
              <a:buFont typeface="Arial" panose="020B0604020202020204" pitchFamily="34" charset="0"/>
              <a:buChar char="•"/>
            </a:pPr>
            <a:r>
              <a:rPr lang="en-US" sz="1750" dirty="0" smtClean="0"/>
              <a:t>Gains attention</a:t>
            </a:r>
          </a:p>
          <a:p>
            <a:pPr marL="285750" indent="-285750">
              <a:buFont typeface="Arial" panose="020B0604020202020204" pitchFamily="34" charset="0"/>
              <a:buChar char="•"/>
            </a:pPr>
            <a:r>
              <a:rPr lang="en-US" sz="1750" dirty="0" smtClean="0"/>
              <a:t>Discusses why the strategy is important and when it can be used.</a:t>
            </a:r>
          </a:p>
          <a:p>
            <a:pPr marL="285750" indent="-285750">
              <a:buFont typeface="Arial" panose="020B0604020202020204" pitchFamily="34" charset="0"/>
              <a:buChar char="•"/>
            </a:pPr>
            <a:r>
              <a:rPr lang="en-US" sz="1750" dirty="0" smtClean="0"/>
              <a:t>Teacher and students discuss when the strategy can be used.</a:t>
            </a:r>
          </a:p>
          <a:p>
            <a:pPr marL="285750" indent="-285750">
              <a:buFont typeface="Arial" panose="020B0604020202020204" pitchFamily="34" charset="0"/>
              <a:buChar char="•"/>
            </a:pPr>
            <a:r>
              <a:rPr lang="en-US" sz="1750" dirty="0" smtClean="0"/>
              <a:t>Students involved in establishing the relevance of the strategy. (Think-Pair-Share)  Teacher records students’ ideas and shares it out with their names for efficiency</a:t>
            </a:r>
          </a:p>
          <a:p>
            <a:pPr marL="285750" indent="-285750">
              <a:buFont typeface="Arial" panose="020B0604020202020204" pitchFamily="34" charset="0"/>
              <a:buChar char="•"/>
            </a:pPr>
            <a:r>
              <a:rPr lang="en-US" sz="1750" dirty="0" smtClean="0"/>
              <a:t>Teacher review critical prerequisite skills through completing a task.</a:t>
            </a:r>
          </a:p>
        </p:txBody>
      </p:sp>
      <p:sp>
        <p:nvSpPr>
          <p:cNvPr id="6" name="TextBox 5"/>
          <p:cNvSpPr txBox="1"/>
          <p:nvPr/>
        </p:nvSpPr>
        <p:spPr>
          <a:xfrm>
            <a:off x="141514" y="3886200"/>
            <a:ext cx="4288971" cy="2862322"/>
          </a:xfrm>
          <a:prstGeom prst="rect">
            <a:avLst/>
          </a:prstGeom>
          <a:noFill/>
        </p:spPr>
        <p:txBody>
          <a:bodyPr wrap="square" rtlCol="0">
            <a:spAutoFit/>
          </a:bodyPr>
          <a:lstStyle/>
          <a:p>
            <a:pPr algn="ctr"/>
            <a:r>
              <a:rPr lang="en-US" b="1" u="sng" dirty="0" smtClean="0"/>
              <a:t>Positive Practices during Modeling:</a:t>
            </a:r>
          </a:p>
          <a:p>
            <a:pPr marL="285750" indent="-285750">
              <a:buFont typeface="Arial" panose="020B0604020202020204" pitchFamily="34" charset="0"/>
              <a:buChar char="•"/>
            </a:pPr>
            <a:r>
              <a:rPr lang="en-US" sz="1750" dirty="0" smtClean="0"/>
              <a:t>Strategy chart is used to introduce</a:t>
            </a:r>
          </a:p>
          <a:p>
            <a:pPr marL="285750" indent="-285750">
              <a:buFont typeface="Arial" panose="020B0604020202020204" pitchFamily="34" charset="0"/>
              <a:buChar char="•"/>
            </a:pPr>
            <a:r>
              <a:rPr lang="en-US" sz="1750" dirty="0" smtClean="0"/>
              <a:t>Students are immediately involved when they read the strategy steps during the first model.</a:t>
            </a:r>
          </a:p>
          <a:p>
            <a:pPr marL="285750" indent="-285750">
              <a:buFont typeface="Arial" panose="020B0604020202020204" pitchFamily="34" charset="0"/>
              <a:buChar char="•"/>
            </a:pPr>
            <a:r>
              <a:rPr lang="en-US" sz="1750" dirty="0" smtClean="0"/>
              <a:t>Teacher models strategy step-by-step, showing and telling them what the teacher is doing and thinking</a:t>
            </a:r>
          </a:p>
          <a:p>
            <a:pPr marL="285750" indent="-285750">
              <a:buFont typeface="Arial" panose="020B0604020202020204" pitchFamily="34" charset="0"/>
              <a:buChar char="•"/>
            </a:pPr>
            <a:r>
              <a:rPr lang="en-US" sz="1750" dirty="0" smtClean="0"/>
              <a:t>Consistent wording is used in each model.</a:t>
            </a:r>
            <a:endParaRPr lang="en-US" sz="1750" dirty="0"/>
          </a:p>
        </p:txBody>
      </p:sp>
      <p:sp>
        <p:nvSpPr>
          <p:cNvPr id="7" name="TextBox 6"/>
          <p:cNvSpPr txBox="1"/>
          <p:nvPr/>
        </p:nvSpPr>
        <p:spPr>
          <a:xfrm>
            <a:off x="4234542" y="4044980"/>
            <a:ext cx="4713515" cy="2531462"/>
          </a:xfrm>
          <a:prstGeom prst="rect">
            <a:avLst/>
          </a:prstGeom>
          <a:noFill/>
        </p:spPr>
        <p:txBody>
          <a:bodyPr wrap="square" rtlCol="0">
            <a:spAutoFit/>
          </a:bodyPr>
          <a:lstStyle/>
          <a:p>
            <a:pPr algn="ctr"/>
            <a:r>
              <a:rPr lang="en-US" b="1" u="sng" dirty="0" smtClean="0"/>
              <a:t>How does the teacher prompt students during prompted or guided practice?</a:t>
            </a:r>
          </a:p>
          <a:p>
            <a:pPr marL="285750" indent="-285750">
              <a:buFont typeface="Arial" panose="020B0604020202020204" pitchFamily="34" charset="0"/>
              <a:buChar char="•"/>
            </a:pPr>
            <a:r>
              <a:rPr lang="en-US" sz="1750" dirty="0" smtClean="0"/>
              <a:t>Teacher guides students step by step in applying strategy</a:t>
            </a:r>
          </a:p>
          <a:p>
            <a:pPr marL="285750" indent="-285750">
              <a:buFont typeface="Arial" panose="020B0604020202020204" pitchFamily="34" charset="0"/>
              <a:buChar char="•"/>
            </a:pPr>
            <a:r>
              <a:rPr lang="en-US" sz="1750" dirty="0" smtClean="0"/>
              <a:t>Feedback is provide during practice through monitoring; peers to partners; and teacher gives oral feedback to individuals and class.</a:t>
            </a:r>
          </a:p>
          <a:p>
            <a:pPr marL="285750" indent="-285750">
              <a:buFont typeface="Arial" panose="020B0604020202020204" pitchFamily="34" charset="0"/>
              <a:buChar char="•"/>
            </a:pPr>
            <a:r>
              <a:rPr lang="en-US" sz="1750" dirty="0" smtClean="0"/>
              <a:t>Scaffolding is gradually removed, requiring students more independence in performing.</a:t>
            </a:r>
            <a:endParaRPr lang="en-US" sz="1750" dirty="0"/>
          </a:p>
        </p:txBody>
      </p:sp>
    </p:spTree>
    <p:extLst>
      <p:ext uri="{BB962C8B-B14F-4D97-AF65-F5344CB8AC3E}">
        <p14:creationId xmlns:p14="http://schemas.microsoft.com/office/powerpoint/2010/main" val="214644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defTabSz="913685">
              <a:defRPr/>
            </a:pPr>
            <a:r>
              <a:rPr lang="en-US" sz="3600" b="1" dirty="0">
                <a:solidFill>
                  <a:schemeClr val="tx1"/>
                </a:solidFill>
              </a:rPr>
              <a:t>Comprehension Strategy </a:t>
            </a:r>
          </a:p>
        </p:txBody>
      </p:sp>
      <p:sp>
        <p:nvSpPr>
          <p:cNvPr id="192515" name="Rectangle 3"/>
          <p:cNvSpPr>
            <a:spLocks noGrp="1" noChangeArrowheads="1"/>
          </p:cNvSpPr>
          <p:nvPr>
            <p:ph idx="1"/>
          </p:nvPr>
        </p:nvSpPr>
        <p:spPr/>
        <p:txBody>
          <a:bodyPr/>
          <a:lstStyle/>
          <a:p>
            <a:pPr marL="342980" indent="-342980" defTabSz="913685">
              <a:defRPr/>
            </a:pPr>
            <a:endParaRPr lang="en-US" smtClean="0">
              <a:latin typeface="Helvetica" charset="0"/>
              <a:cs typeface="+mn-cs"/>
            </a:endParaRPr>
          </a:p>
          <a:p>
            <a:pPr marL="342980" indent="-342980" defTabSz="913685">
              <a:defRPr/>
            </a:pPr>
            <a:endParaRPr lang="en-US" smtClean="0">
              <a:latin typeface="Helvetica" charset="0"/>
              <a:cs typeface="+mn-cs"/>
            </a:endParaRPr>
          </a:p>
          <a:p>
            <a:pPr marL="342980" indent="-342980" defTabSz="913685">
              <a:buNone/>
              <a:defRPr/>
            </a:pPr>
            <a:endParaRPr lang="en-US" smtClean="0">
              <a:cs typeface="+mn-cs"/>
            </a:endParaRPr>
          </a:p>
        </p:txBody>
      </p:sp>
      <p:sp>
        <p:nvSpPr>
          <p:cNvPr id="13" name="Slide Number Placeholder 5"/>
          <p:cNvSpPr>
            <a:spLocks noGrp="1"/>
          </p:cNvSpPr>
          <p:nvPr>
            <p:ph type="sldNum" sz="quarter" idx="12"/>
          </p:nvPr>
        </p:nvSpPr>
        <p:spPr/>
        <p:txBody>
          <a:bodyPr/>
          <a:lstStyle/>
          <a:p>
            <a:pPr>
              <a:defRPr/>
            </a:pPr>
            <a:fld id="{EF020DA9-53B3-BB43-974A-A83C9B485B21}" type="slidenum">
              <a:rPr lang="en-US"/>
              <a:pPr>
                <a:defRPr/>
              </a:pPr>
              <a:t>26</a:t>
            </a:fld>
            <a:endParaRPr lang="en-US"/>
          </a:p>
        </p:txBody>
      </p:sp>
      <p:graphicFrame>
        <p:nvGraphicFramePr>
          <p:cNvPr id="192523" name="Group 11"/>
          <p:cNvGraphicFramePr>
            <a:graphicFrameLocks noGrp="1"/>
          </p:cNvGraphicFramePr>
          <p:nvPr>
            <p:extLst>
              <p:ext uri="{D42A27DB-BD31-4B8C-83A1-F6EECF244321}">
                <p14:modId xmlns:p14="http://schemas.microsoft.com/office/powerpoint/2010/main" val="3496050983"/>
              </p:ext>
            </p:extLst>
          </p:nvPr>
        </p:nvGraphicFramePr>
        <p:xfrm>
          <a:off x="1066800" y="1447800"/>
          <a:ext cx="7086023" cy="4422510"/>
        </p:xfrm>
        <a:graphic>
          <a:graphicData uri="http://schemas.openxmlformats.org/drawingml/2006/table">
            <a:tbl>
              <a:tblPr/>
              <a:tblGrid>
                <a:gridCol w="7086023"/>
              </a:tblGrid>
              <a:tr h="4422510">
                <a:tc>
                  <a:txBody>
                    <a:bodyPr/>
                    <a:lstStyle/>
                    <a:p>
                      <a:pPr marL="533400" marR="0" lvl="0" indent="-5334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533400" marR="0" lvl="0" indent="-53340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Helvetica" charset="0"/>
                          <a:ea typeface="ＭＳ Ｐゴシック" charset="0"/>
                          <a:cs typeface="ＭＳ Ｐゴシック" charset="0"/>
                        </a:rPr>
                        <a:t>Paragraph Shrinking</a:t>
                      </a: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endPar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endParaRPr>
                    </a:p>
                    <a:p>
                      <a:pPr marL="533400" marR="0" lvl="0" indent="-5334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Name the who or what.</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0" i="0" u="none" strike="noStrike" cap="none" normalizeH="0" baseline="0" dirty="0">
                          <a:ln>
                            <a:noFill/>
                          </a:ln>
                          <a:solidFill>
                            <a:schemeClr val="tx1"/>
                          </a:solidFill>
                          <a:effectLst/>
                          <a:latin typeface="Helvetica" charset="0"/>
                          <a:ea typeface="ＭＳ Ｐゴシック" charset="0"/>
                          <a:cs typeface="ＭＳ Ｐゴシック" charset="0"/>
                        </a:rPr>
                        <a:t>(The main person, animal, or thing.)</a:t>
                      </a:r>
                      <a:br>
                        <a:rPr kumimoji="0" lang="en-US" sz="2000" b="0" i="0" u="none" strike="noStrike" cap="none" normalizeH="0" baseline="0" dirty="0">
                          <a:ln>
                            <a:noFill/>
                          </a:ln>
                          <a:solidFill>
                            <a:schemeClr val="tx1"/>
                          </a:solidFill>
                          <a:effectLst/>
                          <a:latin typeface="Helvetica" charset="0"/>
                          <a:ea typeface="ＭＳ Ｐゴシック" charset="0"/>
                          <a:cs typeface="ＭＳ Ｐゴシック" charset="0"/>
                        </a:rPr>
                      </a:br>
                      <a:endParaRPr kumimoji="0" lang="en-US" sz="20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533400" marR="0" lvl="0" indent="-5334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Tell the most important thing about the who or what.</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endPar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endParaRPr>
                    </a:p>
                    <a:p>
                      <a:pPr marL="533400" marR="0" lvl="0" indent="-5334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Say the main idea in 10 words or less.</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(Optional: Record your main idea sentence.)</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
                      </a:r>
                      <a:b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br>
                      <a:r>
                        <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rPr>
                        <a:t> </a:t>
                      </a:r>
                      <a:r>
                        <a:rPr kumimoji="0" lang="en-US" sz="1400" b="0" i="0" u="none" strike="noStrike" cap="none" normalizeH="0" baseline="0" dirty="0">
                          <a:ln>
                            <a:noFill/>
                          </a:ln>
                          <a:solidFill>
                            <a:schemeClr val="tx1"/>
                          </a:solidFill>
                          <a:effectLst/>
                          <a:latin typeface="Helvetica" charset="0"/>
                          <a:ea typeface="ＭＳ Ｐゴシック" charset="0"/>
                          <a:cs typeface="ＭＳ Ｐゴシック" charset="0"/>
                        </a:rPr>
                        <a:t>(From the PALS program by Fuchs, </a:t>
                      </a:r>
                      <a:r>
                        <a:rPr kumimoji="0" lang="en-US" sz="1400" b="0" i="0" u="none" strike="noStrike" cap="none" normalizeH="0" baseline="0" dirty="0" err="1">
                          <a:ln>
                            <a:noFill/>
                          </a:ln>
                          <a:solidFill>
                            <a:schemeClr val="tx1"/>
                          </a:solidFill>
                          <a:effectLst/>
                          <a:latin typeface="Helvetica" charset="0"/>
                          <a:ea typeface="ＭＳ Ｐゴシック" charset="0"/>
                          <a:cs typeface="ＭＳ Ｐゴシック" charset="0"/>
                        </a:rPr>
                        <a:t>Mathes</a:t>
                      </a:r>
                      <a:r>
                        <a:rPr kumimoji="0" lang="en-US" sz="1400" b="0" i="0" u="none" strike="noStrike" cap="none" normalizeH="0" baseline="0" dirty="0">
                          <a:ln>
                            <a:noFill/>
                          </a:ln>
                          <a:solidFill>
                            <a:schemeClr val="tx1"/>
                          </a:solidFill>
                          <a:effectLst/>
                          <a:latin typeface="Helvetica" charset="0"/>
                          <a:ea typeface="ＭＳ Ｐゴシック" charset="0"/>
                          <a:cs typeface="ＭＳ Ｐゴシック" charset="0"/>
                        </a:rPr>
                        <a:t>, and Fuchs)</a:t>
                      </a:r>
                    </a:p>
                  </a:txBody>
                  <a:tcPr marL="91433" marR="91433"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82" name="Rectangle 10"/>
          <p:cNvSpPr>
            <a:spLocks noChangeArrowheads="1"/>
          </p:cNvSpPr>
          <p:nvPr/>
        </p:nvSpPr>
        <p:spPr bwMode="auto">
          <a:xfrm>
            <a:off x="1265671" y="2055813"/>
            <a:ext cx="184601" cy="58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8" tIns="45705" rIns="91408" bIns="45705">
            <a:spAutoFit/>
          </a:bodyPr>
          <a:lstStyle/>
          <a:p>
            <a:pPr eaLnBrk="1" hangingPunct="1">
              <a:spcBef>
                <a:spcPct val="20000"/>
              </a:spcBef>
              <a:buClr>
                <a:schemeClr val="accent1"/>
              </a:buClr>
              <a:buSzPct val="80000"/>
              <a:buFont typeface="Wingdings" charset="0"/>
              <a:buNone/>
            </a:pPr>
            <a:endParaRPr lang="en-US" sz="3200" b="1">
              <a:latin typeface="Helvetica" charset="0"/>
            </a:endParaRPr>
          </a:p>
        </p:txBody>
      </p:sp>
      <p:sp>
        <p:nvSpPr>
          <p:cNvPr id="2" name="TextBox 1"/>
          <p:cNvSpPr txBox="1"/>
          <p:nvPr/>
        </p:nvSpPr>
        <p:spPr>
          <a:xfrm>
            <a:off x="6781800" y="6172200"/>
            <a:ext cx="1447800" cy="369332"/>
          </a:xfrm>
          <a:prstGeom prst="rect">
            <a:avLst/>
          </a:prstGeom>
          <a:noFill/>
        </p:spPr>
        <p:txBody>
          <a:bodyPr wrap="square" rtlCol="0">
            <a:spAutoFit/>
          </a:bodyPr>
          <a:lstStyle/>
          <a:p>
            <a:r>
              <a:rPr lang="en-US" dirty="0" smtClean="0"/>
              <a:t>Partner Uses</a:t>
            </a:r>
            <a:endParaRPr lang="en-US" dirty="0"/>
          </a:p>
        </p:txBody>
      </p:sp>
    </p:spTree>
    <p:extLst>
      <p:ext uri="{BB962C8B-B14F-4D97-AF65-F5344CB8AC3E}">
        <p14:creationId xmlns:p14="http://schemas.microsoft.com/office/powerpoint/2010/main" val="1580311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defTabSz="913685">
              <a:defRPr/>
            </a:pPr>
            <a:r>
              <a:rPr lang="en-US" sz="3600" b="1" dirty="0">
                <a:solidFill>
                  <a:schemeClr val="tx1"/>
                </a:solidFill>
              </a:rPr>
              <a:t>Strategy – We do it.</a:t>
            </a:r>
          </a:p>
        </p:txBody>
      </p:sp>
      <p:sp>
        <p:nvSpPr>
          <p:cNvPr id="246787" name="Rectangle 3"/>
          <p:cNvSpPr>
            <a:spLocks noGrp="1" noChangeArrowheads="1"/>
          </p:cNvSpPr>
          <p:nvPr>
            <p:ph idx="1"/>
          </p:nvPr>
        </p:nvSpPr>
        <p:spPr/>
        <p:txBody>
          <a:bodyPr/>
          <a:lstStyle/>
          <a:p>
            <a:pPr marL="342980" indent="-342980" defTabSz="913685">
              <a:defRPr/>
            </a:pPr>
            <a:endParaRPr lang="en-US" smtClean="0">
              <a:latin typeface="Helvetica" charset="0"/>
              <a:cs typeface="+mn-cs"/>
            </a:endParaRPr>
          </a:p>
          <a:p>
            <a:pPr marL="342980" indent="-342980" defTabSz="913685">
              <a:defRPr/>
            </a:pPr>
            <a:endParaRPr lang="en-US" smtClean="0">
              <a:latin typeface="Helvetica" charset="0"/>
              <a:cs typeface="+mn-cs"/>
            </a:endParaRPr>
          </a:p>
          <a:p>
            <a:pPr marL="342980" indent="-342980" defTabSz="913685">
              <a:buNone/>
              <a:defRPr/>
            </a:pPr>
            <a:endParaRPr lang="en-US" smtClean="0">
              <a:cs typeface="+mn-cs"/>
            </a:endParaRPr>
          </a:p>
        </p:txBody>
      </p:sp>
      <p:sp>
        <p:nvSpPr>
          <p:cNvPr id="13" name="Slide Number Placeholder 5"/>
          <p:cNvSpPr>
            <a:spLocks noGrp="1"/>
          </p:cNvSpPr>
          <p:nvPr>
            <p:ph type="sldNum" sz="quarter" idx="12"/>
          </p:nvPr>
        </p:nvSpPr>
        <p:spPr/>
        <p:txBody>
          <a:bodyPr/>
          <a:lstStyle/>
          <a:p>
            <a:pPr>
              <a:defRPr/>
            </a:pPr>
            <a:fld id="{75F4FBEF-9A5F-344E-81C7-AAEB99F65BF2}" type="slidenum">
              <a:rPr lang="en-US"/>
              <a:pPr>
                <a:defRPr/>
              </a:pPr>
              <a:t>27</a:t>
            </a:fld>
            <a:endParaRPr lang="en-US"/>
          </a:p>
        </p:txBody>
      </p:sp>
      <p:graphicFrame>
        <p:nvGraphicFramePr>
          <p:cNvPr id="246804" name="Group 20"/>
          <p:cNvGraphicFramePr>
            <a:graphicFrameLocks noGrp="1"/>
          </p:cNvGraphicFramePr>
          <p:nvPr>
            <p:extLst>
              <p:ext uri="{D42A27DB-BD31-4B8C-83A1-F6EECF244321}">
                <p14:modId xmlns:p14="http://schemas.microsoft.com/office/powerpoint/2010/main" val="752514431"/>
              </p:ext>
            </p:extLst>
          </p:nvPr>
        </p:nvGraphicFramePr>
        <p:xfrm>
          <a:off x="1295978" y="2057136"/>
          <a:ext cx="7086023" cy="3292739"/>
        </p:xfrm>
        <a:graphic>
          <a:graphicData uri="http://schemas.openxmlformats.org/drawingml/2006/table">
            <a:tbl>
              <a:tblPr/>
              <a:tblGrid>
                <a:gridCol w="7086023"/>
              </a:tblGrid>
              <a:tr h="329273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The weather in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Antarctica</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is harsh.  It is the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coldest</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place on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Earth</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The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temperature</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does not get above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freezing</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It is </a:t>
                      </a:r>
                      <a:r>
                        <a:rPr kumimoji="0" lang="en-US" sz="2800" b="0" i="0" u="none" strike="noStrike" cap="none" normalizeH="0" baseline="0" dirty="0" smtClean="0">
                          <a:ln>
                            <a:noFill/>
                          </a:ln>
                          <a:solidFill>
                            <a:schemeClr val="tx1"/>
                          </a:solidFill>
                          <a:effectLst/>
                          <a:latin typeface="Helvetica" charset="0"/>
                          <a:ea typeface="ＭＳ Ｐゴシック" charset="0"/>
                          <a:cs typeface="ＭＳ Ｐゴシック" charset="0"/>
                        </a:rPr>
                        <a:t>also the </a:t>
                      </a:r>
                      <a:r>
                        <a:rPr kumimoji="0" lang="en-US" sz="2800" b="1" i="0" u="sng" strike="noStrike" cap="none" normalizeH="0" baseline="0" dirty="0">
                          <a:ln>
                            <a:noFill/>
                          </a:ln>
                          <a:solidFill>
                            <a:schemeClr val="tx1"/>
                          </a:solidFill>
                          <a:effectLst/>
                          <a:latin typeface="Helvetica" charset="0"/>
                          <a:ea typeface="ＭＳ Ｐゴシック" charset="0"/>
                          <a:cs typeface="ＭＳ Ｐゴシック" charset="0"/>
                        </a:rPr>
                        <a:t>windiest</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 </a:t>
                      </a:r>
                      <a:r>
                        <a:rPr kumimoji="0" lang="en-US" sz="2800" b="0" i="0" u="none" strike="noStrike" cap="none" normalizeH="0" baseline="0" dirty="0" smtClean="0">
                          <a:ln>
                            <a:noFill/>
                          </a:ln>
                          <a:solidFill>
                            <a:schemeClr val="tx1"/>
                          </a:solidFill>
                          <a:effectLst/>
                          <a:latin typeface="Helvetica" charset="0"/>
                          <a:ea typeface="ＭＳ Ｐゴシック" charset="0"/>
                          <a:cs typeface="ＭＳ Ｐゴシック" charset="0"/>
                        </a:rPr>
                        <a:t>place </a:t>
                      </a:r>
                      <a:r>
                        <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rPr>
                        <a:t>in the </a:t>
                      </a:r>
                      <a:r>
                        <a:rPr kumimoji="0" lang="en-US" sz="2800" b="1" i="0" u="sng" strike="noStrike" cap="none" normalizeH="0" baseline="0" dirty="0" smtClean="0">
                          <a:ln>
                            <a:noFill/>
                          </a:ln>
                          <a:solidFill>
                            <a:schemeClr val="tx1"/>
                          </a:solidFill>
                          <a:effectLst/>
                          <a:latin typeface="Helvetica" charset="0"/>
                          <a:ea typeface="ＭＳ Ｐゴシック" charset="0"/>
                          <a:cs typeface="ＭＳ Ｐゴシック" charset="0"/>
                        </a:rPr>
                        <a:t>world</a:t>
                      </a:r>
                      <a:r>
                        <a:rPr kumimoji="0" lang="en-US" sz="2800" b="0" i="0" u="none" strike="noStrike" cap="none" normalizeH="0" baseline="0" dirty="0" smtClean="0">
                          <a:ln>
                            <a:noFill/>
                          </a:ln>
                          <a:solidFill>
                            <a:schemeClr val="tx1"/>
                          </a:solidFill>
                          <a:effectLst/>
                          <a:latin typeface="Helvetica" charset="0"/>
                          <a:ea typeface="ＭＳ Ｐゴシック" charset="0"/>
                          <a:cs typeface="ＭＳ Ｐゴシック" charset="0"/>
                        </a:rPr>
                        <a:t>.</a:t>
                      </a:r>
                      <a:endPar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Helvetica"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L="91433" marR="91433" marT="45743" marB="457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26" name="Rectangle 10"/>
          <p:cNvSpPr>
            <a:spLocks noChangeArrowheads="1"/>
          </p:cNvSpPr>
          <p:nvPr/>
        </p:nvSpPr>
        <p:spPr bwMode="auto">
          <a:xfrm>
            <a:off x="1265671" y="2055813"/>
            <a:ext cx="184601" cy="58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8" tIns="45705" rIns="91408" bIns="45705">
            <a:spAutoFit/>
          </a:bodyPr>
          <a:lstStyle/>
          <a:p>
            <a:pPr eaLnBrk="1" hangingPunct="1">
              <a:spcBef>
                <a:spcPct val="20000"/>
              </a:spcBef>
              <a:buClr>
                <a:schemeClr val="accent1"/>
              </a:buClr>
              <a:buSzPct val="80000"/>
              <a:buFont typeface="Wingdings" charset="0"/>
              <a:buNone/>
            </a:pPr>
            <a:endParaRPr lang="en-US" sz="3200" b="1">
              <a:latin typeface="Helvetica" charset="0"/>
            </a:endParaRPr>
          </a:p>
        </p:txBody>
      </p:sp>
      <p:sp>
        <p:nvSpPr>
          <p:cNvPr id="7" name="TextBox 6"/>
          <p:cNvSpPr txBox="1"/>
          <p:nvPr/>
        </p:nvSpPr>
        <p:spPr>
          <a:xfrm>
            <a:off x="6613236" y="5690151"/>
            <a:ext cx="1752600" cy="369332"/>
          </a:xfrm>
          <a:prstGeom prst="rect">
            <a:avLst/>
          </a:prstGeom>
          <a:noFill/>
        </p:spPr>
        <p:txBody>
          <a:bodyPr wrap="square" rtlCol="0">
            <a:spAutoFit/>
          </a:bodyPr>
          <a:lstStyle/>
          <a:p>
            <a:r>
              <a:rPr lang="en-US" dirty="0" smtClean="0"/>
              <a:t>Cloze reading</a:t>
            </a:r>
            <a:endParaRPr lang="en-US" dirty="0"/>
          </a:p>
        </p:txBody>
      </p:sp>
    </p:spTree>
    <p:extLst>
      <p:ext uri="{BB962C8B-B14F-4D97-AF65-F5344CB8AC3E}">
        <p14:creationId xmlns:p14="http://schemas.microsoft.com/office/powerpoint/2010/main" val="3806986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880872"/>
          </a:xfrm>
        </p:spPr>
        <p:txBody>
          <a:bodyPr>
            <a:normAutofit/>
          </a:bodyPr>
          <a:lstStyle/>
          <a:p>
            <a:r>
              <a:rPr lang="en-US" sz="3600" b="1" dirty="0" smtClean="0">
                <a:solidFill>
                  <a:schemeClr val="tx1"/>
                </a:solidFill>
              </a:rPr>
              <a:t>We do it.</a:t>
            </a:r>
            <a:endParaRPr lang="en-US" sz="3600" dirty="0">
              <a:solidFill>
                <a:schemeClr val="tx1"/>
              </a:solidFill>
            </a:endParaRPr>
          </a:p>
        </p:txBody>
      </p:sp>
      <p:sp>
        <p:nvSpPr>
          <p:cNvPr id="3" name="Content Placeholder 2"/>
          <p:cNvSpPr>
            <a:spLocks noGrp="1"/>
          </p:cNvSpPr>
          <p:nvPr>
            <p:ph sz="half" idx="4294967295"/>
          </p:nvPr>
        </p:nvSpPr>
        <p:spPr>
          <a:xfrm>
            <a:off x="457201" y="1673352"/>
            <a:ext cx="3098800" cy="4346448"/>
          </a:xfrm>
          <a:prstGeom prst="rect">
            <a:avLst/>
          </a:prstGeom>
          <a:ln>
            <a:solidFill>
              <a:srgbClr val="C00000"/>
            </a:solidFill>
          </a:ln>
        </p:spPr>
        <p:txBody>
          <a:bodyPr>
            <a:normAutofit fontScale="25000" lnSpcReduction="20000"/>
          </a:bodyPr>
          <a:lstStyle/>
          <a:p>
            <a:pPr marL="533400" lvl="0" indent="-533400" eaLnBrk="0" fontAlgn="base" hangingPunct="0">
              <a:spcBef>
                <a:spcPct val="0"/>
              </a:spcBef>
              <a:spcAft>
                <a:spcPct val="0"/>
              </a:spcAft>
              <a:buClrTx/>
              <a:buSzTx/>
              <a:buNone/>
            </a:pPr>
            <a:endParaRPr lang="en-US" sz="2800" dirty="0">
              <a:latin typeface="Helvetica" charset="0"/>
              <a:ea typeface="ＭＳ Ｐゴシック" charset="0"/>
              <a:cs typeface="ＭＳ Ｐゴシック" charset="0"/>
            </a:endParaRPr>
          </a:p>
          <a:p>
            <a:pPr marL="533400" lvl="0" indent="-533400" algn="ctr" eaLnBrk="0" fontAlgn="base" hangingPunct="0">
              <a:spcBef>
                <a:spcPct val="0"/>
              </a:spcBef>
              <a:spcAft>
                <a:spcPct val="0"/>
              </a:spcAft>
              <a:buClrTx/>
              <a:buSzTx/>
              <a:buNone/>
            </a:pPr>
            <a:r>
              <a:rPr lang="en-US" sz="7200" b="1" dirty="0">
                <a:latin typeface="Helvetica" charset="0"/>
                <a:ea typeface="ＭＳ Ｐゴシック" charset="0"/>
                <a:cs typeface="ＭＳ Ｐゴシック" charset="0"/>
              </a:rPr>
              <a:t>Getting the Gist</a:t>
            </a:r>
            <a:br>
              <a:rPr lang="en-US" sz="7200" b="1" dirty="0">
                <a:latin typeface="Helvetica" charset="0"/>
                <a:ea typeface="ＭＳ Ｐゴシック" charset="0"/>
                <a:cs typeface="ＭＳ Ｐゴシック" charset="0"/>
              </a:rPr>
            </a:br>
            <a:endParaRPr lang="en-US" sz="7200" b="1" dirty="0">
              <a:latin typeface="Helvetica" charset="0"/>
              <a:ea typeface="ＭＳ Ｐゴシック" charset="0"/>
              <a:cs typeface="ＭＳ Ｐゴシック" charset="0"/>
            </a:endParaRPr>
          </a:p>
          <a:p>
            <a:pPr marL="533400" lvl="0" indent="-533400" eaLnBrk="0" fontAlgn="base" hangingPunct="0">
              <a:spcBef>
                <a:spcPct val="0"/>
              </a:spcBef>
              <a:spcAft>
                <a:spcPct val="0"/>
              </a:spcAft>
              <a:buClrTx/>
              <a:buSzTx/>
              <a:buFontTx/>
              <a:buAutoNum type="arabicPeriod"/>
            </a:pPr>
            <a:r>
              <a:rPr lang="en-US" sz="7200" b="1" dirty="0">
                <a:latin typeface="Helvetica" charset="0"/>
                <a:ea typeface="ＭＳ Ｐゴシック" charset="0"/>
                <a:cs typeface="ＭＳ Ｐゴシック" charset="0"/>
              </a:rPr>
              <a:t>Name the who or what the paragraph is </a:t>
            </a:r>
            <a:r>
              <a:rPr lang="en-US" sz="7200" b="1" dirty="0" smtClean="0">
                <a:latin typeface="Helvetica" charset="0"/>
                <a:ea typeface="ＭＳ Ｐゴシック" charset="0"/>
                <a:cs typeface="ＭＳ Ｐゴシック" charset="0"/>
              </a:rPr>
              <a:t>about </a:t>
            </a:r>
            <a:r>
              <a:rPr lang="en-US" sz="7200" b="1" dirty="0">
                <a:latin typeface="Helvetica" charset="0"/>
                <a:ea typeface="ＭＳ Ｐゴシック" charset="0"/>
                <a:cs typeface="ＭＳ Ｐゴシック" charset="0"/>
              </a:rPr>
              <a:t>in a brief phrase. </a:t>
            </a:r>
            <a:br>
              <a:rPr lang="en-US" sz="7200" b="1" dirty="0">
                <a:latin typeface="Helvetica" charset="0"/>
                <a:ea typeface="ＭＳ Ｐゴシック" charset="0"/>
                <a:cs typeface="ＭＳ Ｐゴシック" charset="0"/>
              </a:rPr>
            </a:br>
            <a:endParaRPr lang="en-US" sz="7200" b="1" dirty="0">
              <a:latin typeface="Helvetica" charset="0"/>
              <a:ea typeface="ＭＳ Ｐゴシック" charset="0"/>
              <a:cs typeface="ＭＳ Ｐゴシック" charset="0"/>
            </a:endParaRPr>
          </a:p>
          <a:p>
            <a:pPr marL="533400" lvl="0" indent="-533400" eaLnBrk="0" fontAlgn="base" hangingPunct="0">
              <a:spcBef>
                <a:spcPct val="0"/>
              </a:spcBef>
              <a:spcAft>
                <a:spcPct val="0"/>
              </a:spcAft>
              <a:buClrTx/>
              <a:buSzTx/>
              <a:buFontTx/>
              <a:buAutoNum type="arabicPeriod"/>
            </a:pPr>
            <a:r>
              <a:rPr lang="en-US" sz="7200" b="1" dirty="0">
                <a:latin typeface="Helvetica" charset="0"/>
                <a:ea typeface="ＭＳ Ｐゴシック" charset="0"/>
                <a:cs typeface="ＭＳ Ｐゴシック" charset="0"/>
              </a:rPr>
              <a:t>Identify two or three important details about the topic.</a:t>
            </a:r>
            <a:br>
              <a:rPr lang="en-US" sz="7200" b="1" dirty="0">
                <a:latin typeface="Helvetica" charset="0"/>
                <a:ea typeface="ＭＳ Ｐゴシック" charset="0"/>
                <a:cs typeface="ＭＳ Ｐゴシック" charset="0"/>
              </a:rPr>
            </a:br>
            <a:endParaRPr lang="en-US" sz="7200" b="1" dirty="0">
              <a:latin typeface="Helvetica" charset="0"/>
              <a:ea typeface="ＭＳ Ｐゴシック" charset="0"/>
              <a:cs typeface="ＭＳ Ｐゴシック" charset="0"/>
            </a:endParaRPr>
          </a:p>
          <a:p>
            <a:pPr marL="533400" lvl="0" indent="-533400" eaLnBrk="0" fontAlgn="base" hangingPunct="0">
              <a:spcBef>
                <a:spcPct val="0"/>
              </a:spcBef>
              <a:spcAft>
                <a:spcPct val="0"/>
              </a:spcAft>
              <a:buClrTx/>
              <a:buSzTx/>
              <a:buFontTx/>
              <a:buAutoNum type="arabicPeriod"/>
            </a:pPr>
            <a:r>
              <a:rPr lang="en-US" sz="7200" b="1" dirty="0">
                <a:latin typeface="Helvetica" charset="0"/>
                <a:ea typeface="ＭＳ Ｐゴシック" charset="0"/>
                <a:cs typeface="ＭＳ Ｐゴシック" charset="0"/>
              </a:rPr>
              <a:t>“Shrink” the paragraph by </a:t>
            </a:r>
            <a:r>
              <a:rPr lang="en-US" sz="7200" b="1" dirty="0" smtClean="0">
                <a:latin typeface="Helvetica" charset="0"/>
                <a:ea typeface="ＭＳ Ｐゴシック" charset="0"/>
                <a:cs typeface="ＭＳ Ｐゴシック" charset="0"/>
              </a:rPr>
              <a:t>stating </a:t>
            </a:r>
            <a:r>
              <a:rPr lang="en-US" sz="7200" b="1" dirty="0">
                <a:latin typeface="Helvetica" charset="0"/>
                <a:ea typeface="ＭＳ Ｐゴシック" charset="0"/>
                <a:cs typeface="ＭＳ Ｐゴシック" charset="0"/>
              </a:rPr>
              <a:t>or writing the main idea</a:t>
            </a:r>
            <a:r>
              <a:rPr lang="en-US" sz="7200" b="1" dirty="0" smtClean="0">
                <a:latin typeface="Helvetica" charset="0"/>
                <a:ea typeface="ＭＳ Ｐゴシック" charset="0"/>
                <a:cs typeface="ＭＳ Ｐゴシック" charset="0"/>
              </a:rPr>
              <a:t>. </a:t>
            </a:r>
            <a:r>
              <a:rPr lang="en-US" sz="7200" dirty="0">
                <a:latin typeface="Helvetica" charset="0"/>
                <a:ea typeface="ＭＳ Ｐゴシック" charset="0"/>
                <a:cs typeface="ＭＳ Ｐゴシック" charset="0"/>
              </a:rPr>
              <a:t>(Say it in 10 to 15 words)</a:t>
            </a:r>
            <a:br>
              <a:rPr lang="en-US" sz="7200" dirty="0">
                <a:latin typeface="Helvetica" charset="0"/>
                <a:ea typeface="ＭＳ Ｐゴシック" charset="0"/>
                <a:cs typeface="ＭＳ Ｐゴシック" charset="0"/>
              </a:rPr>
            </a:br>
            <a:endParaRPr lang="en-US" sz="4000" b="1" dirty="0">
              <a:latin typeface="Helvetica" charset="0"/>
              <a:ea typeface="ＭＳ Ｐゴシック" charset="0"/>
              <a:cs typeface="ＭＳ Ｐゴシック" charset="0"/>
            </a:endParaRPr>
          </a:p>
          <a:p>
            <a:pPr marL="0" lvl="0" indent="0" eaLnBrk="0" fontAlgn="base" hangingPunct="0">
              <a:spcBef>
                <a:spcPct val="0"/>
              </a:spcBef>
              <a:spcAft>
                <a:spcPct val="0"/>
              </a:spcAft>
              <a:buClrTx/>
              <a:buSzTx/>
              <a:buNone/>
            </a:pPr>
            <a:r>
              <a:rPr lang="en-US" sz="4000" b="1" dirty="0">
                <a:latin typeface="Helvetica" charset="0"/>
                <a:ea typeface="ＭＳ Ｐゴシック" charset="0"/>
                <a:cs typeface="ＭＳ Ｐゴシック" charset="0"/>
              </a:rPr>
              <a:t> </a:t>
            </a:r>
            <a:r>
              <a:rPr lang="en-US" sz="4000" dirty="0">
                <a:latin typeface="Helvetica" charset="0"/>
                <a:ea typeface="ＭＳ Ｐゴシック" charset="0"/>
                <a:cs typeface="ＭＳ Ｐゴシック" charset="0"/>
              </a:rPr>
              <a:t>(From Vaughn, et. al. Collaborative Strategic Reading)</a:t>
            </a:r>
          </a:p>
          <a:p>
            <a:pPr marL="0" indent="0">
              <a:buNone/>
            </a:pPr>
            <a:endParaRPr lang="en-US" dirty="0"/>
          </a:p>
        </p:txBody>
      </p:sp>
      <p:sp>
        <p:nvSpPr>
          <p:cNvPr id="5" name="Content Placeholder 4"/>
          <p:cNvSpPr>
            <a:spLocks noGrp="1"/>
          </p:cNvSpPr>
          <p:nvPr>
            <p:ph sz="half" idx="4294967295"/>
          </p:nvPr>
        </p:nvSpPr>
        <p:spPr>
          <a:xfrm>
            <a:off x="3962400" y="1524000"/>
            <a:ext cx="4893733" cy="5172456"/>
          </a:xfrm>
          <a:prstGeom prst="rect">
            <a:avLst/>
          </a:prstGeom>
          <a:ln>
            <a:solidFill>
              <a:srgbClr val="FF0000"/>
            </a:solidFill>
          </a:ln>
        </p:spPr>
        <p:txBody>
          <a:bodyPr>
            <a:normAutofit fontScale="25000" lnSpcReduction="20000"/>
          </a:bodyPr>
          <a:lstStyle/>
          <a:p>
            <a:pPr marL="0" indent="0">
              <a:buNone/>
            </a:pPr>
            <a:r>
              <a:rPr lang="en-US" dirty="0" smtClean="0"/>
              <a:t>	</a:t>
            </a:r>
          </a:p>
          <a:p>
            <a:pPr marL="0" indent="0">
              <a:buNone/>
            </a:pPr>
            <a:r>
              <a:rPr lang="en-US" sz="8000" dirty="0" smtClean="0"/>
              <a:t>	Part </a:t>
            </a:r>
            <a:r>
              <a:rPr lang="en-US" sz="8000" dirty="0"/>
              <a:t>of their history was a time of problems. At some times, </a:t>
            </a:r>
            <a:r>
              <a:rPr lang="en-US" sz="8000" dirty="0" smtClean="0"/>
              <a:t>other countries </a:t>
            </a:r>
            <a:r>
              <a:rPr lang="en-US" sz="8000" dirty="0"/>
              <a:t>attacked to take over the country. There was much fighting. Kenya </a:t>
            </a:r>
            <a:r>
              <a:rPr lang="en-US" sz="8000" dirty="0" smtClean="0"/>
              <a:t>was made </a:t>
            </a:r>
            <a:r>
              <a:rPr lang="en-US" sz="8000" dirty="0"/>
              <a:t>a British colony. That meant that Kenyans did not rule their own </a:t>
            </a:r>
            <a:r>
              <a:rPr lang="en-US" sz="8000" dirty="0" smtClean="0"/>
              <a:t>land. The </a:t>
            </a:r>
            <a:r>
              <a:rPr lang="en-US" sz="8000" dirty="0"/>
              <a:t>native people of Kenya believed in independence. They did not want </a:t>
            </a:r>
            <a:r>
              <a:rPr lang="en-US" sz="8000" dirty="0" smtClean="0"/>
              <a:t>to be </a:t>
            </a:r>
            <a:r>
              <a:rPr lang="en-US" sz="8000" dirty="0"/>
              <a:t>a colony. It took years, but they got their land back. Kenya </a:t>
            </a:r>
            <a:r>
              <a:rPr lang="en-US" sz="8000" dirty="0" smtClean="0"/>
              <a:t>became independent </a:t>
            </a:r>
            <a:r>
              <a:rPr lang="en-US" sz="8000" dirty="0"/>
              <a:t>in 1963, and the Kenyan people declared not only their </a:t>
            </a:r>
            <a:r>
              <a:rPr lang="en-US" sz="8000" dirty="0" smtClean="0"/>
              <a:t>independence but </a:t>
            </a:r>
            <a:r>
              <a:rPr lang="en-US" sz="8000" dirty="0"/>
              <a:t>formed a country. They took the name Kenya as the name of their </a:t>
            </a:r>
            <a:r>
              <a:rPr lang="en-US" sz="8000" dirty="0" smtClean="0"/>
              <a:t>country. </a:t>
            </a:r>
            <a:endParaRPr lang="en-US" sz="8000" dirty="0" smtClean="0"/>
          </a:p>
          <a:p>
            <a:pPr marL="0" indent="0">
              <a:buNone/>
            </a:pPr>
            <a:endParaRPr lang="en-US" sz="8000" dirty="0">
              <a:latin typeface="Comic Sans MS"/>
              <a:cs typeface="Comic Sans MS"/>
            </a:endParaRPr>
          </a:p>
          <a:p>
            <a:pPr marL="0" indent="0">
              <a:buNone/>
            </a:pPr>
            <a:r>
              <a:rPr lang="en-US" sz="8000" dirty="0" smtClean="0">
                <a:latin typeface="Comic Sans MS"/>
                <a:cs typeface="Comic Sans MS"/>
              </a:rPr>
              <a:t>Kenya, once a British colony, became an independent country in 1963. </a:t>
            </a:r>
            <a:endParaRPr lang="en-US" sz="8000" dirty="0">
              <a:latin typeface="Comic Sans MS"/>
              <a:cs typeface="Comic Sans MS"/>
            </a:endParaRPr>
          </a:p>
        </p:txBody>
      </p:sp>
      <p:sp>
        <p:nvSpPr>
          <p:cNvPr id="4" name="Slide Number Placeholder 3"/>
          <p:cNvSpPr>
            <a:spLocks noGrp="1"/>
          </p:cNvSpPr>
          <p:nvPr>
            <p:ph type="sldNum" sz="quarter" idx="12"/>
          </p:nvPr>
        </p:nvSpPr>
        <p:spPr/>
        <p:txBody>
          <a:bodyPr/>
          <a:lstStyle/>
          <a:p>
            <a:pPr>
              <a:defRPr/>
            </a:pPr>
            <a:fld id="{A91CB9AB-F896-F94F-95BE-1435B04EDF39}" type="slidenum">
              <a:rPr lang="en-US" smtClean="0"/>
              <a:pPr>
                <a:defRPr/>
              </a:pPr>
              <a:t>28</a:t>
            </a:fld>
            <a:endParaRPr lang="en-US"/>
          </a:p>
        </p:txBody>
      </p:sp>
      <p:sp>
        <p:nvSpPr>
          <p:cNvPr id="6" name="TextBox 5"/>
          <p:cNvSpPr txBox="1"/>
          <p:nvPr/>
        </p:nvSpPr>
        <p:spPr>
          <a:xfrm>
            <a:off x="381000" y="6161314"/>
            <a:ext cx="1752600" cy="381000"/>
          </a:xfrm>
          <a:prstGeom prst="rect">
            <a:avLst/>
          </a:prstGeom>
          <a:noFill/>
        </p:spPr>
        <p:txBody>
          <a:bodyPr wrap="square" rtlCol="0">
            <a:spAutoFit/>
          </a:bodyPr>
          <a:lstStyle/>
          <a:p>
            <a:r>
              <a:rPr lang="en-US" dirty="0" smtClean="0"/>
              <a:t>Choral Reading</a:t>
            </a:r>
            <a:endParaRPr lang="en-US" dirty="0"/>
          </a:p>
        </p:txBody>
      </p:sp>
      <p:sp>
        <p:nvSpPr>
          <p:cNvPr id="7" name="TextBox 6"/>
          <p:cNvSpPr txBox="1"/>
          <p:nvPr/>
        </p:nvSpPr>
        <p:spPr>
          <a:xfrm>
            <a:off x="2286000" y="6161314"/>
            <a:ext cx="1447800" cy="369332"/>
          </a:xfrm>
          <a:prstGeom prst="rect">
            <a:avLst/>
          </a:prstGeom>
          <a:noFill/>
        </p:spPr>
        <p:txBody>
          <a:bodyPr wrap="square" rtlCol="0">
            <a:spAutoFit/>
          </a:bodyPr>
          <a:lstStyle/>
          <a:p>
            <a:r>
              <a:rPr lang="en-US" dirty="0" smtClean="0"/>
              <a:t>Partner Uses</a:t>
            </a:r>
            <a:endParaRPr lang="en-US" dirty="0"/>
          </a:p>
        </p:txBody>
      </p:sp>
    </p:spTree>
    <p:extLst>
      <p:ext uri="{BB962C8B-B14F-4D97-AF65-F5344CB8AC3E}">
        <p14:creationId xmlns:p14="http://schemas.microsoft.com/office/powerpoint/2010/main" val="8941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circle(in)">
                                      <p:cBhvr>
                                        <p:cTn id="34" dur="20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down)">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I DO IT, WE DO IT, YOU DO IT</a:t>
            </a:r>
            <a:endParaRPr lang="en-US" dirty="0">
              <a:solidFill>
                <a:schemeClr val="tx1"/>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752600"/>
            <a:ext cx="3657600" cy="474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457489" y="2017449"/>
            <a:ext cx="8497455" cy="4115593"/>
          </a:xfrm>
        </p:spPr>
        <p:txBody>
          <a:bodyPr>
            <a:normAutofit lnSpcReduction="10000"/>
          </a:bodyPr>
          <a:lstStyle/>
          <a:p>
            <a:pPr marL="533215" indent="-533215" defTabSz="799820">
              <a:lnSpc>
                <a:spcPct val="90000"/>
              </a:lnSpc>
              <a:buNone/>
              <a:defRPr/>
            </a:pPr>
            <a:endParaRPr lang="en-US" b="1" dirty="0" smtClean="0">
              <a:cs typeface="+mn-cs"/>
            </a:endParaRPr>
          </a:p>
          <a:p>
            <a:pPr marL="533215" indent="-533215" defTabSz="799820">
              <a:lnSpc>
                <a:spcPct val="90000"/>
              </a:lnSpc>
              <a:buNone/>
              <a:defRPr/>
            </a:pPr>
            <a:r>
              <a:rPr lang="en-US" b="1" dirty="0" smtClean="0">
                <a:cs typeface="+mn-cs"/>
              </a:rPr>
              <a:t>Lessons: </a:t>
            </a:r>
          </a:p>
          <a:p>
            <a:pPr marL="533215" indent="-533215" defTabSz="799820">
              <a:lnSpc>
                <a:spcPct val="90000"/>
              </a:lnSpc>
              <a:buFont typeface="Arial" charset="0"/>
              <a:buAutoNum type="arabicPeriod"/>
              <a:defRPr/>
            </a:pPr>
            <a:r>
              <a:rPr lang="en-US" sz="2900" dirty="0"/>
              <a:t>Are </a:t>
            </a:r>
            <a:r>
              <a:rPr lang="en-US" sz="2900" b="1" dirty="0"/>
              <a:t>organized</a:t>
            </a:r>
            <a:r>
              <a:rPr lang="en-US" sz="2900" dirty="0"/>
              <a:t> and </a:t>
            </a:r>
            <a:r>
              <a:rPr lang="en-US" sz="2900" b="1" dirty="0"/>
              <a:t>focused</a:t>
            </a:r>
            <a:r>
              <a:rPr lang="en-US" sz="2900" dirty="0"/>
              <a:t/>
            </a:r>
            <a:br>
              <a:rPr lang="en-US" sz="2900" dirty="0"/>
            </a:br>
            <a:endParaRPr lang="en-US" sz="2900" dirty="0"/>
          </a:p>
          <a:p>
            <a:pPr marL="533215" indent="-533215" defTabSz="799820">
              <a:lnSpc>
                <a:spcPct val="90000"/>
              </a:lnSpc>
              <a:buFont typeface="Arial" charset="0"/>
              <a:buAutoNum type="arabicPeriod"/>
              <a:defRPr/>
            </a:pPr>
            <a:r>
              <a:rPr lang="en-US" sz="2900" dirty="0"/>
              <a:t>Begin with a statement of </a:t>
            </a:r>
            <a:r>
              <a:rPr lang="en-US" sz="2900" b="1" dirty="0"/>
              <a:t>goals</a:t>
            </a:r>
            <a:br>
              <a:rPr lang="en-US" sz="2900" b="1" dirty="0"/>
            </a:br>
            <a:r>
              <a:rPr lang="en-US" sz="2900" i="1" dirty="0" smtClean="0"/>
              <a:t>(Learning Intention and Success Criteria)</a:t>
            </a:r>
            <a:br>
              <a:rPr lang="en-US" sz="2900" i="1" dirty="0" smtClean="0"/>
            </a:br>
            <a:endParaRPr lang="en-US" sz="2900" b="1" i="1" dirty="0"/>
          </a:p>
          <a:p>
            <a:pPr marL="533215" indent="-533215" defTabSz="799820">
              <a:lnSpc>
                <a:spcPct val="90000"/>
              </a:lnSpc>
              <a:buFont typeface="Arial" charset="0"/>
              <a:buAutoNum type="arabicPeriod"/>
              <a:defRPr/>
            </a:pPr>
            <a:r>
              <a:rPr lang="en-US" sz="2900" dirty="0"/>
              <a:t>Provide </a:t>
            </a:r>
            <a:r>
              <a:rPr lang="en-US" sz="2900" dirty="0" smtClean="0"/>
              <a:t>interactive </a:t>
            </a:r>
            <a:r>
              <a:rPr lang="en-US" sz="2900" b="1" dirty="0" smtClean="0"/>
              <a:t>review </a:t>
            </a:r>
            <a:r>
              <a:rPr lang="en-US" sz="2900" dirty="0" smtClean="0"/>
              <a:t>of pre-skills </a:t>
            </a:r>
            <a:r>
              <a:rPr lang="en-US" sz="2900" dirty="0"/>
              <a:t>and </a:t>
            </a:r>
            <a:r>
              <a:rPr lang="en-US" sz="2900" dirty="0" smtClean="0"/>
              <a:t>background knowledge </a:t>
            </a:r>
          </a:p>
          <a:p>
            <a:pPr marL="0" indent="0" defTabSz="799820">
              <a:lnSpc>
                <a:spcPct val="90000"/>
              </a:lnSpc>
              <a:buNone/>
              <a:defRPr/>
            </a:pPr>
            <a:r>
              <a:rPr lang="en-US" sz="2900" dirty="0" smtClean="0"/>
              <a:t>	</a:t>
            </a:r>
            <a:endParaRPr lang="en-US" sz="2900" dirty="0"/>
          </a:p>
        </p:txBody>
      </p:sp>
      <p:sp>
        <p:nvSpPr>
          <p:cNvPr id="6" name="Slide Number Placeholder 5"/>
          <p:cNvSpPr>
            <a:spLocks noGrp="1"/>
          </p:cNvSpPr>
          <p:nvPr>
            <p:ph type="sldNum" sz="quarter" idx="12"/>
          </p:nvPr>
        </p:nvSpPr>
        <p:spPr/>
        <p:txBody>
          <a:bodyPr/>
          <a:lstStyle/>
          <a:p>
            <a:pPr>
              <a:defRPr/>
            </a:pPr>
            <a:fld id="{52AF221A-B1A8-1A4C-8DDD-ADD94E1413AC}" type="slidenum">
              <a:rPr lang="en-US"/>
              <a:pPr>
                <a:defRPr/>
              </a:pPr>
              <a:t>3</a:t>
            </a:fld>
            <a:endParaRPr lang="en-US"/>
          </a:p>
        </p:txBody>
      </p:sp>
      <p:sp>
        <p:nvSpPr>
          <p:cNvPr id="214018" name="Rectangle 2"/>
          <p:cNvSpPr>
            <a:spLocks noGrp="1" noChangeArrowheads="1"/>
          </p:cNvSpPr>
          <p:nvPr>
            <p:ph type="title"/>
          </p:nvPr>
        </p:nvSpPr>
        <p:spPr/>
        <p:txBody>
          <a:bodyPr>
            <a:normAutofit fontScale="90000"/>
          </a:bodyPr>
          <a:lstStyle/>
          <a:p>
            <a:pPr defTabSz="913685">
              <a:defRPr/>
            </a:pPr>
            <a:r>
              <a:rPr lang="en-US" b="1" dirty="0">
                <a:solidFill>
                  <a:schemeClr val="tx1"/>
                </a:solidFill>
              </a:rPr>
              <a:t>Explicit Instruction Element #4</a:t>
            </a:r>
            <a:br>
              <a:rPr lang="en-US" b="1" dirty="0">
                <a:solidFill>
                  <a:schemeClr val="tx1"/>
                </a:solidFill>
              </a:rPr>
            </a:br>
            <a:r>
              <a:rPr lang="en-US" sz="3300" b="1" dirty="0">
                <a:solidFill>
                  <a:schemeClr val="tx1"/>
                </a:solidFill>
              </a:rPr>
              <a:t>Designing organized and focused lessons</a:t>
            </a:r>
            <a:endParaRPr lang="en-US" sz="3300" b="1" dirty="0">
              <a:solidFill>
                <a:schemeClr val="hlink"/>
              </a:solidFill>
            </a:endParaRPr>
          </a:p>
        </p:txBody>
      </p:sp>
    </p:spTree>
    <p:extLst>
      <p:ext uri="{BB962C8B-B14F-4D97-AF65-F5344CB8AC3E}">
        <p14:creationId xmlns:p14="http://schemas.microsoft.com/office/powerpoint/2010/main" val="1611190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228600" y="1295400"/>
            <a:ext cx="8763000" cy="5715000"/>
          </a:xfrm>
        </p:spPr>
        <p:txBody>
          <a:bodyPr>
            <a:normAutofit fontScale="85000" lnSpcReduction="20000"/>
          </a:bodyPr>
          <a:lstStyle/>
          <a:p>
            <a:pPr marL="799741" lvl="1" indent="-342900" algn="ctr" defTabSz="913685">
              <a:lnSpc>
                <a:spcPct val="90000"/>
              </a:lnSpc>
              <a:buFont typeface="Wingdings" panose="05000000000000000000" pitchFamily="2" charset="2"/>
              <a:buChar char="§"/>
              <a:defRPr/>
            </a:pPr>
            <a:r>
              <a:rPr lang="en-US" sz="2000" b="1" u="sng" dirty="0" smtClean="0">
                <a:solidFill>
                  <a:schemeClr val="tx1"/>
                </a:solidFill>
              </a:rPr>
              <a:t>Unprompted Practice- Check for Understanding (You Do It)</a:t>
            </a:r>
          </a:p>
          <a:p>
            <a:pPr marL="799741" lvl="1" indent="-342900" algn="ctr" defTabSz="913685">
              <a:lnSpc>
                <a:spcPct val="90000"/>
              </a:lnSpc>
              <a:buFont typeface="Wingdings" panose="05000000000000000000" pitchFamily="2" charset="2"/>
              <a:buChar char="§"/>
              <a:defRPr/>
            </a:pPr>
            <a:endParaRPr lang="en-US" sz="2000" u="sng" dirty="0" smtClean="0">
              <a:solidFill>
                <a:schemeClr val="tx1"/>
              </a:solidFill>
            </a:endParaRPr>
          </a:p>
          <a:p>
            <a:pPr marL="799741" lvl="1" indent="-342900" defTabSz="913685">
              <a:lnSpc>
                <a:spcPct val="90000"/>
              </a:lnSpc>
              <a:buClrTx/>
              <a:buFont typeface="Wingdings" panose="05000000000000000000" pitchFamily="2" charset="2"/>
              <a:buChar char="§"/>
              <a:defRPr/>
            </a:pPr>
            <a:r>
              <a:rPr lang="en-US" dirty="0" smtClean="0">
                <a:solidFill>
                  <a:schemeClr val="bg2">
                    <a:lumMod val="25000"/>
                  </a:schemeClr>
                </a:solidFill>
              </a:rPr>
              <a:t>The purpose of unprompted practice in an explicit lesson is to determine whether students can perform the skill without any physical, verbal, or visual prompts.</a:t>
            </a:r>
          </a:p>
          <a:p>
            <a:pPr marL="799741" lvl="1" indent="-342900" defTabSz="913685">
              <a:lnSpc>
                <a:spcPct val="90000"/>
              </a:lnSpc>
              <a:buClrTx/>
              <a:buFont typeface="Wingdings" panose="05000000000000000000" pitchFamily="2" charset="2"/>
              <a:buChar char="§"/>
              <a:defRPr/>
            </a:pPr>
            <a:r>
              <a:rPr lang="en-US" dirty="0" smtClean="0">
                <a:solidFill>
                  <a:schemeClr val="bg2">
                    <a:lumMod val="25000"/>
                  </a:schemeClr>
                </a:solidFill>
              </a:rPr>
              <a:t>During unprompted practice, it is useful to have students do one item at a time, followed by checking their answers and providing feedback until they consistently perform accurately.  </a:t>
            </a:r>
            <a:r>
              <a:rPr lang="en-US" i="1" dirty="0" smtClean="0">
                <a:solidFill>
                  <a:schemeClr val="bg2">
                    <a:lumMod val="25000"/>
                  </a:schemeClr>
                </a:solidFill>
              </a:rPr>
              <a:t>(i.e. check answers after a problem rather than having students complete a series of problems because some students may be practicing errors and that will be difficult to undo)</a:t>
            </a:r>
            <a:endParaRPr lang="en-US" dirty="0" smtClean="0">
              <a:solidFill>
                <a:schemeClr val="bg2">
                  <a:lumMod val="25000"/>
                </a:schemeClr>
              </a:solidFill>
            </a:endParaRPr>
          </a:p>
          <a:p>
            <a:pPr marL="799741" lvl="1" indent="-342900" defTabSz="913685">
              <a:lnSpc>
                <a:spcPct val="90000"/>
              </a:lnSpc>
              <a:buClrTx/>
              <a:buFont typeface="Wingdings" panose="05000000000000000000" pitchFamily="2" charset="2"/>
              <a:buChar char="§"/>
              <a:defRPr/>
            </a:pPr>
            <a:r>
              <a:rPr lang="en-US" dirty="0" smtClean="0">
                <a:solidFill>
                  <a:schemeClr val="bg2">
                    <a:lumMod val="25000"/>
                  </a:schemeClr>
                </a:solidFill>
              </a:rPr>
              <a:t>It is important to identify the steps as you use them throughout your lesson:  </a:t>
            </a:r>
            <a:r>
              <a:rPr lang="en-US" u="sng" dirty="0" smtClean="0">
                <a:solidFill>
                  <a:schemeClr val="bg2">
                    <a:lumMod val="25000"/>
                  </a:schemeClr>
                </a:solidFill>
              </a:rPr>
              <a:t>I do it, We do it, You do it.</a:t>
            </a:r>
          </a:p>
          <a:p>
            <a:pPr marL="799741" lvl="1" indent="-342900" defTabSz="913685">
              <a:lnSpc>
                <a:spcPct val="90000"/>
              </a:lnSpc>
              <a:buClrTx/>
              <a:buFont typeface="Wingdings" panose="05000000000000000000" pitchFamily="2" charset="2"/>
              <a:buChar char="§"/>
              <a:defRPr/>
            </a:pPr>
            <a:r>
              <a:rPr lang="en-US" dirty="0" smtClean="0">
                <a:solidFill>
                  <a:schemeClr val="bg2">
                    <a:lumMod val="25000"/>
                  </a:schemeClr>
                </a:solidFill>
              </a:rPr>
              <a:t>In many lessons, the three components may each be identified once in an entire lesson, but each component may also be repeated a number of times within a single lesson.</a:t>
            </a:r>
          </a:p>
          <a:p>
            <a:pPr marL="799741" lvl="1" indent="-342900" defTabSz="913685">
              <a:lnSpc>
                <a:spcPct val="90000"/>
              </a:lnSpc>
              <a:buClrTx/>
              <a:buFont typeface="Wingdings" panose="05000000000000000000" pitchFamily="2" charset="2"/>
              <a:buChar char="§"/>
              <a:defRPr/>
            </a:pPr>
            <a:r>
              <a:rPr lang="en-US" dirty="0" smtClean="0">
                <a:solidFill>
                  <a:schemeClr val="bg2">
                    <a:lumMod val="25000"/>
                  </a:schemeClr>
                </a:solidFill>
              </a:rPr>
              <a:t>When you are teaching a more complex strategy, the three components may occur over many days:  For example:  </a:t>
            </a:r>
            <a:r>
              <a:rPr lang="en-US" u="sng" dirty="0" smtClean="0">
                <a:solidFill>
                  <a:schemeClr val="bg2">
                    <a:lumMod val="25000"/>
                  </a:schemeClr>
                </a:solidFill>
              </a:rPr>
              <a:t>Day 1- </a:t>
            </a:r>
            <a:r>
              <a:rPr lang="en-US" dirty="0" smtClean="0">
                <a:solidFill>
                  <a:schemeClr val="bg2">
                    <a:lumMod val="25000"/>
                  </a:schemeClr>
                </a:solidFill>
              </a:rPr>
              <a:t>model strategy for writing a paragraph; </a:t>
            </a:r>
            <a:r>
              <a:rPr lang="en-US" u="sng" dirty="0" smtClean="0">
                <a:solidFill>
                  <a:schemeClr val="bg2">
                    <a:lumMod val="25000"/>
                  </a:schemeClr>
                </a:solidFill>
              </a:rPr>
              <a:t>Day 2- </a:t>
            </a:r>
            <a:r>
              <a:rPr lang="en-US" dirty="0" smtClean="0">
                <a:solidFill>
                  <a:schemeClr val="bg2">
                    <a:lumMod val="25000"/>
                  </a:schemeClr>
                </a:solidFill>
              </a:rPr>
              <a:t>Repeat model but involve the students by helping you; </a:t>
            </a:r>
            <a:r>
              <a:rPr lang="en-US" u="sng" dirty="0" smtClean="0">
                <a:solidFill>
                  <a:schemeClr val="bg2">
                    <a:lumMod val="25000"/>
                  </a:schemeClr>
                </a:solidFill>
              </a:rPr>
              <a:t>Day 3- </a:t>
            </a:r>
            <a:r>
              <a:rPr lang="en-US" dirty="0" smtClean="0">
                <a:solidFill>
                  <a:schemeClr val="bg2">
                    <a:lumMod val="25000"/>
                  </a:schemeClr>
                </a:solidFill>
              </a:rPr>
              <a:t>You guide students in writing a paragraph using very deliberate verbal/visual prompts telling students what to do; </a:t>
            </a:r>
            <a:r>
              <a:rPr lang="en-US" u="sng" dirty="0" smtClean="0">
                <a:solidFill>
                  <a:schemeClr val="bg2">
                    <a:lumMod val="25000"/>
                  </a:schemeClr>
                </a:solidFill>
              </a:rPr>
              <a:t>Day 4- </a:t>
            </a:r>
            <a:r>
              <a:rPr lang="en-US" dirty="0" smtClean="0">
                <a:solidFill>
                  <a:schemeClr val="bg2">
                    <a:lumMod val="25000"/>
                  </a:schemeClr>
                </a:solidFill>
              </a:rPr>
              <a:t>prompted practice continues with your asking the students questions rather than telling them what to do (repeated for two more days); </a:t>
            </a:r>
            <a:r>
              <a:rPr lang="en-US" u="sng" dirty="0" smtClean="0">
                <a:solidFill>
                  <a:schemeClr val="bg2">
                    <a:lumMod val="25000"/>
                  </a:schemeClr>
                </a:solidFill>
              </a:rPr>
              <a:t>Day 7- </a:t>
            </a:r>
            <a:r>
              <a:rPr lang="en-US" dirty="0" smtClean="0">
                <a:solidFill>
                  <a:schemeClr val="bg2">
                    <a:lumMod val="25000"/>
                  </a:schemeClr>
                </a:solidFill>
              </a:rPr>
              <a:t>you remind students of the strategy steps before they begin writing, and on </a:t>
            </a:r>
            <a:r>
              <a:rPr lang="en-US" u="sng" dirty="0" smtClean="0">
                <a:solidFill>
                  <a:schemeClr val="bg2">
                    <a:lumMod val="25000"/>
                  </a:schemeClr>
                </a:solidFill>
              </a:rPr>
              <a:t>Day 9- </a:t>
            </a:r>
            <a:r>
              <a:rPr lang="en-US" dirty="0" smtClean="0">
                <a:solidFill>
                  <a:schemeClr val="bg2">
                    <a:lumMod val="25000"/>
                  </a:schemeClr>
                </a:solidFill>
              </a:rPr>
              <a:t>the students write independently, but still under a watchful eye.</a:t>
            </a:r>
          </a:p>
          <a:p>
            <a:pPr marL="742890" lvl="1" indent="-286049" defTabSz="913685">
              <a:lnSpc>
                <a:spcPct val="90000"/>
              </a:lnSpc>
              <a:buNone/>
              <a:defRPr/>
            </a:pPr>
            <a:endParaRPr lang="en-US" sz="2000" dirty="0" smtClean="0"/>
          </a:p>
        </p:txBody>
      </p:sp>
      <p:sp>
        <p:nvSpPr>
          <p:cNvPr id="6" name="Slide Number Placeholder 5"/>
          <p:cNvSpPr>
            <a:spLocks noGrp="1"/>
          </p:cNvSpPr>
          <p:nvPr>
            <p:ph type="sldNum" sz="quarter" idx="12"/>
          </p:nvPr>
        </p:nvSpPr>
        <p:spPr>
          <a:xfrm>
            <a:off x="3962400" y="6400800"/>
            <a:ext cx="1161826" cy="365125"/>
          </a:xfrm>
        </p:spPr>
        <p:txBody>
          <a:bodyPr/>
          <a:lstStyle/>
          <a:p>
            <a:pPr>
              <a:defRPr/>
            </a:pPr>
            <a:fld id="{C0BF3C7A-2895-B848-967E-BA2D9CD88776}" type="slidenum">
              <a:rPr lang="en-US"/>
              <a:pPr>
                <a:defRPr/>
              </a:pPr>
              <a:t>30</a:t>
            </a:fld>
            <a:endParaRPr lang="en-US" dirty="0"/>
          </a:p>
        </p:txBody>
      </p:sp>
      <p:sp>
        <p:nvSpPr>
          <p:cNvPr id="410626" name="Rectangle 2"/>
          <p:cNvSpPr>
            <a:spLocks noGrp="1" noChangeArrowheads="1"/>
          </p:cNvSpPr>
          <p:nvPr>
            <p:ph type="title"/>
          </p:nvPr>
        </p:nvSpPr>
        <p:spPr>
          <a:xfrm>
            <a:off x="457200" y="228600"/>
            <a:ext cx="8229600" cy="838201"/>
          </a:xfrm>
        </p:spPr>
        <p:txBody>
          <a:bodyPr>
            <a:normAutofit fontScale="90000"/>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b="1" dirty="0">
              <a:solidFill>
                <a:schemeClr val="tx2"/>
              </a:solidFill>
              <a:latin typeface="+mn-lt"/>
              <a:ea typeface="+mn-ea"/>
              <a:cs typeface="+mn-cs"/>
            </a:endParaRPr>
          </a:p>
        </p:txBody>
      </p:sp>
    </p:spTree>
    <p:extLst>
      <p:ext uri="{BB962C8B-B14F-4D97-AF65-F5344CB8AC3E}">
        <p14:creationId xmlns:p14="http://schemas.microsoft.com/office/powerpoint/2010/main" val="26239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627">
                                            <p:txEl>
                                              <p:pRg st="2" end="2"/>
                                            </p:txEl>
                                          </p:spTgt>
                                        </p:tgtEl>
                                        <p:attrNameLst>
                                          <p:attrName>style.visibility</p:attrName>
                                        </p:attrNameLst>
                                      </p:cBhvr>
                                      <p:to>
                                        <p:strVal val="visible"/>
                                      </p:to>
                                    </p:set>
                                    <p:animEffect transition="in" filter="fade">
                                      <p:cBhvr>
                                        <p:cTn id="7" dur="1000"/>
                                        <p:tgtEl>
                                          <p:spTgt spid="410627">
                                            <p:txEl>
                                              <p:pRg st="2" end="2"/>
                                            </p:txEl>
                                          </p:spTgt>
                                        </p:tgtEl>
                                      </p:cBhvr>
                                    </p:animEffect>
                                    <p:anim calcmode="lin" valueType="num">
                                      <p:cBhvr>
                                        <p:cTn id="8" dur="1000" fill="hold"/>
                                        <p:tgtEl>
                                          <p:spTgt spid="41062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0627">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627">
                                            <p:txEl>
                                              <p:pRg st="3" end="3"/>
                                            </p:txEl>
                                          </p:spTgt>
                                        </p:tgtEl>
                                        <p:attrNameLst>
                                          <p:attrName>style.visibility</p:attrName>
                                        </p:attrNameLst>
                                      </p:cBhvr>
                                      <p:to>
                                        <p:strVal val="visible"/>
                                      </p:to>
                                    </p:set>
                                    <p:animEffect transition="in" filter="fade">
                                      <p:cBhvr>
                                        <p:cTn id="12" dur="1000"/>
                                        <p:tgtEl>
                                          <p:spTgt spid="410627">
                                            <p:txEl>
                                              <p:pRg st="3" end="3"/>
                                            </p:txEl>
                                          </p:spTgt>
                                        </p:tgtEl>
                                      </p:cBhvr>
                                    </p:animEffect>
                                    <p:anim calcmode="lin" valueType="num">
                                      <p:cBhvr>
                                        <p:cTn id="13" dur="1000" fill="hold"/>
                                        <p:tgtEl>
                                          <p:spTgt spid="41062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10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0627">
                                            <p:txEl>
                                              <p:pRg st="4" end="4"/>
                                            </p:txEl>
                                          </p:spTgt>
                                        </p:tgtEl>
                                        <p:attrNameLst>
                                          <p:attrName>style.visibility</p:attrName>
                                        </p:attrNameLst>
                                      </p:cBhvr>
                                      <p:to>
                                        <p:strVal val="visible"/>
                                      </p:to>
                                    </p:set>
                                    <p:animEffect transition="in" filter="fade">
                                      <p:cBhvr>
                                        <p:cTn id="19" dur="1000"/>
                                        <p:tgtEl>
                                          <p:spTgt spid="410627">
                                            <p:txEl>
                                              <p:pRg st="4" end="4"/>
                                            </p:txEl>
                                          </p:spTgt>
                                        </p:tgtEl>
                                      </p:cBhvr>
                                    </p:animEffect>
                                    <p:anim calcmode="lin" valueType="num">
                                      <p:cBhvr>
                                        <p:cTn id="20" dur="1000" fill="hold"/>
                                        <p:tgtEl>
                                          <p:spTgt spid="41062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10627">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627">
                                            <p:txEl>
                                              <p:pRg st="5" end="5"/>
                                            </p:txEl>
                                          </p:spTgt>
                                        </p:tgtEl>
                                        <p:attrNameLst>
                                          <p:attrName>style.visibility</p:attrName>
                                        </p:attrNameLst>
                                      </p:cBhvr>
                                      <p:to>
                                        <p:strVal val="visible"/>
                                      </p:to>
                                    </p:set>
                                    <p:animEffect transition="in" filter="fade">
                                      <p:cBhvr>
                                        <p:cTn id="24" dur="1000"/>
                                        <p:tgtEl>
                                          <p:spTgt spid="410627">
                                            <p:txEl>
                                              <p:pRg st="5" end="5"/>
                                            </p:txEl>
                                          </p:spTgt>
                                        </p:tgtEl>
                                      </p:cBhvr>
                                    </p:animEffect>
                                    <p:anim calcmode="lin" valueType="num">
                                      <p:cBhvr>
                                        <p:cTn id="25" dur="1000" fill="hold"/>
                                        <p:tgtEl>
                                          <p:spTgt spid="410627">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4106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627">
                                            <p:txEl>
                                              <p:pRg st="6" end="6"/>
                                            </p:txEl>
                                          </p:spTgt>
                                        </p:tgtEl>
                                        <p:attrNameLst>
                                          <p:attrName>style.visibility</p:attrName>
                                        </p:attrNameLst>
                                      </p:cBhvr>
                                      <p:to>
                                        <p:strVal val="visible"/>
                                      </p:to>
                                    </p:set>
                                    <p:animEffect transition="in" filter="fade">
                                      <p:cBhvr>
                                        <p:cTn id="31" dur="1000"/>
                                        <p:tgtEl>
                                          <p:spTgt spid="410627">
                                            <p:txEl>
                                              <p:pRg st="6" end="6"/>
                                            </p:txEl>
                                          </p:spTgt>
                                        </p:tgtEl>
                                      </p:cBhvr>
                                    </p:animEffect>
                                    <p:anim calcmode="lin" valueType="num">
                                      <p:cBhvr>
                                        <p:cTn id="32" dur="1000" fill="hold"/>
                                        <p:tgtEl>
                                          <p:spTgt spid="410627">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106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457200" y="338328"/>
            <a:ext cx="8229600" cy="957072"/>
          </a:xfrm>
        </p:spPr>
        <p:txBody>
          <a:bodyPr>
            <a:normAutofit/>
          </a:bodyPr>
          <a:lstStyle/>
          <a:p>
            <a:pPr defTabSz="913685">
              <a:defRPr/>
            </a:pPr>
            <a:r>
              <a:rPr lang="en-US" sz="3500" b="1" dirty="0">
                <a:solidFill>
                  <a:schemeClr val="tx1"/>
                </a:solidFill>
              </a:rPr>
              <a:t>Provide Systematic </a:t>
            </a:r>
            <a:r>
              <a:rPr lang="en-US" sz="3500" b="1" dirty="0" smtClean="0">
                <a:solidFill>
                  <a:schemeClr val="tx1"/>
                </a:solidFill>
              </a:rPr>
              <a:t>Instruction</a:t>
            </a:r>
            <a:endParaRPr lang="en-US" dirty="0">
              <a:solidFill>
                <a:schemeClr val="hlink"/>
              </a:solidFill>
            </a:endParaRPr>
          </a:p>
        </p:txBody>
      </p:sp>
      <p:sp>
        <p:nvSpPr>
          <p:cNvPr id="487427" name="Rectangle 3"/>
          <p:cNvSpPr>
            <a:spLocks noGrp="1" noChangeArrowheads="1"/>
          </p:cNvSpPr>
          <p:nvPr>
            <p:ph idx="1"/>
          </p:nvPr>
        </p:nvSpPr>
        <p:spPr>
          <a:xfrm>
            <a:off x="304800" y="1524000"/>
            <a:ext cx="8650432" cy="4115593"/>
          </a:xfrm>
        </p:spPr>
        <p:txBody>
          <a:bodyPr/>
          <a:lstStyle/>
          <a:p>
            <a:pPr marL="299933" indent="-299933" defTabSz="799820">
              <a:lnSpc>
                <a:spcPct val="90000"/>
              </a:lnSpc>
              <a:defRPr/>
            </a:pPr>
            <a:endParaRPr lang="en-US" sz="2500" dirty="0"/>
          </a:p>
          <a:p>
            <a:pPr marL="299933" indent="-299933" defTabSz="799820">
              <a:lnSpc>
                <a:spcPct val="90000"/>
              </a:lnSpc>
              <a:buNone/>
              <a:defRPr/>
            </a:pPr>
            <a:r>
              <a:rPr lang="en-US" b="1" dirty="0" smtClean="0">
                <a:cs typeface="+mn-cs"/>
              </a:rPr>
              <a:t>Check for understanding.  (You do it.)</a:t>
            </a:r>
            <a:br>
              <a:rPr lang="en-US" b="1" dirty="0" smtClean="0">
                <a:cs typeface="+mn-cs"/>
              </a:rPr>
            </a:br>
            <a:endParaRPr lang="en-US" sz="2500" b="1" dirty="0"/>
          </a:p>
          <a:p>
            <a:pPr marL="299933" indent="-299933" defTabSz="799820">
              <a:lnSpc>
                <a:spcPct val="90000"/>
              </a:lnSpc>
              <a:defRPr/>
            </a:pPr>
            <a:r>
              <a:rPr lang="en-US" sz="2500" dirty="0"/>
              <a:t>Verify students</a:t>
            </a:r>
            <a:r>
              <a:rPr lang="ja-JP" altLang="en-US" sz="2500" dirty="0">
                <a:latin typeface="Arial"/>
              </a:rPr>
              <a:t>’</a:t>
            </a:r>
            <a:r>
              <a:rPr lang="en-US" sz="2500" dirty="0"/>
              <a:t> understanding before independent work is given.</a:t>
            </a:r>
            <a:br>
              <a:rPr lang="en-US" sz="2500" dirty="0"/>
            </a:br>
            <a:endParaRPr lang="en-US" sz="2500" dirty="0"/>
          </a:p>
          <a:p>
            <a:pPr marL="299933" indent="-299933" defTabSz="799820">
              <a:lnSpc>
                <a:spcPct val="90000"/>
              </a:lnSpc>
              <a:defRPr/>
            </a:pPr>
            <a:r>
              <a:rPr lang="en-US" sz="2500" dirty="0"/>
              <a:t>Carefully monitor students</a:t>
            </a:r>
            <a:r>
              <a:rPr lang="ja-JP" altLang="en-US" sz="2500" dirty="0">
                <a:latin typeface="Arial"/>
              </a:rPr>
              <a:t>’</a:t>
            </a:r>
            <a:r>
              <a:rPr lang="en-US" sz="2500" dirty="0"/>
              <a:t> responses.</a:t>
            </a:r>
            <a:br>
              <a:rPr lang="en-US" sz="2500" dirty="0"/>
            </a:br>
            <a:endParaRPr lang="en-US" sz="2500" dirty="0"/>
          </a:p>
          <a:p>
            <a:pPr marL="299933" indent="-299933" defTabSz="799820">
              <a:lnSpc>
                <a:spcPct val="90000"/>
              </a:lnSpc>
              <a:defRPr/>
            </a:pPr>
            <a:r>
              <a:rPr lang="en-US" sz="2500" dirty="0"/>
              <a:t>Continue until students are consistently accurate. </a:t>
            </a:r>
          </a:p>
          <a:p>
            <a:pPr marL="299933" indent="-299933" defTabSz="799820">
              <a:lnSpc>
                <a:spcPct val="90000"/>
              </a:lnSpc>
              <a:defRPr/>
            </a:pPr>
            <a:endParaRPr lang="en-US" sz="2500" dirty="0"/>
          </a:p>
        </p:txBody>
      </p:sp>
      <p:sp>
        <p:nvSpPr>
          <p:cNvPr id="6" name="Slide Number Placeholder 5"/>
          <p:cNvSpPr>
            <a:spLocks noGrp="1"/>
          </p:cNvSpPr>
          <p:nvPr>
            <p:ph type="sldNum" sz="quarter" idx="12"/>
          </p:nvPr>
        </p:nvSpPr>
        <p:spPr/>
        <p:txBody>
          <a:bodyPr/>
          <a:lstStyle/>
          <a:p>
            <a:pPr>
              <a:defRPr/>
            </a:pPr>
            <a:fld id="{6F1C6FDD-F189-A74B-97C3-FA6098492882}" type="slidenum">
              <a:rPr lang="en-US"/>
              <a:pPr>
                <a:defRPr/>
              </a:pPr>
              <a:t>31</a:t>
            </a:fld>
            <a:endParaRPr lang="en-US"/>
          </a:p>
        </p:txBody>
      </p:sp>
    </p:spTree>
    <p:extLst>
      <p:ext uri="{BB962C8B-B14F-4D97-AF65-F5344CB8AC3E}">
        <p14:creationId xmlns:p14="http://schemas.microsoft.com/office/powerpoint/2010/main" val="3945009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52272"/>
          </a:xfrm>
        </p:spPr>
        <p:txBody>
          <a:bodyPr>
            <a:normAutofit/>
          </a:bodyPr>
          <a:lstStyle/>
          <a:p>
            <a:r>
              <a:rPr lang="en-US" sz="3600" b="1" dirty="0" smtClean="0">
                <a:solidFill>
                  <a:schemeClr val="tx1"/>
                </a:solidFill>
              </a:rPr>
              <a:t>You do it.  </a:t>
            </a:r>
            <a:endParaRPr lang="en-US" sz="3600" b="1" dirty="0">
              <a:solidFill>
                <a:schemeClr val="tx1"/>
              </a:solidFill>
            </a:endParaRPr>
          </a:p>
        </p:txBody>
      </p:sp>
      <p:sp>
        <p:nvSpPr>
          <p:cNvPr id="3" name="Content Placeholder 2"/>
          <p:cNvSpPr>
            <a:spLocks noGrp="1"/>
          </p:cNvSpPr>
          <p:nvPr>
            <p:ph sz="half" idx="4294967295"/>
          </p:nvPr>
        </p:nvSpPr>
        <p:spPr>
          <a:xfrm>
            <a:off x="457201" y="1295400"/>
            <a:ext cx="3098800" cy="5096256"/>
          </a:xfrm>
          <a:prstGeom prst="rect">
            <a:avLst/>
          </a:prstGeom>
          <a:ln>
            <a:solidFill>
              <a:srgbClr val="C00000"/>
            </a:solidFill>
          </a:ln>
        </p:spPr>
        <p:txBody>
          <a:bodyPr>
            <a:normAutofit fontScale="55000" lnSpcReduction="20000"/>
          </a:bodyPr>
          <a:lstStyle/>
          <a:p>
            <a:pPr marL="533400" lvl="0" indent="-533400" eaLnBrk="0" fontAlgn="base" hangingPunct="0">
              <a:spcBef>
                <a:spcPct val="0"/>
              </a:spcBef>
              <a:spcAft>
                <a:spcPct val="0"/>
              </a:spcAft>
              <a:buClrTx/>
              <a:buSzTx/>
              <a:buNone/>
            </a:pPr>
            <a:endParaRPr lang="en-US" sz="2800" dirty="0">
              <a:latin typeface="Helvetica" charset="0"/>
              <a:ea typeface="ＭＳ Ｐゴシック" charset="0"/>
              <a:cs typeface="ＭＳ Ｐゴシック" charset="0"/>
            </a:endParaRPr>
          </a:p>
          <a:p>
            <a:pPr marL="533400" lvl="0" indent="-533400" algn="ctr" eaLnBrk="0" fontAlgn="base" hangingPunct="0">
              <a:spcBef>
                <a:spcPct val="0"/>
              </a:spcBef>
              <a:spcAft>
                <a:spcPct val="0"/>
              </a:spcAft>
              <a:buClrTx/>
              <a:buSzTx/>
              <a:buNone/>
            </a:pPr>
            <a:r>
              <a:rPr lang="en-US" sz="3800" b="1" dirty="0">
                <a:latin typeface="Helvetica" charset="0"/>
                <a:ea typeface="ＭＳ Ｐゴシック" charset="0"/>
                <a:cs typeface="ＭＳ Ｐゴシック" charset="0"/>
              </a:rPr>
              <a:t>Getting the Gist</a:t>
            </a:r>
            <a:r>
              <a:rPr lang="en-US" b="1" dirty="0">
                <a:latin typeface="Helvetica" charset="0"/>
                <a:ea typeface="ＭＳ Ｐゴシック" charset="0"/>
                <a:cs typeface="ＭＳ Ｐゴシック" charset="0"/>
              </a:rPr>
              <a:t/>
            </a:r>
            <a:br>
              <a:rPr lang="en-US" b="1" dirty="0">
                <a:latin typeface="Helvetica" charset="0"/>
                <a:ea typeface="ＭＳ Ｐゴシック" charset="0"/>
                <a:cs typeface="ＭＳ Ｐゴシック" charset="0"/>
              </a:rPr>
            </a:br>
            <a:endParaRPr lang="en-US" b="1" dirty="0">
              <a:latin typeface="Helvetica" charset="0"/>
              <a:ea typeface="ＭＳ Ｐゴシック" charset="0"/>
              <a:cs typeface="ＭＳ Ｐゴシック" charset="0"/>
            </a:endParaRPr>
          </a:p>
          <a:p>
            <a:pPr marL="533400" lvl="0" indent="-533400" eaLnBrk="0" fontAlgn="base" hangingPunct="0">
              <a:spcBef>
                <a:spcPct val="0"/>
              </a:spcBef>
              <a:spcAft>
                <a:spcPct val="0"/>
              </a:spcAft>
              <a:buClrTx/>
              <a:buSzTx/>
              <a:buFontTx/>
              <a:buAutoNum type="arabicPeriod"/>
            </a:pPr>
            <a:r>
              <a:rPr lang="en-US" sz="3800" b="1" dirty="0">
                <a:latin typeface="Helvetica" charset="0"/>
                <a:ea typeface="ＭＳ Ｐゴシック" charset="0"/>
                <a:cs typeface="ＭＳ Ｐゴシック" charset="0"/>
              </a:rPr>
              <a:t>Name the who or what the paragraph is </a:t>
            </a:r>
            <a:r>
              <a:rPr lang="en-US" sz="3800" b="1" dirty="0" smtClean="0">
                <a:latin typeface="Helvetica" charset="0"/>
                <a:ea typeface="ＭＳ Ｐゴシック" charset="0"/>
                <a:cs typeface="ＭＳ Ｐゴシック" charset="0"/>
              </a:rPr>
              <a:t>about </a:t>
            </a:r>
            <a:r>
              <a:rPr lang="en-US" sz="3800" b="1" dirty="0">
                <a:latin typeface="Helvetica" charset="0"/>
                <a:ea typeface="ＭＳ Ｐゴシック" charset="0"/>
                <a:cs typeface="ＭＳ Ｐゴシック" charset="0"/>
              </a:rPr>
              <a:t>in a brief phrase. </a:t>
            </a:r>
            <a:br>
              <a:rPr lang="en-US" sz="3800" b="1" dirty="0">
                <a:latin typeface="Helvetica" charset="0"/>
                <a:ea typeface="ＭＳ Ｐゴシック" charset="0"/>
                <a:cs typeface="ＭＳ Ｐゴシック" charset="0"/>
              </a:rPr>
            </a:br>
            <a:endParaRPr lang="en-US" sz="3800" b="1" dirty="0">
              <a:latin typeface="Helvetica" charset="0"/>
              <a:ea typeface="ＭＳ Ｐゴシック" charset="0"/>
              <a:cs typeface="ＭＳ Ｐゴシック" charset="0"/>
            </a:endParaRPr>
          </a:p>
          <a:p>
            <a:pPr marL="533400" lvl="0" indent="-533400" eaLnBrk="0" fontAlgn="base" hangingPunct="0">
              <a:spcBef>
                <a:spcPct val="0"/>
              </a:spcBef>
              <a:spcAft>
                <a:spcPct val="0"/>
              </a:spcAft>
              <a:buClrTx/>
              <a:buSzTx/>
              <a:buFontTx/>
              <a:buAutoNum type="arabicPeriod"/>
            </a:pPr>
            <a:r>
              <a:rPr lang="en-US" sz="3800" b="1" dirty="0">
                <a:latin typeface="Helvetica" charset="0"/>
                <a:ea typeface="ＭＳ Ｐゴシック" charset="0"/>
                <a:cs typeface="ＭＳ Ｐゴシック" charset="0"/>
              </a:rPr>
              <a:t>Identify two or three important details about the topic.</a:t>
            </a:r>
            <a:br>
              <a:rPr lang="en-US" sz="3800" b="1" dirty="0">
                <a:latin typeface="Helvetica" charset="0"/>
                <a:ea typeface="ＭＳ Ｐゴシック" charset="0"/>
                <a:cs typeface="ＭＳ Ｐゴシック" charset="0"/>
              </a:rPr>
            </a:br>
            <a:endParaRPr lang="en-US" sz="3800" b="1" dirty="0">
              <a:latin typeface="Helvetica" charset="0"/>
              <a:ea typeface="ＭＳ Ｐゴシック" charset="0"/>
              <a:cs typeface="ＭＳ Ｐゴシック" charset="0"/>
            </a:endParaRPr>
          </a:p>
          <a:p>
            <a:pPr marL="533400" lvl="0" indent="-533400" eaLnBrk="0" fontAlgn="base" hangingPunct="0">
              <a:spcBef>
                <a:spcPct val="0"/>
              </a:spcBef>
              <a:spcAft>
                <a:spcPct val="0"/>
              </a:spcAft>
              <a:buClrTx/>
              <a:buSzTx/>
              <a:buFontTx/>
              <a:buAutoNum type="arabicPeriod"/>
            </a:pPr>
            <a:r>
              <a:rPr lang="en-US" sz="3800" b="1" dirty="0">
                <a:latin typeface="Helvetica" charset="0"/>
                <a:ea typeface="ＭＳ Ｐゴシック" charset="0"/>
                <a:cs typeface="ＭＳ Ｐゴシック" charset="0"/>
              </a:rPr>
              <a:t>“Shrink” the paragraph </a:t>
            </a:r>
            <a:r>
              <a:rPr lang="en-US" sz="3800" b="1" dirty="0" smtClean="0">
                <a:latin typeface="Helvetica" charset="0"/>
                <a:ea typeface="ＭＳ Ｐゴシック" charset="0"/>
                <a:cs typeface="ＭＳ Ｐゴシック" charset="0"/>
              </a:rPr>
              <a:t>by </a:t>
            </a:r>
            <a:r>
              <a:rPr lang="en-US" sz="3800" b="1" dirty="0">
                <a:latin typeface="Helvetica" charset="0"/>
                <a:ea typeface="ＭＳ Ｐゴシック" charset="0"/>
                <a:cs typeface="ＭＳ Ｐゴシック" charset="0"/>
              </a:rPr>
              <a:t>stating or writing the main idea. </a:t>
            </a:r>
            <a:r>
              <a:rPr lang="en-US" dirty="0">
                <a:latin typeface="Helvetica" charset="0"/>
                <a:ea typeface="ＭＳ Ｐゴシック" charset="0"/>
                <a:cs typeface="ＭＳ Ｐゴシック" charset="0"/>
              </a:rPr>
              <a:t>(Say it in 10 to 15 words)</a:t>
            </a:r>
            <a:br>
              <a:rPr lang="en-US" dirty="0">
                <a:latin typeface="Helvetica" charset="0"/>
                <a:ea typeface="ＭＳ Ｐゴシック" charset="0"/>
                <a:cs typeface="ＭＳ Ｐゴシック" charset="0"/>
              </a:rPr>
            </a:br>
            <a:endParaRPr lang="en-US" b="1" dirty="0">
              <a:latin typeface="Helvetica" charset="0"/>
              <a:ea typeface="ＭＳ Ｐゴシック" charset="0"/>
              <a:cs typeface="ＭＳ Ｐゴシック" charset="0"/>
            </a:endParaRPr>
          </a:p>
          <a:p>
            <a:pPr marL="0" lvl="0" indent="0" eaLnBrk="0" fontAlgn="base" hangingPunct="0">
              <a:spcBef>
                <a:spcPct val="0"/>
              </a:spcBef>
              <a:spcAft>
                <a:spcPct val="0"/>
              </a:spcAft>
              <a:buClrTx/>
              <a:buSzTx/>
              <a:buNone/>
            </a:pPr>
            <a:r>
              <a:rPr lang="en-US" b="1" dirty="0">
                <a:latin typeface="Helvetica" charset="0"/>
                <a:ea typeface="ＭＳ Ｐゴシック" charset="0"/>
                <a:cs typeface="ＭＳ Ｐゴシック" charset="0"/>
              </a:rPr>
              <a:t> </a:t>
            </a:r>
            <a:r>
              <a:rPr lang="en-US" sz="1600" dirty="0">
                <a:latin typeface="Helvetica" charset="0"/>
                <a:ea typeface="ＭＳ Ｐゴシック" charset="0"/>
                <a:cs typeface="ＭＳ Ｐゴシック" charset="0"/>
              </a:rPr>
              <a:t>(From Vaughn, et. al. Collaborative Strategic Reading)</a:t>
            </a:r>
          </a:p>
          <a:p>
            <a:pPr marL="0" indent="0">
              <a:buNone/>
            </a:pPr>
            <a:endParaRPr lang="en-US" dirty="0"/>
          </a:p>
        </p:txBody>
      </p:sp>
      <p:sp>
        <p:nvSpPr>
          <p:cNvPr id="5" name="Content Placeholder 4"/>
          <p:cNvSpPr>
            <a:spLocks noGrp="1"/>
          </p:cNvSpPr>
          <p:nvPr>
            <p:ph sz="half" idx="4294967295"/>
          </p:nvPr>
        </p:nvSpPr>
        <p:spPr>
          <a:xfrm>
            <a:off x="3945467" y="1066800"/>
            <a:ext cx="4969933" cy="5715000"/>
          </a:xfrm>
          <a:prstGeom prst="rect">
            <a:avLst/>
          </a:prstGeom>
          <a:ln>
            <a:solidFill>
              <a:srgbClr val="FF0000"/>
            </a:solidFill>
          </a:ln>
        </p:spPr>
        <p:txBody>
          <a:bodyPr>
            <a:normAutofit fontScale="40000" lnSpcReduction="20000"/>
          </a:bodyPr>
          <a:lstStyle/>
          <a:p>
            <a:pPr marL="0" indent="0">
              <a:buNone/>
            </a:pPr>
            <a:r>
              <a:rPr lang="en-US" b="1" dirty="0"/>
              <a:t>	</a:t>
            </a:r>
            <a:r>
              <a:rPr lang="en-US" sz="5300" dirty="0" smtClean="0"/>
              <a:t>There </a:t>
            </a:r>
            <a:r>
              <a:rPr lang="en-US" sz="5300" dirty="0"/>
              <a:t>are different groups of people in Kenya. It was not </a:t>
            </a:r>
            <a:r>
              <a:rPr lang="en-US" sz="5300" dirty="0" smtClean="0"/>
              <a:t>one country </a:t>
            </a:r>
            <a:r>
              <a:rPr lang="en-US" sz="5300" dirty="0"/>
              <a:t>before it became a colony. Different groups lived in different places </a:t>
            </a:r>
            <a:r>
              <a:rPr lang="en-US" sz="5300" dirty="0" smtClean="0"/>
              <a:t>and had </a:t>
            </a:r>
            <a:r>
              <a:rPr lang="en-US" sz="5300" dirty="0"/>
              <a:t>their own languages and ways of living. After independence, they </a:t>
            </a:r>
            <a:r>
              <a:rPr lang="en-US" sz="5300" dirty="0" smtClean="0"/>
              <a:t>joined together </a:t>
            </a:r>
            <a:r>
              <a:rPr lang="en-US" sz="5300" dirty="0"/>
              <a:t>in one country, but they still have differences. There are different </a:t>
            </a:r>
            <a:r>
              <a:rPr lang="en-US" sz="5300" dirty="0" smtClean="0"/>
              <a:t>culture groups </a:t>
            </a:r>
            <a:r>
              <a:rPr lang="en-US" sz="5300" dirty="0"/>
              <a:t>within Kenya. While they are from the same region they have </a:t>
            </a:r>
            <a:r>
              <a:rPr lang="en-US" sz="5300" dirty="0" smtClean="0"/>
              <a:t>different histories</a:t>
            </a:r>
            <a:r>
              <a:rPr lang="en-US" sz="5300" dirty="0"/>
              <a:t>. Each has its own traditions. Traditions should be respected. While </a:t>
            </a:r>
            <a:r>
              <a:rPr lang="en-US" sz="5300" dirty="0" smtClean="0"/>
              <a:t>most people </a:t>
            </a:r>
            <a:r>
              <a:rPr lang="en-US" sz="5300" dirty="0"/>
              <a:t>in Kenya speak and write in English because of the colonial years, </a:t>
            </a:r>
            <a:r>
              <a:rPr lang="en-US" sz="5300" dirty="0" smtClean="0"/>
              <a:t>each culture </a:t>
            </a:r>
            <a:r>
              <a:rPr lang="en-US" sz="5300" dirty="0"/>
              <a:t>has its own language and history. There still are problems having a </a:t>
            </a:r>
            <a:r>
              <a:rPr lang="en-US" sz="5300" dirty="0" smtClean="0"/>
              <a:t>united country.</a:t>
            </a:r>
          </a:p>
          <a:p>
            <a:pPr marL="0" indent="0">
              <a:buNone/>
            </a:pPr>
            <a:endParaRPr lang="en-US" sz="3300" dirty="0" smtClean="0"/>
          </a:p>
          <a:p>
            <a:pPr marL="0" indent="0">
              <a:buNone/>
            </a:pPr>
            <a:r>
              <a:rPr lang="en-US" sz="4800" dirty="0" smtClean="0">
                <a:latin typeface="Comic Sans MS"/>
                <a:cs typeface="Comic Sans MS"/>
              </a:rPr>
              <a:t>Conflict occurs in Kenya because of different groups, different languages, different cultures and different histories. </a:t>
            </a:r>
            <a:endParaRPr lang="en-US" sz="4800" dirty="0">
              <a:latin typeface="Comic Sans MS"/>
              <a:cs typeface="Comic Sans MS"/>
            </a:endParaRPr>
          </a:p>
        </p:txBody>
      </p:sp>
      <p:sp>
        <p:nvSpPr>
          <p:cNvPr id="4" name="Slide Number Placeholder 3"/>
          <p:cNvSpPr>
            <a:spLocks noGrp="1"/>
          </p:cNvSpPr>
          <p:nvPr>
            <p:ph type="sldNum" sz="quarter" idx="12"/>
          </p:nvPr>
        </p:nvSpPr>
        <p:spPr>
          <a:xfrm>
            <a:off x="2895600" y="6400800"/>
            <a:ext cx="1161826" cy="365125"/>
          </a:xfrm>
        </p:spPr>
        <p:txBody>
          <a:bodyPr/>
          <a:lstStyle/>
          <a:p>
            <a:pPr>
              <a:defRPr/>
            </a:pPr>
            <a:fld id="{A91CB9AB-F896-F94F-95BE-1435B04EDF39}" type="slidenum">
              <a:rPr lang="en-US" smtClean="0"/>
              <a:pPr>
                <a:defRPr/>
              </a:pPr>
              <a:t>32</a:t>
            </a:fld>
            <a:endParaRPr lang="en-US" dirty="0"/>
          </a:p>
        </p:txBody>
      </p:sp>
    </p:spTree>
    <p:extLst>
      <p:ext uri="{BB962C8B-B14F-4D97-AF65-F5344CB8AC3E}">
        <p14:creationId xmlns:p14="http://schemas.microsoft.com/office/powerpoint/2010/main" val="253864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a:xfrm>
            <a:off x="678753" y="1860911"/>
            <a:ext cx="8276192" cy="4692820"/>
          </a:xfrm>
        </p:spPr>
        <p:txBody>
          <a:bodyPr>
            <a:normAutofit/>
          </a:bodyPr>
          <a:lstStyle/>
          <a:p>
            <a:pPr marL="299933" indent="-299933" defTabSz="799820">
              <a:lnSpc>
                <a:spcPct val="90000"/>
              </a:lnSpc>
              <a:buNone/>
              <a:defRPr/>
            </a:pPr>
            <a:r>
              <a:rPr lang="en-US" sz="2900" b="1" dirty="0">
                <a:latin typeface="Helvetica" charset="0"/>
              </a:rPr>
              <a:t>Lesson Closing</a:t>
            </a:r>
            <a:endParaRPr lang="en-US" sz="2500" b="1" dirty="0">
              <a:latin typeface="Helvetica" charset="0"/>
            </a:endParaRPr>
          </a:p>
          <a:p>
            <a:pPr marL="299933" indent="-299933" defTabSz="799820">
              <a:lnSpc>
                <a:spcPct val="90000"/>
              </a:lnSpc>
              <a:defRPr/>
            </a:pPr>
            <a:r>
              <a:rPr lang="en-US" sz="2500" b="1" dirty="0" smtClean="0">
                <a:latin typeface="Helvetica" charset="0"/>
              </a:rPr>
              <a:t>Review: </a:t>
            </a:r>
            <a:r>
              <a:rPr lang="en-US" sz="1500" b="1" dirty="0">
                <a:latin typeface="Helvetica" charset="0"/>
              </a:rPr>
              <a:t>“Can use Elicit Frequent Responses:  Verbal– Choral or Partner”</a:t>
            </a:r>
          </a:p>
          <a:p>
            <a:pPr marL="649854" lvl="1" indent="-249943" defTabSz="799820">
              <a:lnSpc>
                <a:spcPct val="90000"/>
              </a:lnSpc>
              <a:defRPr/>
            </a:pPr>
            <a:r>
              <a:rPr lang="en-US" sz="2100" dirty="0" smtClean="0">
                <a:latin typeface="Helvetica" charset="0"/>
              </a:rPr>
              <a:t>Review </a:t>
            </a:r>
            <a:r>
              <a:rPr lang="en-US" sz="2100" dirty="0">
                <a:latin typeface="Helvetica" charset="0"/>
              </a:rPr>
              <a:t>the skills/strategies/concepts/information taught</a:t>
            </a:r>
            <a:r>
              <a:rPr lang="en-US" sz="2100" b="1" dirty="0">
                <a:latin typeface="Helvetica" charset="0"/>
              </a:rPr>
              <a:t>.</a:t>
            </a:r>
          </a:p>
          <a:p>
            <a:pPr marL="649854" lvl="1" indent="-249943" defTabSz="799820">
              <a:lnSpc>
                <a:spcPct val="90000"/>
              </a:lnSpc>
              <a:defRPr/>
            </a:pPr>
            <a:r>
              <a:rPr lang="en-US" sz="2100" dirty="0">
                <a:latin typeface="Helvetica" charset="0"/>
              </a:rPr>
              <a:t>Be sure that the review is </a:t>
            </a:r>
            <a:r>
              <a:rPr lang="en-US" sz="2100" dirty="0" smtClean="0">
                <a:latin typeface="Helvetica" charset="0"/>
              </a:rPr>
              <a:t>interactive</a:t>
            </a:r>
            <a:r>
              <a:rPr lang="en-US" sz="2100" dirty="0">
                <a:latin typeface="Helvetica" charset="0"/>
              </a:rPr>
              <a:t> </a:t>
            </a:r>
            <a:r>
              <a:rPr lang="en-US" sz="2100" dirty="0" smtClean="0">
                <a:latin typeface="Helvetica" charset="0"/>
              </a:rPr>
              <a:t>and includes retrieval practice.</a:t>
            </a:r>
            <a:br>
              <a:rPr lang="en-US" sz="2100" dirty="0" smtClean="0">
                <a:latin typeface="Helvetica" charset="0"/>
              </a:rPr>
            </a:br>
            <a:endParaRPr lang="en-US" sz="2100" dirty="0">
              <a:latin typeface="Helvetica" charset="0"/>
            </a:endParaRPr>
          </a:p>
          <a:p>
            <a:pPr marL="299933" indent="-299933" defTabSz="799820">
              <a:lnSpc>
                <a:spcPct val="90000"/>
              </a:lnSpc>
              <a:defRPr/>
            </a:pPr>
            <a:r>
              <a:rPr lang="en-US" sz="2500" b="1" dirty="0">
                <a:latin typeface="Helvetica" charset="0"/>
              </a:rPr>
              <a:t>Preview</a:t>
            </a:r>
          </a:p>
          <a:p>
            <a:pPr marL="649854" lvl="1" indent="-249943" defTabSz="799820">
              <a:lnSpc>
                <a:spcPct val="90000"/>
              </a:lnSpc>
              <a:defRPr/>
            </a:pPr>
            <a:r>
              <a:rPr lang="en-US" sz="2100" dirty="0">
                <a:latin typeface="Helvetica" charset="0"/>
              </a:rPr>
              <a:t>Preview the content that will be taught in the next lesson</a:t>
            </a:r>
            <a:r>
              <a:rPr lang="en-US" sz="2100" dirty="0" smtClean="0">
                <a:latin typeface="Helvetica" charset="0"/>
              </a:rPr>
              <a:t>.</a:t>
            </a:r>
          </a:p>
          <a:p>
            <a:pPr marL="399911" lvl="1" indent="0" defTabSz="799820">
              <a:lnSpc>
                <a:spcPct val="90000"/>
              </a:lnSpc>
              <a:buNone/>
              <a:defRPr/>
            </a:pPr>
            <a:endParaRPr lang="en-US" sz="1600" b="1" dirty="0">
              <a:latin typeface="Helvetica" charset="0"/>
            </a:endParaRPr>
          </a:p>
          <a:p>
            <a:pPr marL="299933" indent="-299933" defTabSz="799820">
              <a:lnSpc>
                <a:spcPct val="90000"/>
              </a:lnSpc>
              <a:defRPr/>
            </a:pPr>
            <a:r>
              <a:rPr lang="en-US" sz="2500" b="1" dirty="0">
                <a:latin typeface="Helvetica" charset="0"/>
              </a:rPr>
              <a:t>Independent Work </a:t>
            </a:r>
          </a:p>
          <a:p>
            <a:pPr marL="649854" lvl="1" indent="-249943" defTabSz="799820">
              <a:lnSpc>
                <a:spcPct val="90000"/>
              </a:lnSpc>
              <a:defRPr/>
            </a:pPr>
            <a:r>
              <a:rPr lang="en-US" sz="2100" dirty="0">
                <a:latin typeface="Helvetica" charset="0"/>
              </a:rPr>
              <a:t>Review assignments /quizzes/ projects/ performances due in the future.  Have students record all assignments.</a:t>
            </a:r>
          </a:p>
        </p:txBody>
      </p:sp>
      <p:sp>
        <p:nvSpPr>
          <p:cNvPr id="6" name="Slide Number Placeholder 5"/>
          <p:cNvSpPr>
            <a:spLocks noGrp="1"/>
          </p:cNvSpPr>
          <p:nvPr>
            <p:ph type="sldNum" sz="quarter" idx="12"/>
          </p:nvPr>
        </p:nvSpPr>
        <p:spPr/>
        <p:txBody>
          <a:bodyPr/>
          <a:lstStyle/>
          <a:p>
            <a:pPr>
              <a:defRPr/>
            </a:pPr>
            <a:fld id="{6D182D6C-9423-FC47-B8F5-DF56D560079B}" type="slidenum">
              <a:rPr lang="en-US"/>
              <a:pPr>
                <a:defRPr/>
              </a:pPr>
              <a:t>33</a:t>
            </a:fld>
            <a:endParaRPr lang="en-US"/>
          </a:p>
        </p:txBody>
      </p:sp>
      <p:sp>
        <p:nvSpPr>
          <p:cNvPr id="406530" name="Rectangle 2"/>
          <p:cNvSpPr>
            <a:spLocks noGrp="1" noChangeArrowheads="1"/>
          </p:cNvSpPr>
          <p:nvPr>
            <p:ph type="title"/>
          </p:nvPr>
        </p:nvSpPr>
        <p:spPr>
          <a:xfrm>
            <a:off x="457200" y="338328"/>
            <a:ext cx="8229600" cy="957072"/>
          </a:xfrm>
        </p:spPr>
        <p:txBody>
          <a:bodyPr>
            <a:normAutofit/>
          </a:bodyPr>
          <a:lstStyle/>
          <a:p>
            <a:pPr defTabSz="913685">
              <a:defRPr/>
            </a:pPr>
            <a:r>
              <a:rPr lang="en-US" sz="2800" b="1" dirty="0">
                <a:solidFill>
                  <a:schemeClr val="tx1"/>
                </a:solidFill>
              </a:rPr>
              <a:t>Explicit Instruction Element #4</a:t>
            </a:r>
            <a:br>
              <a:rPr lang="en-US" sz="2800" b="1" dirty="0">
                <a:solidFill>
                  <a:schemeClr val="tx1"/>
                </a:solidFill>
              </a:rPr>
            </a:br>
            <a:r>
              <a:rPr lang="en-US" sz="2800" b="1" dirty="0">
                <a:solidFill>
                  <a:schemeClr val="tx1"/>
                </a:solidFill>
              </a:rPr>
              <a:t>Designing organized and focused lessons</a:t>
            </a:r>
            <a:endParaRPr lang="en-US" sz="2800" dirty="0">
              <a:solidFill>
                <a:schemeClr val="hlink"/>
              </a:solidFill>
            </a:endParaRPr>
          </a:p>
        </p:txBody>
      </p:sp>
    </p:spTree>
    <p:extLst>
      <p:ext uri="{BB962C8B-B14F-4D97-AF65-F5344CB8AC3E}">
        <p14:creationId xmlns:p14="http://schemas.microsoft.com/office/powerpoint/2010/main" val="67760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6531">
                                            <p:txEl>
                                              <p:pRg st="1" end="1"/>
                                            </p:txEl>
                                          </p:spTgt>
                                        </p:tgtEl>
                                        <p:attrNameLst>
                                          <p:attrName>style.visibility</p:attrName>
                                        </p:attrNameLst>
                                      </p:cBhvr>
                                      <p:to>
                                        <p:strVal val="visible"/>
                                      </p:to>
                                    </p:set>
                                    <p:animEffect transition="in" filter="barn(inVertical)">
                                      <p:cBhvr>
                                        <p:cTn id="7" dur="500"/>
                                        <p:tgtEl>
                                          <p:spTgt spid="40653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6531">
                                            <p:txEl>
                                              <p:pRg st="2" end="2"/>
                                            </p:txEl>
                                          </p:spTgt>
                                        </p:tgtEl>
                                        <p:attrNameLst>
                                          <p:attrName>style.visibility</p:attrName>
                                        </p:attrNameLst>
                                      </p:cBhvr>
                                      <p:to>
                                        <p:strVal val="visible"/>
                                      </p:to>
                                    </p:set>
                                    <p:animEffect transition="in" filter="barn(inVertical)">
                                      <p:cBhvr>
                                        <p:cTn id="10" dur="500"/>
                                        <p:tgtEl>
                                          <p:spTgt spid="40653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06531">
                                            <p:txEl>
                                              <p:pRg st="3" end="3"/>
                                            </p:txEl>
                                          </p:spTgt>
                                        </p:tgtEl>
                                        <p:attrNameLst>
                                          <p:attrName>style.visibility</p:attrName>
                                        </p:attrNameLst>
                                      </p:cBhvr>
                                      <p:to>
                                        <p:strVal val="visible"/>
                                      </p:to>
                                    </p:set>
                                    <p:animEffect transition="in" filter="barn(inVertical)">
                                      <p:cBhvr>
                                        <p:cTn id="13" dur="500"/>
                                        <p:tgtEl>
                                          <p:spTgt spid="40653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06531">
                                            <p:txEl>
                                              <p:pRg st="4" end="4"/>
                                            </p:txEl>
                                          </p:spTgt>
                                        </p:tgtEl>
                                        <p:attrNameLst>
                                          <p:attrName>style.visibility</p:attrName>
                                        </p:attrNameLst>
                                      </p:cBhvr>
                                      <p:to>
                                        <p:strVal val="visible"/>
                                      </p:to>
                                    </p:set>
                                    <p:animEffect transition="in" filter="barn(inVertical)">
                                      <p:cBhvr>
                                        <p:cTn id="18" dur="500"/>
                                        <p:tgtEl>
                                          <p:spTgt spid="406531">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06531">
                                            <p:txEl>
                                              <p:pRg st="5" end="5"/>
                                            </p:txEl>
                                          </p:spTgt>
                                        </p:tgtEl>
                                        <p:attrNameLst>
                                          <p:attrName>style.visibility</p:attrName>
                                        </p:attrNameLst>
                                      </p:cBhvr>
                                      <p:to>
                                        <p:strVal val="visible"/>
                                      </p:to>
                                    </p:set>
                                    <p:animEffect transition="in" filter="barn(inVertical)">
                                      <p:cBhvr>
                                        <p:cTn id="21" dur="500"/>
                                        <p:tgtEl>
                                          <p:spTgt spid="406531">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06531">
                                            <p:txEl>
                                              <p:pRg st="7" end="7"/>
                                            </p:txEl>
                                          </p:spTgt>
                                        </p:tgtEl>
                                        <p:attrNameLst>
                                          <p:attrName>style.visibility</p:attrName>
                                        </p:attrNameLst>
                                      </p:cBhvr>
                                      <p:to>
                                        <p:strVal val="visible"/>
                                      </p:to>
                                    </p:set>
                                    <p:animEffect transition="in" filter="barn(inVertical)">
                                      <p:cBhvr>
                                        <p:cTn id="24" dur="500"/>
                                        <p:tgtEl>
                                          <p:spTgt spid="406531">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06531">
                                            <p:txEl>
                                              <p:pRg st="8" end="8"/>
                                            </p:txEl>
                                          </p:spTgt>
                                        </p:tgtEl>
                                        <p:attrNameLst>
                                          <p:attrName>style.visibility</p:attrName>
                                        </p:attrNameLst>
                                      </p:cBhvr>
                                      <p:to>
                                        <p:strVal val="visible"/>
                                      </p:to>
                                    </p:set>
                                    <p:animEffect transition="in" filter="barn(inVertical)">
                                      <p:cBhvr>
                                        <p:cTn id="27" dur="500"/>
                                        <p:tgtEl>
                                          <p:spTgt spid="406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a:xfrm>
            <a:off x="609600" y="1143000"/>
            <a:ext cx="8276192" cy="5867400"/>
          </a:xfrm>
        </p:spPr>
        <p:txBody>
          <a:bodyPr>
            <a:normAutofit/>
          </a:bodyPr>
          <a:lstStyle/>
          <a:p>
            <a:pPr marL="299933" indent="-299933" defTabSz="799820">
              <a:lnSpc>
                <a:spcPct val="90000"/>
              </a:lnSpc>
              <a:buNone/>
              <a:defRPr/>
            </a:pPr>
            <a:r>
              <a:rPr lang="en-US" sz="2900" b="1" dirty="0">
                <a:latin typeface="Helvetica" charset="0"/>
              </a:rPr>
              <a:t>Lesson Closing</a:t>
            </a:r>
            <a:endParaRPr lang="en-US" sz="2500" b="1" dirty="0">
              <a:latin typeface="Helvetica" charset="0"/>
            </a:endParaRPr>
          </a:p>
          <a:p>
            <a:pPr marL="299933" indent="-299933" algn="ctr" defTabSz="799820">
              <a:lnSpc>
                <a:spcPct val="90000"/>
              </a:lnSpc>
              <a:defRPr/>
            </a:pPr>
            <a:r>
              <a:rPr lang="en-US" sz="2000" b="1" dirty="0" smtClean="0">
                <a:latin typeface="Helvetica" charset="0"/>
              </a:rPr>
              <a:t>Review Example</a:t>
            </a:r>
            <a:r>
              <a:rPr lang="en-US" sz="2200" b="1" dirty="0" smtClean="0">
                <a:latin typeface="Helvetica" charset="0"/>
              </a:rPr>
              <a:t>: </a:t>
            </a:r>
            <a:r>
              <a:rPr lang="en-US" sz="1000" b="1" dirty="0" smtClean="0">
                <a:latin typeface="Helvetica" charset="0"/>
              </a:rPr>
              <a:t>(Building off of Application 2.2)</a:t>
            </a:r>
          </a:p>
          <a:p>
            <a:pPr marL="299933" indent="-299933" defTabSz="799820">
              <a:lnSpc>
                <a:spcPct val="90000"/>
              </a:lnSpc>
              <a:defRPr/>
            </a:pPr>
            <a:r>
              <a:rPr lang="en-US" sz="1500" dirty="0" smtClean="0">
                <a:latin typeface="Helvetica" charset="0"/>
              </a:rPr>
              <a:t>T- You </a:t>
            </a:r>
            <a:r>
              <a:rPr lang="en-US" sz="1500" dirty="0">
                <a:latin typeface="Helvetica" charset="0"/>
              </a:rPr>
              <a:t>have to answer questions in many classes, </a:t>
            </a:r>
            <a:r>
              <a:rPr lang="en-US" sz="1500" dirty="0" smtClean="0">
                <a:latin typeface="Helvetica" charset="0"/>
              </a:rPr>
              <a:t>and </a:t>
            </a:r>
            <a:r>
              <a:rPr lang="en-US" sz="1500" dirty="0">
                <a:latin typeface="Helvetica" charset="0"/>
              </a:rPr>
              <a:t>you can use this strategy.  After reading the question, you can turn the question into _____? </a:t>
            </a:r>
            <a:r>
              <a:rPr lang="en-US" sz="1500" i="1" u="sng" dirty="0">
                <a:latin typeface="Helvetica" charset="0"/>
              </a:rPr>
              <a:t>(Part of the Answer</a:t>
            </a:r>
            <a:r>
              <a:rPr lang="en-US" sz="1500" dirty="0">
                <a:latin typeface="Helvetica" charset="0"/>
              </a:rPr>
              <a:t>)  Tell your partner a benefit of using wording from the question in your answer?  [Teacher monitors]  After writing down the partial answer, what should you do next?  [Teacher gives thinking time.]  William?  </a:t>
            </a:r>
            <a:r>
              <a:rPr lang="en-US" sz="1500" i="1" u="sng" dirty="0">
                <a:latin typeface="Helvetica" charset="0"/>
              </a:rPr>
              <a:t>You either think of the answer or locate the answer.  </a:t>
            </a:r>
            <a:r>
              <a:rPr lang="en-US" sz="1500" dirty="0">
                <a:latin typeface="Helvetica" charset="0"/>
              </a:rPr>
              <a:t>Great.  Next you complete the answer and reread it.  Tell your partner what you should ask yourself as you reread your answer. [Teacher monitors] Amber?  </a:t>
            </a:r>
            <a:r>
              <a:rPr lang="en-US" sz="1500" i="1" u="sng" dirty="0">
                <a:latin typeface="Helvetica" charset="0"/>
              </a:rPr>
              <a:t>You should ask yourself if your answer makes sense and if you answered all parts of the question</a:t>
            </a:r>
            <a:r>
              <a:rPr lang="en-US" sz="1500" dirty="0">
                <a:latin typeface="Helvetica" charset="0"/>
              </a:rPr>
              <a:t>.</a:t>
            </a:r>
          </a:p>
          <a:p>
            <a:pPr marL="299933" indent="-299933" defTabSz="799820">
              <a:lnSpc>
                <a:spcPct val="90000"/>
              </a:lnSpc>
              <a:defRPr/>
            </a:pPr>
            <a:endParaRPr lang="en-US" sz="1500" dirty="0">
              <a:latin typeface="Helvetica" charset="0"/>
            </a:endParaRPr>
          </a:p>
          <a:p>
            <a:pPr marL="299933" indent="-299933" defTabSz="799820">
              <a:lnSpc>
                <a:spcPct val="90000"/>
              </a:lnSpc>
              <a:defRPr/>
            </a:pPr>
            <a:r>
              <a:rPr lang="en-US" sz="1500" dirty="0">
                <a:latin typeface="Helvetica" charset="0"/>
              </a:rPr>
              <a:t>Following the brief review, often a short preview of what will be learned next is presented:  “Tomorrow, we will practice this strategy again with more difficult questions.”</a:t>
            </a:r>
          </a:p>
          <a:p>
            <a:pPr marL="299933" indent="-299933" defTabSz="799820">
              <a:lnSpc>
                <a:spcPct val="90000"/>
              </a:lnSpc>
              <a:defRPr/>
            </a:pPr>
            <a:endParaRPr lang="en-US" sz="1500" dirty="0">
              <a:latin typeface="Helvetica" charset="0"/>
            </a:endParaRPr>
          </a:p>
          <a:p>
            <a:pPr marL="299933" indent="-299933" defTabSz="799820">
              <a:lnSpc>
                <a:spcPct val="90000"/>
              </a:lnSpc>
              <a:defRPr/>
            </a:pPr>
            <a:r>
              <a:rPr lang="en-US" sz="1500" dirty="0">
                <a:latin typeface="Helvetica" charset="0"/>
              </a:rPr>
              <a:t>The final component  of closing a lesson is assigning independent work designed to give the students more practice in the new skill and/or previously taught skill.  (i.e., the students must have shown that they can perform the skill with high rates of accuracy during unprompted practice; otherwise, students may be practicing errors.)</a:t>
            </a:r>
          </a:p>
          <a:p>
            <a:pPr marL="601876" lvl="1" indent="-299933" defTabSz="799820">
              <a:lnSpc>
                <a:spcPct val="90000"/>
              </a:lnSpc>
              <a:defRPr/>
            </a:pPr>
            <a:r>
              <a:rPr lang="en-US" sz="1300" dirty="0" smtClean="0">
                <a:latin typeface="Helvetica" charset="0"/>
              </a:rPr>
              <a:t>Independent work should consist of the same task used during instruction.  (Additional questions on the article to be answered by using the strategy)</a:t>
            </a:r>
          </a:p>
          <a:p>
            <a:pPr marL="601876" lvl="1" indent="-299933" defTabSz="799820">
              <a:lnSpc>
                <a:spcPct val="90000"/>
              </a:lnSpc>
              <a:defRPr/>
            </a:pPr>
            <a:r>
              <a:rPr lang="en-US" sz="1300" dirty="0" smtClean="0">
                <a:latin typeface="Helvetica" charset="0"/>
              </a:rPr>
              <a:t>If the task is somewhat different from what was done during the lesson, then it is advisable to go over the new  format and explain the directions, as well as, to verify that students understand the directions.</a:t>
            </a:r>
          </a:p>
          <a:p>
            <a:pPr marL="601876" lvl="1" indent="-299933" defTabSz="799820">
              <a:lnSpc>
                <a:spcPct val="90000"/>
              </a:lnSpc>
              <a:defRPr/>
            </a:pPr>
            <a:r>
              <a:rPr lang="en-US" sz="1300" dirty="0" smtClean="0">
                <a:latin typeface="Helvetica" charset="0"/>
              </a:rPr>
              <a:t>You may also wish to model one item of the task and/or have students complete one while still in the classroom so you can check for accuracy.</a:t>
            </a:r>
            <a:endParaRPr lang="en-US" sz="1300" dirty="0">
              <a:latin typeface="Helvetica" charset="0"/>
            </a:endParaRPr>
          </a:p>
        </p:txBody>
      </p:sp>
      <p:sp>
        <p:nvSpPr>
          <p:cNvPr id="6" name="Slide Number Placeholder 5"/>
          <p:cNvSpPr>
            <a:spLocks noGrp="1"/>
          </p:cNvSpPr>
          <p:nvPr>
            <p:ph type="sldNum" sz="quarter" idx="12"/>
          </p:nvPr>
        </p:nvSpPr>
        <p:spPr>
          <a:xfrm>
            <a:off x="7982174" y="6096000"/>
            <a:ext cx="1161826" cy="365125"/>
          </a:xfrm>
        </p:spPr>
        <p:txBody>
          <a:bodyPr/>
          <a:lstStyle/>
          <a:p>
            <a:pPr>
              <a:defRPr/>
            </a:pPr>
            <a:fld id="{6D182D6C-9423-FC47-B8F5-DF56D560079B}" type="slidenum">
              <a:rPr lang="en-US"/>
              <a:pPr>
                <a:defRPr/>
              </a:pPr>
              <a:t>34</a:t>
            </a:fld>
            <a:endParaRPr lang="en-US" dirty="0"/>
          </a:p>
        </p:txBody>
      </p:sp>
      <p:sp>
        <p:nvSpPr>
          <p:cNvPr id="406530" name="Rectangle 2"/>
          <p:cNvSpPr>
            <a:spLocks noGrp="1" noChangeArrowheads="1"/>
          </p:cNvSpPr>
          <p:nvPr>
            <p:ph type="title"/>
          </p:nvPr>
        </p:nvSpPr>
        <p:spPr>
          <a:xfrm>
            <a:off x="457200" y="152400"/>
            <a:ext cx="8229600" cy="957072"/>
          </a:xfrm>
        </p:spPr>
        <p:txBody>
          <a:bodyPr>
            <a:normAutofit/>
          </a:bodyPr>
          <a:lstStyle/>
          <a:p>
            <a:pPr defTabSz="913685">
              <a:defRPr/>
            </a:pPr>
            <a:r>
              <a:rPr lang="en-US" sz="2800" b="1" dirty="0">
                <a:solidFill>
                  <a:schemeClr val="tx1"/>
                </a:solidFill>
              </a:rPr>
              <a:t>Explicit Instruction Element #4</a:t>
            </a:r>
            <a:br>
              <a:rPr lang="en-US" sz="2800" b="1" dirty="0">
                <a:solidFill>
                  <a:schemeClr val="tx1"/>
                </a:solidFill>
              </a:rPr>
            </a:br>
            <a:r>
              <a:rPr lang="en-US" sz="2800" b="1" dirty="0">
                <a:solidFill>
                  <a:schemeClr val="tx1"/>
                </a:solidFill>
              </a:rPr>
              <a:t>Designing organized and focused lessons</a:t>
            </a:r>
            <a:endParaRPr lang="en-US" sz="2800" dirty="0">
              <a:solidFill>
                <a:schemeClr val="hlink"/>
              </a:solidFill>
            </a:endParaRPr>
          </a:p>
        </p:txBody>
      </p:sp>
    </p:spTree>
    <p:extLst>
      <p:ext uri="{BB962C8B-B14F-4D97-AF65-F5344CB8AC3E}">
        <p14:creationId xmlns:p14="http://schemas.microsoft.com/office/powerpoint/2010/main" val="402864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6531">
                                            <p:txEl>
                                              <p:pRg st="1" end="1"/>
                                            </p:txEl>
                                          </p:spTgt>
                                        </p:tgtEl>
                                        <p:attrNameLst>
                                          <p:attrName>style.visibility</p:attrName>
                                        </p:attrNameLst>
                                      </p:cBhvr>
                                      <p:to>
                                        <p:strVal val="visible"/>
                                      </p:to>
                                    </p:set>
                                    <p:animEffect transition="in" filter="circle(in)">
                                      <p:cBhvr>
                                        <p:cTn id="7" dur="2000"/>
                                        <p:tgtEl>
                                          <p:spTgt spid="406531">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06531">
                                            <p:txEl>
                                              <p:pRg st="2" end="2"/>
                                            </p:txEl>
                                          </p:spTgt>
                                        </p:tgtEl>
                                        <p:attrNameLst>
                                          <p:attrName>style.visibility</p:attrName>
                                        </p:attrNameLst>
                                      </p:cBhvr>
                                      <p:to>
                                        <p:strVal val="visible"/>
                                      </p:to>
                                    </p:set>
                                    <p:animEffect transition="in" filter="circle(in)">
                                      <p:cBhvr>
                                        <p:cTn id="10" dur="2000"/>
                                        <p:tgtEl>
                                          <p:spTgt spid="4065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06531">
                                            <p:txEl>
                                              <p:pRg st="4" end="4"/>
                                            </p:txEl>
                                          </p:spTgt>
                                        </p:tgtEl>
                                        <p:attrNameLst>
                                          <p:attrName>style.visibility</p:attrName>
                                        </p:attrNameLst>
                                      </p:cBhvr>
                                      <p:to>
                                        <p:strVal val="visible"/>
                                      </p:to>
                                    </p:set>
                                    <p:animEffect transition="in" filter="circle(in)">
                                      <p:cBhvr>
                                        <p:cTn id="15" dur="2000"/>
                                        <p:tgtEl>
                                          <p:spTgt spid="40653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06531">
                                            <p:txEl>
                                              <p:pRg st="6" end="6"/>
                                            </p:txEl>
                                          </p:spTgt>
                                        </p:tgtEl>
                                        <p:attrNameLst>
                                          <p:attrName>style.visibility</p:attrName>
                                        </p:attrNameLst>
                                      </p:cBhvr>
                                      <p:to>
                                        <p:strVal val="visible"/>
                                      </p:to>
                                    </p:set>
                                    <p:animEffect transition="in" filter="circle(in)">
                                      <p:cBhvr>
                                        <p:cTn id="20" dur="2000"/>
                                        <p:tgtEl>
                                          <p:spTgt spid="406531">
                                            <p:txEl>
                                              <p:pRg st="6" end="6"/>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06531">
                                            <p:txEl>
                                              <p:pRg st="7" end="7"/>
                                            </p:txEl>
                                          </p:spTgt>
                                        </p:tgtEl>
                                        <p:attrNameLst>
                                          <p:attrName>style.visibility</p:attrName>
                                        </p:attrNameLst>
                                      </p:cBhvr>
                                      <p:to>
                                        <p:strVal val="visible"/>
                                      </p:to>
                                    </p:set>
                                    <p:animEffect transition="in" filter="circle(in)">
                                      <p:cBhvr>
                                        <p:cTn id="23" dur="2000"/>
                                        <p:tgtEl>
                                          <p:spTgt spid="406531">
                                            <p:txEl>
                                              <p:pRg st="7" end="7"/>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06531">
                                            <p:txEl>
                                              <p:pRg st="8" end="8"/>
                                            </p:txEl>
                                          </p:spTgt>
                                        </p:tgtEl>
                                        <p:attrNameLst>
                                          <p:attrName>style.visibility</p:attrName>
                                        </p:attrNameLst>
                                      </p:cBhvr>
                                      <p:to>
                                        <p:strVal val="visible"/>
                                      </p:to>
                                    </p:set>
                                    <p:animEffect transition="in" filter="circle(in)">
                                      <p:cBhvr>
                                        <p:cTn id="26" dur="2000"/>
                                        <p:tgtEl>
                                          <p:spTgt spid="406531">
                                            <p:txEl>
                                              <p:pRg st="8" end="8"/>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406531">
                                            <p:txEl>
                                              <p:pRg st="9" end="9"/>
                                            </p:txEl>
                                          </p:spTgt>
                                        </p:tgtEl>
                                        <p:attrNameLst>
                                          <p:attrName>style.visibility</p:attrName>
                                        </p:attrNameLst>
                                      </p:cBhvr>
                                      <p:to>
                                        <p:strVal val="visible"/>
                                      </p:to>
                                    </p:set>
                                    <p:animEffect transition="in" filter="circle(in)">
                                      <p:cBhvr>
                                        <p:cTn id="29" dur="2000"/>
                                        <p:tgtEl>
                                          <p:spTgt spid="406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6019800" cy="762000"/>
          </a:xfrm>
        </p:spPr>
        <p:txBody>
          <a:bodyPr/>
          <a:lstStyle/>
          <a:p>
            <a:r>
              <a:rPr lang="en-US" dirty="0" smtClean="0">
                <a:solidFill>
                  <a:schemeClr val="tx1"/>
                </a:solidFill>
              </a:rPr>
              <a:t>Review </a:t>
            </a:r>
            <a:r>
              <a:rPr lang="en-US" dirty="0" smtClean="0">
                <a:solidFill>
                  <a:schemeClr val="tx1"/>
                </a:solidFill>
              </a:rPr>
              <a:t>Application 2.3</a:t>
            </a:r>
            <a:endParaRPr lang="en-US" dirty="0">
              <a:solidFill>
                <a:schemeClr val="tx1"/>
              </a:solidFill>
            </a:endParaRPr>
          </a:p>
        </p:txBody>
      </p:sp>
      <p:sp>
        <p:nvSpPr>
          <p:cNvPr id="3" name="Subtitle 2"/>
          <p:cNvSpPr>
            <a:spLocks noGrp="1"/>
          </p:cNvSpPr>
          <p:nvPr>
            <p:ph type="subTitle" idx="1"/>
          </p:nvPr>
        </p:nvSpPr>
        <p:spPr>
          <a:xfrm>
            <a:off x="6248400" y="381000"/>
            <a:ext cx="2514600" cy="457200"/>
          </a:xfrm>
        </p:spPr>
        <p:txBody>
          <a:bodyPr>
            <a:normAutofit/>
          </a:bodyPr>
          <a:lstStyle/>
          <a:p>
            <a:r>
              <a:rPr lang="en-US" sz="1400" dirty="0" smtClean="0">
                <a:solidFill>
                  <a:schemeClr val="tx1"/>
                </a:solidFill>
              </a:rPr>
              <a:t>Eighth grade Algebra</a:t>
            </a:r>
            <a:endParaRPr lang="en-US" sz="1400" dirty="0" smtClean="0">
              <a:solidFill>
                <a:schemeClr val="tx1"/>
              </a:solidFill>
            </a:endParaRPr>
          </a:p>
          <a:p>
            <a:endParaRPr lang="en-US" dirty="0" smtClean="0">
              <a:solidFill>
                <a:schemeClr val="tx1"/>
              </a:solidFill>
            </a:endParaRPr>
          </a:p>
        </p:txBody>
      </p:sp>
      <p:sp>
        <p:nvSpPr>
          <p:cNvPr id="7" name="Subtitle 2"/>
          <p:cNvSpPr txBox="1">
            <a:spLocks/>
          </p:cNvSpPr>
          <p:nvPr/>
        </p:nvSpPr>
        <p:spPr>
          <a:xfrm>
            <a:off x="6368143" y="1447800"/>
            <a:ext cx="251460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US" sz="1400" dirty="0" smtClean="0">
                <a:solidFill>
                  <a:schemeClr val="tx1"/>
                </a:solidFill>
              </a:rPr>
              <a:t>Fifth grade ELA- main idea</a:t>
            </a:r>
          </a:p>
          <a:p>
            <a:endParaRPr lang="en-US" dirty="0" smtClean="0">
              <a:solidFill>
                <a:schemeClr val="tx1"/>
              </a:solidFill>
            </a:endParaRPr>
          </a:p>
        </p:txBody>
      </p:sp>
      <p:sp>
        <p:nvSpPr>
          <p:cNvPr id="8" name="Title 1"/>
          <p:cNvSpPr txBox="1">
            <a:spLocks/>
          </p:cNvSpPr>
          <p:nvPr/>
        </p:nvSpPr>
        <p:spPr>
          <a:xfrm>
            <a:off x="348343" y="1219200"/>
            <a:ext cx="6019800" cy="762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Review Application 2.4</a:t>
            </a:r>
            <a:endParaRPr lang="en-US" dirty="0">
              <a:solidFill>
                <a:schemeClr val="tx1"/>
              </a:solidFill>
            </a:endParaRPr>
          </a:p>
        </p:txBody>
      </p:sp>
      <p:sp>
        <p:nvSpPr>
          <p:cNvPr id="9" name="Title 1"/>
          <p:cNvSpPr txBox="1">
            <a:spLocks/>
          </p:cNvSpPr>
          <p:nvPr/>
        </p:nvSpPr>
        <p:spPr>
          <a:xfrm>
            <a:off x="424543" y="2286000"/>
            <a:ext cx="6019800" cy="762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Review Application 2.5</a:t>
            </a:r>
            <a:endParaRPr lang="en-US" dirty="0">
              <a:solidFill>
                <a:schemeClr val="tx1"/>
              </a:solidFill>
            </a:endParaRPr>
          </a:p>
        </p:txBody>
      </p:sp>
      <p:sp>
        <p:nvSpPr>
          <p:cNvPr id="10" name="Subtitle 2"/>
          <p:cNvSpPr txBox="1">
            <a:spLocks/>
          </p:cNvSpPr>
          <p:nvPr/>
        </p:nvSpPr>
        <p:spPr>
          <a:xfrm>
            <a:off x="6368143" y="2569029"/>
            <a:ext cx="2514600" cy="4572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US" sz="1400" dirty="0" smtClean="0">
                <a:solidFill>
                  <a:schemeClr val="tx1"/>
                </a:solidFill>
              </a:rPr>
              <a:t>Seventh grade ELA-  multiple days lesson consecutive sentences</a:t>
            </a:r>
          </a:p>
          <a:p>
            <a:endParaRPr lang="en-US" dirty="0" smtClean="0">
              <a:solidFill>
                <a:schemeClr val="tx1"/>
              </a:solidFill>
            </a:endParaRPr>
          </a:p>
        </p:txBody>
      </p:sp>
      <p:sp>
        <p:nvSpPr>
          <p:cNvPr id="11" name="Rectangle 10"/>
          <p:cNvSpPr/>
          <p:nvPr/>
        </p:nvSpPr>
        <p:spPr>
          <a:xfrm>
            <a:off x="1447800" y="3962400"/>
            <a:ext cx="5366658" cy="1200329"/>
          </a:xfrm>
          <a:prstGeom prst="rect">
            <a:avLst/>
          </a:prstGeom>
        </p:spPr>
        <p:txBody>
          <a:bodyPr wrap="square">
            <a:spAutoFit/>
          </a:bodyPr>
          <a:lstStyle/>
          <a:p>
            <a:pPr algn="ctr"/>
            <a:r>
              <a:rPr lang="en-US" b="1" dirty="0" smtClean="0"/>
              <a:t>Let’s read the directions together for App. 2.3. These will be the same directions for each of the application exercises.  Don’t forget to review the  background </a:t>
            </a:r>
            <a:r>
              <a:rPr lang="en-US" b="1" dirty="0"/>
              <a:t>information </a:t>
            </a:r>
            <a:r>
              <a:rPr lang="en-US" b="1" dirty="0" smtClean="0"/>
              <a:t>section before beginning.</a:t>
            </a:r>
            <a:endParaRPr lang="en-US" b="1" dirty="0"/>
          </a:p>
        </p:txBody>
      </p:sp>
      <p:sp>
        <p:nvSpPr>
          <p:cNvPr id="12" name="Rectangle 11"/>
          <p:cNvSpPr/>
          <p:nvPr/>
        </p:nvSpPr>
        <p:spPr>
          <a:xfrm>
            <a:off x="1143000" y="5378096"/>
            <a:ext cx="5715000" cy="923330"/>
          </a:xfrm>
          <a:prstGeom prst="rect">
            <a:avLst/>
          </a:prstGeom>
        </p:spPr>
        <p:txBody>
          <a:bodyPr wrap="square">
            <a:spAutoFit/>
          </a:bodyPr>
          <a:lstStyle/>
          <a:p>
            <a:pPr algn="ctr"/>
            <a:r>
              <a:rPr lang="en-US" dirty="0"/>
              <a:t>After </a:t>
            </a:r>
            <a:r>
              <a:rPr lang="en-US" dirty="0" smtClean="0"/>
              <a:t>reading quietly out loud with your partner, go back and note any exemplary practices evidenced during the opening, body, and closing of the lesson.</a:t>
            </a:r>
            <a:endParaRPr lang="en-US" dirty="0"/>
          </a:p>
        </p:txBody>
      </p:sp>
      <p:sp>
        <p:nvSpPr>
          <p:cNvPr id="13" name="TextBox 12"/>
          <p:cNvSpPr txBox="1"/>
          <p:nvPr/>
        </p:nvSpPr>
        <p:spPr>
          <a:xfrm>
            <a:off x="1143000" y="3209836"/>
            <a:ext cx="6406243" cy="646331"/>
          </a:xfrm>
          <a:prstGeom prst="rect">
            <a:avLst/>
          </a:prstGeom>
          <a:noFill/>
        </p:spPr>
        <p:txBody>
          <a:bodyPr wrap="square" rtlCol="0">
            <a:spAutoFit/>
          </a:bodyPr>
          <a:lstStyle/>
          <a:p>
            <a:r>
              <a:rPr lang="en-US" dirty="0" smtClean="0"/>
              <a:t>Raise your hand when I call which application exercise, so I know how to divide you into partners/teams to work collaboratively.</a:t>
            </a:r>
            <a:endParaRPr lang="en-US" dirty="0"/>
          </a:p>
        </p:txBody>
      </p:sp>
    </p:spTree>
    <p:extLst>
      <p:ext uri="{BB962C8B-B14F-4D97-AF65-F5344CB8AC3E}">
        <p14:creationId xmlns:p14="http://schemas.microsoft.com/office/powerpoint/2010/main" val="59630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6019800" cy="762000"/>
          </a:xfrm>
        </p:spPr>
        <p:txBody>
          <a:bodyPr/>
          <a:lstStyle/>
          <a:p>
            <a:r>
              <a:rPr lang="en-US" dirty="0" smtClean="0">
                <a:solidFill>
                  <a:schemeClr val="tx1"/>
                </a:solidFill>
              </a:rPr>
              <a:t>Review </a:t>
            </a:r>
            <a:r>
              <a:rPr lang="en-US" dirty="0" smtClean="0">
                <a:solidFill>
                  <a:schemeClr val="tx1"/>
                </a:solidFill>
              </a:rPr>
              <a:t>Application 2.3</a:t>
            </a:r>
            <a:endParaRPr lang="en-US" dirty="0">
              <a:solidFill>
                <a:schemeClr val="tx1"/>
              </a:solidFill>
            </a:endParaRPr>
          </a:p>
        </p:txBody>
      </p:sp>
      <p:sp>
        <p:nvSpPr>
          <p:cNvPr id="3" name="Subtitle 2"/>
          <p:cNvSpPr>
            <a:spLocks noGrp="1"/>
          </p:cNvSpPr>
          <p:nvPr>
            <p:ph type="subTitle" idx="1"/>
          </p:nvPr>
        </p:nvSpPr>
        <p:spPr>
          <a:xfrm>
            <a:off x="6248400" y="381000"/>
            <a:ext cx="2514600" cy="457200"/>
          </a:xfrm>
        </p:spPr>
        <p:txBody>
          <a:bodyPr>
            <a:normAutofit/>
          </a:bodyPr>
          <a:lstStyle/>
          <a:p>
            <a:r>
              <a:rPr lang="en-US" sz="1400" dirty="0" smtClean="0">
                <a:solidFill>
                  <a:schemeClr val="tx1"/>
                </a:solidFill>
              </a:rPr>
              <a:t>Eighth grade Algebra</a:t>
            </a:r>
            <a:endParaRPr lang="en-US" sz="1400" dirty="0" smtClean="0">
              <a:solidFill>
                <a:schemeClr val="tx1"/>
              </a:solidFill>
            </a:endParaRPr>
          </a:p>
          <a:p>
            <a:endParaRPr lang="en-US" dirty="0" smtClean="0">
              <a:solidFill>
                <a:schemeClr val="tx1"/>
              </a:solidFill>
            </a:endParaRPr>
          </a:p>
        </p:txBody>
      </p:sp>
      <p:sp>
        <p:nvSpPr>
          <p:cNvPr id="4" name="Rectangle 3"/>
          <p:cNvSpPr/>
          <p:nvPr/>
        </p:nvSpPr>
        <p:spPr>
          <a:xfrm>
            <a:off x="533400" y="1789951"/>
            <a:ext cx="2514600" cy="1477328"/>
          </a:xfrm>
          <a:prstGeom prst="rect">
            <a:avLst/>
          </a:prstGeom>
        </p:spPr>
        <p:txBody>
          <a:bodyPr wrap="square">
            <a:spAutoFit/>
          </a:bodyPr>
          <a:lstStyle/>
          <a:p>
            <a:pPr algn="ctr"/>
            <a:r>
              <a:rPr lang="en-US" b="1" dirty="0" smtClean="0"/>
              <a:t>Let’s read the directions together followed by the background information.</a:t>
            </a:r>
            <a:endParaRPr lang="en-US" b="1" dirty="0"/>
          </a:p>
        </p:txBody>
      </p:sp>
      <p:sp>
        <p:nvSpPr>
          <p:cNvPr id="5" name="Rectangle 4"/>
          <p:cNvSpPr/>
          <p:nvPr/>
        </p:nvSpPr>
        <p:spPr>
          <a:xfrm>
            <a:off x="304800" y="3581400"/>
            <a:ext cx="3276600" cy="1477328"/>
          </a:xfrm>
          <a:prstGeom prst="rect">
            <a:avLst/>
          </a:prstGeom>
        </p:spPr>
        <p:txBody>
          <a:bodyPr wrap="square">
            <a:spAutoFit/>
          </a:bodyPr>
          <a:lstStyle/>
          <a:p>
            <a:pPr algn="ctr"/>
            <a:r>
              <a:rPr lang="en-US" dirty="0"/>
              <a:t>After </a:t>
            </a:r>
            <a:r>
              <a:rPr lang="en-US" dirty="0" smtClean="0"/>
              <a:t>reading quietly out loud with your partner, go back and note any exemplary practices evidenced during the opening, body, and closing of the lesson.</a:t>
            </a:r>
            <a:endParaRPr lang="en-US" dirty="0"/>
          </a:p>
        </p:txBody>
      </p:sp>
      <p:sp>
        <p:nvSpPr>
          <p:cNvPr id="6" name="Rectangle 5"/>
          <p:cNvSpPr/>
          <p:nvPr/>
        </p:nvSpPr>
        <p:spPr>
          <a:xfrm>
            <a:off x="4082143" y="1066800"/>
            <a:ext cx="3886200" cy="4801314"/>
          </a:xfrm>
          <a:prstGeom prst="rect">
            <a:avLst/>
          </a:prstGeom>
        </p:spPr>
        <p:txBody>
          <a:bodyPr wrap="square">
            <a:spAutoFit/>
          </a:bodyPr>
          <a:lstStyle/>
          <a:p>
            <a:pPr algn="ctr"/>
            <a:r>
              <a:rPr lang="en-US" b="1" u="sng" dirty="0"/>
              <a:t>Critique– Opening:</a:t>
            </a:r>
          </a:p>
          <a:p>
            <a:pPr marL="285750" indent="-285750">
              <a:buFont typeface="Arial" panose="020B0604020202020204" pitchFamily="34" charset="0"/>
              <a:buChar char="•"/>
            </a:pPr>
            <a:r>
              <a:rPr lang="en-US" dirty="0"/>
              <a:t>Gains </a:t>
            </a:r>
            <a:r>
              <a:rPr lang="en-US" dirty="0" smtClean="0"/>
              <a:t>attention at beginning and every time students need to refocus on teacher</a:t>
            </a:r>
          </a:p>
          <a:p>
            <a:endParaRPr lang="en-US" dirty="0"/>
          </a:p>
          <a:p>
            <a:pPr marL="285750" indent="-285750">
              <a:buFont typeface="Arial" panose="020B0604020202020204" pitchFamily="34" charset="0"/>
              <a:buChar char="•"/>
            </a:pPr>
            <a:r>
              <a:rPr lang="en-US" dirty="0" smtClean="0"/>
              <a:t>The goal of lesson and relevance of skill to solving algebraic equations are briefly stated</a:t>
            </a:r>
          </a:p>
          <a:p>
            <a:endParaRPr lang="en-US" dirty="0"/>
          </a:p>
          <a:p>
            <a:pPr marL="285750" indent="-285750">
              <a:buFont typeface="Arial" panose="020B0604020202020204" pitchFamily="34" charset="0"/>
              <a:buChar char="•"/>
            </a:pPr>
            <a:r>
              <a:rPr lang="en-US" dirty="0" smtClean="0"/>
              <a:t>Well organized review provided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Students given tasks to perform demonstrating their understanding of “variable” and “expression”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Teacher is able to verify that ALL students understand these terms.</a:t>
            </a:r>
            <a:endParaRPr lang="en-US" dirty="0"/>
          </a:p>
        </p:txBody>
      </p:sp>
    </p:spTree>
    <p:extLst>
      <p:ext uri="{BB962C8B-B14F-4D97-AF65-F5344CB8AC3E}">
        <p14:creationId xmlns:p14="http://schemas.microsoft.com/office/powerpoint/2010/main" val="6065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7929" y="304800"/>
            <a:ext cx="6324600" cy="762000"/>
          </a:xfrm>
        </p:spPr>
        <p:txBody>
          <a:bodyPr>
            <a:normAutofit/>
          </a:bodyPr>
          <a:lstStyle/>
          <a:p>
            <a:r>
              <a:rPr lang="en-US" dirty="0" smtClean="0">
                <a:solidFill>
                  <a:schemeClr val="tx1"/>
                </a:solidFill>
              </a:rPr>
              <a:t>Review </a:t>
            </a:r>
            <a:r>
              <a:rPr lang="en-US" dirty="0" smtClean="0">
                <a:solidFill>
                  <a:schemeClr val="tx1"/>
                </a:solidFill>
              </a:rPr>
              <a:t>Application 2.3 </a:t>
            </a:r>
            <a:r>
              <a:rPr lang="en-US" sz="1100" dirty="0" smtClean="0">
                <a:solidFill>
                  <a:schemeClr val="tx1"/>
                </a:solidFill>
              </a:rPr>
              <a:t>continued</a:t>
            </a:r>
            <a:endParaRPr lang="en-US" sz="1100" dirty="0">
              <a:solidFill>
                <a:schemeClr val="tx1"/>
              </a:solidFill>
            </a:endParaRPr>
          </a:p>
        </p:txBody>
      </p:sp>
      <p:sp>
        <p:nvSpPr>
          <p:cNvPr id="7" name="TextBox 6"/>
          <p:cNvSpPr txBox="1"/>
          <p:nvPr/>
        </p:nvSpPr>
        <p:spPr>
          <a:xfrm>
            <a:off x="381000" y="1066800"/>
            <a:ext cx="3820886" cy="5486117"/>
          </a:xfrm>
          <a:prstGeom prst="rect">
            <a:avLst/>
          </a:prstGeom>
          <a:noFill/>
        </p:spPr>
        <p:txBody>
          <a:bodyPr wrap="square" rtlCol="0">
            <a:spAutoFit/>
          </a:bodyPr>
          <a:lstStyle/>
          <a:p>
            <a:pPr algn="ctr"/>
            <a:r>
              <a:rPr lang="en-US" b="1" u="sng" dirty="0" smtClean="0"/>
              <a:t>Positive Practices during Modeling:</a:t>
            </a:r>
          </a:p>
          <a:p>
            <a:pPr marL="285750" indent="-285750">
              <a:buFont typeface="Arial" panose="020B0604020202020204" pitchFamily="34" charset="0"/>
              <a:buChar char="•"/>
            </a:pPr>
            <a:r>
              <a:rPr lang="en-US" sz="1750" dirty="0" smtClean="0"/>
              <a:t>Teacher models the skill 3 times</a:t>
            </a:r>
          </a:p>
          <a:p>
            <a:pPr marL="285750" indent="-285750">
              <a:buFont typeface="Arial" panose="020B0604020202020204" pitchFamily="34" charset="0"/>
              <a:buChar char="•"/>
            </a:pPr>
            <a:r>
              <a:rPr lang="en-US" sz="1750" dirty="0" smtClean="0"/>
              <a:t>Teacher demonstrates and describes skill performance</a:t>
            </a:r>
          </a:p>
          <a:p>
            <a:pPr marL="285750" indent="-285750">
              <a:buFont typeface="Arial" panose="020B0604020202020204" pitchFamily="34" charset="0"/>
              <a:buChar char="•"/>
            </a:pPr>
            <a:r>
              <a:rPr lang="en-US" sz="1750" dirty="0" smtClean="0"/>
              <a:t>During the 1</a:t>
            </a:r>
            <a:r>
              <a:rPr lang="en-US" sz="1750" baseline="30000" dirty="0" smtClean="0"/>
              <a:t>st</a:t>
            </a:r>
            <a:r>
              <a:rPr lang="en-US" sz="1750" dirty="0" smtClean="0"/>
              <a:t> model, teacher involves students by asking questions to tap what they already know</a:t>
            </a:r>
          </a:p>
          <a:p>
            <a:pPr marL="285750" indent="-285750">
              <a:buFont typeface="Arial" panose="020B0604020202020204" pitchFamily="34" charset="0"/>
              <a:buChar char="•"/>
            </a:pPr>
            <a:r>
              <a:rPr lang="en-US" sz="1750" dirty="0" smtClean="0"/>
              <a:t>In the 2</a:t>
            </a:r>
            <a:r>
              <a:rPr lang="en-US" sz="1750" baseline="30000" dirty="0" smtClean="0"/>
              <a:t>nd</a:t>
            </a:r>
            <a:r>
              <a:rPr lang="en-US" sz="1750" dirty="0" smtClean="0"/>
              <a:t> model, teacher reduces teacher talk using key words</a:t>
            </a:r>
          </a:p>
          <a:p>
            <a:pPr marL="285750" indent="-285750">
              <a:buFont typeface="Arial" panose="020B0604020202020204" pitchFamily="34" charset="0"/>
              <a:buChar char="•"/>
            </a:pPr>
            <a:r>
              <a:rPr lang="en-US" sz="1750" dirty="0" smtClean="0"/>
              <a:t>Teacher dramatically shows the importance of doing the operations within the parentheses first when presenting two expressions where parentheses are in different locations.</a:t>
            </a:r>
          </a:p>
          <a:p>
            <a:pPr marL="285750" indent="-285750">
              <a:buFont typeface="Arial" panose="020B0604020202020204" pitchFamily="34" charset="0"/>
              <a:buChar char="•"/>
            </a:pPr>
            <a:r>
              <a:rPr lang="en-US" sz="1750" dirty="0" smtClean="0"/>
              <a:t>During the third model, students answer additional questions as they help the teacher determine the value of the expression.</a:t>
            </a:r>
            <a:endParaRPr lang="en-US" sz="1750" dirty="0"/>
          </a:p>
        </p:txBody>
      </p:sp>
      <p:sp>
        <p:nvSpPr>
          <p:cNvPr id="9" name="TextBox 8"/>
          <p:cNvSpPr txBox="1"/>
          <p:nvPr/>
        </p:nvSpPr>
        <p:spPr>
          <a:xfrm>
            <a:off x="4343400" y="1066799"/>
            <a:ext cx="4572000" cy="3331681"/>
          </a:xfrm>
          <a:prstGeom prst="rect">
            <a:avLst/>
          </a:prstGeom>
          <a:noFill/>
        </p:spPr>
        <p:txBody>
          <a:bodyPr wrap="square" rtlCol="0">
            <a:spAutoFit/>
          </a:bodyPr>
          <a:lstStyle/>
          <a:p>
            <a:pPr algn="ctr"/>
            <a:r>
              <a:rPr lang="en-US" b="1" u="sng" dirty="0" smtClean="0"/>
              <a:t>Positive Practices during Guided Practice:</a:t>
            </a:r>
          </a:p>
          <a:p>
            <a:pPr marL="285750" indent="-285750">
              <a:buFont typeface="Arial" panose="020B0604020202020204" pitchFamily="34" charset="0"/>
              <a:buChar char="•"/>
            </a:pPr>
            <a:r>
              <a:rPr lang="en-US" sz="1750" dirty="0" smtClean="0"/>
              <a:t>To reduce error possibility, the teacher asks student not to go forward until directed</a:t>
            </a:r>
          </a:p>
          <a:p>
            <a:pPr marL="285750" indent="-285750">
              <a:buFont typeface="Arial" panose="020B0604020202020204" pitchFamily="34" charset="0"/>
              <a:buChar char="•"/>
            </a:pPr>
            <a:r>
              <a:rPr lang="en-US" sz="1750" dirty="0" smtClean="0"/>
              <a:t>Teacher prompts the students orally on a number of problems</a:t>
            </a:r>
          </a:p>
          <a:p>
            <a:pPr marL="285750" indent="-285750">
              <a:buFont typeface="Arial" panose="020B0604020202020204" pitchFamily="34" charset="0"/>
              <a:buChar char="•"/>
            </a:pPr>
            <a:r>
              <a:rPr lang="en-US" sz="1750" dirty="0" smtClean="0"/>
              <a:t>As students demonstrate proficiency, teacher fades scaffolding</a:t>
            </a:r>
          </a:p>
          <a:p>
            <a:pPr marL="285750" indent="-285750">
              <a:buFont typeface="Arial" panose="020B0604020202020204" pitchFamily="34" charset="0"/>
              <a:buChar char="•"/>
            </a:pPr>
            <a:r>
              <a:rPr lang="en-US" sz="1750" dirty="0" smtClean="0"/>
              <a:t>On the last item, the teacher provides only a brief reminder</a:t>
            </a:r>
          </a:p>
          <a:p>
            <a:pPr marL="285750" indent="-285750">
              <a:buFont typeface="Arial" panose="020B0604020202020204" pitchFamily="34" charset="0"/>
              <a:buChar char="•"/>
            </a:pPr>
            <a:r>
              <a:rPr lang="en-US" sz="1750" dirty="0" smtClean="0"/>
              <a:t>Following guided practice, teacher checks the students’ understanding before assigning independent work</a:t>
            </a:r>
            <a:endParaRPr lang="en-US" sz="1750" dirty="0"/>
          </a:p>
        </p:txBody>
      </p:sp>
      <p:sp>
        <p:nvSpPr>
          <p:cNvPr id="10" name="TextBox 9"/>
          <p:cNvSpPr txBox="1"/>
          <p:nvPr/>
        </p:nvSpPr>
        <p:spPr>
          <a:xfrm>
            <a:off x="4550229" y="4572000"/>
            <a:ext cx="4201886" cy="1446550"/>
          </a:xfrm>
          <a:prstGeom prst="rect">
            <a:avLst/>
          </a:prstGeom>
          <a:noFill/>
        </p:spPr>
        <p:txBody>
          <a:bodyPr wrap="square" rtlCol="0">
            <a:spAutoFit/>
          </a:bodyPr>
          <a:lstStyle/>
          <a:p>
            <a:pPr algn="ctr"/>
            <a:r>
              <a:rPr lang="en-US" b="1" u="sng" dirty="0" smtClean="0"/>
              <a:t>Closing Positive Practices:</a:t>
            </a:r>
          </a:p>
          <a:p>
            <a:pPr marL="285750" indent="-285750">
              <a:buFont typeface="Arial" panose="020B0604020202020204" pitchFamily="34" charset="0"/>
              <a:buChar char="•"/>
            </a:pPr>
            <a:r>
              <a:rPr lang="en-US" sz="1750" dirty="0" smtClean="0"/>
              <a:t>A brief review</a:t>
            </a:r>
          </a:p>
          <a:p>
            <a:pPr marL="285750" indent="-285750">
              <a:buFont typeface="Arial" panose="020B0604020202020204" pitchFamily="34" charset="0"/>
              <a:buChar char="•"/>
            </a:pPr>
            <a:r>
              <a:rPr lang="en-US" sz="1750" dirty="0" smtClean="0"/>
              <a:t>A preview is provided</a:t>
            </a:r>
          </a:p>
          <a:p>
            <a:pPr marL="285750" indent="-285750">
              <a:buFont typeface="Arial" panose="020B0604020202020204" pitchFamily="34" charset="0"/>
              <a:buChar char="•"/>
            </a:pPr>
            <a:r>
              <a:rPr lang="en-US" sz="1750" dirty="0" smtClean="0"/>
              <a:t>Independent work directions given and assigned</a:t>
            </a:r>
          </a:p>
        </p:txBody>
      </p:sp>
    </p:spTree>
    <p:extLst>
      <p:ext uri="{BB962C8B-B14F-4D97-AF65-F5344CB8AC3E}">
        <p14:creationId xmlns:p14="http://schemas.microsoft.com/office/powerpoint/2010/main" val="86460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6019800" cy="762000"/>
          </a:xfrm>
        </p:spPr>
        <p:txBody>
          <a:bodyPr/>
          <a:lstStyle/>
          <a:p>
            <a:r>
              <a:rPr lang="en-US" dirty="0" smtClean="0">
                <a:solidFill>
                  <a:schemeClr val="tx1"/>
                </a:solidFill>
              </a:rPr>
              <a:t>Review </a:t>
            </a:r>
            <a:r>
              <a:rPr lang="en-US" dirty="0" smtClean="0">
                <a:solidFill>
                  <a:schemeClr val="tx1"/>
                </a:solidFill>
              </a:rPr>
              <a:t>Application 2.4</a:t>
            </a:r>
            <a:endParaRPr lang="en-US" dirty="0">
              <a:solidFill>
                <a:schemeClr val="tx1"/>
              </a:solidFill>
            </a:endParaRPr>
          </a:p>
        </p:txBody>
      </p:sp>
      <p:sp>
        <p:nvSpPr>
          <p:cNvPr id="3" name="Subtitle 2"/>
          <p:cNvSpPr>
            <a:spLocks noGrp="1"/>
          </p:cNvSpPr>
          <p:nvPr>
            <p:ph type="subTitle" idx="1"/>
          </p:nvPr>
        </p:nvSpPr>
        <p:spPr>
          <a:xfrm>
            <a:off x="6248400" y="381000"/>
            <a:ext cx="2514600" cy="457200"/>
          </a:xfrm>
        </p:spPr>
        <p:txBody>
          <a:bodyPr>
            <a:normAutofit/>
          </a:bodyPr>
          <a:lstStyle/>
          <a:p>
            <a:r>
              <a:rPr lang="en-US" sz="1400" dirty="0" smtClean="0">
                <a:solidFill>
                  <a:schemeClr val="tx1"/>
                </a:solidFill>
              </a:rPr>
              <a:t>Fifth grade ELA- main idea</a:t>
            </a:r>
            <a:endParaRPr lang="en-US" sz="1400" dirty="0" smtClean="0">
              <a:solidFill>
                <a:schemeClr val="tx1"/>
              </a:solidFill>
            </a:endParaRPr>
          </a:p>
          <a:p>
            <a:endParaRPr lang="en-US" dirty="0" smtClean="0">
              <a:solidFill>
                <a:schemeClr val="tx1"/>
              </a:solidFill>
            </a:endParaRPr>
          </a:p>
        </p:txBody>
      </p:sp>
      <p:sp>
        <p:nvSpPr>
          <p:cNvPr id="4" name="Rectangle 3"/>
          <p:cNvSpPr/>
          <p:nvPr/>
        </p:nvSpPr>
        <p:spPr>
          <a:xfrm>
            <a:off x="533400" y="1789951"/>
            <a:ext cx="2514600" cy="1477328"/>
          </a:xfrm>
          <a:prstGeom prst="rect">
            <a:avLst/>
          </a:prstGeom>
        </p:spPr>
        <p:txBody>
          <a:bodyPr wrap="square">
            <a:spAutoFit/>
          </a:bodyPr>
          <a:lstStyle/>
          <a:p>
            <a:pPr algn="ctr"/>
            <a:r>
              <a:rPr lang="en-US" b="1" dirty="0" smtClean="0"/>
              <a:t>Let’s read the directions together followed by the background information.</a:t>
            </a:r>
            <a:endParaRPr lang="en-US" b="1" dirty="0"/>
          </a:p>
        </p:txBody>
      </p:sp>
      <p:sp>
        <p:nvSpPr>
          <p:cNvPr id="5" name="Rectangle 4"/>
          <p:cNvSpPr/>
          <p:nvPr/>
        </p:nvSpPr>
        <p:spPr>
          <a:xfrm>
            <a:off x="304800" y="3581400"/>
            <a:ext cx="3276600" cy="1477328"/>
          </a:xfrm>
          <a:prstGeom prst="rect">
            <a:avLst/>
          </a:prstGeom>
        </p:spPr>
        <p:txBody>
          <a:bodyPr wrap="square">
            <a:spAutoFit/>
          </a:bodyPr>
          <a:lstStyle/>
          <a:p>
            <a:pPr algn="ctr"/>
            <a:r>
              <a:rPr lang="en-US" dirty="0"/>
              <a:t>After </a:t>
            </a:r>
            <a:r>
              <a:rPr lang="en-US" dirty="0" smtClean="0"/>
              <a:t>reading quietly out loud with your partner, go back and note any exemplary practices evidenced during the opening, body, and closing of the lesson.</a:t>
            </a:r>
            <a:endParaRPr lang="en-US" dirty="0"/>
          </a:p>
        </p:txBody>
      </p:sp>
      <p:sp>
        <p:nvSpPr>
          <p:cNvPr id="6" name="Rectangle 5"/>
          <p:cNvSpPr/>
          <p:nvPr/>
        </p:nvSpPr>
        <p:spPr>
          <a:xfrm>
            <a:off x="4082142" y="1066800"/>
            <a:ext cx="4604657" cy="3139321"/>
          </a:xfrm>
          <a:prstGeom prst="rect">
            <a:avLst/>
          </a:prstGeom>
        </p:spPr>
        <p:txBody>
          <a:bodyPr wrap="square">
            <a:spAutoFit/>
          </a:bodyPr>
          <a:lstStyle/>
          <a:p>
            <a:pPr algn="ctr"/>
            <a:r>
              <a:rPr lang="en-US" b="1" u="sng" dirty="0"/>
              <a:t>Critique– Opening:</a:t>
            </a:r>
          </a:p>
          <a:p>
            <a:pPr marL="285750" indent="-285750">
              <a:buFont typeface="Arial" panose="020B0604020202020204" pitchFamily="34" charset="0"/>
              <a:buChar char="•"/>
            </a:pPr>
            <a:r>
              <a:rPr lang="en-US" dirty="0" smtClean="0"/>
              <a:t>The students answer questions concerning when and where the paraphrasing strategy may be used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When reviewing the topic sentence, the students are asked to write the number corresponding to the topic sentence on their response slates.</a:t>
            </a:r>
          </a:p>
          <a:p>
            <a:pPr marL="285750" indent="-285750">
              <a:buFont typeface="Arial" panose="020B0604020202020204" pitchFamily="34" charset="0"/>
              <a:buChar char="•"/>
            </a:pPr>
            <a:r>
              <a:rPr lang="en-US" dirty="0" smtClean="0"/>
              <a:t>Use of the slates allows the teacher to monitor all of the students’ responses.</a:t>
            </a:r>
            <a:endParaRPr lang="en-US" dirty="0"/>
          </a:p>
        </p:txBody>
      </p:sp>
      <p:sp>
        <p:nvSpPr>
          <p:cNvPr id="7" name="TextBox 6"/>
          <p:cNvSpPr txBox="1"/>
          <p:nvPr/>
        </p:nvSpPr>
        <p:spPr>
          <a:xfrm>
            <a:off x="4474027" y="4309178"/>
            <a:ext cx="3820886" cy="2254463"/>
          </a:xfrm>
          <a:prstGeom prst="rect">
            <a:avLst/>
          </a:prstGeom>
          <a:noFill/>
        </p:spPr>
        <p:txBody>
          <a:bodyPr wrap="square" rtlCol="0">
            <a:spAutoFit/>
          </a:bodyPr>
          <a:lstStyle/>
          <a:p>
            <a:pPr algn="ctr"/>
            <a:r>
              <a:rPr lang="en-US" b="1" u="sng" dirty="0" smtClean="0"/>
              <a:t>Positive Practices during Modeling:</a:t>
            </a:r>
          </a:p>
          <a:p>
            <a:pPr marL="285750" indent="-285750">
              <a:buFont typeface="Arial" panose="020B0604020202020204" pitchFamily="34" charset="0"/>
              <a:buChar char="•"/>
            </a:pPr>
            <a:r>
              <a:rPr lang="en-US" sz="1750" dirty="0" smtClean="0"/>
              <a:t>After the teacher models the procedure once, the student are invited to help the teacher by answer questions on the procedural steps</a:t>
            </a:r>
          </a:p>
          <a:p>
            <a:pPr marL="285750" indent="-285750">
              <a:buFont typeface="Arial" panose="020B0604020202020204" pitchFamily="34" charset="0"/>
              <a:buChar char="•"/>
            </a:pPr>
            <a:r>
              <a:rPr lang="en-US" sz="1750" dirty="0" smtClean="0"/>
              <a:t>However the teacher still actually performs the behavior</a:t>
            </a:r>
          </a:p>
        </p:txBody>
      </p:sp>
    </p:spTree>
    <p:extLst>
      <p:ext uri="{BB962C8B-B14F-4D97-AF65-F5344CB8AC3E}">
        <p14:creationId xmlns:p14="http://schemas.microsoft.com/office/powerpoint/2010/main" val="307115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7929" y="304800"/>
            <a:ext cx="6324600" cy="762000"/>
          </a:xfrm>
        </p:spPr>
        <p:txBody>
          <a:bodyPr>
            <a:normAutofit/>
          </a:bodyPr>
          <a:lstStyle/>
          <a:p>
            <a:r>
              <a:rPr lang="en-US" dirty="0" smtClean="0">
                <a:solidFill>
                  <a:schemeClr val="tx1"/>
                </a:solidFill>
              </a:rPr>
              <a:t>Review </a:t>
            </a:r>
            <a:r>
              <a:rPr lang="en-US" dirty="0" smtClean="0">
                <a:solidFill>
                  <a:schemeClr val="tx1"/>
                </a:solidFill>
              </a:rPr>
              <a:t>Application 2.4 </a:t>
            </a:r>
            <a:r>
              <a:rPr lang="en-US" sz="1100" dirty="0" smtClean="0">
                <a:solidFill>
                  <a:schemeClr val="tx1"/>
                </a:solidFill>
              </a:rPr>
              <a:t>continued</a:t>
            </a:r>
            <a:endParaRPr lang="en-US" sz="1100" dirty="0">
              <a:solidFill>
                <a:schemeClr val="tx1"/>
              </a:solidFill>
            </a:endParaRPr>
          </a:p>
        </p:txBody>
      </p:sp>
      <p:sp>
        <p:nvSpPr>
          <p:cNvPr id="7" name="TextBox 6"/>
          <p:cNvSpPr txBox="1"/>
          <p:nvPr/>
        </p:nvSpPr>
        <p:spPr>
          <a:xfrm>
            <a:off x="381000" y="1219200"/>
            <a:ext cx="3200400" cy="3877985"/>
          </a:xfrm>
          <a:prstGeom prst="rect">
            <a:avLst/>
          </a:prstGeom>
          <a:noFill/>
        </p:spPr>
        <p:txBody>
          <a:bodyPr wrap="square" rtlCol="0">
            <a:spAutoFit/>
          </a:bodyPr>
          <a:lstStyle/>
          <a:p>
            <a:pPr algn="ctr"/>
            <a:r>
              <a:rPr lang="en-US" b="1" u="sng" dirty="0" smtClean="0"/>
              <a:t>Positive Practices during Guided Practice:</a:t>
            </a:r>
          </a:p>
          <a:p>
            <a:pPr marL="285750" indent="-285750">
              <a:buFont typeface="Arial" panose="020B0604020202020204" pitchFamily="34" charset="0"/>
              <a:buChar char="•"/>
            </a:pPr>
            <a:r>
              <a:rPr lang="en-US" sz="1750" dirty="0" smtClean="0"/>
              <a:t>Initially, students are told what to do and they complete each step in the procedure</a:t>
            </a:r>
          </a:p>
          <a:p>
            <a:endParaRPr lang="en-US" sz="1750" dirty="0" smtClean="0"/>
          </a:p>
          <a:p>
            <a:pPr marL="285750" indent="-285750">
              <a:buFont typeface="Arial" panose="020B0604020202020204" pitchFamily="34" charset="0"/>
              <a:buChar char="•"/>
            </a:pPr>
            <a:r>
              <a:rPr lang="en-US" sz="1750" dirty="0" smtClean="0"/>
              <a:t>Teacher asks questions guiding students in completion of the procedure</a:t>
            </a:r>
          </a:p>
          <a:p>
            <a:endParaRPr lang="en-US" sz="1750" dirty="0" smtClean="0"/>
          </a:p>
          <a:p>
            <a:pPr marL="285750" indent="-285750">
              <a:buFont typeface="Arial" panose="020B0604020202020204" pitchFamily="34" charset="0"/>
              <a:buChar char="•"/>
            </a:pPr>
            <a:r>
              <a:rPr lang="en-US" sz="1750" dirty="0" smtClean="0"/>
              <a:t>Teacher gives a reminder then students complete the steps in the procedure</a:t>
            </a:r>
          </a:p>
        </p:txBody>
      </p:sp>
      <p:sp>
        <p:nvSpPr>
          <p:cNvPr id="9" name="TextBox 8"/>
          <p:cNvSpPr txBox="1"/>
          <p:nvPr/>
        </p:nvSpPr>
        <p:spPr>
          <a:xfrm>
            <a:off x="4343400" y="1295400"/>
            <a:ext cx="3810000" cy="2262158"/>
          </a:xfrm>
          <a:prstGeom prst="rect">
            <a:avLst/>
          </a:prstGeom>
          <a:noFill/>
        </p:spPr>
        <p:txBody>
          <a:bodyPr wrap="square" rtlCol="0">
            <a:spAutoFit/>
          </a:bodyPr>
          <a:lstStyle/>
          <a:p>
            <a:pPr algn="ctr"/>
            <a:r>
              <a:rPr lang="en-US" b="1" u="sng" dirty="0" smtClean="0"/>
              <a:t>Positive Practices during Unprompted Practice:</a:t>
            </a:r>
          </a:p>
          <a:p>
            <a:pPr marL="285750" indent="-285750">
              <a:buFont typeface="Arial" panose="020B0604020202020204" pitchFamily="34" charset="0"/>
              <a:buChar char="•"/>
            </a:pPr>
            <a:r>
              <a:rPr lang="en-US" sz="1750" dirty="0" smtClean="0"/>
              <a:t>During this segment, students use the procedure for determining the main idea independently</a:t>
            </a:r>
          </a:p>
          <a:p>
            <a:endParaRPr lang="en-US" sz="1750" dirty="0" smtClean="0"/>
          </a:p>
          <a:p>
            <a:pPr marL="285750" indent="-285750">
              <a:buFont typeface="Arial" panose="020B0604020202020204" pitchFamily="34" charset="0"/>
              <a:buChar char="•"/>
            </a:pPr>
            <a:r>
              <a:rPr lang="en-US" sz="1750" dirty="0" smtClean="0"/>
              <a:t>Teacher moves around the room monitoring their performance</a:t>
            </a:r>
            <a:endParaRPr lang="en-US" sz="1750" dirty="0"/>
          </a:p>
        </p:txBody>
      </p:sp>
      <p:sp>
        <p:nvSpPr>
          <p:cNvPr id="10" name="TextBox 9"/>
          <p:cNvSpPr txBox="1"/>
          <p:nvPr/>
        </p:nvSpPr>
        <p:spPr>
          <a:xfrm>
            <a:off x="3657600" y="3886200"/>
            <a:ext cx="5181600" cy="1446550"/>
          </a:xfrm>
          <a:prstGeom prst="rect">
            <a:avLst/>
          </a:prstGeom>
          <a:noFill/>
        </p:spPr>
        <p:txBody>
          <a:bodyPr wrap="square" rtlCol="0">
            <a:spAutoFit/>
          </a:bodyPr>
          <a:lstStyle/>
          <a:p>
            <a:pPr algn="ctr"/>
            <a:r>
              <a:rPr lang="en-US" b="1" u="sng" dirty="0" smtClean="0"/>
              <a:t>Closing Positive Practices:</a:t>
            </a:r>
          </a:p>
          <a:p>
            <a:pPr marL="285750" indent="-285750">
              <a:buFont typeface="Arial" panose="020B0604020202020204" pitchFamily="34" charset="0"/>
              <a:buChar char="•"/>
            </a:pPr>
            <a:r>
              <a:rPr lang="en-US" sz="1750" dirty="0" smtClean="0"/>
              <a:t>A brief review where the teacher asks students questions concerning the importance of determining the main idea and of asking questions that can direct them to the main idea</a:t>
            </a:r>
          </a:p>
        </p:txBody>
      </p:sp>
    </p:spTree>
    <p:extLst>
      <p:ext uri="{BB962C8B-B14F-4D97-AF65-F5344CB8AC3E}">
        <p14:creationId xmlns:p14="http://schemas.microsoft.com/office/powerpoint/2010/main" val="412331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Rectangle 3"/>
          <p:cNvSpPr>
            <a:spLocks noGrp="1" noChangeArrowheads="1"/>
          </p:cNvSpPr>
          <p:nvPr>
            <p:ph idx="1"/>
          </p:nvPr>
        </p:nvSpPr>
        <p:spPr>
          <a:xfrm>
            <a:off x="1066512" y="1828800"/>
            <a:ext cx="7166099" cy="4724929"/>
          </a:xfrm>
          <a:ln>
            <a:solidFill>
              <a:srgbClr val="FF0000"/>
            </a:solidFill>
          </a:ln>
        </p:spPr>
        <p:txBody>
          <a:bodyPr>
            <a:normAutofit fontScale="55000" lnSpcReduction="20000"/>
          </a:bodyPr>
          <a:lstStyle/>
          <a:p>
            <a:pPr marL="299933" indent="-299933" defTabSz="799820">
              <a:lnSpc>
                <a:spcPct val="90000"/>
              </a:lnSpc>
              <a:buNone/>
              <a:defRPr/>
            </a:pPr>
            <a:r>
              <a:rPr lang="en-US" sz="5700" b="1" u="sng" dirty="0" smtClean="0"/>
              <a:t>Three Key Parts for Every Lesson</a:t>
            </a:r>
            <a:r>
              <a:rPr lang="en-US" sz="5700" b="1" dirty="0" smtClean="0"/>
              <a:t>:</a:t>
            </a:r>
          </a:p>
          <a:p>
            <a:pPr marL="299933" indent="-299933" defTabSz="799820">
              <a:lnSpc>
                <a:spcPct val="90000"/>
              </a:lnSpc>
              <a:buNone/>
              <a:defRPr/>
            </a:pPr>
            <a:endParaRPr lang="en-US" sz="5700" b="1" dirty="0" smtClean="0"/>
          </a:p>
          <a:p>
            <a:pPr marL="299933" indent="-299933" defTabSz="799820">
              <a:lnSpc>
                <a:spcPct val="90000"/>
              </a:lnSpc>
              <a:buNone/>
              <a:defRPr/>
            </a:pPr>
            <a:r>
              <a:rPr lang="en-US" sz="5700" b="1" dirty="0" smtClean="0"/>
              <a:t>1.  Opening </a:t>
            </a:r>
            <a:endParaRPr lang="en-US" sz="5700" dirty="0"/>
          </a:p>
          <a:p>
            <a:pPr marL="1399685" lvl="3" indent="-199955" defTabSz="799820">
              <a:lnSpc>
                <a:spcPct val="90000"/>
              </a:lnSpc>
              <a:defRPr/>
            </a:pPr>
            <a:r>
              <a:rPr lang="en-US" sz="5700" dirty="0"/>
              <a:t>attention</a:t>
            </a:r>
          </a:p>
          <a:p>
            <a:pPr marL="1399685" lvl="3" indent="-199955" defTabSz="799820">
              <a:lnSpc>
                <a:spcPct val="90000"/>
              </a:lnSpc>
              <a:defRPr/>
            </a:pPr>
            <a:r>
              <a:rPr lang="en-US" sz="5700" dirty="0"/>
              <a:t>review</a:t>
            </a:r>
          </a:p>
          <a:p>
            <a:pPr marL="1399685" lvl="3" indent="-199955" defTabSz="799820">
              <a:lnSpc>
                <a:spcPct val="90000"/>
              </a:lnSpc>
              <a:defRPr/>
            </a:pPr>
            <a:r>
              <a:rPr lang="en-US" sz="5700" dirty="0"/>
              <a:t>preview</a:t>
            </a:r>
          </a:p>
          <a:p>
            <a:pPr marL="299933" indent="-299933" defTabSz="799820">
              <a:lnSpc>
                <a:spcPct val="90000"/>
              </a:lnSpc>
              <a:buNone/>
              <a:defRPr/>
            </a:pPr>
            <a:r>
              <a:rPr lang="en-US" sz="5700" b="1" dirty="0" smtClean="0"/>
              <a:t>2.  Body</a:t>
            </a:r>
            <a:endParaRPr lang="en-US" sz="5700" b="1" dirty="0"/>
          </a:p>
          <a:p>
            <a:pPr marL="299933" indent="-299933" defTabSz="799820">
              <a:lnSpc>
                <a:spcPct val="90000"/>
              </a:lnSpc>
              <a:buNone/>
              <a:defRPr/>
            </a:pPr>
            <a:endParaRPr lang="en-US" sz="5700" dirty="0"/>
          </a:p>
          <a:p>
            <a:pPr marL="299933" indent="-299933" defTabSz="799820">
              <a:lnSpc>
                <a:spcPct val="90000"/>
              </a:lnSpc>
              <a:buNone/>
              <a:defRPr/>
            </a:pPr>
            <a:r>
              <a:rPr lang="en-US" sz="5700" b="1" dirty="0" smtClean="0"/>
              <a:t>3.  Closing</a:t>
            </a:r>
            <a:r>
              <a:rPr lang="en-US" sz="5700" dirty="0" smtClean="0"/>
              <a:t> </a:t>
            </a:r>
            <a:endParaRPr lang="en-US" sz="5700" dirty="0"/>
          </a:p>
          <a:p>
            <a:pPr marL="1399685" lvl="3" indent="-199955" defTabSz="799820">
              <a:lnSpc>
                <a:spcPct val="90000"/>
              </a:lnSpc>
              <a:defRPr/>
            </a:pPr>
            <a:r>
              <a:rPr lang="en-US" sz="5700" dirty="0"/>
              <a:t>review</a:t>
            </a:r>
          </a:p>
          <a:p>
            <a:pPr marL="1399685" lvl="3" indent="-199955" defTabSz="799820">
              <a:lnSpc>
                <a:spcPct val="90000"/>
              </a:lnSpc>
              <a:defRPr/>
            </a:pPr>
            <a:r>
              <a:rPr lang="en-US" sz="5700" dirty="0" smtClean="0"/>
              <a:t>preview</a:t>
            </a:r>
            <a:endParaRPr lang="en-US" sz="5700" dirty="0"/>
          </a:p>
        </p:txBody>
      </p:sp>
      <p:sp>
        <p:nvSpPr>
          <p:cNvPr id="6" name="Slide Number Placeholder 5"/>
          <p:cNvSpPr>
            <a:spLocks noGrp="1"/>
          </p:cNvSpPr>
          <p:nvPr>
            <p:ph type="sldNum" sz="quarter" idx="12"/>
          </p:nvPr>
        </p:nvSpPr>
        <p:spPr/>
        <p:txBody>
          <a:bodyPr/>
          <a:lstStyle/>
          <a:p>
            <a:pPr>
              <a:defRPr/>
            </a:pPr>
            <a:fld id="{F63D0C97-0C8D-D143-BB2E-7A5EC772CB74}" type="slidenum">
              <a:rPr lang="en-US"/>
              <a:pPr>
                <a:defRPr/>
              </a:pPr>
              <a:t>4</a:t>
            </a:fld>
            <a:endParaRPr lang="en-US" dirty="0"/>
          </a:p>
        </p:txBody>
      </p:sp>
      <p:sp>
        <p:nvSpPr>
          <p:cNvPr id="402434" name="Rectangle 2"/>
          <p:cNvSpPr>
            <a:spLocks noGrp="1" noChangeArrowheads="1"/>
          </p:cNvSpPr>
          <p:nvPr>
            <p:ph type="title"/>
          </p:nvPr>
        </p:nvSpPr>
        <p:spPr>
          <a:xfrm>
            <a:off x="457200" y="274638"/>
            <a:ext cx="8229600" cy="1630362"/>
          </a:xfrm>
        </p:spPr>
        <p:txBody>
          <a:bodyPr/>
          <a:lstStyle/>
          <a:p>
            <a:pPr defTabSz="913685">
              <a:defRPr/>
            </a:pPr>
            <a:r>
              <a:rPr lang="en-US" sz="3500" b="1" dirty="0">
                <a:solidFill>
                  <a:schemeClr val="tx1"/>
                </a:solidFill>
              </a:rPr>
              <a:t>Provide Systematic </a:t>
            </a:r>
            <a:r>
              <a:rPr lang="en-US" sz="3500" b="1" dirty="0" smtClean="0">
                <a:solidFill>
                  <a:schemeClr val="tx1"/>
                </a:solidFill>
              </a:rPr>
              <a:t>Instruction for the Lesson</a:t>
            </a:r>
            <a:r>
              <a:rPr lang="en-US" dirty="0" smtClean="0"/>
              <a:t> </a:t>
            </a:r>
            <a:endParaRPr lang="en-US" dirty="0" smtClean="0">
              <a:cs typeface="+mj-cs"/>
            </a:endParaRPr>
          </a:p>
        </p:txBody>
      </p:sp>
    </p:spTree>
    <p:extLst>
      <p:ext uri="{BB962C8B-B14F-4D97-AF65-F5344CB8AC3E}">
        <p14:creationId xmlns:p14="http://schemas.microsoft.com/office/powerpoint/2010/main" val="2033036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6019800" cy="762000"/>
          </a:xfrm>
        </p:spPr>
        <p:txBody>
          <a:bodyPr/>
          <a:lstStyle/>
          <a:p>
            <a:r>
              <a:rPr lang="en-US" dirty="0" smtClean="0">
                <a:solidFill>
                  <a:schemeClr val="tx1"/>
                </a:solidFill>
              </a:rPr>
              <a:t>Review </a:t>
            </a:r>
            <a:r>
              <a:rPr lang="en-US" dirty="0" smtClean="0">
                <a:solidFill>
                  <a:schemeClr val="tx1"/>
                </a:solidFill>
              </a:rPr>
              <a:t>Application 2.5</a:t>
            </a:r>
            <a:endParaRPr lang="en-US" dirty="0">
              <a:solidFill>
                <a:schemeClr val="tx1"/>
              </a:solidFill>
            </a:endParaRPr>
          </a:p>
        </p:txBody>
      </p:sp>
      <p:sp>
        <p:nvSpPr>
          <p:cNvPr id="3" name="Subtitle 2"/>
          <p:cNvSpPr>
            <a:spLocks noGrp="1"/>
          </p:cNvSpPr>
          <p:nvPr>
            <p:ph type="subTitle" idx="1"/>
          </p:nvPr>
        </p:nvSpPr>
        <p:spPr>
          <a:xfrm>
            <a:off x="6248400" y="381000"/>
            <a:ext cx="2514600" cy="457200"/>
          </a:xfrm>
        </p:spPr>
        <p:txBody>
          <a:bodyPr>
            <a:normAutofit fontScale="85000" lnSpcReduction="10000"/>
          </a:bodyPr>
          <a:lstStyle/>
          <a:p>
            <a:r>
              <a:rPr lang="en-US" sz="1400" dirty="0" smtClean="0">
                <a:solidFill>
                  <a:schemeClr val="tx1"/>
                </a:solidFill>
              </a:rPr>
              <a:t>Seventh grade ELA-  multiple days lesson consecutive sentences</a:t>
            </a:r>
            <a:endParaRPr lang="en-US" sz="1400" dirty="0" smtClean="0">
              <a:solidFill>
                <a:schemeClr val="tx1"/>
              </a:solidFill>
            </a:endParaRPr>
          </a:p>
          <a:p>
            <a:endParaRPr lang="en-US" dirty="0" smtClean="0">
              <a:solidFill>
                <a:schemeClr val="tx1"/>
              </a:solidFill>
            </a:endParaRPr>
          </a:p>
        </p:txBody>
      </p:sp>
      <p:sp>
        <p:nvSpPr>
          <p:cNvPr id="4" name="Rectangle 3"/>
          <p:cNvSpPr/>
          <p:nvPr/>
        </p:nvSpPr>
        <p:spPr>
          <a:xfrm>
            <a:off x="762000" y="1082380"/>
            <a:ext cx="2514600" cy="1477328"/>
          </a:xfrm>
          <a:prstGeom prst="rect">
            <a:avLst/>
          </a:prstGeom>
        </p:spPr>
        <p:txBody>
          <a:bodyPr wrap="square">
            <a:spAutoFit/>
          </a:bodyPr>
          <a:lstStyle/>
          <a:p>
            <a:pPr algn="ctr"/>
            <a:r>
              <a:rPr lang="en-US" b="1" dirty="0" smtClean="0"/>
              <a:t>Let’s read the directions together followed by the background information.</a:t>
            </a:r>
            <a:endParaRPr lang="en-US" b="1" dirty="0"/>
          </a:p>
        </p:txBody>
      </p:sp>
      <p:sp>
        <p:nvSpPr>
          <p:cNvPr id="5" name="Rectangle 4"/>
          <p:cNvSpPr/>
          <p:nvPr/>
        </p:nvSpPr>
        <p:spPr>
          <a:xfrm>
            <a:off x="500743" y="2667000"/>
            <a:ext cx="3276600" cy="1477328"/>
          </a:xfrm>
          <a:prstGeom prst="rect">
            <a:avLst/>
          </a:prstGeom>
        </p:spPr>
        <p:txBody>
          <a:bodyPr wrap="square">
            <a:spAutoFit/>
          </a:bodyPr>
          <a:lstStyle/>
          <a:p>
            <a:pPr algn="ctr"/>
            <a:r>
              <a:rPr lang="en-US" dirty="0"/>
              <a:t>After </a:t>
            </a:r>
            <a:r>
              <a:rPr lang="en-US" dirty="0" smtClean="0"/>
              <a:t>reading quietly out loud with your partner, go back and note any exemplary practices evidenced during the opening, body, and closing of the lesson.</a:t>
            </a:r>
            <a:endParaRPr lang="en-US" dirty="0"/>
          </a:p>
        </p:txBody>
      </p:sp>
      <p:sp>
        <p:nvSpPr>
          <p:cNvPr id="6" name="Rectangle 5"/>
          <p:cNvSpPr/>
          <p:nvPr/>
        </p:nvSpPr>
        <p:spPr>
          <a:xfrm>
            <a:off x="4082142" y="1066800"/>
            <a:ext cx="4680858" cy="5355312"/>
          </a:xfrm>
          <a:prstGeom prst="rect">
            <a:avLst/>
          </a:prstGeom>
        </p:spPr>
        <p:txBody>
          <a:bodyPr wrap="square">
            <a:spAutoFit/>
          </a:bodyPr>
          <a:lstStyle/>
          <a:p>
            <a:pPr algn="ctr"/>
            <a:r>
              <a:rPr lang="en-US" b="1" u="sng" dirty="0"/>
              <a:t>Critique– Opening:</a:t>
            </a:r>
          </a:p>
          <a:p>
            <a:pPr marL="285750" indent="-285750">
              <a:buFont typeface="Arial" panose="020B0604020202020204" pitchFamily="34" charset="0"/>
              <a:buChar char="•"/>
            </a:pPr>
            <a:r>
              <a:rPr lang="en-US" dirty="0" smtClean="0"/>
              <a:t>Goal of lesson stated– used consistently with all three lessons</a:t>
            </a:r>
          </a:p>
          <a:p>
            <a:pPr marL="285750" indent="-285750">
              <a:buFont typeface="Arial" panose="020B0604020202020204" pitchFamily="34" charset="0"/>
              <a:buChar char="•"/>
            </a:pPr>
            <a:r>
              <a:rPr lang="en-US" dirty="0" smtClean="0"/>
              <a:t>Discuss the relevance of the skills:</a:t>
            </a:r>
          </a:p>
          <a:p>
            <a:pPr marL="742950" lvl="1" indent="-285750">
              <a:buFont typeface="Arial" panose="020B0604020202020204" pitchFamily="34" charset="0"/>
              <a:buChar char="•"/>
            </a:pPr>
            <a:r>
              <a:rPr lang="en-US" dirty="0" smtClean="0"/>
              <a:t>1</a:t>
            </a:r>
            <a:r>
              <a:rPr lang="en-US" baseline="30000" dirty="0" smtClean="0"/>
              <a:t>st</a:t>
            </a:r>
            <a:r>
              <a:rPr lang="en-US" dirty="0" smtClean="0"/>
              <a:t> lesson- teacher tells them why skill is important</a:t>
            </a:r>
          </a:p>
          <a:p>
            <a:pPr marL="742950" lvl="1" indent="-285750">
              <a:buFont typeface="Arial" panose="020B0604020202020204" pitchFamily="34" charset="0"/>
              <a:buChar char="•"/>
            </a:pPr>
            <a:r>
              <a:rPr lang="en-US" dirty="0" smtClean="0"/>
              <a:t>2</a:t>
            </a:r>
            <a:r>
              <a:rPr lang="en-US" baseline="30000" dirty="0" smtClean="0"/>
              <a:t>nd</a:t>
            </a:r>
            <a:r>
              <a:rPr lang="en-US" dirty="0" smtClean="0"/>
              <a:t> lesson-students asked the relevance of the skill having some experience</a:t>
            </a:r>
          </a:p>
          <a:p>
            <a:pPr marL="742950" lvl="1" indent="-285750">
              <a:buFont typeface="Arial" panose="020B0604020202020204" pitchFamily="34" charset="0"/>
              <a:buChar char="•"/>
            </a:pPr>
            <a:r>
              <a:rPr lang="en-US" dirty="0" smtClean="0"/>
              <a:t>Focused on the larger goal of sentence combining rather than on combining sentences with adjectives</a:t>
            </a:r>
          </a:p>
          <a:p>
            <a:pPr marL="285750" indent="-285750">
              <a:buFont typeface="Arial" panose="020B0604020202020204" pitchFamily="34" charset="0"/>
              <a:buChar char="•"/>
            </a:pPr>
            <a:r>
              <a:rPr lang="en-US" dirty="0" smtClean="0"/>
              <a:t>Review of critical prerequisite skills:</a:t>
            </a:r>
          </a:p>
          <a:p>
            <a:pPr marL="742950" lvl="1" indent="-285750">
              <a:buFont typeface="Arial" panose="020B0604020202020204" pitchFamily="34" charset="0"/>
              <a:buChar char="•"/>
            </a:pPr>
            <a:r>
              <a:rPr lang="en-US" dirty="0" smtClean="0"/>
              <a:t>1</a:t>
            </a:r>
            <a:r>
              <a:rPr lang="en-US" baseline="30000" dirty="0" smtClean="0"/>
              <a:t>st</a:t>
            </a:r>
            <a:r>
              <a:rPr lang="en-US" dirty="0" smtClean="0"/>
              <a:t> lesson- reviews meanings of “adjective” and “the use of articles “a” and “an”</a:t>
            </a:r>
          </a:p>
          <a:p>
            <a:pPr marL="742950" lvl="1" indent="-285750">
              <a:buFont typeface="Arial" panose="020B0604020202020204" pitchFamily="34" charset="0"/>
              <a:buChar char="•"/>
            </a:pPr>
            <a:r>
              <a:rPr lang="en-US" dirty="0" smtClean="0"/>
              <a:t>Not repeated in subsequent two lesson due to students’ demonstrated proficiency in these skills</a:t>
            </a:r>
            <a:endParaRPr lang="en-US" dirty="0"/>
          </a:p>
        </p:txBody>
      </p:sp>
      <p:sp>
        <p:nvSpPr>
          <p:cNvPr id="8" name="TextBox 7"/>
          <p:cNvSpPr txBox="1"/>
          <p:nvPr/>
        </p:nvSpPr>
        <p:spPr>
          <a:xfrm>
            <a:off x="348343" y="4281629"/>
            <a:ext cx="3581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How does the teacher alter the opening, body, and closing over the 3 days of instruction?  </a:t>
            </a:r>
          </a:p>
          <a:p>
            <a:pPr marL="285750" indent="-285750">
              <a:buFont typeface="Arial" panose="020B0604020202020204" pitchFamily="34" charset="0"/>
              <a:buChar char="•"/>
            </a:pPr>
            <a:r>
              <a:rPr lang="en-US" dirty="0" smtClean="0"/>
              <a:t>Why do you believe these changes are made?</a:t>
            </a:r>
            <a:endParaRPr lang="en-US" dirty="0"/>
          </a:p>
        </p:txBody>
      </p:sp>
    </p:spTree>
    <p:extLst>
      <p:ext uri="{BB962C8B-B14F-4D97-AF65-F5344CB8AC3E}">
        <p14:creationId xmlns:p14="http://schemas.microsoft.com/office/powerpoint/2010/main" val="1859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3" dur="500"/>
                                        <p:tgtEl>
                                          <p:spTgt spid="6">
                                            <p:txEl>
                                              <p:pRg st="0" end="0"/>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6" dur="500"/>
                                        <p:tgtEl>
                                          <p:spTgt spid="6">
                                            <p:txEl>
                                              <p:pRg st="1" end="1"/>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9" dur="500"/>
                                        <p:tgtEl>
                                          <p:spTgt spid="6">
                                            <p:txEl>
                                              <p:pRg st="2" end="2"/>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2" dur="500"/>
                                        <p:tgtEl>
                                          <p:spTgt spid="6">
                                            <p:txEl>
                                              <p:pRg st="3" end="3"/>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5" dur="500"/>
                                        <p:tgtEl>
                                          <p:spTgt spid="6">
                                            <p:txEl>
                                              <p:pRg st="4" end="4"/>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8" dur="500"/>
                                        <p:tgtEl>
                                          <p:spTgt spid="6">
                                            <p:txEl>
                                              <p:pRg st="5" end="5"/>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1" dur="500"/>
                                        <p:tgtEl>
                                          <p:spTgt spid="6">
                                            <p:txEl>
                                              <p:pRg st="6" end="6"/>
                                            </p:txEl>
                                          </p:spTgt>
                                        </p:tgtEl>
                                      </p:cBhvr>
                                    </p:animEffect>
                                  </p:childTnLst>
                                </p:cTn>
                              </p:par>
                              <p:par>
                                <p:cTn id="52" presetID="14" presetClass="entr" presetSubtype="10" fill="hold" nodeType="with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4" dur="500"/>
                                        <p:tgtEl>
                                          <p:spTgt spid="6">
                                            <p:txEl>
                                              <p:pRg st="7" end="7"/>
                                            </p:txEl>
                                          </p:spTgt>
                                        </p:tgtEl>
                                      </p:cBhvr>
                                    </p:animEffect>
                                  </p:childTnLst>
                                </p:cTn>
                              </p:par>
                              <p:par>
                                <p:cTn id="55" presetID="14" presetClass="entr" presetSubtype="10"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randombar(horizontal)">
                                      <p:cBhvr>
                                        <p:cTn id="5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7929" y="304800"/>
            <a:ext cx="6324600" cy="762000"/>
          </a:xfrm>
        </p:spPr>
        <p:txBody>
          <a:bodyPr>
            <a:normAutofit/>
          </a:bodyPr>
          <a:lstStyle/>
          <a:p>
            <a:r>
              <a:rPr lang="en-US" dirty="0" smtClean="0">
                <a:solidFill>
                  <a:schemeClr val="tx1"/>
                </a:solidFill>
              </a:rPr>
              <a:t>Review </a:t>
            </a:r>
            <a:r>
              <a:rPr lang="en-US" dirty="0" smtClean="0">
                <a:solidFill>
                  <a:schemeClr val="tx1"/>
                </a:solidFill>
              </a:rPr>
              <a:t>Application 2.5 </a:t>
            </a:r>
            <a:r>
              <a:rPr lang="en-US" sz="1100" dirty="0" smtClean="0">
                <a:solidFill>
                  <a:schemeClr val="tx1"/>
                </a:solidFill>
              </a:rPr>
              <a:t>continued</a:t>
            </a:r>
            <a:endParaRPr lang="en-US" sz="1100" dirty="0">
              <a:solidFill>
                <a:schemeClr val="tx1"/>
              </a:solidFill>
            </a:endParaRPr>
          </a:p>
        </p:txBody>
      </p:sp>
      <p:sp>
        <p:nvSpPr>
          <p:cNvPr id="7" name="TextBox 6"/>
          <p:cNvSpPr txBox="1"/>
          <p:nvPr/>
        </p:nvSpPr>
        <p:spPr>
          <a:xfrm>
            <a:off x="381000" y="2895600"/>
            <a:ext cx="4114800" cy="3877985"/>
          </a:xfrm>
          <a:prstGeom prst="rect">
            <a:avLst/>
          </a:prstGeom>
          <a:noFill/>
        </p:spPr>
        <p:txBody>
          <a:bodyPr wrap="square" rtlCol="0">
            <a:spAutoFit/>
          </a:bodyPr>
          <a:lstStyle/>
          <a:p>
            <a:pPr algn="ctr"/>
            <a:r>
              <a:rPr lang="en-US" b="1" u="sng" dirty="0" smtClean="0"/>
              <a:t>Positive Practices during Guided Practice:</a:t>
            </a:r>
          </a:p>
          <a:p>
            <a:pPr marL="285750" indent="-285750">
              <a:buFont typeface="Arial" panose="020B0604020202020204" pitchFamily="34" charset="0"/>
              <a:buChar char="•"/>
            </a:pPr>
            <a:r>
              <a:rPr lang="en-US" sz="1750" dirty="0" smtClean="0"/>
              <a:t>Day 1, the teacher guides students in doing the first item by telling them what to do.</a:t>
            </a:r>
          </a:p>
          <a:p>
            <a:pPr marL="285750" indent="-285750">
              <a:buFont typeface="Arial" panose="020B0604020202020204" pitchFamily="34" charset="0"/>
              <a:buChar char="•"/>
            </a:pPr>
            <a:r>
              <a:rPr lang="en-US" sz="1750" dirty="0" smtClean="0"/>
              <a:t>On the next two items, the teacher asks students questions to promote their performance.</a:t>
            </a:r>
          </a:p>
          <a:p>
            <a:pPr marL="285750" indent="-285750">
              <a:buFont typeface="Arial" panose="020B0604020202020204" pitchFamily="34" charset="0"/>
              <a:buChar char="•"/>
            </a:pPr>
            <a:r>
              <a:rPr lang="en-US" sz="1750" dirty="0" smtClean="0"/>
              <a:t>Day 2, the teacher guides students in the same manner as Day 1 but with fewer items because of demonstrated proficiency.</a:t>
            </a:r>
          </a:p>
          <a:p>
            <a:pPr marL="285750" indent="-285750">
              <a:buFont typeface="Arial" panose="020B0604020202020204" pitchFamily="34" charset="0"/>
              <a:buChar char="•"/>
            </a:pPr>
            <a:r>
              <a:rPr lang="en-US" sz="1750" dirty="0" smtClean="0"/>
              <a:t>Day 3, the teacher only prompts students on one item.</a:t>
            </a:r>
          </a:p>
        </p:txBody>
      </p:sp>
      <p:sp>
        <p:nvSpPr>
          <p:cNvPr id="9" name="TextBox 8"/>
          <p:cNvSpPr txBox="1"/>
          <p:nvPr/>
        </p:nvSpPr>
        <p:spPr>
          <a:xfrm>
            <a:off x="4953004" y="1516923"/>
            <a:ext cx="3810000" cy="2531462"/>
          </a:xfrm>
          <a:prstGeom prst="rect">
            <a:avLst/>
          </a:prstGeom>
          <a:noFill/>
        </p:spPr>
        <p:txBody>
          <a:bodyPr wrap="square" rtlCol="0">
            <a:spAutoFit/>
          </a:bodyPr>
          <a:lstStyle/>
          <a:p>
            <a:pPr algn="ctr"/>
            <a:r>
              <a:rPr lang="en-US" b="1" u="sng" dirty="0" smtClean="0"/>
              <a:t>Positive Practices during Unprompted Practice:</a:t>
            </a:r>
          </a:p>
          <a:p>
            <a:pPr marL="285750" indent="-285750">
              <a:buFont typeface="Arial" panose="020B0604020202020204" pitchFamily="34" charset="0"/>
              <a:buChar char="•"/>
            </a:pPr>
            <a:r>
              <a:rPr lang="en-US" sz="1750" dirty="0" smtClean="0"/>
              <a:t>Day 1 has no unprompted practice because it is a new skill and proficiency wasn’t demonstrated.</a:t>
            </a:r>
          </a:p>
          <a:p>
            <a:pPr marL="285750" indent="-285750">
              <a:buFont typeface="Arial" panose="020B0604020202020204" pitchFamily="34" charset="0"/>
              <a:buChar char="•"/>
            </a:pPr>
            <a:r>
              <a:rPr lang="en-US" sz="1750" dirty="0" smtClean="0"/>
              <a:t>Day 2, the students complete one item independently.</a:t>
            </a:r>
          </a:p>
          <a:p>
            <a:pPr marL="285750" indent="-285750">
              <a:buFont typeface="Arial" panose="020B0604020202020204" pitchFamily="34" charset="0"/>
              <a:buChar char="•"/>
            </a:pPr>
            <a:r>
              <a:rPr lang="en-US" sz="1750" dirty="0" smtClean="0"/>
              <a:t>Day 3, the unprompted practice occurs three times.</a:t>
            </a:r>
            <a:endParaRPr lang="en-US" sz="1750" dirty="0"/>
          </a:p>
        </p:txBody>
      </p:sp>
      <p:sp>
        <p:nvSpPr>
          <p:cNvPr id="10" name="TextBox 9"/>
          <p:cNvSpPr txBox="1"/>
          <p:nvPr/>
        </p:nvSpPr>
        <p:spPr>
          <a:xfrm>
            <a:off x="4800600" y="4218839"/>
            <a:ext cx="4114800" cy="1985159"/>
          </a:xfrm>
          <a:prstGeom prst="rect">
            <a:avLst/>
          </a:prstGeom>
          <a:noFill/>
        </p:spPr>
        <p:txBody>
          <a:bodyPr wrap="square" rtlCol="0">
            <a:spAutoFit/>
          </a:bodyPr>
          <a:lstStyle/>
          <a:p>
            <a:pPr algn="ctr"/>
            <a:r>
              <a:rPr lang="en-US" b="1" u="sng" dirty="0" smtClean="0"/>
              <a:t>Closing Positive Practices:</a:t>
            </a:r>
          </a:p>
          <a:p>
            <a:pPr marL="285750" indent="-285750">
              <a:buFont typeface="Arial" panose="020B0604020202020204" pitchFamily="34" charset="0"/>
              <a:buChar char="•"/>
            </a:pPr>
            <a:r>
              <a:rPr lang="en-US" sz="1750" dirty="0" smtClean="0"/>
              <a:t>Day 1, the closing is a little longer.  It includes a review of what had been taught.</a:t>
            </a:r>
          </a:p>
          <a:p>
            <a:pPr marL="285750" indent="-285750">
              <a:buFont typeface="Arial" panose="020B0604020202020204" pitchFamily="34" charset="0"/>
              <a:buChar char="•"/>
            </a:pPr>
            <a:r>
              <a:rPr lang="en-US" sz="1750" dirty="0" smtClean="0"/>
              <a:t>Also what will be introduced on the subsequent day is stated</a:t>
            </a:r>
          </a:p>
          <a:p>
            <a:pPr marL="285750" indent="-285750">
              <a:buFont typeface="Arial" panose="020B0604020202020204" pitchFamily="34" charset="0"/>
              <a:buChar char="•"/>
            </a:pPr>
            <a:r>
              <a:rPr lang="en-US" sz="1750" dirty="0" smtClean="0"/>
              <a:t>Days 2 and 3- brief closing used</a:t>
            </a:r>
          </a:p>
        </p:txBody>
      </p:sp>
      <p:sp>
        <p:nvSpPr>
          <p:cNvPr id="6" name="TextBox 5"/>
          <p:cNvSpPr txBox="1"/>
          <p:nvPr/>
        </p:nvSpPr>
        <p:spPr>
          <a:xfrm>
            <a:off x="391886" y="1066800"/>
            <a:ext cx="4593775" cy="1715854"/>
          </a:xfrm>
          <a:prstGeom prst="rect">
            <a:avLst/>
          </a:prstGeom>
          <a:noFill/>
        </p:spPr>
        <p:txBody>
          <a:bodyPr wrap="square" rtlCol="0">
            <a:spAutoFit/>
          </a:bodyPr>
          <a:lstStyle/>
          <a:p>
            <a:pPr algn="ctr"/>
            <a:r>
              <a:rPr lang="en-US" b="1" u="sng" dirty="0" smtClean="0"/>
              <a:t>Body:  Positive Practices during Modeling:</a:t>
            </a:r>
          </a:p>
          <a:p>
            <a:pPr marL="285750" indent="-285750">
              <a:buFont typeface="Arial" panose="020B0604020202020204" pitchFamily="34" charset="0"/>
              <a:buChar char="•"/>
            </a:pPr>
            <a:r>
              <a:rPr lang="en-US" sz="1750" dirty="0" smtClean="0"/>
              <a:t>Teacher models the combining skill in 1</a:t>
            </a:r>
            <a:r>
              <a:rPr lang="en-US" sz="1750" baseline="30000" dirty="0" smtClean="0"/>
              <a:t>st</a:t>
            </a:r>
            <a:r>
              <a:rPr lang="en-US" sz="1750" dirty="0" smtClean="0"/>
              <a:t> lesson</a:t>
            </a:r>
          </a:p>
          <a:p>
            <a:pPr marL="285750" indent="-285750">
              <a:buFont typeface="Arial" panose="020B0604020202020204" pitchFamily="34" charset="0"/>
              <a:buChar char="•"/>
            </a:pPr>
            <a:r>
              <a:rPr lang="en-US" sz="1750" dirty="0" smtClean="0"/>
              <a:t>Students demonstrate proficiency during prompted practice; thus, modeling is not repeated on Days 2 and 3.</a:t>
            </a:r>
          </a:p>
        </p:txBody>
      </p:sp>
    </p:spTree>
    <p:extLst>
      <p:ext uri="{BB962C8B-B14F-4D97-AF65-F5344CB8AC3E}">
        <p14:creationId xmlns:p14="http://schemas.microsoft.com/office/powerpoint/2010/main" val="9971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609600"/>
            <a:ext cx="5105400" cy="533400"/>
          </a:xfrm>
        </p:spPr>
        <p:txBody>
          <a:bodyPr>
            <a:normAutofit fontScale="90000"/>
          </a:bodyPr>
          <a:lstStyle/>
          <a:p>
            <a:r>
              <a:rPr lang="en-US" dirty="0" smtClean="0">
                <a:solidFill>
                  <a:schemeClr val="tx1"/>
                </a:solidFill>
              </a:rPr>
              <a:t>Review Application </a:t>
            </a:r>
            <a:r>
              <a:rPr lang="en-US" dirty="0" smtClean="0">
                <a:solidFill>
                  <a:schemeClr val="tx1"/>
                </a:solidFill>
              </a:rPr>
              <a:t>2.6</a:t>
            </a:r>
            <a:endParaRPr lang="en-US" dirty="0">
              <a:solidFill>
                <a:schemeClr val="tx1"/>
              </a:solidFill>
            </a:endParaRPr>
          </a:p>
        </p:txBody>
      </p:sp>
      <p:sp>
        <p:nvSpPr>
          <p:cNvPr id="3" name="Subtitle 2"/>
          <p:cNvSpPr>
            <a:spLocks noGrp="1"/>
          </p:cNvSpPr>
          <p:nvPr>
            <p:ph type="subTitle" idx="1"/>
          </p:nvPr>
        </p:nvSpPr>
        <p:spPr>
          <a:xfrm>
            <a:off x="762000" y="1905000"/>
            <a:ext cx="2971800" cy="1371600"/>
          </a:xfrm>
        </p:spPr>
        <p:txBody>
          <a:bodyPr>
            <a:normAutofit/>
          </a:bodyPr>
          <a:lstStyle/>
          <a:p>
            <a:r>
              <a:rPr lang="en-US" u="sng" dirty="0" smtClean="0">
                <a:solidFill>
                  <a:schemeClr val="tx1"/>
                </a:solidFill>
              </a:rPr>
              <a:t>Identifying Potential problems and generating possible solutions</a:t>
            </a:r>
            <a:endParaRPr lang="en-US" dirty="0" smtClean="0">
              <a:solidFill>
                <a:schemeClr val="tx1"/>
              </a:solidFill>
            </a:endParaRPr>
          </a:p>
        </p:txBody>
      </p:sp>
      <p:sp>
        <p:nvSpPr>
          <p:cNvPr id="4" name="TextBox 3"/>
          <p:cNvSpPr txBox="1"/>
          <p:nvPr/>
        </p:nvSpPr>
        <p:spPr>
          <a:xfrm>
            <a:off x="5638800" y="1524000"/>
            <a:ext cx="2895600" cy="2246769"/>
          </a:xfrm>
          <a:prstGeom prst="rect">
            <a:avLst/>
          </a:prstGeom>
          <a:noFill/>
        </p:spPr>
        <p:txBody>
          <a:bodyPr wrap="square" rtlCol="0">
            <a:spAutoFit/>
          </a:bodyPr>
          <a:lstStyle/>
          <a:p>
            <a:pPr marL="457200" indent="-457200">
              <a:buFont typeface="+mj-lt"/>
              <a:buAutoNum type="arabicPeriod"/>
            </a:pPr>
            <a:r>
              <a:rPr lang="en-US" sz="2000" dirty="0" smtClean="0"/>
              <a:t>Assign a problem </a:t>
            </a:r>
          </a:p>
          <a:p>
            <a:r>
              <a:rPr lang="en-US" sz="2000" dirty="0" smtClean="0"/>
              <a:t>                 (#1 - #5)</a:t>
            </a:r>
          </a:p>
          <a:p>
            <a:pPr marL="457200" indent="-457200">
              <a:buFont typeface="+mj-lt"/>
              <a:buAutoNum type="arabicPeriod"/>
            </a:pPr>
            <a:r>
              <a:rPr lang="en-US" sz="2000" dirty="0" smtClean="0"/>
              <a:t>Discuss the problem, as partners, and possible solution.</a:t>
            </a:r>
          </a:p>
          <a:p>
            <a:pPr marL="457200" indent="-457200">
              <a:buFont typeface="+mj-lt"/>
              <a:buAutoNum type="arabicPeriod"/>
            </a:pPr>
            <a:r>
              <a:rPr lang="en-US" sz="2000" dirty="0" smtClean="0"/>
              <a:t>Will ask each group to share out.</a:t>
            </a:r>
            <a:endParaRPr lang="en-US" sz="2000" dirty="0"/>
          </a:p>
        </p:txBody>
      </p:sp>
      <p:sp>
        <p:nvSpPr>
          <p:cNvPr id="5" name="Rectangle 4"/>
          <p:cNvSpPr/>
          <p:nvPr/>
        </p:nvSpPr>
        <p:spPr>
          <a:xfrm>
            <a:off x="762000" y="3886200"/>
            <a:ext cx="7239000" cy="2431435"/>
          </a:xfrm>
          <a:prstGeom prst="rect">
            <a:avLst/>
          </a:prstGeom>
        </p:spPr>
        <p:txBody>
          <a:bodyPr wrap="square">
            <a:spAutoFit/>
          </a:bodyPr>
          <a:lstStyle/>
          <a:p>
            <a:pPr algn="ctr"/>
            <a:endParaRPr lang="en-US" b="1" u="sng" dirty="0"/>
          </a:p>
          <a:p>
            <a:pPr marL="342900" indent="-342900">
              <a:buFont typeface="+mj-lt"/>
              <a:buAutoNum type="arabicPeriod"/>
            </a:pPr>
            <a:r>
              <a:rPr lang="en-US" dirty="0" smtClean="0"/>
              <a:t>When reviewing a prerequisite skill during the opening of the lesson, the teacher has 3 of 8 students go to the board and solve the problems.</a:t>
            </a:r>
          </a:p>
          <a:p>
            <a:pPr marL="800100" lvl="1" indent="-342900">
              <a:buFont typeface="Arial" panose="020B0604020202020204" pitchFamily="34" charset="0"/>
              <a:buChar char="•"/>
            </a:pPr>
            <a:r>
              <a:rPr lang="en-US" sz="2000" dirty="0" smtClean="0"/>
              <a:t>Only verified that 3 students can perform the prerequisite skill.  Some students may not be ready for new material.</a:t>
            </a:r>
          </a:p>
          <a:p>
            <a:pPr marL="800100" lvl="1" indent="-342900">
              <a:buFont typeface="Arial" panose="020B0604020202020204" pitchFamily="34" charset="0"/>
              <a:buChar char="•"/>
            </a:pPr>
            <a:r>
              <a:rPr lang="en-US" sz="2000" dirty="0" smtClean="0"/>
              <a:t>Have all students perform the prerequisite skill. </a:t>
            </a:r>
          </a:p>
          <a:p>
            <a:pPr lvl="1"/>
            <a:r>
              <a:rPr lang="en-US" sz="2000" dirty="0"/>
              <a:t>	</a:t>
            </a:r>
            <a:r>
              <a:rPr lang="en-US" sz="2000" dirty="0" smtClean="0"/>
              <a:t>(How would you suggest?)</a:t>
            </a:r>
          </a:p>
        </p:txBody>
      </p:sp>
    </p:spTree>
    <p:extLst>
      <p:ext uri="{BB962C8B-B14F-4D97-AF65-F5344CB8AC3E}">
        <p14:creationId xmlns:p14="http://schemas.microsoft.com/office/powerpoint/2010/main" val="422756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circle(in)">
                                      <p:cBhvr>
                                        <p:cTn id="2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304800"/>
            <a:ext cx="5105400" cy="533400"/>
          </a:xfrm>
        </p:spPr>
        <p:txBody>
          <a:bodyPr>
            <a:normAutofit fontScale="90000"/>
          </a:bodyPr>
          <a:lstStyle/>
          <a:p>
            <a:r>
              <a:rPr lang="en-US" dirty="0" smtClean="0">
                <a:solidFill>
                  <a:schemeClr val="tx1"/>
                </a:solidFill>
              </a:rPr>
              <a:t>Review Application </a:t>
            </a:r>
            <a:r>
              <a:rPr lang="en-US" dirty="0" smtClean="0">
                <a:solidFill>
                  <a:schemeClr val="tx1"/>
                </a:solidFill>
              </a:rPr>
              <a:t>2.6</a:t>
            </a:r>
            <a:endParaRPr lang="en-US" dirty="0">
              <a:solidFill>
                <a:schemeClr val="tx1"/>
              </a:solidFill>
            </a:endParaRPr>
          </a:p>
        </p:txBody>
      </p:sp>
      <p:sp>
        <p:nvSpPr>
          <p:cNvPr id="5" name="Rectangle 4"/>
          <p:cNvSpPr/>
          <p:nvPr/>
        </p:nvSpPr>
        <p:spPr>
          <a:xfrm>
            <a:off x="381000" y="3739207"/>
            <a:ext cx="8610600" cy="2531462"/>
          </a:xfrm>
          <a:prstGeom prst="rect">
            <a:avLst/>
          </a:prstGeom>
        </p:spPr>
        <p:txBody>
          <a:bodyPr wrap="square">
            <a:spAutoFit/>
          </a:bodyPr>
          <a:lstStyle/>
          <a:p>
            <a:pPr marL="342900" indent="-342900">
              <a:buAutoNum type="arabicPeriod" startAt="3"/>
            </a:pPr>
            <a:r>
              <a:rPr lang="en-US" dirty="0" smtClean="0"/>
              <a:t>When modeling the new skill of solving two-digit addition problems, the teacher demonstrates once and then asks everyone if they understand.</a:t>
            </a:r>
          </a:p>
          <a:p>
            <a:pPr marL="800100" lvl="1" indent="-342900">
              <a:buFont typeface="Arial" panose="020B0604020202020204" pitchFamily="34" charset="0"/>
              <a:buChar char="•"/>
            </a:pPr>
            <a:r>
              <a:rPr lang="en-US" sz="1750" dirty="0" smtClean="0"/>
              <a:t>Asking students whether they understand the model does not verify that they do.</a:t>
            </a:r>
          </a:p>
          <a:p>
            <a:pPr marL="800100" lvl="1" indent="-342900">
              <a:buFont typeface="Arial" panose="020B0604020202020204" pitchFamily="34" charset="0"/>
              <a:buChar char="•"/>
            </a:pPr>
            <a:r>
              <a:rPr lang="en-US" sz="1750" dirty="0" smtClean="0"/>
              <a:t>Many will answer “Yes or nod” to avoid looking stupid</a:t>
            </a:r>
          </a:p>
          <a:p>
            <a:pPr marL="800100" lvl="1" indent="-342900">
              <a:buFont typeface="Arial" panose="020B0604020202020204" pitchFamily="34" charset="0"/>
              <a:buChar char="•"/>
            </a:pPr>
            <a:r>
              <a:rPr lang="en-US" sz="1750" dirty="0" smtClean="0"/>
              <a:t>Involve the students in the model (after it is demonstrated by the teacher one or two times)</a:t>
            </a:r>
          </a:p>
          <a:p>
            <a:pPr marL="800100" lvl="1" indent="-342900">
              <a:buFont typeface="Arial" panose="020B0604020202020204" pitchFamily="34" charset="0"/>
              <a:buChar char="•"/>
            </a:pPr>
            <a:r>
              <a:rPr lang="en-US" sz="1750" dirty="0" smtClean="0"/>
              <a:t>Ask them questions</a:t>
            </a:r>
          </a:p>
          <a:p>
            <a:pPr marL="800100" lvl="1" indent="-342900">
              <a:buFont typeface="Arial" panose="020B0604020202020204" pitchFamily="34" charset="0"/>
              <a:buChar char="•"/>
            </a:pPr>
            <a:r>
              <a:rPr lang="en-US" sz="1750" dirty="0" smtClean="0"/>
              <a:t>Their answers will tell you whether they are understanding or do what you say</a:t>
            </a:r>
          </a:p>
        </p:txBody>
      </p:sp>
      <p:sp>
        <p:nvSpPr>
          <p:cNvPr id="9" name="TextBox 8"/>
          <p:cNvSpPr txBox="1"/>
          <p:nvPr/>
        </p:nvSpPr>
        <p:spPr>
          <a:xfrm>
            <a:off x="457200" y="990600"/>
            <a:ext cx="7848600" cy="2585323"/>
          </a:xfrm>
          <a:prstGeom prst="rect">
            <a:avLst/>
          </a:prstGeom>
          <a:noFill/>
        </p:spPr>
        <p:txBody>
          <a:bodyPr wrap="square" rtlCol="0">
            <a:spAutoFit/>
          </a:bodyPr>
          <a:lstStyle/>
          <a:p>
            <a:pPr marL="342900" indent="-342900">
              <a:buAutoNum type="arabicPeriod" startAt="2"/>
            </a:pPr>
            <a:r>
              <a:rPr lang="en-US" dirty="0" smtClean="0"/>
              <a:t>When discussing why the target skill for the lesson is important to know the teacher tells them all of the reasons.</a:t>
            </a:r>
          </a:p>
          <a:p>
            <a:pPr marL="800100" lvl="1" indent="-342900">
              <a:buFont typeface="Arial" panose="020B0604020202020204" pitchFamily="34" charset="0"/>
              <a:buChar char="•"/>
            </a:pPr>
            <a:r>
              <a:rPr lang="en-US" dirty="0" smtClean="0"/>
              <a:t>To promote motivation, it is advisable to try to involve all students in the discussion so the purpose of learning is personalized.</a:t>
            </a:r>
          </a:p>
          <a:p>
            <a:pPr marL="800100" lvl="1" indent="-342900" algn="ctr">
              <a:buFont typeface="Arial" panose="020B0604020202020204" pitchFamily="34" charset="0"/>
              <a:buChar char="•"/>
            </a:pPr>
            <a:r>
              <a:rPr lang="en-US" dirty="0" smtClean="0"/>
              <a:t>Ask the students why the skill is important and how it might be useful.  </a:t>
            </a:r>
            <a:r>
              <a:rPr lang="en-US" b="1" dirty="0" smtClean="0"/>
              <a:t>OR</a:t>
            </a:r>
          </a:p>
          <a:p>
            <a:pPr marL="800100" lvl="1" indent="-342900">
              <a:buFont typeface="Arial" panose="020B0604020202020204" pitchFamily="34" charset="0"/>
              <a:buChar char="•"/>
            </a:pPr>
            <a:r>
              <a:rPr lang="en-US" dirty="0" smtClean="0"/>
              <a:t>If it is unfamiliar with the students, the teacher can initially tell them the relevance and later have the students reiterate and expand on the relevance.</a:t>
            </a:r>
            <a:endParaRPr lang="en-US" dirty="0"/>
          </a:p>
        </p:txBody>
      </p:sp>
    </p:spTree>
    <p:extLst>
      <p:ext uri="{BB962C8B-B14F-4D97-AF65-F5344CB8AC3E}">
        <p14:creationId xmlns:p14="http://schemas.microsoft.com/office/powerpoint/2010/main" val="362301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barn(inVertical)">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5">
                                            <p:txEl>
                                              <p:pRg st="1" end="1"/>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 calcmode="lin" valueType="num">
                                      <p:cBhvr>
                                        <p:cTn id="4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5">
                                            <p:txEl>
                                              <p:pRg st="3" end="3"/>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p:cTn id="4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5">
                                            <p:txEl>
                                              <p:pRg st="4" end="4"/>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 calcmode="lin" valueType="num">
                                      <p:cBhvr>
                                        <p:cTn id="5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304800"/>
            <a:ext cx="5105400" cy="533400"/>
          </a:xfrm>
        </p:spPr>
        <p:txBody>
          <a:bodyPr>
            <a:normAutofit fontScale="90000"/>
          </a:bodyPr>
          <a:lstStyle/>
          <a:p>
            <a:r>
              <a:rPr lang="en-US" dirty="0" smtClean="0">
                <a:solidFill>
                  <a:schemeClr val="tx1"/>
                </a:solidFill>
              </a:rPr>
              <a:t>Review Application </a:t>
            </a:r>
            <a:r>
              <a:rPr lang="en-US" dirty="0" smtClean="0">
                <a:solidFill>
                  <a:schemeClr val="tx1"/>
                </a:solidFill>
              </a:rPr>
              <a:t>2.6</a:t>
            </a:r>
            <a:endParaRPr lang="en-US" dirty="0">
              <a:solidFill>
                <a:schemeClr val="tx1"/>
              </a:solidFill>
            </a:endParaRPr>
          </a:p>
        </p:txBody>
      </p:sp>
      <p:sp>
        <p:nvSpPr>
          <p:cNvPr id="8" name="TextBox 7"/>
          <p:cNvSpPr txBox="1"/>
          <p:nvPr/>
        </p:nvSpPr>
        <p:spPr>
          <a:xfrm>
            <a:off x="228600" y="4038600"/>
            <a:ext cx="8610600" cy="1992853"/>
          </a:xfrm>
          <a:prstGeom prst="rect">
            <a:avLst/>
          </a:prstGeom>
          <a:noFill/>
        </p:spPr>
        <p:txBody>
          <a:bodyPr wrap="square" rtlCol="0">
            <a:spAutoFit/>
          </a:bodyPr>
          <a:lstStyle/>
          <a:p>
            <a:pPr marL="342900" indent="-342900">
              <a:buAutoNum type="arabicPeriod" startAt="5"/>
            </a:pPr>
            <a:r>
              <a:rPr lang="en-US" dirty="0" smtClean="0"/>
              <a:t>During guided practice, the teacher begins with a high-level verbal prompt (i.e. “tells”) and then says, “Great job, everybody.  Do the next one on your own.”</a:t>
            </a:r>
          </a:p>
          <a:p>
            <a:pPr marL="800100" lvl="1" indent="-342900">
              <a:buFont typeface="Arial" panose="020B0604020202020204" pitchFamily="34" charset="0"/>
              <a:buChar char="•"/>
            </a:pPr>
            <a:r>
              <a:rPr lang="en-US" sz="1750" dirty="0" smtClean="0"/>
              <a:t>Given that the students have completed one problem with a lot of teacher support, asking them to compete one on their own may result in errors and frustration.</a:t>
            </a:r>
          </a:p>
          <a:p>
            <a:pPr marL="800100" lvl="1" indent="-342900">
              <a:buFont typeface="Arial" panose="020B0604020202020204" pitchFamily="34" charset="0"/>
              <a:buChar char="•"/>
            </a:pPr>
            <a:r>
              <a:rPr lang="en-US" sz="1750" dirty="0" smtClean="0"/>
              <a:t>Provide more opportunities for guided practice, and fade the level of prompting, before asking the students to compete the task or problem on their own.</a:t>
            </a:r>
            <a:endParaRPr lang="en-US" sz="1750" dirty="0"/>
          </a:p>
        </p:txBody>
      </p:sp>
      <p:sp>
        <p:nvSpPr>
          <p:cNvPr id="7" name="TextBox 6"/>
          <p:cNvSpPr txBox="1"/>
          <p:nvPr/>
        </p:nvSpPr>
        <p:spPr>
          <a:xfrm>
            <a:off x="228600" y="914400"/>
            <a:ext cx="8915400" cy="2862322"/>
          </a:xfrm>
          <a:prstGeom prst="rect">
            <a:avLst/>
          </a:prstGeom>
          <a:noFill/>
        </p:spPr>
        <p:txBody>
          <a:bodyPr wrap="square" rtlCol="0">
            <a:spAutoFit/>
          </a:bodyPr>
          <a:lstStyle/>
          <a:p>
            <a:pPr marL="342900" indent="-342900">
              <a:buAutoNum type="arabicPeriod" startAt="4"/>
            </a:pPr>
            <a:r>
              <a:rPr lang="en-US" dirty="0" smtClean="0"/>
              <a:t>When modeling the new skill of solving two-digit addition problems with regrouping, the teacher demonstrates once and then moves into guided practice.</a:t>
            </a:r>
          </a:p>
          <a:p>
            <a:pPr marL="800100" lvl="1" indent="-342900">
              <a:buFont typeface="Arial" panose="020B0604020202020204" pitchFamily="34" charset="0"/>
              <a:buChar char="•"/>
            </a:pPr>
            <a:r>
              <a:rPr lang="en-US" sz="1750" dirty="0" smtClean="0"/>
              <a:t>Often one demonstration is insufficient, especially when the target skill is more complex.</a:t>
            </a:r>
          </a:p>
          <a:p>
            <a:pPr marL="800100" lvl="1" indent="-342900">
              <a:buFont typeface="Arial" panose="020B0604020202020204" pitchFamily="34" charset="0"/>
              <a:buChar char="•"/>
            </a:pPr>
            <a:r>
              <a:rPr lang="en-US" sz="1750" dirty="0" smtClean="0"/>
              <a:t>If the students are not involved in the model, the teacher doesn’t have any idea of what the students can do or understand.</a:t>
            </a:r>
          </a:p>
          <a:p>
            <a:pPr marL="800100" lvl="1" indent="-342900">
              <a:buFont typeface="Arial" panose="020B0604020202020204" pitchFamily="34" charset="0"/>
              <a:buChar char="•"/>
            </a:pPr>
            <a:r>
              <a:rPr lang="en-US" sz="1750" dirty="0" smtClean="0"/>
              <a:t>This increase opportunity for errors</a:t>
            </a:r>
          </a:p>
          <a:p>
            <a:pPr marL="800100" lvl="1" indent="-342900">
              <a:buFont typeface="Arial" panose="020B0604020202020204" pitchFamily="34" charset="0"/>
              <a:buChar char="•"/>
            </a:pPr>
            <a:r>
              <a:rPr lang="en-US" sz="1750" dirty="0" smtClean="0"/>
              <a:t>If the target skill is difficult, demonstrate at least twice</a:t>
            </a:r>
          </a:p>
          <a:p>
            <a:pPr marL="800100" lvl="1" indent="-342900">
              <a:buFont typeface="Arial" panose="020B0604020202020204" pitchFamily="34" charset="0"/>
              <a:buChar char="•"/>
            </a:pPr>
            <a:r>
              <a:rPr lang="en-US" sz="1750" dirty="0" smtClean="0"/>
              <a:t>Then continue to demonstrate by involving the students actively with questions and/or themselves with your prompts</a:t>
            </a:r>
            <a:endParaRPr lang="en-US" sz="1750" dirty="0"/>
          </a:p>
        </p:txBody>
      </p:sp>
    </p:spTree>
    <p:extLst>
      <p:ext uri="{BB962C8B-B14F-4D97-AF65-F5344CB8AC3E}">
        <p14:creationId xmlns:p14="http://schemas.microsoft.com/office/powerpoint/2010/main" val="2206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circle(in)">
                                      <p:cBhvr>
                                        <p:cTn id="15" dur="2000"/>
                                        <p:tgtEl>
                                          <p:spTgt spid="7">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circle(in)">
                                      <p:cBhvr>
                                        <p:cTn id="18" dur="20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circle(in)">
                                      <p:cBhvr>
                                        <p:cTn id="23" dur="2000"/>
                                        <p:tgtEl>
                                          <p:spTgt spid="7">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circle(in)">
                                      <p:cBhvr>
                                        <p:cTn id="26" dur="20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circle(in)">
                                      <p:cBhvr>
                                        <p:cTn id="31" dur="20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circle(in)">
                                      <p:cBhvr>
                                        <p:cTn id="36" dur="20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circle(in)">
                                      <p:cBhvr>
                                        <p:cTn id="41"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607" y="152400"/>
            <a:ext cx="7772400" cy="838200"/>
          </a:xfrm>
        </p:spPr>
        <p:txBody>
          <a:bodyPr/>
          <a:lstStyle/>
          <a:p>
            <a:r>
              <a:rPr lang="en-US" dirty="0" smtClean="0">
                <a:solidFill>
                  <a:schemeClr val="tx1"/>
                </a:solidFill>
              </a:rPr>
              <a:t>Review Application </a:t>
            </a:r>
            <a:r>
              <a:rPr lang="en-US" dirty="0" smtClean="0">
                <a:solidFill>
                  <a:schemeClr val="tx1"/>
                </a:solidFill>
              </a:rPr>
              <a:t>2.7</a:t>
            </a:r>
            <a:endParaRPr lang="en-US" dirty="0">
              <a:solidFill>
                <a:schemeClr val="tx1"/>
              </a:solidFill>
            </a:endParaRPr>
          </a:p>
        </p:txBody>
      </p:sp>
      <p:sp>
        <p:nvSpPr>
          <p:cNvPr id="3" name="Subtitle 2"/>
          <p:cNvSpPr>
            <a:spLocks noGrp="1"/>
          </p:cNvSpPr>
          <p:nvPr>
            <p:ph type="subTitle" idx="1"/>
          </p:nvPr>
        </p:nvSpPr>
        <p:spPr>
          <a:xfrm>
            <a:off x="1447800" y="968830"/>
            <a:ext cx="6629400" cy="533399"/>
          </a:xfrm>
        </p:spPr>
        <p:txBody>
          <a:bodyPr>
            <a:normAutofit fontScale="92500"/>
          </a:bodyPr>
          <a:lstStyle/>
          <a:p>
            <a:r>
              <a:rPr lang="en-US" u="sng" dirty="0" smtClean="0">
                <a:solidFill>
                  <a:schemeClr val="tx1"/>
                </a:solidFill>
              </a:rPr>
              <a:t>Select a fairly simple academic skill you wish to teach explicitly</a:t>
            </a:r>
            <a:endParaRPr lang="en-US" dirty="0" smtClean="0">
              <a:solidFill>
                <a:schemeClr val="tx1"/>
              </a:solidFill>
            </a:endParaRPr>
          </a:p>
        </p:txBody>
      </p:sp>
      <p:sp>
        <p:nvSpPr>
          <p:cNvPr id="4" name="TextBox 3"/>
          <p:cNvSpPr txBox="1"/>
          <p:nvPr/>
        </p:nvSpPr>
        <p:spPr>
          <a:xfrm>
            <a:off x="533400" y="2286000"/>
            <a:ext cx="2978606" cy="1969770"/>
          </a:xfrm>
          <a:prstGeom prst="rect">
            <a:avLst/>
          </a:prstGeom>
          <a:noFill/>
        </p:spPr>
        <p:txBody>
          <a:bodyPr wrap="square" rtlCol="0">
            <a:spAutoFit/>
          </a:bodyPr>
          <a:lstStyle/>
          <a:p>
            <a:pPr algn="ctr"/>
            <a:r>
              <a:rPr lang="en-US" sz="1400" b="1" u="sng" dirty="0"/>
              <a:t>Preparation of for use when you Preview</a:t>
            </a:r>
            <a:r>
              <a:rPr lang="en-US" sz="1400" b="1" u="sng" dirty="0"/>
              <a:t>:  </a:t>
            </a:r>
            <a:endParaRPr lang="en-US" sz="1400" b="1" u="sng" dirty="0" smtClean="0"/>
          </a:p>
          <a:p>
            <a:pPr algn="ctr"/>
            <a:r>
              <a:rPr lang="en-US" sz="1400" i="1" dirty="0" smtClean="0"/>
              <a:t>(to be used after Review)  </a:t>
            </a:r>
          </a:p>
          <a:p>
            <a:pPr algn="ctr"/>
            <a:r>
              <a:rPr lang="en-US" sz="2000" dirty="0" smtClean="0"/>
              <a:t>Write a goal and a brief rationale for why the skills is important/useful for students to learn.</a:t>
            </a:r>
            <a:endParaRPr lang="en-US" sz="2000" dirty="0"/>
          </a:p>
        </p:txBody>
      </p:sp>
      <p:sp>
        <p:nvSpPr>
          <p:cNvPr id="5" name="Rectangle 4"/>
          <p:cNvSpPr/>
          <p:nvPr/>
        </p:nvSpPr>
        <p:spPr>
          <a:xfrm>
            <a:off x="4312780" y="3244571"/>
            <a:ext cx="4210733" cy="2308324"/>
          </a:xfrm>
          <a:prstGeom prst="rect">
            <a:avLst/>
          </a:prstGeom>
        </p:spPr>
        <p:txBody>
          <a:bodyPr wrap="square">
            <a:spAutoFit/>
          </a:bodyPr>
          <a:lstStyle/>
          <a:p>
            <a:pPr algn="ctr"/>
            <a:r>
              <a:rPr lang="en-US" b="1" u="sng" dirty="0" smtClean="0"/>
              <a:t>Body:</a:t>
            </a:r>
            <a:endParaRPr lang="en-US" b="1" u="sng" dirty="0"/>
          </a:p>
          <a:p>
            <a:pPr marL="285750" indent="-285750">
              <a:buFont typeface="Arial" panose="020B0604020202020204" pitchFamily="34" charset="0"/>
              <a:buChar char="•"/>
            </a:pPr>
            <a:r>
              <a:rPr lang="en-US" dirty="0" smtClean="0"/>
              <a:t>Now write what you would say and do as your MODEL the skills for students. </a:t>
            </a:r>
            <a:r>
              <a:rPr lang="en-US" i="1" u="sng" dirty="0" smtClean="0"/>
              <a:t>(I do)</a:t>
            </a:r>
          </a:p>
          <a:p>
            <a:pPr marL="285750" indent="-285750">
              <a:buFont typeface="Arial" panose="020B0604020202020204" pitchFamily="34" charset="0"/>
              <a:buChar char="•"/>
            </a:pPr>
            <a:r>
              <a:rPr lang="en-US" dirty="0" smtClean="0"/>
              <a:t>Next, describe how you would prompt the skill.    </a:t>
            </a:r>
            <a:r>
              <a:rPr lang="en-US" i="1" u="sng" dirty="0" smtClean="0"/>
              <a:t>(</a:t>
            </a:r>
            <a:r>
              <a:rPr lang="en-US" i="1" u="sng" dirty="0"/>
              <a:t>I do, We do)</a:t>
            </a:r>
          </a:p>
          <a:p>
            <a:pPr marL="285750" indent="-285750">
              <a:buFont typeface="Arial" panose="020B0604020202020204" pitchFamily="34" charset="0"/>
              <a:buChar char="•"/>
            </a:pPr>
            <a:r>
              <a:rPr lang="en-US" dirty="0" smtClean="0"/>
              <a:t>How would you fade the prompt?   </a:t>
            </a:r>
            <a:r>
              <a:rPr lang="en-US" i="1" u="sng" dirty="0" smtClean="0"/>
              <a:t>(</a:t>
            </a:r>
            <a:r>
              <a:rPr lang="en-US" i="1" u="sng" dirty="0"/>
              <a:t>We do, You do)</a:t>
            </a:r>
          </a:p>
        </p:txBody>
      </p:sp>
      <p:sp>
        <p:nvSpPr>
          <p:cNvPr id="6" name="TextBox 5"/>
          <p:cNvSpPr txBox="1"/>
          <p:nvPr/>
        </p:nvSpPr>
        <p:spPr>
          <a:xfrm>
            <a:off x="391885" y="4487620"/>
            <a:ext cx="3404508" cy="2154436"/>
          </a:xfrm>
          <a:prstGeom prst="rect">
            <a:avLst/>
          </a:prstGeom>
          <a:noFill/>
        </p:spPr>
        <p:txBody>
          <a:bodyPr wrap="square" rtlCol="0">
            <a:spAutoFit/>
          </a:bodyPr>
          <a:lstStyle/>
          <a:p>
            <a:pPr algn="ctr"/>
            <a:r>
              <a:rPr lang="en-US" sz="1400" b="1" u="sng" dirty="0" smtClean="0"/>
              <a:t>Preparation of for use when you Review:  </a:t>
            </a:r>
            <a:endParaRPr lang="en-US" sz="1400" b="1" u="sng" dirty="0"/>
          </a:p>
          <a:p>
            <a:pPr algn="ctr"/>
            <a:r>
              <a:rPr lang="en-US" sz="2000" dirty="0" smtClean="0"/>
              <a:t>Once you have a clear idea what you want students to be able to do after the lesson, think about and identify important prerequisites for learning this skill.</a:t>
            </a:r>
            <a:endParaRPr lang="en-US" sz="2000" dirty="0"/>
          </a:p>
        </p:txBody>
      </p:sp>
      <p:sp>
        <p:nvSpPr>
          <p:cNvPr id="7" name="TextBox 6"/>
          <p:cNvSpPr txBox="1"/>
          <p:nvPr/>
        </p:nvSpPr>
        <p:spPr>
          <a:xfrm>
            <a:off x="4459739" y="1644133"/>
            <a:ext cx="4063774" cy="1600438"/>
          </a:xfrm>
          <a:prstGeom prst="rect">
            <a:avLst/>
          </a:prstGeom>
          <a:noFill/>
        </p:spPr>
        <p:txBody>
          <a:bodyPr wrap="square" rtlCol="0">
            <a:spAutoFit/>
          </a:bodyPr>
          <a:lstStyle/>
          <a:p>
            <a:pPr algn="ctr"/>
            <a:r>
              <a:rPr lang="en-US" b="1" u="sng" dirty="0"/>
              <a:t>Review:</a:t>
            </a:r>
          </a:p>
          <a:p>
            <a:pPr algn="ctr"/>
            <a:r>
              <a:rPr lang="en-US" sz="2000" dirty="0" smtClean="0"/>
              <a:t>What kind of task would you have your students do as a review for one of these (or some) prerequisite skills?</a:t>
            </a:r>
            <a:endParaRPr lang="en-US" sz="2000" dirty="0"/>
          </a:p>
        </p:txBody>
      </p:sp>
      <p:sp>
        <p:nvSpPr>
          <p:cNvPr id="8" name="Rectangle 7"/>
          <p:cNvSpPr/>
          <p:nvPr/>
        </p:nvSpPr>
        <p:spPr>
          <a:xfrm>
            <a:off x="4514165" y="5546916"/>
            <a:ext cx="4188962" cy="923330"/>
          </a:xfrm>
          <a:prstGeom prst="rect">
            <a:avLst/>
          </a:prstGeom>
        </p:spPr>
        <p:txBody>
          <a:bodyPr wrap="square">
            <a:spAutoFit/>
          </a:bodyPr>
          <a:lstStyle/>
          <a:p>
            <a:pPr algn="ctr"/>
            <a:r>
              <a:rPr lang="en-US" b="1" u="sng" dirty="0" smtClean="0"/>
              <a:t>Closing:</a:t>
            </a:r>
            <a:endParaRPr lang="en-US" b="1" u="sng" dirty="0"/>
          </a:p>
          <a:p>
            <a:pPr marL="285750" indent="-285750">
              <a:buFont typeface="Arial" panose="020B0604020202020204" pitchFamily="34" charset="0"/>
              <a:buChar char="•"/>
            </a:pPr>
            <a:r>
              <a:rPr lang="en-US" dirty="0" smtClean="0"/>
              <a:t>Describe the closing of your lesson (Review, Preview, Independent work)</a:t>
            </a:r>
          </a:p>
        </p:txBody>
      </p:sp>
      <p:sp>
        <p:nvSpPr>
          <p:cNvPr id="9" name="TextBox 8"/>
          <p:cNvSpPr txBox="1"/>
          <p:nvPr/>
        </p:nvSpPr>
        <p:spPr>
          <a:xfrm>
            <a:off x="727303" y="1644133"/>
            <a:ext cx="2590800" cy="369332"/>
          </a:xfrm>
          <a:prstGeom prst="rect">
            <a:avLst/>
          </a:prstGeom>
          <a:noFill/>
        </p:spPr>
        <p:txBody>
          <a:bodyPr wrap="square" rtlCol="0">
            <a:spAutoFit/>
          </a:bodyPr>
          <a:lstStyle/>
          <a:p>
            <a:r>
              <a:rPr lang="en-US" b="1" u="sng" dirty="0" smtClean="0"/>
              <a:t>Opening: </a:t>
            </a:r>
            <a:r>
              <a:rPr lang="en-US" b="1" dirty="0" smtClean="0"/>
              <a:t>    </a:t>
            </a:r>
            <a:r>
              <a:rPr lang="en-US" dirty="0" smtClean="0"/>
              <a:t>Attention</a:t>
            </a:r>
          </a:p>
        </p:txBody>
      </p:sp>
    </p:spTree>
    <p:extLst>
      <p:ext uri="{BB962C8B-B14F-4D97-AF65-F5344CB8AC3E}">
        <p14:creationId xmlns:p14="http://schemas.microsoft.com/office/powerpoint/2010/main" val="422756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685800" y="1447800"/>
            <a:ext cx="8269288" cy="4684713"/>
          </a:xfrm>
        </p:spPr>
        <p:txBody>
          <a:bodyPr/>
          <a:lstStyle/>
          <a:p>
            <a:pPr eaLnBrk="1" hangingPunct="1">
              <a:buFont typeface="Wingdings" charset="0"/>
              <a:buNone/>
            </a:pPr>
            <a:r>
              <a:rPr lang="en-US" sz="2400" dirty="0">
                <a:latin typeface="Arial" charset="0"/>
              </a:rPr>
              <a:t>I intend to use the following </a:t>
            </a:r>
            <a:r>
              <a:rPr lang="en-US" sz="2400" dirty="0" smtClean="0">
                <a:latin typeface="Arial" charset="0"/>
              </a:rPr>
              <a:t>procedures</a:t>
            </a:r>
            <a:r>
              <a:rPr lang="en-US" sz="2400" dirty="0">
                <a:latin typeface="Arial" charset="0"/>
              </a:rPr>
              <a:t>:</a:t>
            </a:r>
          </a:p>
          <a:p>
            <a:pPr eaLnBrk="1" hangingPunct="1">
              <a:buFont typeface="Wingdings" charset="0"/>
              <a:buNone/>
            </a:pPr>
            <a:endParaRPr lang="en-US" sz="2400" dirty="0">
              <a:latin typeface="Arial" charset="0"/>
            </a:endParaRPr>
          </a:p>
        </p:txBody>
      </p:sp>
      <p:sp>
        <p:nvSpPr>
          <p:cNvPr id="1044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178A5C-F6A4-2C48-B7F6-5D42CFFFCAB0}" type="slidenum">
              <a:rPr lang="en-US" sz="1400"/>
              <a:pPr/>
              <a:t>46</a:t>
            </a:fld>
            <a:endParaRPr lang="en-US" sz="1400"/>
          </a:p>
        </p:txBody>
      </p:sp>
      <p:sp>
        <p:nvSpPr>
          <p:cNvPr id="104449" name="Rectangle 2"/>
          <p:cNvSpPr>
            <a:spLocks noGrp="1" noChangeArrowheads="1"/>
          </p:cNvSpPr>
          <p:nvPr>
            <p:ph type="title"/>
          </p:nvPr>
        </p:nvSpPr>
        <p:spPr>
          <a:xfrm>
            <a:off x="457200" y="381000"/>
            <a:ext cx="8229600" cy="752856"/>
          </a:xfrm>
        </p:spPr>
        <p:style>
          <a:lnRef idx="1">
            <a:schemeClr val="accent2"/>
          </a:lnRef>
          <a:fillRef idx="2">
            <a:schemeClr val="accent2"/>
          </a:fillRef>
          <a:effectRef idx="1">
            <a:schemeClr val="accent2"/>
          </a:effectRef>
          <a:fontRef idx="minor">
            <a:schemeClr val="dk1"/>
          </a:fontRef>
        </p:style>
        <p:txBody>
          <a:bodyPr>
            <a:normAutofit fontScale="90000"/>
          </a:bodyPr>
          <a:lstStyle/>
          <a:p>
            <a:pPr eaLnBrk="1" hangingPunct="1"/>
            <a:r>
              <a:rPr lang="en-US" dirty="0">
                <a:latin typeface="Arial" charset="0"/>
              </a:rPr>
              <a:t>Summing it up</a:t>
            </a:r>
          </a:p>
        </p:txBody>
      </p:sp>
      <p:graphicFrame>
        <p:nvGraphicFramePr>
          <p:cNvPr id="345127" name="Group 39"/>
          <p:cNvGraphicFramePr>
            <a:graphicFrameLocks noGrp="1"/>
          </p:cNvGraphicFramePr>
          <p:nvPr/>
        </p:nvGraphicFramePr>
        <p:xfrm>
          <a:off x="838200" y="2209800"/>
          <a:ext cx="7391400" cy="4411666"/>
        </p:xfrm>
        <a:graphic>
          <a:graphicData uri="http://schemas.openxmlformats.org/drawingml/2006/table">
            <a:tbl>
              <a:tblPr/>
              <a:tblGrid>
                <a:gridCol w="7391400"/>
              </a:tblGrid>
              <a:tr h="58292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2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6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7740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idx="1"/>
          </p:nvPr>
        </p:nvSpPr>
        <p:spPr>
          <a:xfrm>
            <a:off x="838200" y="1371600"/>
            <a:ext cx="7662333" cy="5105400"/>
          </a:xfrm>
        </p:spPr>
        <p:txBody>
          <a:bodyPr>
            <a:normAutofit fontScale="62500" lnSpcReduction="20000"/>
          </a:bodyPr>
          <a:lstStyle/>
          <a:p>
            <a:pPr marL="299933" indent="-299933" defTabSz="799820">
              <a:lnSpc>
                <a:spcPct val="90000"/>
              </a:lnSpc>
              <a:buNone/>
              <a:defRPr/>
            </a:pPr>
            <a:r>
              <a:rPr lang="en-US" sz="2500" b="1" dirty="0">
                <a:latin typeface="Helvetica" charset="0"/>
              </a:rPr>
              <a:t>Lesson </a:t>
            </a:r>
            <a:r>
              <a:rPr lang="en-US" sz="2500" b="1" dirty="0" smtClean="0">
                <a:latin typeface="Helvetica" charset="0"/>
              </a:rPr>
              <a:t>Opening</a:t>
            </a:r>
          </a:p>
          <a:p>
            <a:pPr marL="299933" indent="-299933" defTabSz="799820">
              <a:lnSpc>
                <a:spcPct val="90000"/>
              </a:lnSpc>
              <a:buNone/>
              <a:defRPr/>
            </a:pPr>
            <a:endParaRPr lang="en-US" sz="1800" b="1" dirty="0">
              <a:latin typeface="Helvetica" charset="0"/>
            </a:endParaRPr>
          </a:p>
          <a:p>
            <a:pPr marL="299933" indent="-299933" defTabSz="799820">
              <a:lnSpc>
                <a:spcPct val="90000"/>
              </a:lnSpc>
              <a:defRPr/>
            </a:pPr>
            <a:r>
              <a:rPr lang="en-US" b="1" dirty="0">
                <a:latin typeface="Helvetica" charset="0"/>
              </a:rPr>
              <a:t>Attention</a:t>
            </a:r>
          </a:p>
          <a:p>
            <a:pPr marL="649854" lvl="1" indent="-249943" defTabSz="799820">
              <a:lnSpc>
                <a:spcPct val="90000"/>
              </a:lnSpc>
              <a:defRPr/>
            </a:pPr>
            <a:r>
              <a:rPr lang="en-US" dirty="0">
                <a:latin typeface="Helvetica" charset="0"/>
              </a:rPr>
              <a:t>Use a verbal cue such as </a:t>
            </a:r>
            <a:r>
              <a:rPr lang="ja-JP" altLang="en-US" dirty="0">
                <a:latin typeface="Helvetica" charset="0"/>
              </a:rPr>
              <a:t>“</a:t>
            </a:r>
            <a:r>
              <a:rPr lang="en-US" dirty="0">
                <a:latin typeface="Helvetica" charset="0"/>
              </a:rPr>
              <a:t>Listen</a:t>
            </a:r>
            <a:r>
              <a:rPr lang="ja-JP" altLang="en-US" dirty="0">
                <a:latin typeface="Helvetica" charset="0"/>
              </a:rPr>
              <a:t>”</a:t>
            </a:r>
            <a:r>
              <a:rPr lang="en-US" dirty="0">
                <a:latin typeface="Helvetica" charset="0"/>
              </a:rPr>
              <a:t> or  </a:t>
            </a:r>
            <a:r>
              <a:rPr lang="ja-JP" altLang="en-US" dirty="0" smtClean="0">
                <a:latin typeface="Helvetica" charset="0"/>
              </a:rPr>
              <a:t>“</a:t>
            </a:r>
            <a:r>
              <a:rPr lang="en-US" altLang="ja-JP" dirty="0" smtClean="0">
                <a:latin typeface="Helvetica" charset="0"/>
              </a:rPr>
              <a:t>Eyes and ears on me</a:t>
            </a:r>
            <a:r>
              <a:rPr lang="en-US" dirty="0" smtClean="0">
                <a:latin typeface="Helvetica" charset="0"/>
              </a:rPr>
              <a:t>.</a:t>
            </a:r>
            <a:r>
              <a:rPr lang="ja-JP" altLang="en-US" dirty="0">
                <a:latin typeface="Helvetica" charset="0"/>
              </a:rPr>
              <a:t>”</a:t>
            </a:r>
            <a:endParaRPr lang="en-US" dirty="0">
              <a:latin typeface="Helvetica" charset="0"/>
            </a:endParaRPr>
          </a:p>
          <a:p>
            <a:pPr marL="649854" lvl="1" indent="-249943" defTabSz="799820">
              <a:lnSpc>
                <a:spcPct val="90000"/>
              </a:lnSpc>
              <a:defRPr/>
            </a:pPr>
            <a:r>
              <a:rPr lang="en-US" dirty="0">
                <a:latin typeface="Helvetica" charset="0"/>
              </a:rPr>
              <a:t>Follow the verbal cue with silence</a:t>
            </a:r>
            <a:r>
              <a:rPr lang="en-US" dirty="0" smtClean="0">
                <a:latin typeface="Helvetica" charset="0"/>
              </a:rPr>
              <a:t>.</a:t>
            </a:r>
          </a:p>
          <a:p>
            <a:pPr marL="649854" lvl="1" indent="-249943" defTabSz="799820">
              <a:lnSpc>
                <a:spcPct val="90000"/>
              </a:lnSpc>
              <a:defRPr/>
            </a:pPr>
            <a:r>
              <a:rPr lang="en-US" dirty="0" smtClean="0">
                <a:latin typeface="Helvetica" charset="0"/>
              </a:rPr>
              <a:t>Find a procedure and </a:t>
            </a:r>
            <a:r>
              <a:rPr lang="en-US" u="sng" dirty="0" smtClean="0">
                <a:latin typeface="Helvetica" charset="0"/>
              </a:rPr>
              <a:t>“USE” </a:t>
            </a:r>
            <a:r>
              <a:rPr lang="en-US" dirty="0" smtClean="0">
                <a:latin typeface="Helvetica" charset="0"/>
              </a:rPr>
              <a:t>it consistently.  </a:t>
            </a:r>
          </a:p>
          <a:p>
            <a:pPr marL="649854" lvl="1" indent="-249943" defTabSz="799820">
              <a:lnSpc>
                <a:spcPct val="90000"/>
              </a:lnSpc>
              <a:defRPr/>
            </a:pPr>
            <a:r>
              <a:rPr lang="en-US" u="sng" dirty="0" smtClean="0">
                <a:latin typeface="Helvetica" charset="0"/>
              </a:rPr>
              <a:t>“Ritualizing” </a:t>
            </a:r>
            <a:r>
              <a:rPr lang="en-US" dirty="0" smtClean="0">
                <a:latin typeface="Helvetica" charset="0"/>
              </a:rPr>
              <a:t>makes it clear to students exactly what they are supposed to do; by eliminating confusion about the expectations and it saves valuable instructional time.</a:t>
            </a:r>
            <a:br>
              <a:rPr lang="en-US" dirty="0" smtClean="0">
                <a:latin typeface="Helvetica" charset="0"/>
              </a:rPr>
            </a:br>
            <a:endParaRPr lang="en-US" dirty="0">
              <a:latin typeface="Helvetica" charset="0"/>
            </a:endParaRPr>
          </a:p>
          <a:p>
            <a:pPr marL="299933" indent="-299933" defTabSz="799820">
              <a:lnSpc>
                <a:spcPct val="90000"/>
              </a:lnSpc>
              <a:defRPr/>
            </a:pPr>
            <a:r>
              <a:rPr lang="en-US" b="1" dirty="0" smtClean="0">
                <a:latin typeface="Helvetica" charset="0"/>
              </a:rPr>
              <a:t>Review</a:t>
            </a:r>
            <a:r>
              <a:rPr lang="en-US" sz="2000" b="1" dirty="0" smtClean="0">
                <a:latin typeface="Helvetica" charset="0"/>
              </a:rPr>
              <a:t>– </a:t>
            </a:r>
            <a:r>
              <a:rPr lang="en-US" sz="1800" b="1" u="sng" dirty="0" smtClean="0">
                <a:latin typeface="Helvetica" charset="0"/>
              </a:rPr>
              <a:t>“Can use Elicit Frequent Responses:  Verbal– Choral or Partner or Written Response- cards/slates.”</a:t>
            </a:r>
            <a:endParaRPr lang="en-US" sz="1800" b="1" u="sng" dirty="0">
              <a:latin typeface="Helvetica" charset="0"/>
            </a:endParaRPr>
          </a:p>
          <a:p>
            <a:pPr marL="649854" lvl="1" indent="-249943" defTabSz="799820">
              <a:lnSpc>
                <a:spcPct val="90000"/>
              </a:lnSpc>
              <a:defRPr/>
            </a:pPr>
            <a:r>
              <a:rPr lang="en-US" dirty="0">
                <a:latin typeface="Helvetica" charset="0"/>
              </a:rPr>
              <a:t>Review the content of the previous lessons.</a:t>
            </a:r>
          </a:p>
          <a:p>
            <a:pPr marL="649854" lvl="1" indent="-249943" defTabSz="799820">
              <a:lnSpc>
                <a:spcPct val="90000"/>
              </a:lnSpc>
              <a:defRPr/>
            </a:pPr>
            <a:r>
              <a:rPr lang="en-US" dirty="0">
                <a:latin typeface="Helvetica" charset="0"/>
              </a:rPr>
              <a:t>Review necessary </a:t>
            </a:r>
            <a:r>
              <a:rPr lang="en-US" dirty="0" smtClean="0">
                <a:latin typeface="Helvetica" charset="0"/>
              </a:rPr>
              <a:t>pre-skills </a:t>
            </a:r>
            <a:r>
              <a:rPr lang="en-US" dirty="0">
                <a:latin typeface="Helvetica" charset="0"/>
              </a:rPr>
              <a:t>for today</a:t>
            </a:r>
            <a:r>
              <a:rPr lang="ja-JP" altLang="en-US" dirty="0">
                <a:latin typeface="Helvetica" charset="0"/>
              </a:rPr>
              <a:t>’</a:t>
            </a:r>
            <a:r>
              <a:rPr lang="en-US" dirty="0">
                <a:latin typeface="Helvetica" charset="0"/>
              </a:rPr>
              <a:t>s lesson</a:t>
            </a:r>
            <a:r>
              <a:rPr lang="en-US" dirty="0" smtClean="0">
                <a:latin typeface="Helvetica" charset="0"/>
              </a:rPr>
              <a:t>. </a:t>
            </a:r>
            <a:r>
              <a:rPr lang="en-US" sz="1700" u="sng" dirty="0" smtClean="0">
                <a:latin typeface="Helvetica" charset="0"/>
              </a:rPr>
              <a:t>(Review Figure 2.1)</a:t>
            </a:r>
          </a:p>
          <a:p>
            <a:pPr marL="929254" lvl="2" indent="-249943" defTabSz="799820">
              <a:lnSpc>
                <a:spcPct val="90000"/>
              </a:lnSpc>
              <a:defRPr/>
            </a:pPr>
            <a:r>
              <a:rPr lang="en-US" sz="1900" dirty="0" smtClean="0">
                <a:latin typeface="Helvetica" charset="0"/>
              </a:rPr>
              <a:t>Without verifying students’ prerequisite skills, you might begin instruction only to find that your students are unable to learn the new material.</a:t>
            </a:r>
            <a:endParaRPr lang="en-US" sz="1900" dirty="0">
              <a:latin typeface="Helvetica" charset="0"/>
            </a:endParaRPr>
          </a:p>
          <a:p>
            <a:pPr marL="649854" lvl="1" indent="-249943" defTabSz="799820">
              <a:lnSpc>
                <a:spcPct val="90000"/>
              </a:lnSpc>
              <a:defRPr/>
            </a:pPr>
            <a:r>
              <a:rPr lang="en-US" dirty="0">
                <a:latin typeface="Helvetica" charset="0"/>
              </a:rPr>
              <a:t>Review background knowledge needed for today</a:t>
            </a:r>
            <a:r>
              <a:rPr lang="ja-JP" altLang="en-US" dirty="0">
                <a:latin typeface="Helvetica" charset="0"/>
              </a:rPr>
              <a:t>’</a:t>
            </a:r>
            <a:r>
              <a:rPr lang="en-US" dirty="0">
                <a:latin typeface="Helvetica" charset="0"/>
              </a:rPr>
              <a:t>s lesson.</a:t>
            </a:r>
          </a:p>
          <a:p>
            <a:pPr marL="649854" lvl="1" indent="-249943" defTabSz="799820">
              <a:lnSpc>
                <a:spcPct val="90000"/>
              </a:lnSpc>
              <a:defRPr/>
            </a:pPr>
            <a:r>
              <a:rPr lang="en-US" b="1" dirty="0">
                <a:latin typeface="Helvetica" charset="0"/>
              </a:rPr>
              <a:t>Be sure that the review is </a:t>
            </a:r>
            <a:r>
              <a:rPr lang="en-US" b="1" dirty="0" smtClean="0">
                <a:latin typeface="Helvetica" charset="0"/>
              </a:rPr>
              <a:t>interactive</a:t>
            </a:r>
            <a:r>
              <a:rPr lang="en-US" b="1" dirty="0">
                <a:latin typeface="Helvetica" charset="0"/>
              </a:rPr>
              <a:t> </a:t>
            </a:r>
            <a:r>
              <a:rPr lang="en-US" b="1" dirty="0" smtClean="0">
                <a:latin typeface="Helvetica" charset="0"/>
              </a:rPr>
              <a:t>and includes retrieval practice.</a:t>
            </a:r>
          </a:p>
          <a:p>
            <a:pPr marL="649854" lvl="1" indent="-249943" defTabSz="799820">
              <a:lnSpc>
                <a:spcPct val="90000"/>
              </a:lnSpc>
              <a:defRPr/>
            </a:pPr>
            <a:r>
              <a:rPr lang="en-US" dirty="0" smtClean="0">
                <a:latin typeface="Helvetica" charset="0"/>
              </a:rPr>
              <a:t>A Review typically consists of giving students a task requiring the use of the prerequisite skills(s)/background knowledge and seeing whether they can perform the task correctly.</a:t>
            </a:r>
          </a:p>
          <a:p>
            <a:pPr marL="649854" lvl="1" indent="-249943" defTabSz="799820">
              <a:lnSpc>
                <a:spcPct val="90000"/>
              </a:lnSpc>
              <a:defRPr/>
            </a:pPr>
            <a:r>
              <a:rPr lang="en-US" dirty="0" smtClean="0">
                <a:latin typeface="Helvetica" charset="0"/>
              </a:rPr>
              <a:t>A Review is </a:t>
            </a:r>
            <a:r>
              <a:rPr lang="en-US" u="sng" dirty="0" smtClean="0">
                <a:latin typeface="Helvetica" charset="0"/>
              </a:rPr>
              <a:t>NOT</a:t>
            </a:r>
            <a:r>
              <a:rPr lang="en-US" dirty="0" smtClean="0">
                <a:latin typeface="Helvetica" charset="0"/>
              </a:rPr>
              <a:t>:</a:t>
            </a:r>
          </a:p>
          <a:p>
            <a:pPr marL="1136511" lvl="2" indent="-457200" defTabSz="799820">
              <a:lnSpc>
                <a:spcPct val="90000"/>
              </a:lnSpc>
              <a:buFont typeface="+mj-lt"/>
              <a:buAutoNum type="arabicPeriod"/>
              <a:defRPr/>
            </a:pPr>
            <a:r>
              <a:rPr lang="en-US" dirty="0" err="1" smtClean="0">
                <a:latin typeface="Helvetica" charset="0"/>
              </a:rPr>
              <a:t>Reteaching</a:t>
            </a:r>
            <a:r>
              <a:rPr lang="en-US" dirty="0" smtClean="0">
                <a:latin typeface="Helvetica" charset="0"/>
              </a:rPr>
              <a:t>.  This is only done if needed.</a:t>
            </a:r>
          </a:p>
          <a:p>
            <a:pPr marL="1136511" lvl="2" indent="-457200" defTabSz="799820">
              <a:lnSpc>
                <a:spcPct val="90000"/>
              </a:lnSpc>
              <a:buFont typeface="+mj-lt"/>
              <a:buAutoNum type="arabicPeriod"/>
              <a:defRPr/>
            </a:pPr>
            <a:r>
              <a:rPr lang="en-US" dirty="0" smtClean="0">
                <a:latin typeface="Helvetica" charset="0"/>
              </a:rPr>
              <a:t>Asking the students if they remember how to perform the skill.  Most students will merely nod their heads– this doesn’t verify they can actually do it.</a:t>
            </a:r>
          </a:p>
          <a:p>
            <a:pPr marL="1136511" lvl="2" indent="-457200" defTabSz="799820">
              <a:lnSpc>
                <a:spcPct val="90000"/>
              </a:lnSpc>
              <a:buFont typeface="+mj-lt"/>
              <a:buAutoNum type="arabicPeriod"/>
              <a:defRPr/>
            </a:pPr>
            <a:r>
              <a:rPr lang="en-US" dirty="0" smtClean="0">
                <a:latin typeface="Helvetica" charset="0"/>
              </a:rPr>
              <a:t>Asking one or two students to come to the board and solve the problem.  Again, the goal is to verify that </a:t>
            </a:r>
            <a:r>
              <a:rPr lang="en-US" b="1" u="sng" dirty="0" smtClean="0">
                <a:latin typeface="Helvetica" charset="0"/>
              </a:rPr>
              <a:t>ALL</a:t>
            </a:r>
            <a:r>
              <a:rPr lang="en-US" dirty="0" smtClean="0">
                <a:latin typeface="Helvetica" charset="0"/>
              </a:rPr>
              <a:t> students can perform the prerequisite skills or background knowledge.</a:t>
            </a:r>
          </a:p>
        </p:txBody>
      </p:sp>
      <p:sp>
        <p:nvSpPr>
          <p:cNvPr id="6" name="Slide Number Placeholder 5"/>
          <p:cNvSpPr>
            <a:spLocks noGrp="1"/>
          </p:cNvSpPr>
          <p:nvPr>
            <p:ph type="sldNum" sz="quarter" idx="12"/>
          </p:nvPr>
        </p:nvSpPr>
        <p:spPr/>
        <p:txBody>
          <a:bodyPr/>
          <a:lstStyle/>
          <a:p>
            <a:pPr>
              <a:defRPr/>
            </a:pPr>
            <a:fld id="{528F7FAB-6D3C-644D-A90A-CCB585C34B2E}" type="slidenum">
              <a:rPr lang="en-US"/>
              <a:pPr>
                <a:defRPr/>
              </a:pPr>
              <a:t>5</a:t>
            </a:fld>
            <a:endParaRPr lang="en-US"/>
          </a:p>
        </p:txBody>
      </p:sp>
      <p:sp>
        <p:nvSpPr>
          <p:cNvPr id="404482" name="Rectangle 2"/>
          <p:cNvSpPr>
            <a:spLocks noGrp="1" noChangeArrowheads="1"/>
          </p:cNvSpPr>
          <p:nvPr>
            <p:ph type="title"/>
          </p:nvPr>
        </p:nvSpPr>
        <p:spPr>
          <a:xfrm>
            <a:off x="457200" y="338328"/>
            <a:ext cx="8229600" cy="804672"/>
          </a:xfrm>
        </p:spPr>
        <p:txBody>
          <a:bodyPr>
            <a:normAutofit fontScale="90000"/>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i="1" dirty="0" smtClean="0">
              <a:latin typeface="Helvetica" charset="0"/>
            </a:endParaRPr>
          </a:p>
        </p:txBody>
      </p:sp>
    </p:spTree>
    <p:extLst>
      <p:ext uri="{BB962C8B-B14F-4D97-AF65-F5344CB8AC3E}">
        <p14:creationId xmlns:p14="http://schemas.microsoft.com/office/powerpoint/2010/main" val="12937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4483">
                                            <p:txEl>
                                              <p:pRg st="2" end="2"/>
                                            </p:txEl>
                                          </p:spTgt>
                                        </p:tgtEl>
                                        <p:attrNameLst>
                                          <p:attrName>style.visibility</p:attrName>
                                        </p:attrNameLst>
                                      </p:cBhvr>
                                      <p:to>
                                        <p:strVal val="visible"/>
                                      </p:to>
                                    </p:set>
                                    <p:animEffect transition="in" filter="wipe(down)">
                                      <p:cBhvr>
                                        <p:cTn id="7" dur="580">
                                          <p:stCondLst>
                                            <p:cond delay="0"/>
                                          </p:stCondLst>
                                        </p:cTn>
                                        <p:tgtEl>
                                          <p:spTgt spid="404483">
                                            <p:txEl>
                                              <p:pRg st="2" end="2"/>
                                            </p:txEl>
                                          </p:spTgt>
                                        </p:tgtEl>
                                      </p:cBhvr>
                                    </p:animEffect>
                                    <p:anim calcmode="lin" valueType="num">
                                      <p:cBhvr>
                                        <p:cTn id="8" dur="1822" tmFilter="0,0; 0.14,0.36; 0.43,0.73; 0.71,0.91; 1.0,1.0">
                                          <p:stCondLst>
                                            <p:cond delay="0"/>
                                          </p:stCondLst>
                                        </p:cTn>
                                        <p:tgtEl>
                                          <p:spTgt spid="40448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448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448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448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448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04483">
                                            <p:txEl>
                                              <p:pRg st="2" end="2"/>
                                            </p:txEl>
                                          </p:spTgt>
                                        </p:tgtEl>
                                      </p:cBhvr>
                                      <p:to x="100000" y="60000"/>
                                    </p:animScale>
                                    <p:animScale>
                                      <p:cBhvr>
                                        <p:cTn id="14" dur="166" decel="50000">
                                          <p:stCondLst>
                                            <p:cond delay="676"/>
                                          </p:stCondLst>
                                        </p:cTn>
                                        <p:tgtEl>
                                          <p:spTgt spid="404483">
                                            <p:txEl>
                                              <p:pRg st="2" end="2"/>
                                            </p:txEl>
                                          </p:spTgt>
                                        </p:tgtEl>
                                      </p:cBhvr>
                                      <p:to x="100000" y="100000"/>
                                    </p:animScale>
                                    <p:animScale>
                                      <p:cBhvr>
                                        <p:cTn id="15" dur="26">
                                          <p:stCondLst>
                                            <p:cond delay="1312"/>
                                          </p:stCondLst>
                                        </p:cTn>
                                        <p:tgtEl>
                                          <p:spTgt spid="404483">
                                            <p:txEl>
                                              <p:pRg st="2" end="2"/>
                                            </p:txEl>
                                          </p:spTgt>
                                        </p:tgtEl>
                                      </p:cBhvr>
                                      <p:to x="100000" y="80000"/>
                                    </p:animScale>
                                    <p:animScale>
                                      <p:cBhvr>
                                        <p:cTn id="16" dur="166" decel="50000">
                                          <p:stCondLst>
                                            <p:cond delay="1338"/>
                                          </p:stCondLst>
                                        </p:cTn>
                                        <p:tgtEl>
                                          <p:spTgt spid="404483">
                                            <p:txEl>
                                              <p:pRg st="2" end="2"/>
                                            </p:txEl>
                                          </p:spTgt>
                                        </p:tgtEl>
                                      </p:cBhvr>
                                      <p:to x="100000" y="100000"/>
                                    </p:animScale>
                                    <p:animScale>
                                      <p:cBhvr>
                                        <p:cTn id="17" dur="26">
                                          <p:stCondLst>
                                            <p:cond delay="1642"/>
                                          </p:stCondLst>
                                        </p:cTn>
                                        <p:tgtEl>
                                          <p:spTgt spid="404483">
                                            <p:txEl>
                                              <p:pRg st="2" end="2"/>
                                            </p:txEl>
                                          </p:spTgt>
                                        </p:tgtEl>
                                      </p:cBhvr>
                                      <p:to x="100000" y="90000"/>
                                    </p:animScale>
                                    <p:animScale>
                                      <p:cBhvr>
                                        <p:cTn id="18" dur="166" decel="50000">
                                          <p:stCondLst>
                                            <p:cond delay="1668"/>
                                          </p:stCondLst>
                                        </p:cTn>
                                        <p:tgtEl>
                                          <p:spTgt spid="404483">
                                            <p:txEl>
                                              <p:pRg st="2" end="2"/>
                                            </p:txEl>
                                          </p:spTgt>
                                        </p:tgtEl>
                                      </p:cBhvr>
                                      <p:to x="100000" y="100000"/>
                                    </p:animScale>
                                    <p:animScale>
                                      <p:cBhvr>
                                        <p:cTn id="19" dur="26">
                                          <p:stCondLst>
                                            <p:cond delay="1808"/>
                                          </p:stCondLst>
                                        </p:cTn>
                                        <p:tgtEl>
                                          <p:spTgt spid="404483">
                                            <p:txEl>
                                              <p:pRg st="2" end="2"/>
                                            </p:txEl>
                                          </p:spTgt>
                                        </p:tgtEl>
                                      </p:cBhvr>
                                      <p:to x="100000" y="95000"/>
                                    </p:animScale>
                                    <p:animScale>
                                      <p:cBhvr>
                                        <p:cTn id="20" dur="166" decel="50000">
                                          <p:stCondLst>
                                            <p:cond delay="1834"/>
                                          </p:stCondLst>
                                        </p:cTn>
                                        <p:tgtEl>
                                          <p:spTgt spid="40448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04483">
                                            <p:txEl>
                                              <p:pRg st="3" end="3"/>
                                            </p:txEl>
                                          </p:spTgt>
                                        </p:tgtEl>
                                        <p:attrNameLst>
                                          <p:attrName>style.visibility</p:attrName>
                                        </p:attrNameLst>
                                      </p:cBhvr>
                                      <p:to>
                                        <p:strVal val="visible"/>
                                      </p:to>
                                    </p:set>
                                    <p:animEffect transition="in" filter="wipe(down)">
                                      <p:cBhvr>
                                        <p:cTn id="23" dur="580">
                                          <p:stCondLst>
                                            <p:cond delay="0"/>
                                          </p:stCondLst>
                                        </p:cTn>
                                        <p:tgtEl>
                                          <p:spTgt spid="404483">
                                            <p:txEl>
                                              <p:pRg st="3" end="3"/>
                                            </p:txEl>
                                          </p:spTgt>
                                        </p:tgtEl>
                                      </p:cBhvr>
                                    </p:animEffect>
                                    <p:anim calcmode="lin" valueType="num">
                                      <p:cBhvr>
                                        <p:cTn id="24" dur="1822" tmFilter="0,0; 0.14,0.36; 0.43,0.73; 0.71,0.91; 1.0,1.0">
                                          <p:stCondLst>
                                            <p:cond delay="0"/>
                                          </p:stCondLst>
                                        </p:cTn>
                                        <p:tgtEl>
                                          <p:spTgt spid="40448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448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448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448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448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04483">
                                            <p:txEl>
                                              <p:pRg st="3" end="3"/>
                                            </p:txEl>
                                          </p:spTgt>
                                        </p:tgtEl>
                                      </p:cBhvr>
                                      <p:to x="100000" y="60000"/>
                                    </p:animScale>
                                    <p:animScale>
                                      <p:cBhvr>
                                        <p:cTn id="30" dur="166" decel="50000">
                                          <p:stCondLst>
                                            <p:cond delay="676"/>
                                          </p:stCondLst>
                                        </p:cTn>
                                        <p:tgtEl>
                                          <p:spTgt spid="404483">
                                            <p:txEl>
                                              <p:pRg st="3" end="3"/>
                                            </p:txEl>
                                          </p:spTgt>
                                        </p:tgtEl>
                                      </p:cBhvr>
                                      <p:to x="100000" y="100000"/>
                                    </p:animScale>
                                    <p:animScale>
                                      <p:cBhvr>
                                        <p:cTn id="31" dur="26">
                                          <p:stCondLst>
                                            <p:cond delay="1312"/>
                                          </p:stCondLst>
                                        </p:cTn>
                                        <p:tgtEl>
                                          <p:spTgt spid="404483">
                                            <p:txEl>
                                              <p:pRg st="3" end="3"/>
                                            </p:txEl>
                                          </p:spTgt>
                                        </p:tgtEl>
                                      </p:cBhvr>
                                      <p:to x="100000" y="80000"/>
                                    </p:animScale>
                                    <p:animScale>
                                      <p:cBhvr>
                                        <p:cTn id="32" dur="166" decel="50000">
                                          <p:stCondLst>
                                            <p:cond delay="1338"/>
                                          </p:stCondLst>
                                        </p:cTn>
                                        <p:tgtEl>
                                          <p:spTgt spid="404483">
                                            <p:txEl>
                                              <p:pRg st="3" end="3"/>
                                            </p:txEl>
                                          </p:spTgt>
                                        </p:tgtEl>
                                      </p:cBhvr>
                                      <p:to x="100000" y="100000"/>
                                    </p:animScale>
                                    <p:animScale>
                                      <p:cBhvr>
                                        <p:cTn id="33" dur="26">
                                          <p:stCondLst>
                                            <p:cond delay="1642"/>
                                          </p:stCondLst>
                                        </p:cTn>
                                        <p:tgtEl>
                                          <p:spTgt spid="404483">
                                            <p:txEl>
                                              <p:pRg st="3" end="3"/>
                                            </p:txEl>
                                          </p:spTgt>
                                        </p:tgtEl>
                                      </p:cBhvr>
                                      <p:to x="100000" y="90000"/>
                                    </p:animScale>
                                    <p:animScale>
                                      <p:cBhvr>
                                        <p:cTn id="34" dur="166" decel="50000">
                                          <p:stCondLst>
                                            <p:cond delay="1668"/>
                                          </p:stCondLst>
                                        </p:cTn>
                                        <p:tgtEl>
                                          <p:spTgt spid="404483">
                                            <p:txEl>
                                              <p:pRg st="3" end="3"/>
                                            </p:txEl>
                                          </p:spTgt>
                                        </p:tgtEl>
                                      </p:cBhvr>
                                      <p:to x="100000" y="100000"/>
                                    </p:animScale>
                                    <p:animScale>
                                      <p:cBhvr>
                                        <p:cTn id="35" dur="26">
                                          <p:stCondLst>
                                            <p:cond delay="1808"/>
                                          </p:stCondLst>
                                        </p:cTn>
                                        <p:tgtEl>
                                          <p:spTgt spid="404483">
                                            <p:txEl>
                                              <p:pRg st="3" end="3"/>
                                            </p:txEl>
                                          </p:spTgt>
                                        </p:tgtEl>
                                      </p:cBhvr>
                                      <p:to x="100000" y="95000"/>
                                    </p:animScale>
                                    <p:animScale>
                                      <p:cBhvr>
                                        <p:cTn id="36" dur="166" decel="50000">
                                          <p:stCondLst>
                                            <p:cond delay="1834"/>
                                          </p:stCondLst>
                                        </p:cTn>
                                        <p:tgtEl>
                                          <p:spTgt spid="40448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04483">
                                            <p:txEl>
                                              <p:pRg st="4" end="4"/>
                                            </p:txEl>
                                          </p:spTgt>
                                        </p:tgtEl>
                                        <p:attrNameLst>
                                          <p:attrName>style.visibility</p:attrName>
                                        </p:attrNameLst>
                                      </p:cBhvr>
                                      <p:to>
                                        <p:strVal val="visible"/>
                                      </p:to>
                                    </p:set>
                                    <p:animEffect transition="in" filter="wipe(down)">
                                      <p:cBhvr>
                                        <p:cTn id="39" dur="580">
                                          <p:stCondLst>
                                            <p:cond delay="0"/>
                                          </p:stCondLst>
                                        </p:cTn>
                                        <p:tgtEl>
                                          <p:spTgt spid="404483">
                                            <p:txEl>
                                              <p:pRg st="4" end="4"/>
                                            </p:txEl>
                                          </p:spTgt>
                                        </p:tgtEl>
                                      </p:cBhvr>
                                    </p:animEffect>
                                    <p:anim calcmode="lin" valueType="num">
                                      <p:cBhvr>
                                        <p:cTn id="40" dur="1822" tmFilter="0,0; 0.14,0.36; 0.43,0.73; 0.71,0.91; 1.0,1.0">
                                          <p:stCondLst>
                                            <p:cond delay="0"/>
                                          </p:stCondLst>
                                        </p:cTn>
                                        <p:tgtEl>
                                          <p:spTgt spid="40448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0448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0448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0448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0448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04483">
                                            <p:txEl>
                                              <p:pRg st="4" end="4"/>
                                            </p:txEl>
                                          </p:spTgt>
                                        </p:tgtEl>
                                      </p:cBhvr>
                                      <p:to x="100000" y="60000"/>
                                    </p:animScale>
                                    <p:animScale>
                                      <p:cBhvr>
                                        <p:cTn id="46" dur="166" decel="50000">
                                          <p:stCondLst>
                                            <p:cond delay="676"/>
                                          </p:stCondLst>
                                        </p:cTn>
                                        <p:tgtEl>
                                          <p:spTgt spid="404483">
                                            <p:txEl>
                                              <p:pRg st="4" end="4"/>
                                            </p:txEl>
                                          </p:spTgt>
                                        </p:tgtEl>
                                      </p:cBhvr>
                                      <p:to x="100000" y="100000"/>
                                    </p:animScale>
                                    <p:animScale>
                                      <p:cBhvr>
                                        <p:cTn id="47" dur="26">
                                          <p:stCondLst>
                                            <p:cond delay="1312"/>
                                          </p:stCondLst>
                                        </p:cTn>
                                        <p:tgtEl>
                                          <p:spTgt spid="404483">
                                            <p:txEl>
                                              <p:pRg st="4" end="4"/>
                                            </p:txEl>
                                          </p:spTgt>
                                        </p:tgtEl>
                                      </p:cBhvr>
                                      <p:to x="100000" y="80000"/>
                                    </p:animScale>
                                    <p:animScale>
                                      <p:cBhvr>
                                        <p:cTn id="48" dur="166" decel="50000">
                                          <p:stCondLst>
                                            <p:cond delay="1338"/>
                                          </p:stCondLst>
                                        </p:cTn>
                                        <p:tgtEl>
                                          <p:spTgt spid="404483">
                                            <p:txEl>
                                              <p:pRg st="4" end="4"/>
                                            </p:txEl>
                                          </p:spTgt>
                                        </p:tgtEl>
                                      </p:cBhvr>
                                      <p:to x="100000" y="100000"/>
                                    </p:animScale>
                                    <p:animScale>
                                      <p:cBhvr>
                                        <p:cTn id="49" dur="26">
                                          <p:stCondLst>
                                            <p:cond delay="1642"/>
                                          </p:stCondLst>
                                        </p:cTn>
                                        <p:tgtEl>
                                          <p:spTgt spid="404483">
                                            <p:txEl>
                                              <p:pRg st="4" end="4"/>
                                            </p:txEl>
                                          </p:spTgt>
                                        </p:tgtEl>
                                      </p:cBhvr>
                                      <p:to x="100000" y="90000"/>
                                    </p:animScale>
                                    <p:animScale>
                                      <p:cBhvr>
                                        <p:cTn id="50" dur="166" decel="50000">
                                          <p:stCondLst>
                                            <p:cond delay="1668"/>
                                          </p:stCondLst>
                                        </p:cTn>
                                        <p:tgtEl>
                                          <p:spTgt spid="404483">
                                            <p:txEl>
                                              <p:pRg st="4" end="4"/>
                                            </p:txEl>
                                          </p:spTgt>
                                        </p:tgtEl>
                                      </p:cBhvr>
                                      <p:to x="100000" y="100000"/>
                                    </p:animScale>
                                    <p:animScale>
                                      <p:cBhvr>
                                        <p:cTn id="51" dur="26">
                                          <p:stCondLst>
                                            <p:cond delay="1808"/>
                                          </p:stCondLst>
                                        </p:cTn>
                                        <p:tgtEl>
                                          <p:spTgt spid="404483">
                                            <p:txEl>
                                              <p:pRg st="4" end="4"/>
                                            </p:txEl>
                                          </p:spTgt>
                                        </p:tgtEl>
                                      </p:cBhvr>
                                      <p:to x="100000" y="95000"/>
                                    </p:animScale>
                                    <p:animScale>
                                      <p:cBhvr>
                                        <p:cTn id="52" dur="166" decel="50000">
                                          <p:stCondLst>
                                            <p:cond delay="1834"/>
                                          </p:stCondLst>
                                        </p:cTn>
                                        <p:tgtEl>
                                          <p:spTgt spid="40448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04483">
                                            <p:txEl>
                                              <p:pRg st="5" end="5"/>
                                            </p:txEl>
                                          </p:spTgt>
                                        </p:tgtEl>
                                        <p:attrNameLst>
                                          <p:attrName>style.visibility</p:attrName>
                                        </p:attrNameLst>
                                      </p:cBhvr>
                                      <p:to>
                                        <p:strVal val="visible"/>
                                      </p:to>
                                    </p:set>
                                    <p:animEffect transition="in" filter="wipe(down)">
                                      <p:cBhvr>
                                        <p:cTn id="55" dur="580">
                                          <p:stCondLst>
                                            <p:cond delay="0"/>
                                          </p:stCondLst>
                                        </p:cTn>
                                        <p:tgtEl>
                                          <p:spTgt spid="404483">
                                            <p:txEl>
                                              <p:pRg st="5" end="5"/>
                                            </p:txEl>
                                          </p:spTgt>
                                        </p:tgtEl>
                                      </p:cBhvr>
                                    </p:animEffect>
                                    <p:anim calcmode="lin" valueType="num">
                                      <p:cBhvr>
                                        <p:cTn id="56" dur="1822" tmFilter="0,0; 0.14,0.36; 0.43,0.73; 0.71,0.91; 1.0,1.0">
                                          <p:stCondLst>
                                            <p:cond delay="0"/>
                                          </p:stCondLst>
                                        </p:cTn>
                                        <p:tgtEl>
                                          <p:spTgt spid="404483">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04483">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04483">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04483">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04483">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04483">
                                            <p:txEl>
                                              <p:pRg st="5" end="5"/>
                                            </p:txEl>
                                          </p:spTgt>
                                        </p:tgtEl>
                                      </p:cBhvr>
                                      <p:to x="100000" y="60000"/>
                                    </p:animScale>
                                    <p:animScale>
                                      <p:cBhvr>
                                        <p:cTn id="62" dur="166" decel="50000">
                                          <p:stCondLst>
                                            <p:cond delay="676"/>
                                          </p:stCondLst>
                                        </p:cTn>
                                        <p:tgtEl>
                                          <p:spTgt spid="404483">
                                            <p:txEl>
                                              <p:pRg st="5" end="5"/>
                                            </p:txEl>
                                          </p:spTgt>
                                        </p:tgtEl>
                                      </p:cBhvr>
                                      <p:to x="100000" y="100000"/>
                                    </p:animScale>
                                    <p:animScale>
                                      <p:cBhvr>
                                        <p:cTn id="63" dur="26">
                                          <p:stCondLst>
                                            <p:cond delay="1312"/>
                                          </p:stCondLst>
                                        </p:cTn>
                                        <p:tgtEl>
                                          <p:spTgt spid="404483">
                                            <p:txEl>
                                              <p:pRg st="5" end="5"/>
                                            </p:txEl>
                                          </p:spTgt>
                                        </p:tgtEl>
                                      </p:cBhvr>
                                      <p:to x="100000" y="80000"/>
                                    </p:animScale>
                                    <p:animScale>
                                      <p:cBhvr>
                                        <p:cTn id="64" dur="166" decel="50000">
                                          <p:stCondLst>
                                            <p:cond delay="1338"/>
                                          </p:stCondLst>
                                        </p:cTn>
                                        <p:tgtEl>
                                          <p:spTgt spid="404483">
                                            <p:txEl>
                                              <p:pRg st="5" end="5"/>
                                            </p:txEl>
                                          </p:spTgt>
                                        </p:tgtEl>
                                      </p:cBhvr>
                                      <p:to x="100000" y="100000"/>
                                    </p:animScale>
                                    <p:animScale>
                                      <p:cBhvr>
                                        <p:cTn id="65" dur="26">
                                          <p:stCondLst>
                                            <p:cond delay="1642"/>
                                          </p:stCondLst>
                                        </p:cTn>
                                        <p:tgtEl>
                                          <p:spTgt spid="404483">
                                            <p:txEl>
                                              <p:pRg st="5" end="5"/>
                                            </p:txEl>
                                          </p:spTgt>
                                        </p:tgtEl>
                                      </p:cBhvr>
                                      <p:to x="100000" y="90000"/>
                                    </p:animScale>
                                    <p:animScale>
                                      <p:cBhvr>
                                        <p:cTn id="66" dur="166" decel="50000">
                                          <p:stCondLst>
                                            <p:cond delay="1668"/>
                                          </p:stCondLst>
                                        </p:cTn>
                                        <p:tgtEl>
                                          <p:spTgt spid="404483">
                                            <p:txEl>
                                              <p:pRg st="5" end="5"/>
                                            </p:txEl>
                                          </p:spTgt>
                                        </p:tgtEl>
                                      </p:cBhvr>
                                      <p:to x="100000" y="100000"/>
                                    </p:animScale>
                                    <p:animScale>
                                      <p:cBhvr>
                                        <p:cTn id="67" dur="26">
                                          <p:stCondLst>
                                            <p:cond delay="1808"/>
                                          </p:stCondLst>
                                        </p:cTn>
                                        <p:tgtEl>
                                          <p:spTgt spid="404483">
                                            <p:txEl>
                                              <p:pRg st="5" end="5"/>
                                            </p:txEl>
                                          </p:spTgt>
                                        </p:tgtEl>
                                      </p:cBhvr>
                                      <p:to x="100000" y="95000"/>
                                    </p:animScale>
                                    <p:animScale>
                                      <p:cBhvr>
                                        <p:cTn id="68" dur="166" decel="50000">
                                          <p:stCondLst>
                                            <p:cond delay="1834"/>
                                          </p:stCondLst>
                                        </p:cTn>
                                        <p:tgtEl>
                                          <p:spTgt spid="404483">
                                            <p:txEl>
                                              <p:pRg st="5" end="5"/>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04483">
                                            <p:txEl>
                                              <p:pRg st="6" end="6"/>
                                            </p:txEl>
                                          </p:spTgt>
                                        </p:tgtEl>
                                        <p:attrNameLst>
                                          <p:attrName>style.visibility</p:attrName>
                                        </p:attrNameLst>
                                      </p:cBhvr>
                                      <p:to>
                                        <p:strVal val="visible"/>
                                      </p:to>
                                    </p:set>
                                    <p:animEffect transition="in" filter="wipe(down)">
                                      <p:cBhvr>
                                        <p:cTn id="71" dur="580">
                                          <p:stCondLst>
                                            <p:cond delay="0"/>
                                          </p:stCondLst>
                                        </p:cTn>
                                        <p:tgtEl>
                                          <p:spTgt spid="404483">
                                            <p:txEl>
                                              <p:pRg st="6" end="6"/>
                                            </p:txEl>
                                          </p:spTgt>
                                        </p:tgtEl>
                                      </p:cBhvr>
                                    </p:animEffect>
                                    <p:anim calcmode="lin" valueType="num">
                                      <p:cBhvr>
                                        <p:cTn id="72" dur="1822" tmFilter="0,0; 0.14,0.36; 0.43,0.73; 0.71,0.91; 1.0,1.0">
                                          <p:stCondLst>
                                            <p:cond delay="0"/>
                                          </p:stCondLst>
                                        </p:cTn>
                                        <p:tgtEl>
                                          <p:spTgt spid="404483">
                                            <p:txEl>
                                              <p:pRg st="6" end="6"/>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04483">
                                            <p:txEl>
                                              <p:pRg st="6" end="6"/>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04483">
                                            <p:txEl>
                                              <p:pRg st="6" end="6"/>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04483">
                                            <p:txEl>
                                              <p:pRg st="6" end="6"/>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04483">
                                            <p:txEl>
                                              <p:pRg st="6" end="6"/>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04483">
                                            <p:txEl>
                                              <p:pRg st="6" end="6"/>
                                            </p:txEl>
                                          </p:spTgt>
                                        </p:tgtEl>
                                      </p:cBhvr>
                                      <p:to x="100000" y="60000"/>
                                    </p:animScale>
                                    <p:animScale>
                                      <p:cBhvr>
                                        <p:cTn id="78" dur="166" decel="50000">
                                          <p:stCondLst>
                                            <p:cond delay="676"/>
                                          </p:stCondLst>
                                        </p:cTn>
                                        <p:tgtEl>
                                          <p:spTgt spid="404483">
                                            <p:txEl>
                                              <p:pRg st="6" end="6"/>
                                            </p:txEl>
                                          </p:spTgt>
                                        </p:tgtEl>
                                      </p:cBhvr>
                                      <p:to x="100000" y="100000"/>
                                    </p:animScale>
                                    <p:animScale>
                                      <p:cBhvr>
                                        <p:cTn id="79" dur="26">
                                          <p:stCondLst>
                                            <p:cond delay="1312"/>
                                          </p:stCondLst>
                                        </p:cTn>
                                        <p:tgtEl>
                                          <p:spTgt spid="404483">
                                            <p:txEl>
                                              <p:pRg st="6" end="6"/>
                                            </p:txEl>
                                          </p:spTgt>
                                        </p:tgtEl>
                                      </p:cBhvr>
                                      <p:to x="100000" y="80000"/>
                                    </p:animScale>
                                    <p:animScale>
                                      <p:cBhvr>
                                        <p:cTn id="80" dur="166" decel="50000">
                                          <p:stCondLst>
                                            <p:cond delay="1338"/>
                                          </p:stCondLst>
                                        </p:cTn>
                                        <p:tgtEl>
                                          <p:spTgt spid="404483">
                                            <p:txEl>
                                              <p:pRg st="6" end="6"/>
                                            </p:txEl>
                                          </p:spTgt>
                                        </p:tgtEl>
                                      </p:cBhvr>
                                      <p:to x="100000" y="100000"/>
                                    </p:animScale>
                                    <p:animScale>
                                      <p:cBhvr>
                                        <p:cTn id="81" dur="26">
                                          <p:stCondLst>
                                            <p:cond delay="1642"/>
                                          </p:stCondLst>
                                        </p:cTn>
                                        <p:tgtEl>
                                          <p:spTgt spid="404483">
                                            <p:txEl>
                                              <p:pRg st="6" end="6"/>
                                            </p:txEl>
                                          </p:spTgt>
                                        </p:tgtEl>
                                      </p:cBhvr>
                                      <p:to x="100000" y="90000"/>
                                    </p:animScale>
                                    <p:animScale>
                                      <p:cBhvr>
                                        <p:cTn id="82" dur="166" decel="50000">
                                          <p:stCondLst>
                                            <p:cond delay="1668"/>
                                          </p:stCondLst>
                                        </p:cTn>
                                        <p:tgtEl>
                                          <p:spTgt spid="404483">
                                            <p:txEl>
                                              <p:pRg st="6" end="6"/>
                                            </p:txEl>
                                          </p:spTgt>
                                        </p:tgtEl>
                                      </p:cBhvr>
                                      <p:to x="100000" y="100000"/>
                                    </p:animScale>
                                    <p:animScale>
                                      <p:cBhvr>
                                        <p:cTn id="83" dur="26">
                                          <p:stCondLst>
                                            <p:cond delay="1808"/>
                                          </p:stCondLst>
                                        </p:cTn>
                                        <p:tgtEl>
                                          <p:spTgt spid="404483">
                                            <p:txEl>
                                              <p:pRg st="6" end="6"/>
                                            </p:txEl>
                                          </p:spTgt>
                                        </p:tgtEl>
                                      </p:cBhvr>
                                      <p:to x="100000" y="95000"/>
                                    </p:animScale>
                                    <p:animScale>
                                      <p:cBhvr>
                                        <p:cTn id="84" dur="166" decel="50000">
                                          <p:stCondLst>
                                            <p:cond delay="1834"/>
                                          </p:stCondLst>
                                        </p:cTn>
                                        <p:tgtEl>
                                          <p:spTgt spid="404483">
                                            <p:txEl>
                                              <p:pRg st="6" end="6"/>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404483">
                                            <p:txEl>
                                              <p:pRg st="7" end="7"/>
                                            </p:txEl>
                                          </p:spTgt>
                                        </p:tgtEl>
                                        <p:attrNameLst>
                                          <p:attrName>style.visibility</p:attrName>
                                        </p:attrNameLst>
                                      </p:cBhvr>
                                      <p:to>
                                        <p:strVal val="visible"/>
                                      </p:to>
                                    </p:set>
                                    <p:animEffect transition="in" filter="wipe(down)">
                                      <p:cBhvr>
                                        <p:cTn id="89" dur="580">
                                          <p:stCondLst>
                                            <p:cond delay="0"/>
                                          </p:stCondLst>
                                        </p:cTn>
                                        <p:tgtEl>
                                          <p:spTgt spid="404483">
                                            <p:txEl>
                                              <p:pRg st="7" end="7"/>
                                            </p:txEl>
                                          </p:spTgt>
                                        </p:tgtEl>
                                      </p:cBhvr>
                                    </p:animEffect>
                                    <p:anim calcmode="lin" valueType="num">
                                      <p:cBhvr>
                                        <p:cTn id="90" dur="1822" tmFilter="0,0; 0.14,0.36; 0.43,0.73; 0.71,0.91; 1.0,1.0">
                                          <p:stCondLst>
                                            <p:cond delay="0"/>
                                          </p:stCondLst>
                                        </p:cTn>
                                        <p:tgtEl>
                                          <p:spTgt spid="404483">
                                            <p:txEl>
                                              <p:pRg st="7" end="7"/>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04483">
                                            <p:txEl>
                                              <p:pRg st="7" end="7"/>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04483">
                                            <p:txEl>
                                              <p:pRg st="7" end="7"/>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04483">
                                            <p:txEl>
                                              <p:pRg st="7" end="7"/>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04483">
                                            <p:txEl>
                                              <p:pRg st="7" end="7"/>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404483">
                                            <p:txEl>
                                              <p:pRg st="7" end="7"/>
                                            </p:txEl>
                                          </p:spTgt>
                                        </p:tgtEl>
                                      </p:cBhvr>
                                      <p:to x="100000" y="60000"/>
                                    </p:animScale>
                                    <p:animScale>
                                      <p:cBhvr>
                                        <p:cTn id="96" dur="166" decel="50000">
                                          <p:stCondLst>
                                            <p:cond delay="676"/>
                                          </p:stCondLst>
                                        </p:cTn>
                                        <p:tgtEl>
                                          <p:spTgt spid="404483">
                                            <p:txEl>
                                              <p:pRg st="7" end="7"/>
                                            </p:txEl>
                                          </p:spTgt>
                                        </p:tgtEl>
                                      </p:cBhvr>
                                      <p:to x="100000" y="100000"/>
                                    </p:animScale>
                                    <p:animScale>
                                      <p:cBhvr>
                                        <p:cTn id="97" dur="26">
                                          <p:stCondLst>
                                            <p:cond delay="1312"/>
                                          </p:stCondLst>
                                        </p:cTn>
                                        <p:tgtEl>
                                          <p:spTgt spid="404483">
                                            <p:txEl>
                                              <p:pRg st="7" end="7"/>
                                            </p:txEl>
                                          </p:spTgt>
                                        </p:tgtEl>
                                      </p:cBhvr>
                                      <p:to x="100000" y="80000"/>
                                    </p:animScale>
                                    <p:animScale>
                                      <p:cBhvr>
                                        <p:cTn id="98" dur="166" decel="50000">
                                          <p:stCondLst>
                                            <p:cond delay="1338"/>
                                          </p:stCondLst>
                                        </p:cTn>
                                        <p:tgtEl>
                                          <p:spTgt spid="404483">
                                            <p:txEl>
                                              <p:pRg st="7" end="7"/>
                                            </p:txEl>
                                          </p:spTgt>
                                        </p:tgtEl>
                                      </p:cBhvr>
                                      <p:to x="100000" y="100000"/>
                                    </p:animScale>
                                    <p:animScale>
                                      <p:cBhvr>
                                        <p:cTn id="99" dur="26">
                                          <p:stCondLst>
                                            <p:cond delay="1642"/>
                                          </p:stCondLst>
                                        </p:cTn>
                                        <p:tgtEl>
                                          <p:spTgt spid="404483">
                                            <p:txEl>
                                              <p:pRg st="7" end="7"/>
                                            </p:txEl>
                                          </p:spTgt>
                                        </p:tgtEl>
                                      </p:cBhvr>
                                      <p:to x="100000" y="90000"/>
                                    </p:animScale>
                                    <p:animScale>
                                      <p:cBhvr>
                                        <p:cTn id="100" dur="166" decel="50000">
                                          <p:stCondLst>
                                            <p:cond delay="1668"/>
                                          </p:stCondLst>
                                        </p:cTn>
                                        <p:tgtEl>
                                          <p:spTgt spid="404483">
                                            <p:txEl>
                                              <p:pRg st="7" end="7"/>
                                            </p:txEl>
                                          </p:spTgt>
                                        </p:tgtEl>
                                      </p:cBhvr>
                                      <p:to x="100000" y="100000"/>
                                    </p:animScale>
                                    <p:animScale>
                                      <p:cBhvr>
                                        <p:cTn id="101" dur="26">
                                          <p:stCondLst>
                                            <p:cond delay="1808"/>
                                          </p:stCondLst>
                                        </p:cTn>
                                        <p:tgtEl>
                                          <p:spTgt spid="404483">
                                            <p:txEl>
                                              <p:pRg st="7" end="7"/>
                                            </p:txEl>
                                          </p:spTgt>
                                        </p:tgtEl>
                                      </p:cBhvr>
                                      <p:to x="100000" y="95000"/>
                                    </p:animScale>
                                    <p:animScale>
                                      <p:cBhvr>
                                        <p:cTn id="102" dur="166" decel="50000">
                                          <p:stCondLst>
                                            <p:cond delay="1834"/>
                                          </p:stCondLst>
                                        </p:cTn>
                                        <p:tgtEl>
                                          <p:spTgt spid="404483">
                                            <p:txEl>
                                              <p:pRg st="7" end="7"/>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404483">
                                            <p:txEl>
                                              <p:pRg st="8" end="8"/>
                                            </p:txEl>
                                          </p:spTgt>
                                        </p:tgtEl>
                                        <p:attrNameLst>
                                          <p:attrName>style.visibility</p:attrName>
                                        </p:attrNameLst>
                                      </p:cBhvr>
                                      <p:to>
                                        <p:strVal val="visible"/>
                                      </p:to>
                                    </p:set>
                                    <p:animEffect transition="in" filter="wipe(down)">
                                      <p:cBhvr>
                                        <p:cTn id="105" dur="580">
                                          <p:stCondLst>
                                            <p:cond delay="0"/>
                                          </p:stCondLst>
                                        </p:cTn>
                                        <p:tgtEl>
                                          <p:spTgt spid="404483">
                                            <p:txEl>
                                              <p:pRg st="8" end="8"/>
                                            </p:txEl>
                                          </p:spTgt>
                                        </p:tgtEl>
                                      </p:cBhvr>
                                    </p:animEffect>
                                    <p:anim calcmode="lin" valueType="num">
                                      <p:cBhvr>
                                        <p:cTn id="106" dur="1822" tmFilter="0,0; 0.14,0.36; 0.43,0.73; 0.71,0.91; 1.0,1.0">
                                          <p:stCondLst>
                                            <p:cond delay="0"/>
                                          </p:stCondLst>
                                        </p:cTn>
                                        <p:tgtEl>
                                          <p:spTgt spid="404483">
                                            <p:txEl>
                                              <p:pRg st="8" end="8"/>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404483">
                                            <p:txEl>
                                              <p:pRg st="8" end="8"/>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404483">
                                            <p:txEl>
                                              <p:pRg st="8" end="8"/>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404483">
                                            <p:txEl>
                                              <p:pRg st="8" end="8"/>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404483">
                                            <p:txEl>
                                              <p:pRg st="8" end="8"/>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404483">
                                            <p:txEl>
                                              <p:pRg st="8" end="8"/>
                                            </p:txEl>
                                          </p:spTgt>
                                        </p:tgtEl>
                                      </p:cBhvr>
                                      <p:to x="100000" y="60000"/>
                                    </p:animScale>
                                    <p:animScale>
                                      <p:cBhvr>
                                        <p:cTn id="112" dur="166" decel="50000">
                                          <p:stCondLst>
                                            <p:cond delay="676"/>
                                          </p:stCondLst>
                                        </p:cTn>
                                        <p:tgtEl>
                                          <p:spTgt spid="404483">
                                            <p:txEl>
                                              <p:pRg st="8" end="8"/>
                                            </p:txEl>
                                          </p:spTgt>
                                        </p:tgtEl>
                                      </p:cBhvr>
                                      <p:to x="100000" y="100000"/>
                                    </p:animScale>
                                    <p:animScale>
                                      <p:cBhvr>
                                        <p:cTn id="113" dur="26">
                                          <p:stCondLst>
                                            <p:cond delay="1312"/>
                                          </p:stCondLst>
                                        </p:cTn>
                                        <p:tgtEl>
                                          <p:spTgt spid="404483">
                                            <p:txEl>
                                              <p:pRg st="8" end="8"/>
                                            </p:txEl>
                                          </p:spTgt>
                                        </p:tgtEl>
                                      </p:cBhvr>
                                      <p:to x="100000" y="80000"/>
                                    </p:animScale>
                                    <p:animScale>
                                      <p:cBhvr>
                                        <p:cTn id="114" dur="166" decel="50000">
                                          <p:stCondLst>
                                            <p:cond delay="1338"/>
                                          </p:stCondLst>
                                        </p:cTn>
                                        <p:tgtEl>
                                          <p:spTgt spid="404483">
                                            <p:txEl>
                                              <p:pRg st="8" end="8"/>
                                            </p:txEl>
                                          </p:spTgt>
                                        </p:tgtEl>
                                      </p:cBhvr>
                                      <p:to x="100000" y="100000"/>
                                    </p:animScale>
                                    <p:animScale>
                                      <p:cBhvr>
                                        <p:cTn id="115" dur="26">
                                          <p:stCondLst>
                                            <p:cond delay="1642"/>
                                          </p:stCondLst>
                                        </p:cTn>
                                        <p:tgtEl>
                                          <p:spTgt spid="404483">
                                            <p:txEl>
                                              <p:pRg st="8" end="8"/>
                                            </p:txEl>
                                          </p:spTgt>
                                        </p:tgtEl>
                                      </p:cBhvr>
                                      <p:to x="100000" y="90000"/>
                                    </p:animScale>
                                    <p:animScale>
                                      <p:cBhvr>
                                        <p:cTn id="116" dur="166" decel="50000">
                                          <p:stCondLst>
                                            <p:cond delay="1668"/>
                                          </p:stCondLst>
                                        </p:cTn>
                                        <p:tgtEl>
                                          <p:spTgt spid="404483">
                                            <p:txEl>
                                              <p:pRg st="8" end="8"/>
                                            </p:txEl>
                                          </p:spTgt>
                                        </p:tgtEl>
                                      </p:cBhvr>
                                      <p:to x="100000" y="100000"/>
                                    </p:animScale>
                                    <p:animScale>
                                      <p:cBhvr>
                                        <p:cTn id="117" dur="26">
                                          <p:stCondLst>
                                            <p:cond delay="1808"/>
                                          </p:stCondLst>
                                        </p:cTn>
                                        <p:tgtEl>
                                          <p:spTgt spid="404483">
                                            <p:txEl>
                                              <p:pRg st="8" end="8"/>
                                            </p:txEl>
                                          </p:spTgt>
                                        </p:tgtEl>
                                      </p:cBhvr>
                                      <p:to x="100000" y="95000"/>
                                    </p:animScale>
                                    <p:animScale>
                                      <p:cBhvr>
                                        <p:cTn id="118" dur="166" decel="50000">
                                          <p:stCondLst>
                                            <p:cond delay="1834"/>
                                          </p:stCondLst>
                                        </p:cTn>
                                        <p:tgtEl>
                                          <p:spTgt spid="404483">
                                            <p:txEl>
                                              <p:pRg st="8" end="8"/>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404483">
                                            <p:txEl>
                                              <p:pRg st="9" end="9"/>
                                            </p:txEl>
                                          </p:spTgt>
                                        </p:tgtEl>
                                        <p:attrNameLst>
                                          <p:attrName>style.visibility</p:attrName>
                                        </p:attrNameLst>
                                      </p:cBhvr>
                                      <p:to>
                                        <p:strVal val="visible"/>
                                      </p:to>
                                    </p:set>
                                    <p:animEffect transition="in" filter="wipe(down)">
                                      <p:cBhvr>
                                        <p:cTn id="121" dur="580">
                                          <p:stCondLst>
                                            <p:cond delay="0"/>
                                          </p:stCondLst>
                                        </p:cTn>
                                        <p:tgtEl>
                                          <p:spTgt spid="404483">
                                            <p:txEl>
                                              <p:pRg st="9" end="9"/>
                                            </p:txEl>
                                          </p:spTgt>
                                        </p:tgtEl>
                                      </p:cBhvr>
                                    </p:animEffect>
                                    <p:anim calcmode="lin" valueType="num">
                                      <p:cBhvr>
                                        <p:cTn id="122" dur="1822" tmFilter="0,0; 0.14,0.36; 0.43,0.73; 0.71,0.91; 1.0,1.0">
                                          <p:stCondLst>
                                            <p:cond delay="0"/>
                                          </p:stCondLst>
                                        </p:cTn>
                                        <p:tgtEl>
                                          <p:spTgt spid="404483">
                                            <p:txEl>
                                              <p:pRg st="9" end="9"/>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404483">
                                            <p:txEl>
                                              <p:pRg st="9" end="9"/>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404483">
                                            <p:txEl>
                                              <p:pRg st="9" end="9"/>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404483">
                                            <p:txEl>
                                              <p:pRg st="9" end="9"/>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404483">
                                            <p:txEl>
                                              <p:pRg st="9" end="9"/>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404483">
                                            <p:txEl>
                                              <p:pRg st="9" end="9"/>
                                            </p:txEl>
                                          </p:spTgt>
                                        </p:tgtEl>
                                      </p:cBhvr>
                                      <p:to x="100000" y="60000"/>
                                    </p:animScale>
                                    <p:animScale>
                                      <p:cBhvr>
                                        <p:cTn id="128" dur="166" decel="50000">
                                          <p:stCondLst>
                                            <p:cond delay="676"/>
                                          </p:stCondLst>
                                        </p:cTn>
                                        <p:tgtEl>
                                          <p:spTgt spid="404483">
                                            <p:txEl>
                                              <p:pRg st="9" end="9"/>
                                            </p:txEl>
                                          </p:spTgt>
                                        </p:tgtEl>
                                      </p:cBhvr>
                                      <p:to x="100000" y="100000"/>
                                    </p:animScale>
                                    <p:animScale>
                                      <p:cBhvr>
                                        <p:cTn id="129" dur="26">
                                          <p:stCondLst>
                                            <p:cond delay="1312"/>
                                          </p:stCondLst>
                                        </p:cTn>
                                        <p:tgtEl>
                                          <p:spTgt spid="404483">
                                            <p:txEl>
                                              <p:pRg st="9" end="9"/>
                                            </p:txEl>
                                          </p:spTgt>
                                        </p:tgtEl>
                                      </p:cBhvr>
                                      <p:to x="100000" y="80000"/>
                                    </p:animScale>
                                    <p:animScale>
                                      <p:cBhvr>
                                        <p:cTn id="130" dur="166" decel="50000">
                                          <p:stCondLst>
                                            <p:cond delay="1338"/>
                                          </p:stCondLst>
                                        </p:cTn>
                                        <p:tgtEl>
                                          <p:spTgt spid="404483">
                                            <p:txEl>
                                              <p:pRg st="9" end="9"/>
                                            </p:txEl>
                                          </p:spTgt>
                                        </p:tgtEl>
                                      </p:cBhvr>
                                      <p:to x="100000" y="100000"/>
                                    </p:animScale>
                                    <p:animScale>
                                      <p:cBhvr>
                                        <p:cTn id="131" dur="26">
                                          <p:stCondLst>
                                            <p:cond delay="1642"/>
                                          </p:stCondLst>
                                        </p:cTn>
                                        <p:tgtEl>
                                          <p:spTgt spid="404483">
                                            <p:txEl>
                                              <p:pRg st="9" end="9"/>
                                            </p:txEl>
                                          </p:spTgt>
                                        </p:tgtEl>
                                      </p:cBhvr>
                                      <p:to x="100000" y="90000"/>
                                    </p:animScale>
                                    <p:animScale>
                                      <p:cBhvr>
                                        <p:cTn id="132" dur="166" decel="50000">
                                          <p:stCondLst>
                                            <p:cond delay="1668"/>
                                          </p:stCondLst>
                                        </p:cTn>
                                        <p:tgtEl>
                                          <p:spTgt spid="404483">
                                            <p:txEl>
                                              <p:pRg st="9" end="9"/>
                                            </p:txEl>
                                          </p:spTgt>
                                        </p:tgtEl>
                                      </p:cBhvr>
                                      <p:to x="100000" y="100000"/>
                                    </p:animScale>
                                    <p:animScale>
                                      <p:cBhvr>
                                        <p:cTn id="133" dur="26">
                                          <p:stCondLst>
                                            <p:cond delay="1808"/>
                                          </p:stCondLst>
                                        </p:cTn>
                                        <p:tgtEl>
                                          <p:spTgt spid="404483">
                                            <p:txEl>
                                              <p:pRg st="9" end="9"/>
                                            </p:txEl>
                                          </p:spTgt>
                                        </p:tgtEl>
                                      </p:cBhvr>
                                      <p:to x="100000" y="95000"/>
                                    </p:animScale>
                                    <p:animScale>
                                      <p:cBhvr>
                                        <p:cTn id="134" dur="166" decel="50000">
                                          <p:stCondLst>
                                            <p:cond delay="1834"/>
                                          </p:stCondLst>
                                        </p:cTn>
                                        <p:tgtEl>
                                          <p:spTgt spid="404483">
                                            <p:txEl>
                                              <p:pRg st="9" end="9"/>
                                            </p:txEl>
                                          </p:spTgt>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404483">
                                            <p:txEl>
                                              <p:pRg st="10" end="10"/>
                                            </p:txEl>
                                          </p:spTgt>
                                        </p:tgtEl>
                                        <p:attrNameLst>
                                          <p:attrName>style.visibility</p:attrName>
                                        </p:attrNameLst>
                                      </p:cBhvr>
                                      <p:to>
                                        <p:strVal val="visible"/>
                                      </p:to>
                                    </p:set>
                                    <p:animEffect transition="in" filter="wipe(down)">
                                      <p:cBhvr>
                                        <p:cTn id="137" dur="580">
                                          <p:stCondLst>
                                            <p:cond delay="0"/>
                                          </p:stCondLst>
                                        </p:cTn>
                                        <p:tgtEl>
                                          <p:spTgt spid="404483">
                                            <p:txEl>
                                              <p:pRg st="10" end="10"/>
                                            </p:txEl>
                                          </p:spTgt>
                                        </p:tgtEl>
                                      </p:cBhvr>
                                    </p:animEffect>
                                    <p:anim calcmode="lin" valueType="num">
                                      <p:cBhvr>
                                        <p:cTn id="138" dur="1822" tmFilter="0,0; 0.14,0.36; 0.43,0.73; 0.71,0.91; 1.0,1.0">
                                          <p:stCondLst>
                                            <p:cond delay="0"/>
                                          </p:stCondLst>
                                        </p:cTn>
                                        <p:tgtEl>
                                          <p:spTgt spid="404483">
                                            <p:txEl>
                                              <p:pRg st="10" end="10"/>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404483">
                                            <p:txEl>
                                              <p:pRg st="10" end="10"/>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404483">
                                            <p:txEl>
                                              <p:pRg st="10" end="10"/>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404483">
                                            <p:txEl>
                                              <p:pRg st="10" end="10"/>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404483">
                                            <p:txEl>
                                              <p:pRg st="10" end="10"/>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404483">
                                            <p:txEl>
                                              <p:pRg st="10" end="10"/>
                                            </p:txEl>
                                          </p:spTgt>
                                        </p:tgtEl>
                                      </p:cBhvr>
                                      <p:to x="100000" y="60000"/>
                                    </p:animScale>
                                    <p:animScale>
                                      <p:cBhvr>
                                        <p:cTn id="144" dur="166" decel="50000">
                                          <p:stCondLst>
                                            <p:cond delay="676"/>
                                          </p:stCondLst>
                                        </p:cTn>
                                        <p:tgtEl>
                                          <p:spTgt spid="404483">
                                            <p:txEl>
                                              <p:pRg st="10" end="10"/>
                                            </p:txEl>
                                          </p:spTgt>
                                        </p:tgtEl>
                                      </p:cBhvr>
                                      <p:to x="100000" y="100000"/>
                                    </p:animScale>
                                    <p:animScale>
                                      <p:cBhvr>
                                        <p:cTn id="145" dur="26">
                                          <p:stCondLst>
                                            <p:cond delay="1312"/>
                                          </p:stCondLst>
                                        </p:cTn>
                                        <p:tgtEl>
                                          <p:spTgt spid="404483">
                                            <p:txEl>
                                              <p:pRg st="10" end="10"/>
                                            </p:txEl>
                                          </p:spTgt>
                                        </p:tgtEl>
                                      </p:cBhvr>
                                      <p:to x="100000" y="80000"/>
                                    </p:animScale>
                                    <p:animScale>
                                      <p:cBhvr>
                                        <p:cTn id="146" dur="166" decel="50000">
                                          <p:stCondLst>
                                            <p:cond delay="1338"/>
                                          </p:stCondLst>
                                        </p:cTn>
                                        <p:tgtEl>
                                          <p:spTgt spid="404483">
                                            <p:txEl>
                                              <p:pRg st="10" end="10"/>
                                            </p:txEl>
                                          </p:spTgt>
                                        </p:tgtEl>
                                      </p:cBhvr>
                                      <p:to x="100000" y="100000"/>
                                    </p:animScale>
                                    <p:animScale>
                                      <p:cBhvr>
                                        <p:cTn id="147" dur="26">
                                          <p:stCondLst>
                                            <p:cond delay="1642"/>
                                          </p:stCondLst>
                                        </p:cTn>
                                        <p:tgtEl>
                                          <p:spTgt spid="404483">
                                            <p:txEl>
                                              <p:pRg st="10" end="10"/>
                                            </p:txEl>
                                          </p:spTgt>
                                        </p:tgtEl>
                                      </p:cBhvr>
                                      <p:to x="100000" y="90000"/>
                                    </p:animScale>
                                    <p:animScale>
                                      <p:cBhvr>
                                        <p:cTn id="148" dur="166" decel="50000">
                                          <p:stCondLst>
                                            <p:cond delay="1668"/>
                                          </p:stCondLst>
                                        </p:cTn>
                                        <p:tgtEl>
                                          <p:spTgt spid="404483">
                                            <p:txEl>
                                              <p:pRg st="10" end="10"/>
                                            </p:txEl>
                                          </p:spTgt>
                                        </p:tgtEl>
                                      </p:cBhvr>
                                      <p:to x="100000" y="100000"/>
                                    </p:animScale>
                                    <p:animScale>
                                      <p:cBhvr>
                                        <p:cTn id="149" dur="26">
                                          <p:stCondLst>
                                            <p:cond delay="1808"/>
                                          </p:stCondLst>
                                        </p:cTn>
                                        <p:tgtEl>
                                          <p:spTgt spid="404483">
                                            <p:txEl>
                                              <p:pRg st="10" end="10"/>
                                            </p:txEl>
                                          </p:spTgt>
                                        </p:tgtEl>
                                      </p:cBhvr>
                                      <p:to x="100000" y="95000"/>
                                    </p:animScale>
                                    <p:animScale>
                                      <p:cBhvr>
                                        <p:cTn id="150" dur="166" decel="50000">
                                          <p:stCondLst>
                                            <p:cond delay="1834"/>
                                          </p:stCondLst>
                                        </p:cTn>
                                        <p:tgtEl>
                                          <p:spTgt spid="404483">
                                            <p:txEl>
                                              <p:pRg st="10" end="10"/>
                                            </p:txEl>
                                          </p:spTgt>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404483">
                                            <p:txEl>
                                              <p:pRg st="11" end="11"/>
                                            </p:txEl>
                                          </p:spTgt>
                                        </p:tgtEl>
                                        <p:attrNameLst>
                                          <p:attrName>style.visibility</p:attrName>
                                        </p:attrNameLst>
                                      </p:cBhvr>
                                      <p:to>
                                        <p:strVal val="visible"/>
                                      </p:to>
                                    </p:set>
                                    <p:animEffect transition="in" filter="wipe(down)">
                                      <p:cBhvr>
                                        <p:cTn id="153" dur="580">
                                          <p:stCondLst>
                                            <p:cond delay="0"/>
                                          </p:stCondLst>
                                        </p:cTn>
                                        <p:tgtEl>
                                          <p:spTgt spid="404483">
                                            <p:txEl>
                                              <p:pRg st="11" end="11"/>
                                            </p:txEl>
                                          </p:spTgt>
                                        </p:tgtEl>
                                      </p:cBhvr>
                                    </p:animEffect>
                                    <p:anim calcmode="lin" valueType="num">
                                      <p:cBhvr>
                                        <p:cTn id="154" dur="1822" tmFilter="0,0; 0.14,0.36; 0.43,0.73; 0.71,0.91; 1.0,1.0">
                                          <p:stCondLst>
                                            <p:cond delay="0"/>
                                          </p:stCondLst>
                                        </p:cTn>
                                        <p:tgtEl>
                                          <p:spTgt spid="404483">
                                            <p:txEl>
                                              <p:pRg st="11" end="11"/>
                                            </p:txEl>
                                          </p:spTgt>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404483">
                                            <p:txEl>
                                              <p:pRg st="11" end="11"/>
                                            </p:txEl>
                                          </p:spTgt>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404483">
                                            <p:txEl>
                                              <p:pRg st="11" end="11"/>
                                            </p:txEl>
                                          </p:spTgt>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404483">
                                            <p:txEl>
                                              <p:pRg st="11" end="11"/>
                                            </p:txEl>
                                          </p:spTgt>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404483">
                                            <p:txEl>
                                              <p:pRg st="11" end="11"/>
                                            </p:txEl>
                                          </p:spTgt>
                                        </p:tgtEl>
                                        <p:attrNameLst>
                                          <p:attrName>ppt_y</p:attrName>
                                        </p:attrNameLst>
                                      </p:cBhvr>
                                      <p:tavLst>
                                        <p:tav tm="0" fmla="#ppt_y-sin(pi*$)/81">
                                          <p:val>
                                            <p:fltVal val="0"/>
                                          </p:val>
                                        </p:tav>
                                        <p:tav tm="100000">
                                          <p:val>
                                            <p:fltVal val="1"/>
                                          </p:val>
                                        </p:tav>
                                      </p:tavLst>
                                    </p:anim>
                                    <p:animScale>
                                      <p:cBhvr>
                                        <p:cTn id="159" dur="26">
                                          <p:stCondLst>
                                            <p:cond delay="650"/>
                                          </p:stCondLst>
                                        </p:cTn>
                                        <p:tgtEl>
                                          <p:spTgt spid="404483">
                                            <p:txEl>
                                              <p:pRg st="11" end="11"/>
                                            </p:txEl>
                                          </p:spTgt>
                                        </p:tgtEl>
                                      </p:cBhvr>
                                      <p:to x="100000" y="60000"/>
                                    </p:animScale>
                                    <p:animScale>
                                      <p:cBhvr>
                                        <p:cTn id="160" dur="166" decel="50000">
                                          <p:stCondLst>
                                            <p:cond delay="676"/>
                                          </p:stCondLst>
                                        </p:cTn>
                                        <p:tgtEl>
                                          <p:spTgt spid="404483">
                                            <p:txEl>
                                              <p:pRg st="11" end="11"/>
                                            </p:txEl>
                                          </p:spTgt>
                                        </p:tgtEl>
                                      </p:cBhvr>
                                      <p:to x="100000" y="100000"/>
                                    </p:animScale>
                                    <p:animScale>
                                      <p:cBhvr>
                                        <p:cTn id="161" dur="26">
                                          <p:stCondLst>
                                            <p:cond delay="1312"/>
                                          </p:stCondLst>
                                        </p:cTn>
                                        <p:tgtEl>
                                          <p:spTgt spid="404483">
                                            <p:txEl>
                                              <p:pRg st="11" end="11"/>
                                            </p:txEl>
                                          </p:spTgt>
                                        </p:tgtEl>
                                      </p:cBhvr>
                                      <p:to x="100000" y="80000"/>
                                    </p:animScale>
                                    <p:animScale>
                                      <p:cBhvr>
                                        <p:cTn id="162" dur="166" decel="50000">
                                          <p:stCondLst>
                                            <p:cond delay="1338"/>
                                          </p:stCondLst>
                                        </p:cTn>
                                        <p:tgtEl>
                                          <p:spTgt spid="404483">
                                            <p:txEl>
                                              <p:pRg st="11" end="11"/>
                                            </p:txEl>
                                          </p:spTgt>
                                        </p:tgtEl>
                                      </p:cBhvr>
                                      <p:to x="100000" y="100000"/>
                                    </p:animScale>
                                    <p:animScale>
                                      <p:cBhvr>
                                        <p:cTn id="163" dur="26">
                                          <p:stCondLst>
                                            <p:cond delay="1642"/>
                                          </p:stCondLst>
                                        </p:cTn>
                                        <p:tgtEl>
                                          <p:spTgt spid="404483">
                                            <p:txEl>
                                              <p:pRg st="11" end="11"/>
                                            </p:txEl>
                                          </p:spTgt>
                                        </p:tgtEl>
                                      </p:cBhvr>
                                      <p:to x="100000" y="90000"/>
                                    </p:animScale>
                                    <p:animScale>
                                      <p:cBhvr>
                                        <p:cTn id="164" dur="166" decel="50000">
                                          <p:stCondLst>
                                            <p:cond delay="1668"/>
                                          </p:stCondLst>
                                        </p:cTn>
                                        <p:tgtEl>
                                          <p:spTgt spid="404483">
                                            <p:txEl>
                                              <p:pRg st="11" end="11"/>
                                            </p:txEl>
                                          </p:spTgt>
                                        </p:tgtEl>
                                      </p:cBhvr>
                                      <p:to x="100000" y="100000"/>
                                    </p:animScale>
                                    <p:animScale>
                                      <p:cBhvr>
                                        <p:cTn id="165" dur="26">
                                          <p:stCondLst>
                                            <p:cond delay="1808"/>
                                          </p:stCondLst>
                                        </p:cTn>
                                        <p:tgtEl>
                                          <p:spTgt spid="404483">
                                            <p:txEl>
                                              <p:pRg st="11" end="11"/>
                                            </p:txEl>
                                          </p:spTgt>
                                        </p:tgtEl>
                                      </p:cBhvr>
                                      <p:to x="100000" y="95000"/>
                                    </p:animScale>
                                    <p:animScale>
                                      <p:cBhvr>
                                        <p:cTn id="166" dur="166" decel="50000">
                                          <p:stCondLst>
                                            <p:cond delay="1834"/>
                                          </p:stCondLst>
                                        </p:cTn>
                                        <p:tgtEl>
                                          <p:spTgt spid="404483">
                                            <p:txEl>
                                              <p:pRg st="11" end="11"/>
                                            </p:txEl>
                                          </p:spTgt>
                                        </p:tgtEl>
                                      </p:cBhvr>
                                      <p:to x="100000" y="100000"/>
                                    </p:animScale>
                                  </p:childTnLst>
                                </p:cTn>
                              </p:par>
                              <p:par>
                                <p:cTn id="167" presetID="26" presetClass="entr" presetSubtype="0" fill="hold" nodeType="withEffect">
                                  <p:stCondLst>
                                    <p:cond delay="0"/>
                                  </p:stCondLst>
                                  <p:childTnLst>
                                    <p:set>
                                      <p:cBhvr>
                                        <p:cTn id="168" dur="1" fill="hold">
                                          <p:stCondLst>
                                            <p:cond delay="0"/>
                                          </p:stCondLst>
                                        </p:cTn>
                                        <p:tgtEl>
                                          <p:spTgt spid="404483">
                                            <p:txEl>
                                              <p:pRg st="12" end="12"/>
                                            </p:txEl>
                                          </p:spTgt>
                                        </p:tgtEl>
                                        <p:attrNameLst>
                                          <p:attrName>style.visibility</p:attrName>
                                        </p:attrNameLst>
                                      </p:cBhvr>
                                      <p:to>
                                        <p:strVal val="visible"/>
                                      </p:to>
                                    </p:set>
                                    <p:animEffect transition="in" filter="wipe(down)">
                                      <p:cBhvr>
                                        <p:cTn id="169" dur="580">
                                          <p:stCondLst>
                                            <p:cond delay="0"/>
                                          </p:stCondLst>
                                        </p:cTn>
                                        <p:tgtEl>
                                          <p:spTgt spid="404483">
                                            <p:txEl>
                                              <p:pRg st="12" end="12"/>
                                            </p:txEl>
                                          </p:spTgt>
                                        </p:tgtEl>
                                      </p:cBhvr>
                                    </p:animEffect>
                                    <p:anim calcmode="lin" valueType="num">
                                      <p:cBhvr>
                                        <p:cTn id="170" dur="1822" tmFilter="0,0; 0.14,0.36; 0.43,0.73; 0.71,0.91; 1.0,1.0">
                                          <p:stCondLst>
                                            <p:cond delay="0"/>
                                          </p:stCondLst>
                                        </p:cTn>
                                        <p:tgtEl>
                                          <p:spTgt spid="404483">
                                            <p:txEl>
                                              <p:pRg st="12" end="12"/>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404483">
                                            <p:txEl>
                                              <p:pRg st="12" end="12"/>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404483">
                                            <p:txEl>
                                              <p:pRg st="12" end="12"/>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404483">
                                            <p:txEl>
                                              <p:pRg st="12" end="12"/>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404483">
                                            <p:txEl>
                                              <p:pRg st="12" end="12"/>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404483">
                                            <p:txEl>
                                              <p:pRg st="12" end="12"/>
                                            </p:txEl>
                                          </p:spTgt>
                                        </p:tgtEl>
                                      </p:cBhvr>
                                      <p:to x="100000" y="60000"/>
                                    </p:animScale>
                                    <p:animScale>
                                      <p:cBhvr>
                                        <p:cTn id="176" dur="166" decel="50000">
                                          <p:stCondLst>
                                            <p:cond delay="676"/>
                                          </p:stCondLst>
                                        </p:cTn>
                                        <p:tgtEl>
                                          <p:spTgt spid="404483">
                                            <p:txEl>
                                              <p:pRg st="12" end="12"/>
                                            </p:txEl>
                                          </p:spTgt>
                                        </p:tgtEl>
                                      </p:cBhvr>
                                      <p:to x="100000" y="100000"/>
                                    </p:animScale>
                                    <p:animScale>
                                      <p:cBhvr>
                                        <p:cTn id="177" dur="26">
                                          <p:stCondLst>
                                            <p:cond delay="1312"/>
                                          </p:stCondLst>
                                        </p:cTn>
                                        <p:tgtEl>
                                          <p:spTgt spid="404483">
                                            <p:txEl>
                                              <p:pRg st="12" end="12"/>
                                            </p:txEl>
                                          </p:spTgt>
                                        </p:tgtEl>
                                      </p:cBhvr>
                                      <p:to x="100000" y="80000"/>
                                    </p:animScale>
                                    <p:animScale>
                                      <p:cBhvr>
                                        <p:cTn id="178" dur="166" decel="50000">
                                          <p:stCondLst>
                                            <p:cond delay="1338"/>
                                          </p:stCondLst>
                                        </p:cTn>
                                        <p:tgtEl>
                                          <p:spTgt spid="404483">
                                            <p:txEl>
                                              <p:pRg st="12" end="12"/>
                                            </p:txEl>
                                          </p:spTgt>
                                        </p:tgtEl>
                                      </p:cBhvr>
                                      <p:to x="100000" y="100000"/>
                                    </p:animScale>
                                    <p:animScale>
                                      <p:cBhvr>
                                        <p:cTn id="179" dur="26">
                                          <p:stCondLst>
                                            <p:cond delay="1642"/>
                                          </p:stCondLst>
                                        </p:cTn>
                                        <p:tgtEl>
                                          <p:spTgt spid="404483">
                                            <p:txEl>
                                              <p:pRg st="12" end="12"/>
                                            </p:txEl>
                                          </p:spTgt>
                                        </p:tgtEl>
                                      </p:cBhvr>
                                      <p:to x="100000" y="90000"/>
                                    </p:animScale>
                                    <p:animScale>
                                      <p:cBhvr>
                                        <p:cTn id="180" dur="166" decel="50000">
                                          <p:stCondLst>
                                            <p:cond delay="1668"/>
                                          </p:stCondLst>
                                        </p:cTn>
                                        <p:tgtEl>
                                          <p:spTgt spid="404483">
                                            <p:txEl>
                                              <p:pRg st="12" end="12"/>
                                            </p:txEl>
                                          </p:spTgt>
                                        </p:tgtEl>
                                      </p:cBhvr>
                                      <p:to x="100000" y="100000"/>
                                    </p:animScale>
                                    <p:animScale>
                                      <p:cBhvr>
                                        <p:cTn id="181" dur="26">
                                          <p:stCondLst>
                                            <p:cond delay="1808"/>
                                          </p:stCondLst>
                                        </p:cTn>
                                        <p:tgtEl>
                                          <p:spTgt spid="404483">
                                            <p:txEl>
                                              <p:pRg st="12" end="12"/>
                                            </p:txEl>
                                          </p:spTgt>
                                        </p:tgtEl>
                                      </p:cBhvr>
                                      <p:to x="100000" y="95000"/>
                                    </p:animScale>
                                    <p:animScale>
                                      <p:cBhvr>
                                        <p:cTn id="182" dur="166" decel="50000">
                                          <p:stCondLst>
                                            <p:cond delay="1834"/>
                                          </p:stCondLst>
                                        </p:cTn>
                                        <p:tgtEl>
                                          <p:spTgt spid="404483">
                                            <p:txEl>
                                              <p:pRg st="12" end="12"/>
                                            </p:txEl>
                                          </p:spTgt>
                                        </p:tgtEl>
                                      </p:cBhvr>
                                      <p:to x="100000" y="100000"/>
                                    </p:animScale>
                                  </p:childTnLst>
                                </p:cTn>
                              </p:par>
                              <p:par>
                                <p:cTn id="183" presetID="26" presetClass="entr" presetSubtype="0" fill="hold" nodeType="withEffect">
                                  <p:stCondLst>
                                    <p:cond delay="0"/>
                                  </p:stCondLst>
                                  <p:childTnLst>
                                    <p:set>
                                      <p:cBhvr>
                                        <p:cTn id="184" dur="1" fill="hold">
                                          <p:stCondLst>
                                            <p:cond delay="0"/>
                                          </p:stCondLst>
                                        </p:cTn>
                                        <p:tgtEl>
                                          <p:spTgt spid="404483">
                                            <p:txEl>
                                              <p:pRg st="13" end="13"/>
                                            </p:txEl>
                                          </p:spTgt>
                                        </p:tgtEl>
                                        <p:attrNameLst>
                                          <p:attrName>style.visibility</p:attrName>
                                        </p:attrNameLst>
                                      </p:cBhvr>
                                      <p:to>
                                        <p:strVal val="visible"/>
                                      </p:to>
                                    </p:set>
                                    <p:animEffect transition="in" filter="wipe(down)">
                                      <p:cBhvr>
                                        <p:cTn id="185" dur="580">
                                          <p:stCondLst>
                                            <p:cond delay="0"/>
                                          </p:stCondLst>
                                        </p:cTn>
                                        <p:tgtEl>
                                          <p:spTgt spid="404483">
                                            <p:txEl>
                                              <p:pRg st="13" end="13"/>
                                            </p:txEl>
                                          </p:spTgt>
                                        </p:tgtEl>
                                      </p:cBhvr>
                                    </p:animEffect>
                                    <p:anim calcmode="lin" valueType="num">
                                      <p:cBhvr>
                                        <p:cTn id="186" dur="1822" tmFilter="0,0; 0.14,0.36; 0.43,0.73; 0.71,0.91; 1.0,1.0">
                                          <p:stCondLst>
                                            <p:cond delay="0"/>
                                          </p:stCondLst>
                                        </p:cTn>
                                        <p:tgtEl>
                                          <p:spTgt spid="404483">
                                            <p:txEl>
                                              <p:pRg st="13" end="13"/>
                                            </p:tx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404483">
                                            <p:txEl>
                                              <p:pRg st="13" end="13"/>
                                            </p:tx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404483">
                                            <p:txEl>
                                              <p:pRg st="13" end="13"/>
                                            </p:tx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404483">
                                            <p:txEl>
                                              <p:pRg st="13" end="13"/>
                                            </p:tx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404483">
                                            <p:txEl>
                                              <p:pRg st="13" end="13"/>
                                            </p:tx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404483">
                                            <p:txEl>
                                              <p:pRg st="13" end="13"/>
                                            </p:txEl>
                                          </p:spTgt>
                                        </p:tgtEl>
                                      </p:cBhvr>
                                      <p:to x="100000" y="60000"/>
                                    </p:animScale>
                                    <p:animScale>
                                      <p:cBhvr>
                                        <p:cTn id="192" dur="166" decel="50000">
                                          <p:stCondLst>
                                            <p:cond delay="676"/>
                                          </p:stCondLst>
                                        </p:cTn>
                                        <p:tgtEl>
                                          <p:spTgt spid="404483">
                                            <p:txEl>
                                              <p:pRg st="13" end="13"/>
                                            </p:txEl>
                                          </p:spTgt>
                                        </p:tgtEl>
                                      </p:cBhvr>
                                      <p:to x="100000" y="100000"/>
                                    </p:animScale>
                                    <p:animScale>
                                      <p:cBhvr>
                                        <p:cTn id="193" dur="26">
                                          <p:stCondLst>
                                            <p:cond delay="1312"/>
                                          </p:stCondLst>
                                        </p:cTn>
                                        <p:tgtEl>
                                          <p:spTgt spid="404483">
                                            <p:txEl>
                                              <p:pRg st="13" end="13"/>
                                            </p:txEl>
                                          </p:spTgt>
                                        </p:tgtEl>
                                      </p:cBhvr>
                                      <p:to x="100000" y="80000"/>
                                    </p:animScale>
                                    <p:animScale>
                                      <p:cBhvr>
                                        <p:cTn id="194" dur="166" decel="50000">
                                          <p:stCondLst>
                                            <p:cond delay="1338"/>
                                          </p:stCondLst>
                                        </p:cTn>
                                        <p:tgtEl>
                                          <p:spTgt spid="404483">
                                            <p:txEl>
                                              <p:pRg st="13" end="13"/>
                                            </p:txEl>
                                          </p:spTgt>
                                        </p:tgtEl>
                                      </p:cBhvr>
                                      <p:to x="100000" y="100000"/>
                                    </p:animScale>
                                    <p:animScale>
                                      <p:cBhvr>
                                        <p:cTn id="195" dur="26">
                                          <p:stCondLst>
                                            <p:cond delay="1642"/>
                                          </p:stCondLst>
                                        </p:cTn>
                                        <p:tgtEl>
                                          <p:spTgt spid="404483">
                                            <p:txEl>
                                              <p:pRg st="13" end="13"/>
                                            </p:txEl>
                                          </p:spTgt>
                                        </p:tgtEl>
                                      </p:cBhvr>
                                      <p:to x="100000" y="90000"/>
                                    </p:animScale>
                                    <p:animScale>
                                      <p:cBhvr>
                                        <p:cTn id="196" dur="166" decel="50000">
                                          <p:stCondLst>
                                            <p:cond delay="1668"/>
                                          </p:stCondLst>
                                        </p:cTn>
                                        <p:tgtEl>
                                          <p:spTgt spid="404483">
                                            <p:txEl>
                                              <p:pRg st="13" end="13"/>
                                            </p:txEl>
                                          </p:spTgt>
                                        </p:tgtEl>
                                      </p:cBhvr>
                                      <p:to x="100000" y="100000"/>
                                    </p:animScale>
                                    <p:animScale>
                                      <p:cBhvr>
                                        <p:cTn id="197" dur="26">
                                          <p:stCondLst>
                                            <p:cond delay="1808"/>
                                          </p:stCondLst>
                                        </p:cTn>
                                        <p:tgtEl>
                                          <p:spTgt spid="404483">
                                            <p:txEl>
                                              <p:pRg st="13" end="13"/>
                                            </p:txEl>
                                          </p:spTgt>
                                        </p:tgtEl>
                                      </p:cBhvr>
                                      <p:to x="100000" y="95000"/>
                                    </p:animScale>
                                    <p:animScale>
                                      <p:cBhvr>
                                        <p:cTn id="198" dur="166" decel="50000">
                                          <p:stCondLst>
                                            <p:cond delay="1834"/>
                                          </p:stCondLst>
                                        </p:cTn>
                                        <p:tgtEl>
                                          <p:spTgt spid="404483">
                                            <p:txEl>
                                              <p:pRg st="13" end="13"/>
                                            </p:tx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6" presetClass="entr" presetSubtype="16" fill="hold" nodeType="clickEffect">
                                  <p:stCondLst>
                                    <p:cond delay="0"/>
                                  </p:stCondLst>
                                  <p:childTnLst>
                                    <p:set>
                                      <p:cBhvr>
                                        <p:cTn id="202" dur="1" fill="hold">
                                          <p:stCondLst>
                                            <p:cond delay="0"/>
                                          </p:stCondLst>
                                        </p:cTn>
                                        <p:tgtEl>
                                          <p:spTgt spid="404483">
                                            <p:txEl>
                                              <p:pRg st="14" end="14"/>
                                            </p:txEl>
                                          </p:spTgt>
                                        </p:tgtEl>
                                        <p:attrNameLst>
                                          <p:attrName>style.visibility</p:attrName>
                                        </p:attrNameLst>
                                      </p:cBhvr>
                                      <p:to>
                                        <p:strVal val="visible"/>
                                      </p:to>
                                    </p:set>
                                    <p:animEffect transition="in" filter="circle(in)">
                                      <p:cBhvr>
                                        <p:cTn id="203" dur="2000"/>
                                        <p:tgtEl>
                                          <p:spTgt spid="404483">
                                            <p:txEl>
                                              <p:pRg st="14" end="14"/>
                                            </p:txEl>
                                          </p:spTgt>
                                        </p:tgtEl>
                                      </p:cBhvr>
                                    </p:animEffect>
                                  </p:childTnLst>
                                </p:cTn>
                              </p:par>
                              <p:par>
                                <p:cTn id="204" presetID="6" presetClass="entr" presetSubtype="16" fill="hold" nodeType="withEffect">
                                  <p:stCondLst>
                                    <p:cond delay="0"/>
                                  </p:stCondLst>
                                  <p:childTnLst>
                                    <p:set>
                                      <p:cBhvr>
                                        <p:cTn id="205" dur="1" fill="hold">
                                          <p:stCondLst>
                                            <p:cond delay="0"/>
                                          </p:stCondLst>
                                        </p:cTn>
                                        <p:tgtEl>
                                          <p:spTgt spid="404483">
                                            <p:txEl>
                                              <p:pRg st="15" end="15"/>
                                            </p:txEl>
                                          </p:spTgt>
                                        </p:tgtEl>
                                        <p:attrNameLst>
                                          <p:attrName>style.visibility</p:attrName>
                                        </p:attrNameLst>
                                      </p:cBhvr>
                                      <p:to>
                                        <p:strVal val="visible"/>
                                      </p:to>
                                    </p:set>
                                    <p:animEffect transition="in" filter="circle(in)">
                                      <p:cBhvr>
                                        <p:cTn id="206" dur="2000"/>
                                        <p:tgtEl>
                                          <p:spTgt spid="404483">
                                            <p:txEl>
                                              <p:pRg st="15" end="15"/>
                                            </p:txEl>
                                          </p:spTgt>
                                        </p:tgtEl>
                                      </p:cBhvr>
                                    </p:animEffect>
                                  </p:childTnLst>
                                </p:cTn>
                              </p:par>
                              <p:par>
                                <p:cTn id="207" presetID="6" presetClass="entr" presetSubtype="16" fill="hold" nodeType="withEffect">
                                  <p:stCondLst>
                                    <p:cond delay="0"/>
                                  </p:stCondLst>
                                  <p:childTnLst>
                                    <p:set>
                                      <p:cBhvr>
                                        <p:cTn id="208" dur="1" fill="hold">
                                          <p:stCondLst>
                                            <p:cond delay="0"/>
                                          </p:stCondLst>
                                        </p:cTn>
                                        <p:tgtEl>
                                          <p:spTgt spid="404483">
                                            <p:txEl>
                                              <p:pRg st="16" end="16"/>
                                            </p:txEl>
                                          </p:spTgt>
                                        </p:tgtEl>
                                        <p:attrNameLst>
                                          <p:attrName>style.visibility</p:attrName>
                                        </p:attrNameLst>
                                      </p:cBhvr>
                                      <p:to>
                                        <p:strVal val="visible"/>
                                      </p:to>
                                    </p:set>
                                    <p:animEffect transition="in" filter="circle(in)">
                                      <p:cBhvr>
                                        <p:cTn id="209" dur="2000"/>
                                        <p:tgtEl>
                                          <p:spTgt spid="404483">
                                            <p:txEl>
                                              <p:pRg st="16" end="16"/>
                                            </p:txEl>
                                          </p:spTgt>
                                        </p:tgtEl>
                                      </p:cBhvr>
                                    </p:animEffect>
                                  </p:childTnLst>
                                </p:cTn>
                              </p:par>
                              <p:par>
                                <p:cTn id="210" presetID="6" presetClass="entr" presetSubtype="16" fill="hold" nodeType="withEffect">
                                  <p:stCondLst>
                                    <p:cond delay="0"/>
                                  </p:stCondLst>
                                  <p:childTnLst>
                                    <p:set>
                                      <p:cBhvr>
                                        <p:cTn id="211" dur="1" fill="hold">
                                          <p:stCondLst>
                                            <p:cond delay="0"/>
                                          </p:stCondLst>
                                        </p:cTn>
                                        <p:tgtEl>
                                          <p:spTgt spid="404483">
                                            <p:txEl>
                                              <p:pRg st="17" end="17"/>
                                            </p:txEl>
                                          </p:spTgt>
                                        </p:tgtEl>
                                        <p:attrNameLst>
                                          <p:attrName>style.visibility</p:attrName>
                                        </p:attrNameLst>
                                      </p:cBhvr>
                                      <p:to>
                                        <p:strVal val="visible"/>
                                      </p:to>
                                    </p:set>
                                    <p:animEffect transition="in" filter="circle(in)">
                                      <p:cBhvr>
                                        <p:cTn id="212" dur="2000"/>
                                        <p:tgtEl>
                                          <p:spTgt spid="40448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idx="1"/>
          </p:nvPr>
        </p:nvSpPr>
        <p:spPr>
          <a:xfrm>
            <a:off x="838200" y="1600200"/>
            <a:ext cx="7662333" cy="4876800"/>
          </a:xfrm>
        </p:spPr>
        <p:txBody>
          <a:bodyPr>
            <a:normAutofit fontScale="92500" lnSpcReduction="10000"/>
          </a:bodyPr>
          <a:lstStyle/>
          <a:p>
            <a:pPr marL="299933" indent="-299933" defTabSz="799820">
              <a:lnSpc>
                <a:spcPct val="90000"/>
              </a:lnSpc>
              <a:defRPr/>
            </a:pPr>
            <a:r>
              <a:rPr lang="en-US" sz="2000" b="1" dirty="0" smtClean="0">
                <a:latin typeface="Helvetica" charset="0"/>
              </a:rPr>
              <a:t>Review Example:</a:t>
            </a:r>
          </a:p>
          <a:p>
            <a:pPr marL="881276" lvl="2" indent="-299933" defTabSz="799820">
              <a:lnSpc>
                <a:spcPct val="90000"/>
              </a:lnSpc>
              <a:defRPr/>
            </a:pPr>
            <a:r>
              <a:rPr lang="en-US" sz="1800" i="1" dirty="0">
                <a:latin typeface="Helvetica" charset="0"/>
              </a:rPr>
              <a:t>Before we work on how to add problems that require regrouping, let’s review how to add two- and three-digit problems that don’t require regrouping.  Get out your whiteboards, complete this problem.  Ready, show…..(repeat for the # of problems desired)</a:t>
            </a:r>
          </a:p>
          <a:p>
            <a:pPr marL="299933" indent="-299933" defTabSz="799820">
              <a:lnSpc>
                <a:spcPct val="90000"/>
              </a:lnSpc>
              <a:defRPr/>
            </a:pPr>
            <a:r>
              <a:rPr lang="en-US" sz="2000" b="1" dirty="0">
                <a:latin typeface="Helvetica" charset="0"/>
              </a:rPr>
              <a:t>Preview</a:t>
            </a:r>
          </a:p>
          <a:p>
            <a:pPr marL="649854" lvl="1" indent="-249943" defTabSz="799820">
              <a:lnSpc>
                <a:spcPct val="90000"/>
              </a:lnSpc>
              <a:defRPr/>
            </a:pPr>
            <a:r>
              <a:rPr lang="en-US" dirty="0">
                <a:latin typeface="Helvetica" charset="0"/>
              </a:rPr>
              <a:t>State the goal of the </a:t>
            </a:r>
            <a:r>
              <a:rPr lang="en-US" dirty="0" smtClean="0">
                <a:latin typeface="Helvetica" charset="0"/>
              </a:rPr>
              <a:t>lesson</a:t>
            </a:r>
            <a:r>
              <a:rPr lang="en-US" dirty="0">
                <a:latin typeface="Helvetica" charset="0"/>
              </a:rPr>
              <a:t> </a:t>
            </a:r>
            <a:r>
              <a:rPr lang="en-US" dirty="0" smtClean="0">
                <a:latin typeface="Helvetica" charset="0"/>
              </a:rPr>
              <a:t>and/or target skill.</a:t>
            </a:r>
          </a:p>
          <a:p>
            <a:pPr marL="929254" lvl="2" indent="-249943" defTabSz="799820">
              <a:lnSpc>
                <a:spcPct val="90000"/>
              </a:lnSpc>
              <a:defRPr/>
            </a:pPr>
            <a:r>
              <a:rPr lang="en-US" sz="1800" dirty="0" smtClean="0">
                <a:latin typeface="Helvetica" charset="0"/>
              </a:rPr>
              <a:t>These statements make explicit what the lesson is going to cover and help students (and teacher) focus on the upcoming content.</a:t>
            </a:r>
          </a:p>
          <a:p>
            <a:pPr marL="929254" lvl="2" indent="-249943" defTabSz="799820">
              <a:lnSpc>
                <a:spcPct val="90000"/>
              </a:lnSpc>
              <a:defRPr/>
            </a:pPr>
            <a:r>
              <a:rPr lang="en-US" sz="1800" dirty="0" smtClean="0">
                <a:latin typeface="Helvetica" charset="0"/>
              </a:rPr>
              <a:t>Discussing the relevance of the target skill can increase students’ motivation for learning the skills and the probability that they will use the skill once it has been mastered.</a:t>
            </a:r>
            <a:endParaRPr lang="en-US" sz="1800" dirty="0">
              <a:latin typeface="Helvetica" charset="0"/>
            </a:endParaRPr>
          </a:p>
          <a:p>
            <a:pPr marL="649854" lvl="1" indent="-249943" defTabSz="799820">
              <a:lnSpc>
                <a:spcPct val="90000"/>
              </a:lnSpc>
              <a:defRPr/>
            </a:pPr>
            <a:r>
              <a:rPr lang="en-US" dirty="0">
                <a:latin typeface="Helvetica" charset="0"/>
              </a:rPr>
              <a:t>Preview the activities for the period</a:t>
            </a:r>
            <a:r>
              <a:rPr lang="en-US" b="1" dirty="0" smtClean="0">
                <a:latin typeface="Helvetica" charset="0"/>
              </a:rPr>
              <a:t>.</a:t>
            </a:r>
          </a:p>
          <a:p>
            <a:pPr marL="649854" lvl="1" indent="-249943" defTabSz="799820">
              <a:lnSpc>
                <a:spcPct val="90000"/>
              </a:lnSpc>
              <a:defRPr/>
            </a:pPr>
            <a:endParaRPr lang="en-US" b="1" dirty="0">
              <a:latin typeface="Helvetica" charset="0"/>
            </a:endParaRPr>
          </a:p>
          <a:p>
            <a:pPr marL="347911" indent="-249943" defTabSz="799820">
              <a:lnSpc>
                <a:spcPct val="90000"/>
              </a:lnSpc>
              <a:defRPr/>
            </a:pPr>
            <a:r>
              <a:rPr lang="en-US" sz="2000" b="1" dirty="0">
                <a:latin typeface="Helvetica" charset="0"/>
              </a:rPr>
              <a:t>AGAIN, you may need to use your Attention getting procedure at different times </a:t>
            </a:r>
            <a:r>
              <a:rPr lang="en-US" sz="2000" b="1" dirty="0" smtClean="0">
                <a:latin typeface="Helvetica" charset="0"/>
              </a:rPr>
              <a:t>during the opening</a:t>
            </a:r>
            <a:r>
              <a:rPr lang="en-US" sz="2000" b="1" dirty="0">
                <a:latin typeface="Helvetica" charset="0"/>
              </a:rPr>
              <a:t>, body, and closing </a:t>
            </a:r>
            <a:r>
              <a:rPr lang="en-US" sz="2000" b="1" dirty="0" smtClean="0">
                <a:latin typeface="Helvetica" charset="0"/>
              </a:rPr>
              <a:t>of the lesson as </a:t>
            </a:r>
            <a:r>
              <a:rPr lang="en-US" sz="2000" b="1" dirty="0">
                <a:latin typeface="Helvetica" charset="0"/>
              </a:rPr>
              <a:t>you </a:t>
            </a:r>
            <a:r>
              <a:rPr lang="en-US" sz="2000" b="1" dirty="0" smtClean="0">
                <a:latin typeface="Helvetica" charset="0"/>
              </a:rPr>
              <a:t>have students interact and engage.</a:t>
            </a:r>
            <a:endParaRPr lang="en-US" dirty="0">
              <a:latin typeface="Helvetica" charset="0"/>
            </a:endParaRPr>
          </a:p>
          <a:p>
            <a:pPr marL="649854" lvl="1" indent="-249943" defTabSz="799820">
              <a:lnSpc>
                <a:spcPct val="90000"/>
              </a:lnSpc>
              <a:defRPr/>
            </a:pPr>
            <a:endParaRPr lang="en-US" dirty="0">
              <a:latin typeface="Helvetica" charset="0"/>
            </a:endParaRPr>
          </a:p>
        </p:txBody>
      </p:sp>
      <p:sp>
        <p:nvSpPr>
          <p:cNvPr id="6" name="Slide Number Placeholder 5"/>
          <p:cNvSpPr>
            <a:spLocks noGrp="1"/>
          </p:cNvSpPr>
          <p:nvPr>
            <p:ph type="sldNum" sz="quarter" idx="12"/>
          </p:nvPr>
        </p:nvSpPr>
        <p:spPr/>
        <p:txBody>
          <a:bodyPr/>
          <a:lstStyle/>
          <a:p>
            <a:pPr>
              <a:defRPr/>
            </a:pPr>
            <a:fld id="{528F7FAB-6D3C-644D-A90A-CCB585C34B2E}" type="slidenum">
              <a:rPr lang="en-US"/>
              <a:pPr>
                <a:defRPr/>
              </a:pPr>
              <a:t>6</a:t>
            </a:fld>
            <a:endParaRPr lang="en-US" dirty="0"/>
          </a:p>
        </p:txBody>
      </p:sp>
      <p:sp>
        <p:nvSpPr>
          <p:cNvPr id="404482" name="Rectangle 2"/>
          <p:cNvSpPr>
            <a:spLocks noGrp="1" noChangeArrowheads="1"/>
          </p:cNvSpPr>
          <p:nvPr>
            <p:ph type="title"/>
          </p:nvPr>
        </p:nvSpPr>
        <p:spPr>
          <a:xfrm>
            <a:off x="457200" y="338328"/>
            <a:ext cx="8229600" cy="804672"/>
          </a:xfrm>
        </p:spPr>
        <p:txBody>
          <a:bodyPr>
            <a:normAutofit fontScale="90000"/>
          </a:bodyPr>
          <a:lstStyle/>
          <a:p>
            <a:pPr defTabSz="913685">
              <a:defRPr/>
            </a:pPr>
            <a:r>
              <a:rPr lang="en-US" sz="2500" b="1" dirty="0">
                <a:solidFill>
                  <a:schemeClr val="tx1"/>
                </a:solidFill>
              </a:rPr>
              <a:t>Explicit Instruction Element #4</a:t>
            </a:r>
            <a:br>
              <a:rPr lang="en-US" sz="2500" b="1" dirty="0">
                <a:solidFill>
                  <a:schemeClr val="tx1"/>
                </a:solidFill>
              </a:rPr>
            </a:br>
            <a:r>
              <a:rPr lang="en-US" sz="2500" b="1" dirty="0">
                <a:solidFill>
                  <a:schemeClr val="tx1"/>
                </a:solidFill>
              </a:rPr>
              <a:t>Designing organized and focused lessons</a:t>
            </a:r>
            <a:endParaRPr lang="en-US" sz="2500" i="1" dirty="0" smtClean="0">
              <a:latin typeface="Helvetica" charset="0"/>
            </a:endParaRPr>
          </a:p>
        </p:txBody>
      </p:sp>
    </p:spTree>
    <p:extLst>
      <p:ext uri="{BB962C8B-B14F-4D97-AF65-F5344CB8AC3E}">
        <p14:creationId xmlns:p14="http://schemas.microsoft.com/office/powerpoint/2010/main" val="49020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483">
                                            <p:txEl>
                                              <p:pRg st="2" end="2"/>
                                            </p:txEl>
                                          </p:spTgt>
                                        </p:tgtEl>
                                        <p:attrNameLst>
                                          <p:attrName>style.visibility</p:attrName>
                                        </p:attrNameLst>
                                      </p:cBhvr>
                                      <p:to>
                                        <p:strVal val="visible"/>
                                      </p:to>
                                    </p:set>
                                    <p:animEffect transition="in" filter="fade">
                                      <p:cBhvr>
                                        <p:cTn id="7" dur="500"/>
                                        <p:tgtEl>
                                          <p:spTgt spid="40448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4483">
                                            <p:txEl>
                                              <p:pRg st="3" end="3"/>
                                            </p:txEl>
                                          </p:spTgt>
                                        </p:tgtEl>
                                        <p:attrNameLst>
                                          <p:attrName>style.visibility</p:attrName>
                                        </p:attrNameLst>
                                      </p:cBhvr>
                                      <p:to>
                                        <p:strVal val="visible"/>
                                      </p:to>
                                    </p:set>
                                    <p:animEffect transition="in" filter="fade">
                                      <p:cBhvr>
                                        <p:cTn id="10" dur="500"/>
                                        <p:tgtEl>
                                          <p:spTgt spid="40448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4483">
                                            <p:txEl>
                                              <p:pRg st="4" end="4"/>
                                            </p:txEl>
                                          </p:spTgt>
                                        </p:tgtEl>
                                        <p:attrNameLst>
                                          <p:attrName>style.visibility</p:attrName>
                                        </p:attrNameLst>
                                      </p:cBhvr>
                                      <p:to>
                                        <p:strVal val="visible"/>
                                      </p:to>
                                    </p:set>
                                    <p:animEffect transition="in" filter="fade">
                                      <p:cBhvr>
                                        <p:cTn id="13" dur="500"/>
                                        <p:tgtEl>
                                          <p:spTgt spid="40448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4483">
                                            <p:txEl>
                                              <p:pRg st="5" end="5"/>
                                            </p:txEl>
                                          </p:spTgt>
                                        </p:tgtEl>
                                        <p:attrNameLst>
                                          <p:attrName>style.visibility</p:attrName>
                                        </p:attrNameLst>
                                      </p:cBhvr>
                                      <p:to>
                                        <p:strVal val="visible"/>
                                      </p:to>
                                    </p:set>
                                    <p:animEffect transition="in" filter="fade">
                                      <p:cBhvr>
                                        <p:cTn id="16" dur="500"/>
                                        <p:tgtEl>
                                          <p:spTgt spid="40448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4483">
                                            <p:txEl>
                                              <p:pRg st="6" end="6"/>
                                            </p:txEl>
                                          </p:spTgt>
                                        </p:tgtEl>
                                        <p:attrNameLst>
                                          <p:attrName>style.visibility</p:attrName>
                                        </p:attrNameLst>
                                      </p:cBhvr>
                                      <p:to>
                                        <p:strVal val="visible"/>
                                      </p:to>
                                    </p:set>
                                    <p:animEffect transition="in" filter="fade">
                                      <p:cBhvr>
                                        <p:cTn id="19" dur="500"/>
                                        <p:tgtEl>
                                          <p:spTgt spid="40448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4483">
                                            <p:txEl>
                                              <p:pRg st="8" end="8"/>
                                            </p:txEl>
                                          </p:spTgt>
                                        </p:tgtEl>
                                        <p:attrNameLst>
                                          <p:attrName>style.visibility</p:attrName>
                                        </p:attrNameLst>
                                      </p:cBhvr>
                                      <p:to>
                                        <p:strVal val="visible"/>
                                      </p:to>
                                    </p:set>
                                    <p:animEffect transition="in" filter="fade">
                                      <p:cBhvr>
                                        <p:cTn id="24" dur="500"/>
                                        <p:tgtEl>
                                          <p:spTgt spid="404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554182" y="2475178"/>
            <a:ext cx="8400762" cy="3657864"/>
          </a:xfrm>
        </p:spPr>
        <p:txBody>
          <a:bodyPr>
            <a:normAutofit/>
          </a:bodyPr>
          <a:lstStyle/>
          <a:p>
            <a:pPr marL="742890" lvl="1" indent="-286049" defTabSz="913685">
              <a:lnSpc>
                <a:spcPct val="90000"/>
              </a:lnSpc>
              <a:buNone/>
              <a:defRPr/>
            </a:pPr>
            <a:r>
              <a:rPr lang="en-US" sz="2800" b="1" u="sng" dirty="0" smtClean="0"/>
              <a:t>Explicit Instruction of Facts/Information </a:t>
            </a:r>
          </a:p>
          <a:p>
            <a:pPr marL="742890" lvl="1" indent="-286049" defTabSz="913685">
              <a:lnSpc>
                <a:spcPct val="90000"/>
              </a:lnSpc>
              <a:buNone/>
              <a:defRPr/>
            </a:pPr>
            <a:r>
              <a:rPr lang="en-US" sz="3200" dirty="0">
                <a:solidFill>
                  <a:srgbClr val="FF0000"/>
                </a:solidFill>
              </a:rPr>
              <a:t>			</a:t>
            </a:r>
            <a:r>
              <a:rPr lang="en-US" sz="3200" b="1" dirty="0" smtClean="0">
                <a:solidFill>
                  <a:srgbClr val="000000"/>
                </a:solidFill>
              </a:rPr>
              <a:t>Attend– </a:t>
            </a:r>
            <a:r>
              <a:rPr lang="en-US" sz="900" b="1" dirty="0">
                <a:solidFill>
                  <a:srgbClr val="000000"/>
                </a:solidFill>
              </a:rPr>
              <a:t>point to audience</a:t>
            </a:r>
          </a:p>
          <a:p>
            <a:pPr marL="742890" lvl="1" indent="-286049" defTabSz="913685">
              <a:buNone/>
              <a:defRPr/>
            </a:pPr>
            <a:r>
              <a:rPr lang="en-US" sz="3200" b="1" dirty="0">
                <a:solidFill>
                  <a:srgbClr val="FF0000"/>
                </a:solidFill>
              </a:rPr>
              <a:t>			</a:t>
            </a:r>
            <a:r>
              <a:rPr lang="en-US" sz="3200" b="1" dirty="0" smtClean="0">
                <a:solidFill>
                  <a:srgbClr val="000000"/>
                </a:solidFill>
              </a:rPr>
              <a:t>Intend- </a:t>
            </a:r>
            <a:r>
              <a:rPr lang="en-US" sz="900" b="1" dirty="0">
                <a:solidFill>
                  <a:srgbClr val="000000"/>
                </a:solidFill>
              </a:rPr>
              <a:t>pat forehead</a:t>
            </a:r>
          </a:p>
          <a:p>
            <a:pPr marL="742890" lvl="1" indent="-286049" defTabSz="913685">
              <a:lnSpc>
                <a:spcPct val="90000"/>
              </a:lnSpc>
              <a:buNone/>
              <a:defRPr/>
            </a:pPr>
            <a:r>
              <a:rPr lang="en-US" sz="3200" b="1" dirty="0">
                <a:solidFill>
                  <a:srgbClr val="000000"/>
                </a:solidFill>
              </a:rPr>
              <a:t>			</a:t>
            </a:r>
            <a:r>
              <a:rPr lang="en-US" sz="3200" b="1" dirty="0" smtClean="0">
                <a:solidFill>
                  <a:srgbClr val="000000"/>
                </a:solidFill>
              </a:rPr>
              <a:t>Rehearse- </a:t>
            </a:r>
            <a:r>
              <a:rPr lang="en-US" sz="900" b="1" dirty="0" smtClean="0">
                <a:solidFill>
                  <a:srgbClr val="000000"/>
                </a:solidFill>
              </a:rPr>
              <a:t>hand crushing from right to left at eye level</a:t>
            </a:r>
            <a:endParaRPr lang="en-US" sz="900" b="1" dirty="0">
              <a:solidFill>
                <a:srgbClr val="000000"/>
              </a:solidFill>
            </a:endParaRPr>
          </a:p>
          <a:p>
            <a:pPr marL="742890" lvl="1" indent="-286049" defTabSz="913685">
              <a:lnSpc>
                <a:spcPct val="90000"/>
              </a:lnSpc>
              <a:buNone/>
              <a:defRPr/>
            </a:pPr>
            <a:r>
              <a:rPr lang="en-US" sz="3200" b="1" dirty="0">
                <a:solidFill>
                  <a:srgbClr val="000000"/>
                </a:solidFill>
              </a:rPr>
              <a:t>			</a:t>
            </a:r>
            <a:r>
              <a:rPr lang="en-US" sz="3200" b="1" dirty="0" smtClean="0">
                <a:solidFill>
                  <a:srgbClr val="000000"/>
                </a:solidFill>
              </a:rPr>
              <a:t>Retrieve- </a:t>
            </a:r>
            <a:r>
              <a:rPr lang="en-US" sz="900" b="1" dirty="0" smtClean="0">
                <a:solidFill>
                  <a:srgbClr val="000000"/>
                </a:solidFill>
              </a:rPr>
              <a:t>both hands from the back of the head and reaching over top of head into the front</a:t>
            </a:r>
            <a:endParaRPr lang="en-US" sz="3200" b="1"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C0BF3C7A-2895-B848-967E-BA2D9CD88776}" type="slidenum">
              <a:rPr lang="en-US"/>
              <a:pPr>
                <a:defRPr/>
              </a:pPr>
              <a:t>7</a:t>
            </a:fld>
            <a:endParaRPr lang="en-US"/>
          </a:p>
        </p:txBody>
      </p:sp>
      <p:sp>
        <p:nvSpPr>
          <p:cNvPr id="410626" name="Rectangle 2"/>
          <p:cNvSpPr>
            <a:spLocks noGrp="1" noChangeArrowheads="1"/>
          </p:cNvSpPr>
          <p:nvPr>
            <p:ph type="title"/>
          </p:nvPr>
        </p:nvSpPr>
        <p:spPr>
          <a:xfrm>
            <a:off x="457200" y="533399"/>
            <a:ext cx="8229600" cy="1548257"/>
          </a:xfrm>
        </p:spPr>
        <p:txBody>
          <a:bodyPr>
            <a:normAutofit/>
          </a:bodyPr>
          <a:lstStyle/>
          <a:p>
            <a:pPr defTabSz="913685">
              <a:defRPr/>
            </a:pPr>
            <a:r>
              <a:rPr lang="en-US" sz="3500" b="1" dirty="0">
                <a:solidFill>
                  <a:schemeClr val="tx1"/>
                </a:solidFill>
              </a:rPr>
              <a:t>Provide Systematic Instruction</a:t>
            </a:r>
            <a:r>
              <a:rPr lang="en-US" dirty="0">
                <a:solidFill>
                  <a:schemeClr val="hlink"/>
                </a:solidFill>
              </a:rPr>
              <a:t> </a:t>
            </a:r>
            <a:r>
              <a:rPr lang="en-US" dirty="0" smtClean="0">
                <a:solidFill>
                  <a:schemeClr val="hlink"/>
                </a:solidFill>
              </a:rPr>
              <a:t/>
            </a:r>
            <a:br>
              <a:rPr lang="en-US" dirty="0" smtClean="0">
                <a:solidFill>
                  <a:schemeClr val="hlink"/>
                </a:solidFill>
              </a:rPr>
            </a:br>
            <a:r>
              <a:rPr lang="en-US" sz="2800" b="1" dirty="0">
                <a:solidFill>
                  <a:schemeClr val="tx2"/>
                </a:solidFill>
                <a:latin typeface="+mn-lt"/>
                <a:ea typeface="+mn-ea"/>
                <a:cs typeface="+mn-cs"/>
              </a:rPr>
              <a:t>for the learning of….</a:t>
            </a:r>
          </a:p>
        </p:txBody>
      </p:sp>
    </p:spTree>
    <p:extLst>
      <p:ext uri="{BB962C8B-B14F-4D97-AF65-F5344CB8AC3E}">
        <p14:creationId xmlns:p14="http://schemas.microsoft.com/office/powerpoint/2010/main" val="3376145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838200"/>
          </a:xfrm>
        </p:spPr>
        <p:txBody>
          <a:bodyPr/>
          <a:lstStyle/>
          <a:p>
            <a:r>
              <a:rPr lang="en-US" dirty="0" smtClean="0">
                <a:solidFill>
                  <a:schemeClr val="tx1"/>
                </a:solidFill>
              </a:rPr>
              <a:t>Review Application 2.1</a:t>
            </a:r>
            <a:endParaRPr lang="en-US" dirty="0">
              <a:solidFill>
                <a:schemeClr val="tx1"/>
              </a:solidFill>
            </a:endParaRPr>
          </a:p>
        </p:txBody>
      </p:sp>
      <p:sp>
        <p:nvSpPr>
          <p:cNvPr id="3" name="Subtitle 2"/>
          <p:cNvSpPr>
            <a:spLocks noGrp="1"/>
          </p:cNvSpPr>
          <p:nvPr>
            <p:ph type="subTitle" idx="1"/>
          </p:nvPr>
        </p:nvSpPr>
        <p:spPr>
          <a:xfrm>
            <a:off x="1447800" y="1143001"/>
            <a:ext cx="6400800" cy="381000"/>
          </a:xfrm>
        </p:spPr>
        <p:txBody>
          <a:bodyPr>
            <a:normAutofit lnSpcReduction="10000"/>
          </a:bodyPr>
          <a:lstStyle/>
          <a:p>
            <a:r>
              <a:rPr lang="en-US" u="sng" dirty="0" smtClean="0">
                <a:solidFill>
                  <a:schemeClr val="tx1"/>
                </a:solidFill>
              </a:rPr>
              <a:t>Example:  </a:t>
            </a:r>
            <a:r>
              <a:rPr lang="en-US" dirty="0" smtClean="0">
                <a:solidFill>
                  <a:schemeClr val="tx1"/>
                </a:solidFill>
              </a:rPr>
              <a:t>Opening of an Explicit Lesson</a:t>
            </a:r>
          </a:p>
        </p:txBody>
      </p:sp>
      <p:sp>
        <p:nvSpPr>
          <p:cNvPr id="4" name="TextBox 3"/>
          <p:cNvSpPr txBox="1"/>
          <p:nvPr/>
        </p:nvSpPr>
        <p:spPr>
          <a:xfrm>
            <a:off x="609600" y="1905000"/>
            <a:ext cx="2514600" cy="1938992"/>
          </a:xfrm>
          <a:prstGeom prst="rect">
            <a:avLst/>
          </a:prstGeom>
          <a:noFill/>
        </p:spPr>
        <p:txBody>
          <a:bodyPr wrap="square" rtlCol="0">
            <a:spAutoFit/>
          </a:bodyPr>
          <a:lstStyle/>
          <a:p>
            <a:pPr algn="ctr"/>
            <a:r>
              <a:rPr lang="en-US" sz="2000" dirty="0"/>
              <a:t>After reading, turn to your partner and </a:t>
            </a:r>
            <a:r>
              <a:rPr lang="en-US" sz="2000" dirty="0" smtClean="0"/>
              <a:t>discuss good practices noticed during the lesson opening.</a:t>
            </a:r>
            <a:endParaRPr lang="en-US" sz="2000" dirty="0"/>
          </a:p>
        </p:txBody>
      </p:sp>
      <p:sp>
        <p:nvSpPr>
          <p:cNvPr id="5" name="Rectangle 4"/>
          <p:cNvSpPr/>
          <p:nvPr/>
        </p:nvSpPr>
        <p:spPr>
          <a:xfrm>
            <a:off x="3810000" y="1581834"/>
            <a:ext cx="4724400" cy="4524315"/>
          </a:xfrm>
          <a:prstGeom prst="rect">
            <a:avLst/>
          </a:prstGeom>
        </p:spPr>
        <p:txBody>
          <a:bodyPr wrap="square">
            <a:spAutoFit/>
          </a:bodyPr>
          <a:lstStyle/>
          <a:p>
            <a:pPr algn="ctr"/>
            <a:r>
              <a:rPr lang="en-US" b="1" u="sng" dirty="0"/>
              <a:t>Critique– Opening:</a:t>
            </a:r>
          </a:p>
          <a:p>
            <a:pPr marL="285750" indent="-285750">
              <a:buFont typeface="Arial" panose="020B0604020202020204" pitchFamily="34" charset="0"/>
              <a:buChar char="•"/>
            </a:pPr>
            <a:r>
              <a:rPr lang="en-US" dirty="0"/>
              <a:t>Gains attention</a:t>
            </a:r>
          </a:p>
          <a:p>
            <a:pPr marL="285750" indent="-285750">
              <a:buFont typeface="Arial" panose="020B0604020202020204" pitchFamily="34" charset="0"/>
              <a:buChar char="•"/>
            </a:pPr>
            <a:r>
              <a:rPr lang="en-US" dirty="0" smtClean="0"/>
              <a:t>Teacher regains attention as needed</a:t>
            </a:r>
          </a:p>
          <a:p>
            <a:pPr marL="285750" indent="-285750">
              <a:buFont typeface="Arial" panose="020B0604020202020204" pitchFamily="34" charset="0"/>
              <a:buChar char="•"/>
            </a:pPr>
            <a:r>
              <a:rPr lang="en-US" dirty="0" smtClean="0"/>
              <a:t>A clear goal is stated and repeated</a:t>
            </a:r>
          </a:p>
          <a:p>
            <a:pPr marL="285750" indent="-285750">
              <a:buFont typeface="Arial" panose="020B0604020202020204" pitchFamily="34" charset="0"/>
              <a:buChar char="•"/>
            </a:pPr>
            <a:r>
              <a:rPr lang="en-US" dirty="0" smtClean="0"/>
              <a:t>Teacher reviews prerequisite skills:  topic sentence, detail sentence, and “sequential”</a:t>
            </a:r>
          </a:p>
          <a:p>
            <a:pPr marL="285750" indent="-285750">
              <a:buFont typeface="Arial" panose="020B0604020202020204" pitchFamily="34" charset="0"/>
              <a:buChar char="•"/>
            </a:pPr>
            <a:r>
              <a:rPr lang="en-US" dirty="0" smtClean="0"/>
              <a:t>All students participate in the review</a:t>
            </a:r>
          </a:p>
          <a:p>
            <a:pPr marL="285750" indent="-285750">
              <a:buFont typeface="Arial" panose="020B0604020202020204" pitchFamily="34" charset="0"/>
              <a:buChar char="•"/>
            </a:pPr>
            <a:r>
              <a:rPr lang="en-US" dirty="0" smtClean="0"/>
              <a:t>Teacher moves around room and listens to students’ responses verifying prerequisite skills</a:t>
            </a:r>
          </a:p>
          <a:p>
            <a:pPr marL="285750" indent="-285750">
              <a:buFont typeface="Arial" panose="020B0604020202020204" pitchFamily="34" charset="0"/>
              <a:buChar char="•"/>
            </a:pPr>
            <a:r>
              <a:rPr lang="en-US" dirty="0" smtClean="0"/>
              <a:t>Definite tasks- not vague questions used to verify prerequisite skills</a:t>
            </a:r>
          </a:p>
          <a:p>
            <a:pPr marL="285750" indent="-285750">
              <a:buFont typeface="Arial" panose="020B0604020202020204" pitchFamily="34" charset="0"/>
              <a:buChar char="•"/>
            </a:pPr>
            <a:r>
              <a:rPr lang="en-US" dirty="0" smtClean="0"/>
              <a:t>Teacher discusses when sequential paragraphs may be written</a:t>
            </a:r>
          </a:p>
          <a:p>
            <a:pPr marL="285750" indent="-285750">
              <a:buFont typeface="Arial" panose="020B0604020202020204" pitchFamily="34" charset="0"/>
              <a:buChar char="•"/>
            </a:pPr>
            <a:r>
              <a:rPr lang="en-US" dirty="0" smtClean="0"/>
              <a:t>Students are involved in the discussion of relevance.</a:t>
            </a:r>
            <a:endParaRPr lang="en-US" dirty="0"/>
          </a:p>
        </p:txBody>
      </p:sp>
    </p:spTree>
    <p:extLst>
      <p:ext uri="{BB962C8B-B14F-4D97-AF65-F5344CB8AC3E}">
        <p14:creationId xmlns:p14="http://schemas.microsoft.com/office/powerpoint/2010/main" val="10169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a:xfrm>
            <a:off x="678753" y="1860911"/>
            <a:ext cx="8276192" cy="4311289"/>
          </a:xfrm>
        </p:spPr>
        <p:txBody>
          <a:bodyPr>
            <a:normAutofit lnSpcReduction="10000"/>
          </a:bodyPr>
          <a:lstStyle/>
          <a:p>
            <a:pPr marL="299933" indent="-299933" defTabSz="799820">
              <a:lnSpc>
                <a:spcPct val="90000"/>
              </a:lnSpc>
              <a:buNone/>
              <a:defRPr/>
            </a:pPr>
            <a:r>
              <a:rPr lang="en-US" sz="2300" b="1" u="sng" dirty="0" smtClean="0">
                <a:latin typeface="Helvetica" charset="0"/>
              </a:rPr>
              <a:t>The Lesson Body of an Explicit Lesson has 3 processes:</a:t>
            </a:r>
            <a:endParaRPr lang="en-US" sz="2300" b="1" u="sng" dirty="0">
              <a:latin typeface="Helvetica" charset="0"/>
            </a:endParaRPr>
          </a:p>
          <a:p>
            <a:pPr marL="457200" indent="-457200" defTabSz="799820">
              <a:lnSpc>
                <a:spcPct val="90000"/>
              </a:lnSpc>
              <a:buFont typeface="+mj-lt"/>
              <a:buAutoNum type="arabicPeriod"/>
              <a:defRPr/>
            </a:pPr>
            <a:r>
              <a:rPr lang="en-US" sz="2200" dirty="0" smtClean="0">
                <a:latin typeface="Helvetica" charset="0"/>
              </a:rPr>
              <a:t>Modeling or </a:t>
            </a:r>
            <a:r>
              <a:rPr lang="en-US" sz="2200" i="1" dirty="0" smtClean="0">
                <a:latin typeface="Helvetica" charset="0"/>
              </a:rPr>
              <a:t>Demonstrating</a:t>
            </a:r>
            <a:r>
              <a:rPr lang="en-US" sz="2200" dirty="0" smtClean="0">
                <a:latin typeface="Helvetica" charset="0"/>
              </a:rPr>
              <a:t> the skill</a:t>
            </a:r>
            <a:r>
              <a:rPr lang="en-US" sz="2200" b="1" dirty="0" smtClean="0">
                <a:latin typeface="Helvetica" charset="0"/>
              </a:rPr>
              <a:t> </a:t>
            </a:r>
            <a:r>
              <a:rPr lang="en-US" sz="2200" b="1" u="sng" dirty="0">
                <a:latin typeface="Helvetica" charset="0"/>
              </a:rPr>
              <a:t>(I Do It)</a:t>
            </a:r>
            <a:r>
              <a:rPr lang="en-US" sz="1000" dirty="0">
                <a:solidFill>
                  <a:schemeClr val="tx1"/>
                </a:solidFill>
                <a:latin typeface="Helvetica" charset="0"/>
              </a:rPr>
              <a:t> </a:t>
            </a:r>
            <a:r>
              <a:rPr lang="en-US" sz="1000" dirty="0" smtClean="0">
                <a:solidFill>
                  <a:schemeClr val="tx1"/>
                </a:solidFill>
                <a:latin typeface="Helvetica" charset="0"/>
              </a:rPr>
              <a:t>(point to me)– My Turn</a:t>
            </a:r>
          </a:p>
          <a:p>
            <a:pPr marL="457200" indent="-457200" defTabSz="799820">
              <a:lnSpc>
                <a:spcPct val="90000"/>
              </a:lnSpc>
              <a:buFont typeface="+mj-lt"/>
              <a:buAutoNum type="arabicPeriod"/>
              <a:defRPr/>
            </a:pPr>
            <a:r>
              <a:rPr lang="en-US" sz="2200" dirty="0" smtClean="0">
                <a:latin typeface="Helvetica" charset="0"/>
              </a:rPr>
              <a:t>Providing prompted or </a:t>
            </a:r>
            <a:r>
              <a:rPr lang="en-US" sz="2200" i="1" dirty="0" smtClean="0">
                <a:latin typeface="Helvetica" charset="0"/>
              </a:rPr>
              <a:t>Guided practice</a:t>
            </a:r>
            <a:r>
              <a:rPr lang="en-US" sz="2200" dirty="0" smtClean="0">
                <a:latin typeface="Helvetica" charset="0"/>
              </a:rPr>
              <a:t> </a:t>
            </a:r>
            <a:r>
              <a:rPr lang="en-US" sz="2200" b="1" u="sng" dirty="0" smtClean="0">
                <a:latin typeface="Helvetica" charset="0"/>
              </a:rPr>
              <a:t>(We Do It)</a:t>
            </a:r>
            <a:r>
              <a:rPr lang="en-US" sz="2200" dirty="0" smtClean="0">
                <a:latin typeface="Helvetica" charset="0"/>
              </a:rPr>
              <a:t> </a:t>
            </a:r>
            <a:r>
              <a:rPr lang="en-US" sz="1000" dirty="0" smtClean="0">
                <a:solidFill>
                  <a:schemeClr val="tx1"/>
                </a:solidFill>
                <a:latin typeface="Helvetica" charset="0"/>
              </a:rPr>
              <a:t>(roll hands in front)– Let’s do it together</a:t>
            </a:r>
            <a:endParaRPr lang="en-US" sz="1000" dirty="0">
              <a:solidFill>
                <a:schemeClr val="tx1"/>
              </a:solidFill>
              <a:latin typeface="Helvetica" charset="0"/>
            </a:endParaRPr>
          </a:p>
          <a:p>
            <a:pPr marL="457200" indent="-457200" defTabSz="799820">
              <a:lnSpc>
                <a:spcPct val="90000"/>
              </a:lnSpc>
              <a:buFont typeface="+mj-lt"/>
              <a:buAutoNum type="arabicPeriod"/>
              <a:defRPr/>
            </a:pPr>
            <a:r>
              <a:rPr lang="en-US" sz="2200" dirty="0" smtClean="0">
                <a:latin typeface="Helvetica" charset="0"/>
              </a:rPr>
              <a:t>Providing </a:t>
            </a:r>
            <a:r>
              <a:rPr lang="en-US" sz="2200" dirty="0" smtClean="0">
                <a:latin typeface="Helvetica" charset="0"/>
              </a:rPr>
              <a:t>unprompted practice- </a:t>
            </a:r>
            <a:r>
              <a:rPr lang="en-US" sz="2200" i="1" dirty="0" smtClean="0">
                <a:latin typeface="Helvetica" charset="0"/>
              </a:rPr>
              <a:t>Check for understanding </a:t>
            </a:r>
            <a:r>
              <a:rPr lang="en-US" sz="2200" b="1" u="sng" dirty="0" smtClean="0">
                <a:latin typeface="Helvetica" charset="0"/>
              </a:rPr>
              <a:t>(You Do It)</a:t>
            </a:r>
            <a:r>
              <a:rPr lang="en-US" sz="2200" dirty="0" smtClean="0">
                <a:latin typeface="Helvetica" charset="0"/>
              </a:rPr>
              <a:t> </a:t>
            </a:r>
            <a:r>
              <a:rPr lang="en-US" sz="1000" dirty="0">
                <a:solidFill>
                  <a:schemeClr val="tx1"/>
                </a:solidFill>
                <a:latin typeface="Helvetica" charset="0"/>
              </a:rPr>
              <a:t>(</a:t>
            </a:r>
            <a:r>
              <a:rPr lang="en-US" sz="1000" dirty="0" smtClean="0">
                <a:solidFill>
                  <a:schemeClr val="tx1"/>
                </a:solidFill>
                <a:latin typeface="Helvetica" charset="0"/>
              </a:rPr>
              <a:t>point hands at the person in front of you)– Your turn</a:t>
            </a:r>
            <a:endParaRPr lang="en-US" sz="1000" dirty="0">
              <a:solidFill>
                <a:schemeClr val="tx1"/>
              </a:solidFill>
              <a:latin typeface="Helvetica" charset="0"/>
            </a:endParaRPr>
          </a:p>
          <a:p>
            <a:pPr marL="457200" indent="-457200" defTabSz="799820">
              <a:lnSpc>
                <a:spcPct val="90000"/>
              </a:lnSpc>
              <a:buFont typeface="+mj-lt"/>
              <a:buAutoNum type="arabicPeriod"/>
              <a:defRPr/>
            </a:pPr>
            <a:endParaRPr lang="en-US" sz="2200" b="1" u="sng" dirty="0" smtClean="0">
              <a:latin typeface="Helvetica" charset="0"/>
            </a:endParaRPr>
          </a:p>
          <a:p>
            <a:pPr defTabSz="799820">
              <a:lnSpc>
                <a:spcPct val="90000"/>
              </a:lnSpc>
              <a:buFont typeface="Wingdings" panose="05000000000000000000" pitchFamily="2" charset="2"/>
              <a:buChar char="v"/>
              <a:defRPr/>
            </a:pPr>
            <a:r>
              <a:rPr lang="en-US" sz="2200" dirty="0" smtClean="0">
                <a:latin typeface="Helvetica" charset="0"/>
              </a:rPr>
              <a:t>These </a:t>
            </a:r>
            <a:r>
              <a:rPr lang="en-US" sz="2200" u="sng" dirty="0" smtClean="0">
                <a:latin typeface="Helvetica" charset="0"/>
              </a:rPr>
              <a:t>three</a:t>
            </a:r>
            <a:r>
              <a:rPr lang="en-US" sz="2200" dirty="0" smtClean="0">
                <a:latin typeface="Helvetica" charset="0"/>
              </a:rPr>
              <a:t> processes are used to show the students clearly what they are expected to learn, give them opportunities to practice the skill under conditions that promote high levels of success and confidence, and provide an opportunity to demonstrate that they can perform the skill independently at high levels of success before being assigned either seatwork or homework.</a:t>
            </a:r>
            <a:endParaRPr lang="en-US" sz="2200" dirty="0">
              <a:latin typeface="Helvetica" charset="0"/>
            </a:endParaRPr>
          </a:p>
        </p:txBody>
      </p:sp>
      <p:sp>
        <p:nvSpPr>
          <p:cNvPr id="6" name="Slide Number Placeholder 5"/>
          <p:cNvSpPr>
            <a:spLocks noGrp="1"/>
          </p:cNvSpPr>
          <p:nvPr>
            <p:ph type="sldNum" sz="quarter" idx="12"/>
          </p:nvPr>
        </p:nvSpPr>
        <p:spPr/>
        <p:txBody>
          <a:bodyPr/>
          <a:lstStyle/>
          <a:p>
            <a:pPr>
              <a:defRPr/>
            </a:pPr>
            <a:fld id="{6D182D6C-9423-FC47-B8F5-DF56D560079B}" type="slidenum">
              <a:rPr lang="en-US"/>
              <a:pPr>
                <a:defRPr/>
              </a:pPr>
              <a:t>9</a:t>
            </a:fld>
            <a:endParaRPr lang="en-US"/>
          </a:p>
        </p:txBody>
      </p:sp>
      <p:sp>
        <p:nvSpPr>
          <p:cNvPr id="406530" name="Rectangle 2"/>
          <p:cNvSpPr>
            <a:spLocks noGrp="1" noChangeArrowheads="1"/>
          </p:cNvSpPr>
          <p:nvPr>
            <p:ph type="title"/>
          </p:nvPr>
        </p:nvSpPr>
        <p:spPr>
          <a:xfrm>
            <a:off x="457200" y="338328"/>
            <a:ext cx="8229600" cy="957072"/>
          </a:xfrm>
        </p:spPr>
        <p:txBody>
          <a:bodyPr>
            <a:normAutofit/>
          </a:bodyPr>
          <a:lstStyle/>
          <a:p>
            <a:pPr defTabSz="913685">
              <a:defRPr/>
            </a:pPr>
            <a:r>
              <a:rPr lang="en-US" sz="2800" b="1" dirty="0">
                <a:solidFill>
                  <a:schemeClr val="tx1"/>
                </a:solidFill>
              </a:rPr>
              <a:t>Explicit Instruction Element #4</a:t>
            </a:r>
            <a:br>
              <a:rPr lang="en-US" sz="2800" b="1" dirty="0">
                <a:solidFill>
                  <a:schemeClr val="tx1"/>
                </a:solidFill>
              </a:rPr>
            </a:br>
            <a:r>
              <a:rPr lang="en-US" sz="2800" b="1" dirty="0">
                <a:solidFill>
                  <a:schemeClr val="tx1"/>
                </a:solidFill>
              </a:rPr>
              <a:t>Designing organized and focused lessons</a:t>
            </a:r>
            <a:endParaRPr lang="en-US" sz="2800" dirty="0">
              <a:solidFill>
                <a:schemeClr val="hlink"/>
              </a:solidFill>
            </a:endParaRPr>
          </a:p>
        </p:txBody>
      </p:sp>
    </p:spTree>
    <p:extLst>
      <p:ext uri="{BB962C8B-B14F-4D97-AF65-F5344CB8AC3E}">
        <p14:creationId xmlns:p14="http://schemas.microsoft.com/office/powerpoint/2010/main" val="9352321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1738</TotalTime>
  <Words>4526</Words>
  <Application>Microsoft Office PowerPoint</Application>
  <PresentationFormat>On-screen Show (4:3)</PresentationFormat>
  <Paragraphs>490</Paragraphs>
  <Slides>46</Slides>
  <Notes>27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Waveform</vt:lpstr>
      <vt:lpstr>I Do, We Do, You Do</vt:lpstr>
      <vt:lpstr>Explicit Instruction Element #4 Designing organized and focused lessons</vt:lpstr>
      <vt:lpstr>Explicit Instruction Element #4 Designing organized and focused lessons</vt:lpstr>
      <vt:lpstr>Provide Systematic Instruction for the Lesson </vt:lpstr>
      <vt:lpstr>Explicit Instruction Element #4 Designing organized and focused lessons</vt:lpstr>
      <vt:lpstr>Explicit Instruction Element #4 Designing organized and focused lessons</vt:lpstr>
      <vt:lpstr>Provide Systematic Instruction  for the learning of….</vt:lpstr>
      <vt:lpstr>Review Application 2.1</vt:lpstr>
      <vt:lpstr>Explicit Instruction Element #4 Designing organized and focused lessons</vt:lpstr>
      <vt:lpstr>I DO IT, WE DO IT, YOU DO IT</vt:lpstr>
      <vt:lpstr>Explicit Instruction Element #4 Designing organized and focused lessons</vt:lpstr>
      <vt:lpstr>Explicit Instruction Element #4 Designing organized and focused lessons</vt:lpstr>
      <vt:lpstr>Explicit Instruction Element #4 Designing organized and focused lessons</vt:lpstr>
      <vt:lpstr>Explicit Instruction Element #4 Designing organized and focused lessons</vt:lpstr>
      <vt:lpstr>Provide Systematic Instruction</vt:lpstr>
      <vt:lpstr>Comprehension Strategy </vt:lpstr>
      <vt:lpstr>Strategy – I do it.  </vt:lpstr>
      <vt:lpstr>Explicit Instruction Element #4 Designing organized and focused lessons</vt:lpstr>
      <vt:lpstr>Explicit Instruction Element #4 Designing organized and focused lessons</vt:lpstr>
      <vt:lpstr>Explicit Instruction Element #4 Designing organized and focused lessons</vt:lpstr>
      <vt:lpstr> </vt:lpstr>
      <vt:lpstr>Explicit Instruction Element #4 Designing organized and focused lessons</vt:lpstr>
      <vt:lpstr>Explicit Instruction Element #4 Designing organized and focused lessons</vt:lpstr>
      <vt:lpstr>Provide Systematic</vt:lpstr>
      <vt:lpstr>Review Application 2.2</vt:lpstr>
      <vt:lpstr>Comprehension Strategy </vt:lpstr>
      <vt:lpstr>Strategy – We do it.</vt:lpstr>
      <vt:lpstr>We do it.</vt:lpstr>
      <vt:lpstr>I DO IT, WE DO IT, YOU DO IT</vt:lpstr>
      <vt:lpstr>Explicit Instruction Element #4 Designing organized and focused lessons</vt:lpstr>
      <vt:lpstr>Provide Systematic Instruction</vt:lpstr>
      <vt:lpstr>You do it.  </vt:lpstr>
      <vt:lpstr>Explicit Instruction Element #4 Designing organized and focused lessons</vt:lpstr>
      <vt:lpstr>Explicit Instruction Element #4 Designing organized and focused lessons</vt:lpstr>
      <vt:lpstr>Review Application 2.3</vt:lpstr>
      <vt:lpstr>Review Application 2.3</vt:lpstr>
      <vt:lpstr>Review Application 2.3 continued</vt:lpstr>
      <vt:lpstr>Review Application 2.4</vt:lpstr>
      <vt:lpstr>Review Application 2.4 continued</vt:lpstr>
      <vt:lpstr>Review Application 2.5</vt:lpstr>
      <vt:lpstr>Review Application 2.5 continued</vt:lpstr>
      <vt:lpstr>Review Application 2.6</vt:lpstr>
      <vt:lpstr>Review Application 2.6</vt:lpstr>
      <vt:lpstr>Review Application 2.6</vt:lpstr>
      <vt:lpstr>Review Application 2.7</vt:lpstr>
      <vt:lpstr>Summing it up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Jefferson, Leah - Principal</dc:creator>
  <cp:lastModifiedBy>Jefferson, Leah - Principal</cp:lastModifiedBy>
  <cp:revision>207</cp:revision>
  <cp:lastPrinted>2017-03-08T14:46:10Z</cp:lastPrinted>
  <dcterms:created xsi:type="dcterms:W3CDTF">2017-02-15T20:19:15Z</dcterms:created>
  <dcterms:modified xsi:type="dcterms:W3CDTF">2017-03-08T19:51:54Z</dcterms:modified>
</cp:coreProperties>
</file>