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ipCU6dh4Bk9s2z9lm7BKj4/vaF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2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5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3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3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5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4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" name="Google Shape;25;p4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6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4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8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8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48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8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0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0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50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0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1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1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51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5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42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4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4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4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Relationship Id="rId4" Type="http://schemas.openxmlformats.org/officeDocument/2006/relationships/image" Target="../media/image12.jpg"/><Relationship Id="rId5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26.jpg"/><Relationship Id="rId5" Type="http://schemas.openxmlformats.org/officeDocument/2006/relationships/image" Target="../media/image19.jpg"/><Relationship Id="rId6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g"/><Relationship Id="rId4" Type="http://schemas.openxmlformats.org/officeDocument/2006/relationships/image" Target="../media/image24.jpg"/><Relationship Id="rId5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Relationship Id="rId4" Type="http://schemas.openxmlformats.org/officeDocument/2006/relationships/image" Target="../media/image21.jpg"/><Relationship Id="rId5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Relationship Id="rId4" Type="http://schemas.openxmlformats.org/officeDocument/2006/relationships/image" Target="../media/image28.jpg"/><Relationship Id="rId5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ctrTitle"/>
          </p:nvPr>
        </p:nvSpPr>
        <p:spPr>
          <a:xfrm>
            <a:off x="951506" y="2163683"/>
            <a:ext cx="10058400" cy="2169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br>
              <a:rPr lang="en-US"/>
            </a:br>
            <a:r>
              <a:rPr lang="en-US"/>
              <a:t>Matter and Change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/>
        </p:nvSpPr>
        <p:spPr>
          <a:xfrm>
            <a:off x="0" y="217715"/>
            <a:ext cx="1219200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0" y="1659277"/>
            <a:ext cx="121920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Extensive Properties—Depend on the amount of matter that is present.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Examples: Volume, mass, amount of energy in a substance.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Intensive properties—Do not depend on the amount of matter present.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Examples: Density, melting point, boiling point, conductivity of electrical 	current.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idx="4294967295" type="title"/>
          </p:nvPr>
        </p:nvSpPr>
        <p:spPr>
          <a:xfrm>
            <a:off x="0" y="71685"/>
            <a:ext cx="12192000" cy="844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States of Matter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4" name="Google Shape;184;p13"/>
          <p:cNvSpPr txBox="1"/>
          <p:nvPr>
            <p:ph idx="4294967295" type="body"/>
          </p:nvPr>
        </p:nvSpPr>
        <p:spPr>
          <a:xfrm>
            <a:off x="0" y="887206"/>
            <a:ext cx="121920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chemeClr val="dk1"/>
                </a:solidFill>
              </a:rPr>
              <a:t>Solid</a:t>
            </a:r>
            <a:endParaRPr b="1" sz="2400">
              <a:solidFill>
                <a:schemeClr val="dk1"/>
              </a:solidFill>
            </a:endParaRPr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Has definite volume and definite shape, regardless of container 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Particles are tightly packed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Particles are held together by strong attractive forces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 b="12289" l="0" r="0" t="11044"/>
          <a:stretch/>
        </p:blipFill>
        <p:spPr>
          <a:xfrm>
            <a:off x="1174544" y="3049027"/>
            <a:ext cx="4266232" cy="311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5320" y="3049027"/>
            <a:ext cx="4614062" cy="3113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 b="19337" l="4861" r="4548" t="8472"/>
          <a:stretch/>
        </p:blipFill>
        <p:spPr>
          <a:xfrm>
            <a:off x="2213113" y="4015408"/>
            <a:ext cx="7765774" cy="259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/>
          <p:nvPr>
            <p:ph idx="4294967295" type="title"/>
          </p:nvPr>
        </p:nvSpPr>
        <p:spPr>
          <a:xfrm>
            <a:off x="0" y="324853"/>
            <a:ext cx="12192000" cy="738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States of Matter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3" name="Google Shape;193;p14"/>
          <p:cNvSpPr txBox="1"/>
          <p:nvPr>
            <p:ph idx="4294967295" type="body"/>
          </p:nvPr>
        </p:nvSpPr>
        <p:spPr>
          <a:xfrm>
            <a:off x="0" y="1062957"/>
            <a:ext cx="121920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0320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b="1" lang="en-US" sz="3200">
                <a:solidFill>
                  <a:schemeClr val="dk1"/>
                </a:solidFill>
              </a:rPr>
              <a:t>Liquid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Has definite volume, but an indefinite shape (fits shape to container)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Particles are close together, but can move past one another and move faster than the particles in solids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Faster movement = overcoming attractive forces more easily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Allows liquid to flow since particles are not held tightly together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idx="4294967295" type="title"/>
          </p:nvPr>
        </p:nvSpPr>
        <p:spPr>
          <a:xfrm>
            <a:off x="0" y="360947"/>
            <a:ext cx="12192000" cy="7140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States of Matter	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15"/>
          <p:cNvSpPr txBox="1"/>
          <p:nvPr>
            <p:ph idx="4294967295" type="body"/>
          </p:nvPr>
        </p:nvSpPr>
        <p:spPr>
          <a:xfrm>
            <a:off x="0" y="1379789"/>
            <a:ext cx="121920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chemeClr val="dk1"/>
                </a:solidFill>
              </a:rPr>
              <a:t>Gas</a:t>
            </a:r>
            <a:endParaRPr b="1" sz="2400">
              <a:solidFill>
                <a:schemeClr val="dk1"/>
              </a:solidFill>
            </a:endParaRPr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Has indefinite shape and indefinite volume (fills and takes shape of container)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 Particles move very rapidly and have very little attractive forces due to distance from each other.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Examples: Helium, Neon, Argon, Krypton, and Xenon</a:t>
            </a:r>
            <a:endParaRPr/>
          </a:p>
          <a:p>
            <a:pPr indent="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https://figures.boundless.com/10100/full/neon-20tubes.png" id="200" name="Google Shape;200;p15"/>
          <p:cNvPicPr preferRelativeResize="0"/>
          <p:nvPr/>
        </p:nvPicPr>
        <p:blipFill rotWithShape="1">
          <a:blip r:embed="rId3">
            <a:alphaModFix/>
          </a:blip>
          <a:srcRect b="62228" l="1799" r="1273" t="6026"/>
          <a:stretch/>
        </p:blipFill>
        <p:spPr>
          <a:xfrm>
            <a:off x="67359" y="3730171"/>
            <a:ext cx="12103423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idx="4294967295" type="title"/>
          </p:nvPr>
        </p:nvSpPr>
        <p:spPr>
          <a:xfrm>
            <a:off x="0" y="360363"/>
            <a:ext cx="121920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States of Matter</a:t>
            </a:r>
            <a:endParaRPr/>
          </a:p>
        </p:txBody>
      </p:sp>
      <p:sp>
        <p:nvSpPr>
          <p:cNvPr id="206" name="Google Shape;206;p16"/>
          <p:cNvSpPr txBox="1"/>
          <p:nvPr>
            <p:ph idx="4294967295" type="body"/>
          </p:nvPr>
        </p:nvSpPr>
        <p:spPr>
          <a:xfrm>
            <a:off x="0" y="983821"/>
            <a:ext cx="121920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0320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b="1" lang="en-US" sz="3200"/>
              <a:t>Plasma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 A mixture of nuclei and electrons when atoms lose electrons at high temperatures</a:t>
            </a:r>
            <a:endParaRPr/>
          </a:p>
          <a:p>
            <a:pPr indent="-1524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Example: Ionized Mercury vapor in fluorescent bulbs</a:t>
            </a:r>
            <a:endParaRPr sz="2400"/>
          </a:p>
        </p:txBody>
      </p:sp>
      <p:sp>
        <p:nvSpPr>
          <p:cNvPr id="207" name="Google Shape;207;p16"/>
          <p:cNvSpPr/>
          <p:nvPr/>
        </p:nvSpPr>
        <p:spPr>
          <a:xfrm>
            <a:off x="0" y="6334780"/>
            <a:ext cx="40204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http://www.experilab.co.za/catalog/index.php?main_page=index&amp;cPath=90_105</a:t>
            </a:r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8969" y="2712814"/>
            <a:ext cx="3292699" cy="329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idx="4294967295" type="title"/>
          </p:nvPr>
        </p:nvSpPr>
        <p:spPr>
          <a:xfrm>
            <a:off x="0" y="287338"/>
            <a:ext cx="12192000" cy="83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States of Matter</a:t>
            </a:r>
            <a:endParaRPr/>
          </a:p>
        </p:txBody>
      </p:sp>
      <p:pic>
        <p:nvPicPr>
          <p:cNvPr descr="Art:Physical states" id="214" name="Google Shape;214;p17"/>
          <p:cNvPicPr preferRelativeResize="0"/>
          <p:nvPr/>
        </p:nvPicPr>
        <p:blipFill rotWithShape="1">
          <a:blip r:embed="rId3">
            <a:alphaModFix/>
          </a:blip>
          <a:srcRect b="47257" l="0" r="0" t="0"/>
          <a:stretch/>
        </p:blipFill>
        <p:spPr>
          <a:xfrm>
            <a:off x="45966" y="1118937"/>
            <a:ext cx="12192000" cy="407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/>
          <p:nvPr/>
        </p:nvSpPr>
        <p:spPr>
          <a:xfrm>
            <a:off x="0" y="1106907"/>
            <a:ext cx="2502568" cy="4451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5138833" y="1750798"/>
            <a:ext cx="2006266" cy="44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5138833" y="1638116"/>
            <a:ext cx="20510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Energy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793466" y="5203505"/>
            <a:ext cx="8114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4178314" y="5203505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7591927" y="5191475"/>
            <a:ext cx="6559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10407316" y="5191474"/>
            <a:ext cx="11015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45966" y="6398767"/>
            <a:ext cx="90980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http://kids.britannica.com/comptons/art-53637/Physical-states?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/>
        </p:nvSpPr>
        <p:spPr>
          <a:xfrm>
            <a:off x="1" y="336884"/>
            <a:ext cx="84182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Properties and Changes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0" y="983215"/>
            <a:ext cx="85654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that can be observed or measured without changing the chemical composition of a substance.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size, shape, and state of matter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4.bp.blogspot.com/-2oDYaDjV37s/UClOlRatOhI/AAAAAAAAAkw/3yDPCxoA83E/s1600/IMG_2972.JPG" id="229" name="Google Shape;2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23" y="2079108"/>
            <a:ext cx="3724276" cy="290709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/>
        </p:nvSpPr>
        <p:spPr>
          <a:xfrm>
            <a:off x="1636488" y="5004875"/>
            <a:ext cx="1359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 Point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tting Sodium Metal" id="231" name="Google Shape;231;p18"/>
          <p:cNvPicPr preferRelativeResize="0"/>
          <p:nvPr/>
        </p:nvPicPr>
        <p:blipFill rotWithShape="1">
          <a:blip r:embed="rId4">
            <a:alphaModFix/>
          </a:blip>
          <a:srcRect b="15308" l="0" r="0" t="8035"/>
          <a:stretch/>
        </p:blipFill>
        <p:spPr>
          <a:xfrm>
            <a:off x="4538890" y="2079108"/>
            <a:ext cx="3879396" cy="290843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5364789" y="5004875"/>
            <a:ext cx="22275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Cutting Sodium Metal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-52167" y="6211669"/>
            <a:ext cx="121130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http://www.visualphotos.com/image/1x7916117/cutting_sodium_metal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http://craftsformommas.blogspot.com/2012/08/swiffer-refill.html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http://www.funnyjunk.com/funny_pictures/3322856/crowns/</a:t>
            </a:r>
            <a:endParaRPr/>
          </a:p>
        </p:txBody>
      </p:sp>
      <p:pic>
        <p:nvPicPr>
          <p:cNvPr descr="http://static.fjcdn.com/pictures/crowns.+my+boyfriend+and+I+attempted+melted+crayon+art+yesterday_629cee_3322412.jpg" id="234" name="Google Shape;234;p18"/>
          <p:cNvPicPr preferRelativeResize="0"/>
          <p:nvPr/>
        </p:nvPicPr>
        <p:blipFill rotWithShape="1">
          <a:blip r:embed="rId5">
            <a:alphaModFix/>
          </a:blip>
          <a:srcRect b="0" l="2790" r="3970" t="0"/>
          <a:stretch/>
        </p:blipFill>
        <p:spPr>
          <a:xfrm>
            <a:off x="8562657" y="180703"/>
            <a:ext cx="3497943" cy="597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 txBox="1"/>
          <p:nvPr/>
        </p:nvSpPr>
        <p:spPr>
          <a:xfrm>
            <a:off x="9587070" y="5999935"/>
            <a:ext cx="1449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Melting Point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/>
        </p:nvSpPr>
        <p:spPr>
          <a:xfrm>
            <a:off x="-1" y="276726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Properties and Changes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0" y="1253610"/>
            <a:ext cx="121919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of a substance to undergo changes that transform it into a different substance</a:t>
            </a:r>
            <a:endParaRPr/>
          </a:p>
        </p:txBody>
      </p:sp>
      <p:pic>
        <p:nvPicPr>
          <p:cNvPr descr="Burning Charcoal" id="242" name="Google Shape;2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06" y="1929879"/>
            <a:ext cx="3321552" cy="199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9"/>
          <p:cNvSpPr/>
          <p:nvPr/>
        </p:nvSpPr>
        <p:spPr>
          <a:xfrm>
            <a:off x="-1" y="6165401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http://www.theguardian.com/environment/2009/mar/13/charcoal-carbon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396206" y="3953588"/>
            <a:ext cx="3321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Burning of Coal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-1" y="6380844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http://www.theguardian.com/science/2011/apr/28/wellcome-science-writing-prize</a:t>
            </a:r>
            <a:endParaRPr/>
          </a:p>
        </p:txBody>
      </p:sp>
      <p:pic>
        <p:nvPicPr>
          <p:cNvPr descr="Rusted chain in a scrapyard" id="246" name="Google Shape;2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0375" y="1929879"/>
            <a:ext cx="3321552" cy="199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/>
          <p:nvPr/>
        </p:nvSpPr>
        <p:spPr>
          <a:xfrm>
            <a:off x="4270375" y="3922810"/>
            <a:ext cx="3321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Rusting of Iron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dn.sheknows.com/articles/fried-eggs-1.jpg" id="248" name="Google Shape;24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4544" y="1950124"/>
            <a:ext cx="3321552" cy="2023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 txBox="1"/>
          <p:nvPr/>
        </p:nvSpPr>
        <p:spPr>
          <a:xfrm>
            <a:off x="8144545" y="3973833"/>
            <a:ext cx="3321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Cooking an egg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2740946" y="4884951"/>
            <a:ext cx="5863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Basically, anything that permanently transforms a substance.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0" y="6585755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http://www.sheknows.com/food-and-recipes/articles/808987/the-best-way-to-cook-eggs-1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/>
        </p:nvSpPr>
        <p:spPr>
          <a:xfrm>
            <a:off x="0" y="252663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Reactions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0" y="898994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change in which one or more substances is converted into a different substance.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1993178" y="2618846"/>
            <a:ext cx="82056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Potassium Iodide</a:t>
            </a:r>
            <a:r>
              <a:rPr baseline="-25000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(l)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Lead (II) Nitrate</a:t>
            </a:r>
            <a:r>
              <a:rPr baseline="-25000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(l)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</a:t>
            </a: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Lead Iodide</a:t>
            </a:r>
            <a:r>
              <a:rPr baseline="-25000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(s)</a:t>
            </a:r>
            <a:endParaRPr baseline="-25000"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20"/>
          <p:cNvCxnSpPr/>
          <p:nvPr/>
        </p:nvCxnSpPr>
        <p:spPr>
          <a:xfrm flipH="1" rot="10800000">
            <a:off x="4511307" y="3151201"/>
            <a:ext cx="96253" cy="31646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0" name="Google Shape;260;p20"/>
          <p:cNvCxnSpPr/>
          <p:nvPr/>
        </p:nvCxnSpPr>
        <p:spPr>
          <a:xfrm rot="10800000">
            <a:off x="7952873" y="3058595"/>
            <a:ext cx="108284" cy="40907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1" name="Google Shape;261;p20"/>
          <p:cNvCxnSpPr/>
          <p:nvPr/>
        </p:nvCxnSpPr>
        <p:spPr>
          <a:xfrm>
            <a:off x="5196210" y="2177127"/>
            <a:ext cx="283801" cy="40395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2" name="Google Shape;262;p20"/>
          <p:cNvCxnSpPr/>
          <p:nvPr/>
        </p:nvCxnSpPr>
        <p:spPr>
          <a:xfrm flipH="1">
            <a:off x="9300410" y="2237636"/>
            <a:ext cx="264695" cy="43681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3" name="Google Shape;263;p20"/>
          <p:cNvSpPr txBox="1"/>
          <p:nvPr/>
        </p:nvSpPr>
        <p:spPr>
          <a:xfrm>
            <a:off x="4379389" y="1727689"/>
            <a:ext cx="1100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Reactants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3754212" y="3446145"/>
            <a:ext cx="1610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State of Matter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7700210" y="3446145"/>
            <a:ext cx="92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“Yields”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9060255" y="1945435"/>
            <a:ext cx="10097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2420136" y="4461808"/>
            <a:ext cx="71449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Reactants: Substances that react in a chemical change (left side of arrow)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Products: Substances formed in a chemical change (right side of arrow)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harpercollege.edu/tm-ps/chm/100/dgodambe/thedisk/chemrxn/hrxn.jpg" id="268" name="Google Shape;2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432" y="1416334"/>
            <a:ext cx="7896523" cy="542104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/>
          <p:nvPr/>
        </p:nvSpPr>
        <p:spPr>
          <a:xfrm>
            <a:off x="0" y="6550930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http://www.harpercollege.edu/tm-ps/chm/100/dgodambe/thedisk/chemrxn/7perform.htm</a:t>
            </a:r>
            <a:endParaRPr/>
          </a:p>
        </p:txBody>
      </p:sp>
      <p:cxnSp>
        <p:nvCxnSpPr>
          <p:cNvPr id="270" name="Google Shape;270;p20"/>
          <p:cNvCxnSpPr/>
          <p:nvPr/>
        </p:nvCxnSpPr>
        <p:spPr>
          <a:xfrm flipH="1">
            <a:off x="4379389" y="2164658"/>
            <a:ext cx="246004" cy="4099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/>
          <p:nvPr/>
        </p:nvSpPr>
        <p:spPr>
          <a:xfrm>
            <a:off x="0" y="437322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Conservation of Energy and Mass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0" y="2186608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Energy/Mass can neither be created nor destroyed in a chemical reaction.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720912" y="3031794"/>
            <a:ext cx="103357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can be absorbed or released in a chemical reaction such as giving off heat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(amount of substance) stays the same throughout the reaction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994169" y="855768"/>
            <a:ext cx="59511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Chemistry??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75960" y="1779098"/>
            <a:ext cx="111859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Defined as the study of the composition, structure, and properties of matter, the processes that matter undergoes, and the energy changes that accompany these processes.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540038" y="4072515"/>
            <a:ext cx="68593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??What does that mean??</a:t>
            </a:r>
            <a:endParaRPr b="1"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706" y="839514"/>
            <a:ext cx="9239327" cy="563021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2"/>
          <p:cNvSpPr txBox="1"/>
          <p:nvPr/>
        </p:nvSpPr>
        <p:spPr>
          <a:xfrm>
            <a:off x="0" y="193183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 of Matter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/>
        </p:nvSpPr>
        <p:spPr>
          <a:xfrm>
            <a:off x="0" y="25179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 of Matter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0" y="898122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Mixtures: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blend of two or more kinds of matter, each of which retains its own identity and properties.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0" y="1945760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types:</a:t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1" y="2469116"/>
            <a:ext cx="60959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Heterogeneous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6096000" y="2469116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Homogeneous aka solutions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mar_trio_12016.marquette.blogs.propertysolutions.com/files/2011/08/salad-dressing.jpg" id="293" name="Google Shape;2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857" y="2930781"/>
            <a:ext cx="1619577" cy="3059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/>
          <p:nvPr/>
        </p:nvSpPr>
        <p:spPr>
          <a:xfrm>
            <a:off x="0" y="623093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http://mar_trio_12016.marquette.blogs.propertysolutions.com/files/2011/08/salad-dressing.jpg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http://iamsimplytia.files.wordpress.com/2011/12/img_1724.jpg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http://blogs.davita.com/kidney-diet-tips/?p=1937, http://www.hawaiiancrown.com/faq.php</a:t>
            </a:r>
            <a:endParaRPr/>
          </a:p>
        </p:txBody>
      </p:sp>
      <p:pic>
        <p:nvPicPr>
          <p:cNvPr descr="http://iamsimplytia.files.wordpress.com/2011/12/img_1724.jpg" id="295" name="Google Shape;2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5671" y="3122867"/>
            <a:ext cx="3653007" cy="2728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23"/>
          <p:cNvCxnSpPr/>
          <p:nvPr/>
        </p:nvCxnSpPr>
        <p:spPr>
          <a:xfrm>
            <a:off x="6096000" y="2699948"/>
            <a:ext cx="0" cy="346231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blogs.davita.com/kidney-diet-tips/wp-content/uploads/2013/05/iStock_000017561572XSmallKoolaid.jpg" id="297" name="Google Shape;297;p23"/>
          <p:cNvPicPr preferRelativeResize="0"/>
          <p:nvPr/>
        </p:nvPicPr>
        <p:blipFill rotWithShape="1">
          <a:blip r:embed="rId5">
            <a:alphaModFix/>
          </a:blip>
          <a:srcRect b="0" l="13254" r="0" t="0"/>
          <a:stretch/>
        </p:blipFill>
        <p:spPr>
          <a:xfrm>
            <a:off x="6255657" y="2962182"/>
            <a:ext cx="1928314" cy="333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3971" y="3394065"/>
            <a:ext cx="3376017" cy="253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/>
        </p:nvSpPr>
        <p:spPr>
          <a:xfrm>
            <a:off x="0" y="25179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Separation Techniques of Mixtures—Solids from Liquids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0" y="1716153"/>
            <a:ext cx="12192000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filter paper or funnels to capture solid as liquid is passed through.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Decanting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solid settles down to the bottom of container and liquid is slowly poured out, leaving solid behind.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Centrifuging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Spins container filled with mixture at extremely high speeds to separate the components.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/>
          <p:nvPr/>
        </p:nvSpPr>
        <p:spPr>
          <a:xfrm>
            <a:off x="0" y="12614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 of Matter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4404153" y="772475"/>
            <a:ext cx="33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 substances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0" y="1234137"/>
            <a:ext cx="12192000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fixed composition and differs from a mixture in the following ways:</a:t>
            </a:r>
            <a:endParaRPr sz="2000"/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substance has exactly the same physical and chemical properties.</a:t>
            </a:r>
            <a:endParaRPr sz="2000"/>
          </a:p>
          <a:p>
            <a:pPr indent="-323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sample has exactly the same composition.</a:t>
            </a:r>
            <a:endParaRPr sz="20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Types</a:t>
            </a:r>
            <a:endParaRPr sz="2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Element: A chemical substance that cannot be broken down by chemical means.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Compound: A substance formed when two or more elements are chemically bound together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1" y="0"/>
            <a:ext cx="12191999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Pure Substances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chemical substance that cannot be broken down by chemical means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g.irocks.com/new2012/Sulfur-CozzodisiMine-Italy-15cm-JB675-25.jpg" id="317" name="Google Shape;3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56" y="1770394"/>
            <a:ext cx="2594158" cy="340646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/>
          <p:nvPr/>
        </p:nvSpPr>
        <p:spPr>
          <a:xfrm>
            <a:off x="1" y="6180265"/>
            <a:ext cx="56911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http://www.irocks.com/galleries/vault/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http://mallgoldbuyers.ca/index.php/gold-facts/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http://www.kidsdiscover.com/quick-reads/need-fear-mercury-liquid-metal/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mallgoldbuyers.ca/wp-content/uploads/2014/03/Pure-gold-by-Michael-Mandiberg.jpg" id="319" name="Google Shape;3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469" y="1792907"/>
            <a:ext cx="5042413" cy="334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1.kidsdiscover.com/wp-content/uploads/2013/10/Liquid-Mercury.jpg" id="320" name="Google Shape;3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2037" y="1799960"/>
            <a:ext cx="3522829" cy="333354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 txBox="1"/>
          <p:nvPr/>
        </p:nvSpPr>
        <p:spPr>
          <a:xfrm>
            <a:off x="842963" y="5176863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Sulfur (S)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6"/>
          <p:cNvSpPr txBox="1"/>
          <p:nvPr/>
        </p:nvSpPr>
        <p:spPr>
          <a:xfrm>
            <a:off x="5020064" y="5195938"/>
            <a:ext cx="1075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(Au)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9480274" y="5195938"/>
            <a:ext cx="1426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Mercury (Hg)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/>
          <p:nvPr/>
        </p:nvSpPr>
        <p:spPr>
          <a:xfrm>
            <a:off x="1" y="0"/>
            <a:ext cx="12191999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Pure Substances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substance formed when two or more elements are combined.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xQWFhQXGBcaFxUYGBcYGBUYGBcXFxoXGBccHCggGBolGxwYITIiJSksLi4uGB8zODMsNygtLisBCgoKDg0OFA8QGiwcHBwsLCwsLCwsLCwsLCwsLCwsLCwsLCwsLCwsLCwsLCwsLCwsLCwsLCwsLCwsLCwsLCwsLP/AABEIALcBEwMBIgACEQEDEQH/xAAcAAAABwEBAAAAAAAAAAAAAAAAAQIDBAUGBwj/xAA6EAACAQMCBAQEBQMEAgIDAAABAhEAAyESMQQFQVEGImFxEzKBkQdCobHwI1LRFMHh8TNyYpIVF0P/xAAYAQEBAQEBAAAAAAAAAAAAAAAAAQIDBP/EABwRAQEBAQEBAAMAAAAAAAAAAAABEQISMSFBUf/aAAwDAQACEQMRAD8A5NQoUK9zsFChQoDBj/oH9DWg5J4auX2TRvqXVqC6URgrh4ki4pXUIxlfUxTcIgY6TrMkQEEncaoWMnSD2rtPhPl9uzZUqoVnVSxBYyTk5YktBJgnpA6VjrrGerhXKfCXC2E0/DDkhZ1ZDFYgldiZAPvVtevGlO3rTL1xrmf5e5Bqx4zKVA4THptU99vSoK21g+lWNh6gaf5/tT1pxQW9tqdBqHZbFPh6rJHHcEl1CrqGU9Dn+GuaeLfCyWbTqmo/EIW2FTWQSdOkQwIVbc4GIEmuohqpfFYPwHgMZEYxIMAgmCQIJyMxNWLHnW/YKwW+GIHyg/NDDcjDEhgcH5e1R3aTMAegED7VO5k4Ny9o+QN5QohEGxGmCBEhZ1DJ6zUFRMAAliYxJJmAAB3n7zXaOpNCj09Pf9KKqo4xP/f2oqFCgFChQoBQoUpFJMDf+GgTQoUKAz/3/OmIoqFCogUKFFQHQoqFFHRUKFAqhQoVpQowaKhQO8Pc0HUNwQciVjrqz7Ygzn69w5PfHwwZ2znSYByQCuCBMA9o33rhgbBEDvMZEAiJ7Z/QVq+TeKlsolsKy5GtkAAk/wBqDpgCNzLnJisdTWOprq91z/IpsRI/TtVYnHhhjzEATmNQIMMs+kGPvU6zcxIgrAkgjB/k/auOMLPhm2qcpwaqluDDA7+nrFTRdgAHrtRCYj1FICmZB+lIHFTM/Q9ZHT/f2qO/FADDT328vae24+9MVbcLcmn3ufeqdeZqAJ1AMYEq28T9o61T808acMoJ+MAFjK+eTkQoGSZByP7TVxGyW/UTmfEA2mgjbBxE5g+81zn/APYdsBWyoPTQdUTG2QT6zEjfBrO808aXbyXluQiwNCKfM0uAT8Qb/wBPVJGCCIir5q+aoOdX3LlX+VcWx54RSA3wwWALbrOoapAnczBLjooG2ZMgjc7xk+mAB6klAAGnpEkxvAMaZOAZz1nPalNcGiI82skmBtAAAjbOqRthYrq6G6KjilYgbyPm7b4jGMd5qqIxAiZzO0b4j6RRE04oBIQ4zExneIORP3x3GaWeGPYbsILKDKkzAOT0wJ/UVNQwIg7ziNojMz67frSmk+YzmfMdi25zG+Rj1FOrbYBhsRoOnTOrczMQABnOD9K2XgTw0l7z3gfIQVAjJaIJESoAEwf0yKluFrF2eGZvlBO04MLJMbTIP+cYmrjh/CHGt8nDXSRAbyxp1A+XMSYmR0wOtdz4OxatYRdyTks2SZMSTAnMDFXvCPIrHti9uJcD+FfFXB5wLJ0nLNbI1eWPKhYx88mQcCpvFfg/eJYpxNoSWIDBtjsDpUDvkADsBtXXeIaDVdxPGbwdqnqp6rivNPw54201yLTPbUjTcWG1qeqoMkjODH0rL8XwFy1/5EZcsuQQNSmGWe439iK9McDx9V/iPwbwvFqSbSht5XyydOkExgkLjPYbRVna+v683kUVX/iLkrcM4sw3z41KFLEwsAyTEAHUYEkmBgVRMhABIIBmCQYMbwesVuXWxb/zaioye38/zRVQKFChQKoUKKtNDmhRUKiBTlsAmCQo7x9dhuabpQG2Rnffy564+uJoJ1jmd218NkfKhokCMuWZT/eCYMnPTYCrtfGLhmyQktCqs4IkASwiHAz/AGsTE4rKht/UQcA9QcHpkDb22JoAT2/Qfw1MiY3HD/iBcCw1oaSSCQ8N7xpLd/MRkk1Hfx1xBUEOpbU2CrYWVCCZAMDVJx8/2yDYxjf0/ftSkcSJVSNiMgHETjr1nvkzU8xPMaLi/F94trtf0yAmoQCjMoK4WGiRB+aPIe+YV7nVx3jzHU0ODc1F9lgOgAGBHlEbYMCqfVuOmP0mM/U0Q/n86UyLkSL/ABTPOt2Y9JckR5pBGdROr5ie8zOGr90sxY7n37ZOT1OfcnagtpjJAMLlvTpntRMhG4jf9N8ff7HsaoGroPT39R7E5j2o1uEAgHDCCPSQf3ANO/6aFFwhvh94yYwcxCjViTPzDeDAs8MSqkKzElpA2KgKcGPL+bORt2y0R6XbGdpxj/PrGfSd8SCakDJAIwCMA7dI2iN9+8yZseTcA11gtsjWxEEAswAcavJGkkAB/MwUCM5wtC+Vcoe64VV1FsIHGnVIMsssPMFBZQwgwMV0rkn4dPH9R1QEq7hSSWuK0htl0DE6RIBMZ63Xh7gRZQDdiQWPc9CTux6SxYwBkxWx4TauN61zvTMWvAfBISxt6i0a9R1aiBGZmM+bESaCeF+XoCn+nWCZbJljM+bOf8EjY1ouPeBWSfmQLGTkGCR13E9OoNT8pEbjvw14V1c2DpuGCmvKow2iIIBOSPQDAwafg+R3uBu3JRQjkkaJfSJM6i8EkwrSMZIiAJ2fC8bpiTk1cFUvoUcBgf5vTV1m+D4mUVpmYhu+PvVxwfGRFUvMeWf6cyD/AE5mMQCxic+4wKf4a4CBmcD7HO3TpSo0l4fEXynNY3jlui8E0vJBgqrNMHvsIEDJj9q0HAXzI9at3E5pKfFNwHBMolp9u1XXDXQRFQ+IbFQV4nSff9KH1U/iVyA8RbBRSzAP5dTKG8sqrQQDJwJnLbZJHEOZcAbTBSpOpQUAYk5EY8kEBhlYnAEjJr0pw3GhhDbGsV4w/DkX1nhPhICVLoQVLaQdnEx/66R8xyK1zV5uOHgT2G+c+/8Ax/JoqtuccnucO4DgqSSPm8ywXVhpjWVgfPABExM1VsmcZH0mIBkgExg/v2rprppNChRUCqFGjEEEYIIIPYjIoq0oUKBH83/Ub0KAUKE0KAUYiesT9Y/zRUbbmAQO0zA9TAn3gUBUZY/t6bbe59aKaUUMxBmYiDM9o75GPWoCZYieoBG/X3+o+nWnVskr5VJkxMHtsuYb83T8v2cscM2v4Z8oaC2BsDOCRuTgRuYGa2fhXwt8UhnzYggTpPxB5TBALADUJgZmZgwKl6xLUXw74Y/1DDSr6Dbgv5WtlpUkBiejeYjfEdxXQ+QfhxwloKXti4wEEsSQxiCSsxBHTarnlXCIsKgCqNgMDHZRgVfqK5bXO2qyx4f4W2+tbFsNEatMwDMxO0ydt6RzLw5wt5NDWlA/+IC9Q3TrIBnerK68VRc554thZZu0Dv8AzA+oqMubeNvDFmy9x8qpdWJEsQGMFUGqBq8xgg5/N+WqDwoB8ddWnUZCn2YSTIBgZMNkxVvz7ndx2N0h0OsrgD4gSCXAuEQgCkGe8QVOo1UcFeti5bFxHDqbbWX1Kirp0lvIzaBJC7E40bznf6dP069wRMAESR6/5rR8vvYisRwHHBlUjMzLSvTpjfp061d8FxRn2xXNha88DfDbRloMDua5rwfA8SXeAzljI0gCGCrKs2kDTnBI/KZzNdPuXCQCMilNcxjpVGZ5Py2+V1PbFqcaCRgd/KT129qv+FsG3ksD7UZ4gVX8fx4GAcmguOMsrdQjfFYq8xs3ShUiBExJgQROdomtFyrjDtS/EPKBeXWuLg2YYI9PUelBW8PxEwZj960nAXZFYfgeIbUVcZWc79wYPvn6+laHg+JAO/bFCpHPToUsPQfU4H6kVjF8RI4cDLKSWH5lgAkEE4iV9M10S8i3EIOxFcM8ZctXhr15jBYaDbaV1BWhQ5xg6l2AJjtNWHLpHA8aCMnM9oIyd+31q54TjjXFPDXiX4cqz3CAG0IQGQFdROl/nypxIJnHqN3yrxRbuyQw32lQSZIws7Tj6g7UsWxsuc+H+H41f61sagPLcEB0kgyjflONxmuG+LPBF/g7jfmtnUbbTLMFBY6sATpBMCeneu3cDzMKPMQOuDONp22rI/ib4gthUtqbNxzL6XBcKqCQ7Kp1Rqg4BwCYhSas2HNuuLwvdh6BQf1LUKQx/XOMDOYgYH0oq26FUKFCtqFCjUe+xOM7An7d/SnLVuTjUZBjSBM7ZAJMZj61AhXjIkHImehBB/QkfWkn/H/WftVjwfLbtxkCqSzhfhyPnnVCgkRkBiJ3gd62PL/w64i4NTWzaKiBhJbaWaL0aokbEGTNS9SJsc8qdy7lb3bmhQJB80nAztqEiYB+x3663jfw94m2F/plgGGoSNMQ2q4IBMnSojpjpkN+GeBNtwbqujIZRgVVPNbiB/axAYk5U74MTL0npN5b+G1y5BvOlhIiFIuOQGOTCgBiNOZOxwAYXQcH+Fln4bJ/qGOpV1H4ceZWnUo1wJGIM1dW7kdZ/wAd5671LtcUR/3XO9Vnax3OvwwcJ5LobBEnUTnrBmCN/KVHXpm45Nwfw5A3Gk9pEblRiT16/pWy4Tjw2DTHHcrGXtwCd46+9TWdReAuAHer9TIxWVkrPoatOB42MHaoWBzjiiikjpkCN8ExWJs8rPFuTcgKGaBBhM+YYaTOTuPmEjv0Dj+GW8hWfsYP36VlbXA3uHMaRoLDIG+8kyfbt1qkTuE5Jw9hTC6pmdRnfMRsam22skBTbtle2lcfpvVJe4928i227EmVgY7iGyR+varPlXL2AGuesg/tQSb3ILR89oBW36xnpE+mO1Vi6rbaTE9h71q7KwKq+fWcagASOnf2x2oHeW8QDjvT3GKVBIEiDjr7VQcBxgLRImTjrHtWisXwVM0KwvO/FKWtpbHyrLPqYalUBQYODvG1Zqx4r+O5XVuExuZOqdogg6Zj+6JzTX4mWhbvF1YAsyBQIZlILMWQFxHlgbQ2qD3GCsXPMTr0Ez5oPWQR5Z0yD0BiMRW5Nakdw4DmIESxwdMlSpmJ2z6fetfwnEDRk+//ADXnngvEd5IUlSIUs4MmAQfMQ0TErsGkjfAN4PHjuuhW+ACwDXmU3NKtqmFVCDjOYPuNp5LzWk8Xcx+De8gP91wAiUWSoO8AFjk+3rT3IvENu4he2dQydIkuAAMMPykCT6yDXKeP5revL/UcMA7HcapYAHAg6SsDAAOnvMtPxTaWXzAlm+JqIJJcjUNLDVMqs5/KJ71fK+XoK74jtWkBZ1AjckAD3M4x9a45+InPl4nifI4e3bBCMs/mMkTORHbqPtnk41h1BBBlDlQdOjUVIgtp2Od5maYulfLE7AGSs6huQAAdOcT65MYsmE5wbypiQexBBwwBwQd4wR0yNxRrfYHUGYNnKnTGIBBH7QMCPZsnb9fXJ+2IH09aAFVpPTnnEBdK3So7qEVv/uFDD74qAxkz/wA+29DY7djn7j6RRUAoUKFA5bB6AHHWOvlnO2SM9KncByt7jBAjahpLDSTCsV0sFGTOdukZ3i05N4euX3U/DyzKQH06Dbhm1FAFJ2QADG8+nYvDXJVtgGPMBAJyVHYE7D02qXpL0wPKvw34hmOorbQKFUkKSwK5lf8A2O/oPUGePw3e0JCW2mNctrGiBKgFVBIYSDAmMyc11JUA2pu7egVjax6rJ8jsrYtLbg+UbsSSdjuT3q14XjyDVLzbmKi8F1jIMCf9vtSrN7eGnf8AkVKNrZvhhWc8T8jVwXVV1943+3770OB4wrnvV/YvBxSJ8cz4W+1timVyBJzJZoCgfb71acLfnEy3UGAY3kVbc/8ADgJa5bwzbkZk9Dvvt/1WTtMyOyshEdWIE5yok5AHb3q4rQ8Jezv+1aXlvFSIJrJ8Cx7doJMg+k9auuUkg4rJVlzLggQWXBj71Q/EiT2MHrH2rVxIrN834PSxcYnec522+tVIOxxZBwf5vVjZ49jWV4Pj1ZiA3XHvEkb5q2t3YEjp9P5mpirg8UOwBp1blUY4wdTp2ydj13p/h+M3BIkdiMY39sVUXIvDvUHmvFqEOptODneIEyN5iJ+lZ7m3iuxacIbnmKkhVDFsB+gEbgjP6deb848WveCsYyTK63ELqVgpA8rGCBmQCNjmrhIveM8QW7VwK50kAkGGMSw0wwMExBiQBPplVz8QjlFBJnSGtzcW4dIJ0kKMiRBE7GRETgeYcQHKldQIYkZgKrBSoDlidW8jAGYEVBe4zZJnA69gFmB6ACfStTlvytOc8/ucS4bMFQunGGJJOjQAYJjBn1mAaqEaDPUZB7EbH70Jjt3nr/xt6HPtRtbgA4yCYBkiP7h0xn2zWsaEHP337Hrkdc5pdu1qIAGYO0k+WWJI9FE46Cl2uGckAW5LjyAyJ1MqqUyNRlgBvvMRmr/k/hjib620AKK8tqKKIKspB1TqPkbUCMbDOSFqaqV5dduaYQlcqoGkFMF9LiV0iCCXMCGmTtWl4LwJxN1Q5srrbUSmbYUeUKMKU1TJ04EEzMjT1PlfIrVsIQDKAgSxbeJljliQAJ9NhV4lyKxemfTl1v8ADS/cQfFZVILFVARgssxCsQFGhQzQo6t+UYETjfw24pEui0qkFAqkkF3i5PmCiB5IgiT5RtJrr4v0scTU1NrgXMfBvGWQhNpSq650jWMqqajbfJdoGwMFQRGKzVuxodfjBkUEapUahIJB+G2WXHaCPcV6mOlxBAI7Gsvz3wHYvKPhhUdQQgiEAI0lGCEHQRggEE7TEg2dE6cB4PgLl1xatpruGSAhDFoXUYYHSYAJx3I3gVHR8HAMiJPTIMjscR7E11PnP4fXbapbt2hcAJJuDSoIGowWHmtbgAKGLR5mESc9zPwrbChbLDqZuOgYnRGgOqQw1aTpPfBBeBfTXpjSIwcHt2oqm/8A4y8YIt3DIBkqRMgHrvvv1360K1rTtnIuDS0g0KRqAJnf2ySQMnHcnvWt5ePLWSt8WMaR5Y9oGelWPBcyxg1ycmhu1nef8w+Eh3kwoiJJPv8AT/mrK3zGdxTV02nPnto0f3KD+9BzHnnMpcTBx8gAU3DuumDgwIOIyBjpO5dzE4thmJ8sk+o8xONgZz7+w31rhuFLavhWw2c6ROTJz3kk/U0i94Y4W4CdESMwT6ZjY7Dp+9XRQJxYJAJBMY37wB74qx4HjCP52xSOP5AbRDJLjAIPvMz33J71BF5h0lZgGQYAqWK2PD8crDJqv5ryS3fIOJBnt0jpVPZun9at7Fw9DNEwzy/kXwwNTaoj7jrVvYsBdvvSFfFBXAoJaPVbz4/0nggGDk7CPal8Vxenv9ia554y8ZH+pas7gaS4LjQToAyoPmBJkdNJncA2QkZDjeYXLbDSQ90QwhTJkSSyo58wOo5BCggdaf4fxY5CgiCI3IIZZYkliVZACD332iAc6eJAI0tpCEgaFCE4EMTsWnGw+QHFMC8SWJYywMksRq6+beRgY64reN40q+Jr7BQoXQwlVYAAAQrLIML5iFDEAQwJ3qDxvii69tVDFc50mMAALIAAJ+Y5kebAUiaokuEEEGCJj6iD9xQ2OR9DI/aDTIuJtzm91m1Oxc6SsPJXzCD5QQPXbfO+ahwcEg6STHQEiJgxGJH3FEyFTDAgwDBBBhgCD7EEEdwRSaqj1Y9O2YJ2n33oxcI2JjtOI7EdRQS4QQRgik0CrtsqYODiQQREgGIPv/BTlskMrtrAOzjchYHkJwYwPSmlaARAz6ZHXB6UNQzGxA3AmcEwemR06UFtyfgrLPaN42yjf+RWuMkzc0iCFBkDcAkddQJgdl5Hw4AZtI+bymdXTefQyNztGwrl/h/hlvaVeVCLlQA1v4Vz4akOVhkdjDAnbLEmIHUuXCFAUhhjMz0/YbfSsVirf4mMUg3TOaY+JjfH+9Na89x6dawiUL/ajt3TNRd4IxNOCgtuGvVPt3KpbJqbZuVUqxDVTc/8OWeJtOjovmgkgQSVOoZGd/Xqas7bUvVRHGOL8GMHYLfVFBICtZkrGIkXIjtGIiIoV2F7KEyVBPeBQqrrl3B8wUkMrgqdSxk51HeYO/71Z8DeByCN407fwTXPuB8SQWLsGIXyCO2NBggOSFQyBGWq04fxFZcyGJfSJWDORmGI6EjBO43FW8rjoFq9G+Ome/anOJuiR0J/Wsk/OlK53ImDGPOwxB3BEb9+xp3/AFNziIVUuIQTGsFSSNyVjqIgk1MFnd4whtPU7djWp5HcJQTVJynk5U6rhLdicwPaBWmtKAMVC1IuLIrE+JOG0AtBIJ6Zg/U4Hp9q2eusZ49vAIJYgNqWZgBip0xggtqCxjcd4BsRBHFkLqEgwAxMYIMTI9v1q24HjIJEifLIGYnuPf8AeuQtz1lVNEW20wQvmgkkliSdyIx0FKfxCxZH1oDpOsIrgGW+VtWqSJmY2WAcxV8tZXa7/MFVZO0gbbz7TVLznxJbtBvOzEQdKCSAdtQAJC+sYxO4rlfF+Ib7W2Q3Sw1CD8jzJM6dUxAmcgEjaqj40aSCdU6mI8pkQVyCZIInVAMk71cPLTc78WXr5cG7oSANKTpDAqdQuKWmYbpBGI/MM9xvGOz5cscZkRgyAIxAx9RNRVEz5htOZ8xmIEDfrmBg57kwitY1IXdtlYEjIBgGY3gH1jPUQwpJGJkb7TnvMdqSP50/XpSmUZIOJjMA5BPyyexztt3opIP898UKcucOyqrlYViwUnqUjUI3ESPvSXA/KSd9wBicbE5jft60CYigaes8QwYNAcgQA41iNOkDSew27QO1NraOrScEGDqOmCNwxO31oE0anv2PfeMHBHX/AKO1KFo6dWY1aRgwTEnMRIxiZyKVetaYBkPLB0KlShBiDO5+giqGxEHGcZ7d8dZ/2py5fJLHq0SZYkxkgksZlgGMzkCIGKQR6zt3x6fSjuNttgRI6wSZPc537AUGi8OcxVQOGAGi7pZybgBL6l8oVRLAlFi2TOZOCRXUOXXpUERB6RBAAxjriPSuM2eYX7ICAsgDI+hlgMVYOpYESRIBrecp5srWw5UqwAYrrB/pSQm5JMicD2isdRjqNuWFJ1Zx0zVdw11iQBIJH5o6YIj7b96fRz1iT1x9q5omAnfoakr6ZH7VBVyD/D+1TLTz2E+9BKTNSrbzv/iods/wU+J3FVE+01Oa6iWnn3p0PmDVQ+blCobXc0KuI8yreIyNiIKxKx80EGdQ65yIB6TT3B23dwinzZXSzd8MI6Dv2GTtNRWP3yScyZ6Hp/39rfw8WFxmQlStpjIyAZAmdQAkSN4963Xatr4K8Pf/ANr+o6h5FbGlCZ1CWJDNCnuO+a6Dym1bQRbUKPT/AD29KyPLOO8gySBAk7hemOvr9a03DXPt+3rXOsLfiBjFN270fzeo9ziQFMyY/Ss3zrxGLRJBLKMaQDLNsV28syIYwPXamI03G8bpG4zGJjfH+9cg594tN0ELlVu6WDaCHQE+aD3MLJUgADILRUfmXip7vfXAKebCEEliwBMEaRAG4GZrMXbmpjPlnSCBMYgZEz0n3rUjU5E1xgWyZMgyO+DgjB+gI9KbI+9GymAT1nqCcRMiZG/XejCggAai2ZESIEERGdtRPsK02N5jVEAkxA8s9fY7ULNlnwqliMmBsMCWPRRjJwJq65TyC/xKKLegIT8utvO41j4jL5grDb8uIjea1XB/hy9y8XhbNkr/AONodtRXSQASQF1eYEkn0HSamuefCYiBBOojSILTCycfl2AMxINTG5VcRDc0Flnyumm5b8rAEkgmclQARnVOwz2zgvA3CoEGknR8pmPzBiYGJkDpnrNaGxwdtQAqKIGkQNl/tHp6VPTPp57Tw9fClmtfMBHkvF1kB9QS2vljCnUIBaI6iavg/iNZR0fzKIuIsqVATBUqGkSsjc6W7E135UUdB9qWAO1T0nqvMt7l18ksyXGc5aQ/xMtoDFWGogsYBz16g01xPA3LYDPbdASR5hBkROCARuN+9enbnDI26g+4Bx2qu5t4b4biF03LSkZIAwJMGYG+QN6vtfTzdbXUNIWWkZEzBhQsbRqIz3NL4nhblsIbisquuq2WBAZDmU6EZnHf1ruXFeA7HlCW7fwxB+EV8rNkamOSxycevtCeO8GNctfD+K0qQyMwDBGX5dCgrogaRg5AzJJJej04Tq/napVggo8rJPmVj8Qg6QwPynJBYEE4EGZBiux8L+HSAqblz4nldXDCdQfESxJgLpiSSCggjMi5+G9oEFGIyC+rzs8YIDsdSSI2O4HrL0vpxRgC0KGhj5RuxBOACBk+w+lSuJVSp8htlSZXRMFjhS5bVsDhgTIbvA6dzjwZxDu2p5ss0G2uoqokEXACfIwIBhSBmMAEti+M5G1m2VvWbdudZD62LAebTMFtSqQML2EyTV09KFjrG4DSxMnBhQZ1MxYsciMDA6k1M5UxUg2vK5AlXYMLuGEKmgCCwA+aR3GWA4ywiqjW9AddUqC7k6WHmfUNGoE5C4IEwBvBOlp1aUYtMkaVIaMQBCgZOB+b0qr9b7k3iNNguAo8sedcIdRXosmPpI3rR8Px+RqIC4iSpBBmCCO4rkvAc1e0CBpYFSIcatOVYMPUMqHMjy7VZ2ucj4doEsjkuHvMC6sJkGNQIA1bLsOjE4zeWfLrAuZjBGM+h71Ks3R0O1YDhvEq6ATcDoqL8TGl2eYYrqjEbDeG9DFhZ8RWgSAy3NIkiQDODnT00ncYEGdjExG5S7BzvT+vtWY4fn9lgkthk1BtkXeA7H5TiBMTP2ZbxhZ0wss2I8rDVMxEAlsA7AyJMUxGz+J1MConMuZJats7sFAG/vge+a5/xfjy2wZVJYwxHnKagCdILlMHTnBmdIzJjH868RPfjzQsTp+aG82G1LkQ5XqMA42rWLOa1nFeObhdit2yiyQFbXqABjPk39sdp3oVzd3LEliSSZJJJJJ3JJyTQq+WvJMzv/IxT1jiCp1QCxJhmLY+oYehmmKFGmm4bnj2Ga07zaUmIVGPzkmTJncnJaY6yDVu3jVQGIDQzbAAagFMlWOBkjH7bVhGcmJJMCBPQScD0kmiLHGdtvvNTE8xqOZ+K7rGdouA/DYtMKqlQwhcBtxO4iIyc7xF5iRrLN8sgkz5RpzI+bfMHf3pprhMySZMmSTJzk9zk79zQQSY71cMGwMDaDn9SM/Y/eneH4cMDL21AKgyTqhjEqv5gOsZorCIWXW5VT8xVSzJ0kqSAe+Dt64pfL7bNcVbZ8zEqJG4IjIkzIJBX6Zmin7HKXLaSo1MrEeYxb0n5mhTqUgGIwQZBwa3HhnwIA2u8upZXSrQQwCjOqAYJJ8sZhZ61YeCfDuhQ9+WuKSttWEfDUSsgHqV69o7VtQYGKxemLSOC4CzaEW0VemB0HSftU34lRDcpDXqwynm/Rpd9aq24jvTtq/NFW1tqeVqrbF6pqNVRJmm7l2m3uYqpucbvUMXANLmqi1x1TbPEg1RMApQplXpWqiFmqnmvh+ze80aLkCLiYbBJAPRhJODIye9WmqhNByvxl4EvlQbADLruMyghCdQQEkQAxgHJPWNtsW/LbnD/EDu63QiMdK23VGcxouuWm2dM9MxiRXok1Wc15NavIVZFMzMgZkEbx61qdNenm5ZAaAdtJlQYyNWfykGB383Tq2rEZBg/wCDI/WDWp8VeFH4W5c+Hra0CNI6/DYgQ5BH5oEAZEHvGau2iGYaSCvzDfSQdJnsJgfUZrpHSXS34ggsELqrTI1TqU5h4gNj0pr4hgCdtvuDE9RIn0NJoAVQ5/qHnVrbVjzajIjbM9KI3icEkiCN4kZIk/mAOYPaMU3RqPp60UVChQoBQoRQoCoUKFRAo6KhQCjowcGZOMZ2MjMdcSPr6UQFBJ4a0pYSSEYlSQoZhA1Tp6ZjM7TW68M8hKNlVWJ7Fydc6TcG6Y9z6RnLciDE2wC2lbil1Cgq0kj21aSQSejAe/U+CtwDMCTO2SY39OgxWOqx1VohG/1pfxfWoJugHp/P2pLX/SsImXLv8FR7170NR34npP2qNdvDp0oHbnEb9Pei4fi879/0qufiJkGfrUZ7zA7ZqK2HCX5iatLN2sbwPGn61oeEvztVSrLibnlNZe5xQDwa0BuSKyfOEi5I+1SrFvw1wHIqws3KzfC38YPXFWti7IoVe2buKkfEqpsXY/2qWlyqym66VqqKtylhqIkhqMNTC3KUGoK3n3Jkvo6mQXRlLKYIDAj/AHNcP8T8l+A0eb5nCBgQ3w7YAGSIYAbEZ9MivQbHFcv/ABX4FfhLc8qwTEmNRbTMd2hAB6TW+a1zfy5cBgnt6j9B1oiKWyQYOIwYhv2MH70HJJlpJOSSZJnqSa6OpFClKJ/5x+poqoFChQoBQoUKBNChQrIFChQoDo0jrOxiDEHoTgyPT9RQoUGi8KMNcrAIA1iXlsxMzA+nrXQkImM4NHQrn05dfQuXIx9vT1pFziIgfpQoVlDLcSc5B9Ix67VEbi5AEZzQoUVEPFTIb/eiucVijoUU9YuQ1aLg+LwJ/hoUKIsl4jaqjxDbEBhuKFCghcPflYPTen+HvkGPy5oUKC0s8Tip1q9R0KB/4tOa6FCiFh6cFyhQqoV8Ssx4wGq0wgNCsSpCkMOgk7GRuNqFCrCOHs52PbTnOkAzCzt9PWhduatOFGlQvlEaoJ8zd2zv6ChQrs7kUKFCgFChQoBQoUKD/9k=" id="329" name="Google Shape;329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xQWFhQXGBcaFxUYGBcYGBUYGBcXFxoXGBccHCggGBolGxwYITIiJSksLi4uGB8zODMsNygtLisBCgoKDg0OFA8QGiwcHBwsLCwsLCwsLCwsLCwsLCwsLCwsLCwsLCwsLCwsLCwsLCwsLCwsLCwsLCwsLCwsLCwsLP/AABEIALcBEwMBIgACEQEDEQH/xAAcAAAABwEBAAAAAAAAAAAAAAAAAQIDBAUGBwj/xAA6EAACAQMCBAQEBQMEAgIDAAABAhEAAyESMQQFQVEGImFxEzKBkQdCobHwI1LRFMHh8TNyYpIVF0P/xAAYAQEBAQEBAAAAAAAAAAAAAAAAAQIDBP/EABwRAQEBAQEBAAMAAAAAAAAAAAABEQISMSFBUf/aAAwDAQACEQMRAD8A5NQoUK9zsFChQoDBj/oH9DWg5J4auX2TRvqXVqC6URgrh4ki4pXUIxlfUxTcIgY6TrMkQEEncaoWMnSD2rtPhPl9uzZUqoVnVSxBYyTk5YktBJgnpA6VjrrGerhXKfCXC2E0/DDkhZ1ZDFYgldiZAPvVtevGlO3rTL1xrmf5e5Bqx4zKVA4THptU99vSoK21g+lWNh6gaf5/tT1pxQW9tqdBqHZbFPh6rJHHcEl1CrqGU9Dn+GuaeLfCyWbTqmo/EIW2FTWQSdOkQwIVbc4GIEmuohqpfFYPwHgMZEYxIMAgmCQIJyMxNWLHnW/YKwW+GIHyg/NDDcjDEhgcH5e1R3aTMAegED7VO5k4Ny9o+QN5QohEGxGmCBEhZ1DJ6zUFRMAAliYxJJmAAB3n7zXaOpNCj09Pf9KKqo4xP/f2oqFCgFChQoBQoUpFJMDf+GgTQoUKAz/3/OmIoqFCogUKFFQHQoqFFHRUKFAqhQoVpQowaKhQO8Pc0HUNwQciVjrqz7Ygzn69w5PfHwwZ2znSYByQCuCBMA9o33rhgbBEDvMZEAiJ7Z/QVq+TeKlsolsKy5GtkAAk/wBqDpgCNzLnJisdTWOprq91z/IpsRI/TtVYnHhhjzEATmNQIMMs+kGPvU6zcxIgrAkgjB/k/auOMLPhm2qcpwaqluDDA7+nrFTRdgAHrtRCYj1FICmZB+lIHFTM/Q9ZHT/f2qO/FADDT328vae24+9MVbcLcmn3ufeqdeZqAJ1AMYEq28T9o61T808acMoJ+MAFjK+eTkQoGSZByP7TVxGyW/UTmfEA2mgjbBxE5g+81zn/APYdsBWyoPTQdUTG2QT6zEjfBrO808aXbyXluQiwNCKfM0uAT8Qb/wBPVJGCCIir5q+aoOdX3LlX+VcWx54RSA3wwWALbrOoapAnczBLjooG2ZMgjc7xk+mAB6klAAGnpEkxvAMaZOAZz1nPalNcGiI82skmBtAAAjbOqRthYrq6G6KjilYgbyPm7b4jGMd5qqIxAiZzO0b4j6RRE04oBIQ4zExneIORP3x3GaWeGPYbsILKDKkzAOT0wJ/UVNQwIg7ziNojMz67frSmk+YzmfMdi25zG+Rj1FOrbYBhsRoOnTOrczMQABnOD9K2XgTw0l7z3gfIQVAjJaIJESoAEwf0yKluFrF2eGZvlBO04MLJMbTIP+cYmrjh/CHGt8nDXSRAbyxp1A+XMSYmR0wOtdz4OxatYRdyTks2SZMSTAnMDFXvCPIrHti9uJcD+FfFXB5wLJ0nLNbI1eWPKhYx88mQcCpvFfg/eJYpxNoSWIDBtjsDpUDvkADsBtXXeIaDVdxPGbwdqnqp6rivNPw54201yLTPbUjTcWG1qeqoMkjODH0rL8XwFy1/5EZcsuQQNSmGWe439iK9McDx9V/iPwbwvFqSbSht5XyydOkExgkLjPYbRVna+v683kUVX/iLkrcM4sw3z41KFLEwsAyTEAHUYEkmBgVRMhABIIBmCQYMbwesVuXWxb/zaioye38/zRVQKFChQKoUKKtNDmhRUKiBTlsAmCQo7x9dhuabpQG2Rnffy564+uJoJ1jmd218NkfKhokCMuWZT/eCYMnPTYCrtfGLhmyQktCqs4IkASwiHAz/AGsTE4rKht/UQcA9QcHpkDb22JoAT2/Qfw1MiY3HD/iBcCw1oaSSCQ8N7xpLd/MRkk1Hfx1xBUEOpbU2CrYWVCCZAMDVJx8/2yDYxjf0/ftSkcSJVSNiMgHETjr1nvkzU8xPMaLi/F94trtf0yAmoQCjMoK4WGiRB+aPIe+YV7nVx3jzHU0ODc1F9lgOgAGBHlEbYMCqfVuOmP0mM/U0Q/n86UyLkSL/ABTPOt2Y9JckR5pBGdROr5ie8zOGr90sxY7n37ZOT1OfcnagtpjJAMLlvTpntRMhG4jf9N8ff7HsaoGroPT39R7E5j2o1uEAgHDCCPSQf3ANO/6aFFwhvh94yYwcxCjViTPzDeDAs8MSqkKzElpA2KgKcGPL+bORt2y0R6XbGdpxj/PrGfSd8SCakDJAIwCMA7dI2iN9+8yZseTcA11gtsjWxEEAswAcavJGkkAB/MwUCM5wtC+Vcoe64VV1FsIHGnVIMsssPMFBZQwgwMV0rkn4dPH9R1QEq7hSSWuK0htl0DE6RIBMZ63Xh7gRZQDdiQWPc9CTux6SxYwBkxWx4TauN61zvTMWvAfBISxt6i0a9R1aiBGZmM+bESaCeF+XoCn+nWCZbJljM+bOf8EjY1ouPeBWSfmQLGTkGCR13E9OoNT8pEbjvw14V1c2DpuGCmvKow2iIIBOSPQDAwafg+R3uBu3JRQjkkaJfSJM6i8EkwrSMZIiAJ2fC8bpiTk1cFUvoUcBgf5vTV1m+D4mUVpmYhu+PvVxwfGRFUvMeWf6cyD/AE5mMQCxic+4wKf4a4CBmcD7HO3TpSo0l4fEXynNY3jlui8E0vJBgqrNMHvsIEDJj9q0HAXzI9at3E5pKfFNwHBMolp9u1XXDXQRFQ+IbFQV4nSff9KH1U/iVyA8RbBRSzAP5dTKG8sqrQQDJwJnLbZJHEOZcAbTBSpOpQUAYk5EY8kEBhlYnAEjJr0pw3GhhDbGsV4w/DkX1nhPhICVLoQVLaQdnEx/66R8xyK1zV5uOHgT2G+c+/8Ax/JoqtuccnucO4DgqSSPm8ywXVhpjWVgfPABExM1VsmcZH0mIBkgExg/v2rprppNChRUCqFGjEEEYIIIPYjIoq0oUKBH83/Ub0KAUKE0KAUYiesT9Y/zRUbbmAQO0zA9TAn3gUBUZY/t6bbe59aKaUUMxBmYiDM9o75GPWoCZYieoBG/X3+o+nWnVskr5VJkxMHtsuYb83T8v2cscM2v4Z8oaC2BsDOCRuTgRuYGa2fhXwt8UhnzYggTpPxB5TBALADUJgZmZgwKl6xLUXw74Y/1DDSr6Dbgv5WtlpUkBiejeYjfEdxXQ+QfhxwloKXti4wEEsSQxiCSsxBHTarnlXCIsKgCqNgMDHZRgVfqK5bXO2qyx4f4W2+tbFsNEatMwDMxO0ydt6RzLw5wt5NDWlA/+IC9Q3TrIBnerK68VRc554thZZu0Dv8AzA+oqMubeNvDFmy9x8qpdWJEsQGMFUGqBq8xgg5/N+WqDwoB8ddWnUZCn2YSTIBgZMNkxVvz7ndx2N0h0OsrgD4gSCXAuEQgCkGe8QVOo1UcFeti5bFxHDqbbWX1Kirp0lvIzaBJC7E40bznf6dP069wRMAESR6/5rR8vvYisRwHHBlUjMzLSvTpjfp061d8FxRn2xXNha88DfDbRloMDua5rwfA8SXeAzljI0gCGCrKs2kDTnBI/KZzNdPuXCQCMilNcxjpVGZ5Py2+V1PbFqcaCRgd/KT129qv+FsG3ksD7UZ4gVX8fx4GAcmguOMsrdQjfFYq8xs3ShUiBExJgQROdomtFyrjDtS/EPKBeXWuLg2YYI9PUelBW8PxEwZj960nAXZFYfgeIbUVcZWc79wYPvn6+laHg+JAO/bFCpHPToUsPQfU4H6kVjF8RI4cDLKSWH5lgAkEE4iV9M10S8i3EIOxFcM8ZctXhr15jBYaDbaV1BWhQ5xg6l2AJjtNWHLpHA8aCMnM9oIyd+31q54TjjXFPDXiX4cqz3CAG0IQGQFdROl/nypxIJnHqN3yrxRbuyQw32lQSZIws7Tj6g7UsWxsuc+H+H41f61sagPLcEB0kgyjflONxmuG+LPBF/g7jfmtnUbbTLMFBY6sATpBMCeneu3cDzMKPMQOuDONp22rI/ib4gthUtqbNxzL6XBcKqCQ7Kp1Rqg4BwCYhSas2HNuuLwvdh6BQf1LUKQx/XOMDOYgYH0oq26FUKFCtqFCjUe+xOM7An7d/SnLVuTjUZBjSBM7ZAJMZj61AhXjIkHImehBB/QkfWkn/H/WftVjwfLbtxkCqSzhfhyPnnVCgkRkBiJ3gd62PL/w64i4NTWzaKiBhJbaWaL0aokbEGTNS9SJsc8qdy7lb3bmhQJB80nAztqEiYB+x3663jfw94m2F/plgGGoSNMQ2q4IBMnSojpjpkN+GeBNtwbqujIZRgVVPNbiB/axAYk5U74MTL0npN5b+G1y5BvOlhIiFIuOQGOTCgBiNOZOxwAYXQcH+Fln4bJ/qGOpV1H4ceZWnUo1wJGIM1dW7kdZ/wAd5671LtcUR/3XO9Vnax3OvwwcJ5LobBEnUTnrBmCN/KVHXpm45Nwfw5A3Gk9pEblRiT16/pWy4Tjw2DTHHcrGXtwCd46+9TWdReAuAHer9TIxWVkrPoatOB42MHaoWBzjiiikjpkCN8ExWJs8rPFuTcgKGaBBhM+YYaTOTuPmEjv0Dj+GW8hWfsYP36VlbXA3uHMaRoLDIG+8kyfbt1qkTuE5Jw9hTC6pmdRnfMRsam22skBTbtle2lcfpvVJe4928i227EmVgY7iGyR+varPlXL2AGuesg/tQSb3ILR89oBW36xnpE+mO1Vi6rbaTE9h71q7KwKq+fWcagASOnf2x2oHeW8QDjvT3GKVBIEiDjr7VQcBxgLRImTjrHtWisXwVM0KwvO/FKWtpbHyrLPqYalUBQYODvG1Zqx4r+O5XVuExuZOqdogg6Zj+6JzTX4mWhbvF1YAsyBQIZlILMWQFxHlgbQ2qD3GCsXPMTr0Ez5oPWQR5Z0yD0BiMRW5Nakdw4DmIESxwdMlSpmJ2z6fetfwnEDRk+//ADXnngvEd5IUlSIUs4MmAQfMQ0TErsGkjfAN4PHjuuhW+ACwDXmU3NKtqmFVCDjOYPuNp5LzWk8Xcx+De8gP91wAiUWSoO8AFjk+3rT3IvENu4he2dQydIkuAAMMPykCT6yDXKeP5revL/UcMA7HcapYAHAg6SsDAAOnvMtPxTaWXzAlm+JqIJJcjUNLDVMqs5/KJ71fK+XoK74jtWkBZ1AjckAD3M4x9a45+InPl4nifI4e3bBCMs/mMkTORHbqPtnk41h1BBBlDlQdOjUVIgtp2Od5maYulfLE7AGSs6huQAAdOcT65MYsmE5wbypiQexBBwwBwQd4wR0yNxRrfYHUGYNnKnTGIBBH7QMCPZsnb9fXJ+2IH09aAFVpPTnnEBdK3So7qEVv/uFDD74qAxkz/wA+29DY7djn7j6RRUAoUKFA5bB6AHHWOvlnO2SM9KncByt7jBAjahpLDSTCsV0sFGTOdukZ3i05N4euX3U/DyzKQH06Dbhm1FAFJ2QADG8+nYvDXJVtgGPMBAJyVHYE7D02qXpL0wPKvw34hmOorbQKFUkKSwK5lf8A2O/oPUGePw3e0JCW2mNctrGiBKgFVBIYSDAmMyc11JUA2pu7egVjax6rJ8jsrYtLbg+UbsSSdjuT3q14XjyDVLzbmKi8F1jIMCf9vtSrN7eGnf8AkVKNrZvhhWc8T8jVwXVV1943+3770OB4wrnvV/YvBxSJ8cz4W+1timVyBJzJZoCgfb71acLfnEy3UGAY3kVbc/8ADgJa5bwzbkZk9Dvvt/1WTtMyOyshEdWIE5yok5AHb3q4rQ8Jezv+1aXlvFSIJrJ8Cx7doJMg+k9auuUkg4rJVlzLggQWXBj71Q/EiT2MHrH2rVxIrN834PSxcYnec522+tVIOxxZBwf5vVjZ49jWV4Pj1ZiA3XHvEkb5q2t3YEjp9P5mpirg8UOwBp1blUY4wdTp2ydj13p/h+M3BIkdiMY39sVUXIvDvUHmvFqEOptODneIEyN5iJ+lZ7m3iuxacIbnmKkhVDFsB+gEbgjP6deb848WveCsYyTK63ELqVgpA8rGCBmQCNjmrhIveM8QW7VwK50kAkGGMSw0wwMExBiQBPplVz8QjlFBJnSGtzcW4dIJ0kKMiRBE7GRETgeYcQHKldQIYkZgKrBSoDlidW8jAGYEVBe4zZJnA69gFmB6ACfStTlvytOc8/ucS4bMFQunGGJJOjQAYJjBn1mAaqEaDPUZB7EbH70Jjt3nr/xt6HPtRtbgA4yCYBkiP7h0xn2zWsaEHP337Hrkdc5pdu1qIAGYO0k+WWJI9FE46Cl2uGckAW5LjyAyJ1MqqUyNRlgBvvMRmr/k/hjib620AKK8tqKKIKspB1TqPkbUCMbDOSFqaqV5dduaYQlcqoGkFMF9LiV0iCCXMCGmTtWl4LwJxN1Q5srrbUSmbYUeUKMKU1TJ04EEzMjT1PlfIrVsIQDKAgSxbeJljliQAJ9NhV4lyKxemfTl1v8ADS/cQfFZVILFVARgssxCsQFGhQzQo6t+UYETjfw24pEui0qkFAqkkF3i5PmCiB5IgiT5RtJrr4v0scTU1NrgXMfBvGWQhNpSq650jWMqqajbfJdoGwMFQRGKzVuxodfjBkUEapUahIJB+G2WXHaCPcV6mOlxBAI7Gsvz3wHYvKPhhUdQQgiEAI0lGCEHQRggEE7TEg2dE6cB4PgLl1xatpruGSAhDFoXUYYHSYAJx3I3gVHR8HAMiJPTIMjscR7E11PnP4fXbapbt2hcAJJuDSoIGowWHmtbgAKGLR5mESc9zPwrbChbLDqZuOgYnRGgOqQw1aTpPfBBeBfTXpjSIwcHt2oqm/8A4y8YIt3DIBkqRMgHrvvv1360K1rTtnIuDS0g0KRqAJnf2ySQMnHcnvWt5ePLWSt8WMaR5Y9oGelWPBcyxg1ycmhu1nef8w+Eh3kwoiJJPv8AT/mrK3zGdxTV02nPnto0f3KD+9BzHnnMpcTBx8gAU3DuumDgwIOIyBjpO5dzE4thmJ8sk+o8xONgZz7+w31rhuFLavhWw2c6ROTJz3kk/U0i94Y4W4CdESMwT6ZjY7Dp+9XRQJxYJAJBMY37wB74qx4HjCP52xSOP5AbRDJLjAIPvMz33J71BF5h0lZgGQYAqWK2PD8crDJqv5ryS3fIOJBnt0jpVPZun9at7Fw9DNEwzy/kXwwNTaoj7jrVvYsBdvvSFfFBXAoJaPVbz4/0nggGDk7CPal8Vxenv9ia554y8ZH+pas7gaS4LjQToAyoPmBJkdNJncA2QkZDjeYXLbDSQ90QwhTJkSSyo58wOo5BCggdaf4fxY5CgiCI3IIZZYkliVZACD332iAc6eJAI0tpCEgaFCE4EMTsWnGw+QHFMC8SWJYywMksRq6+beRgY64reN40q+Jr7BQoXQwlVYAAAQrLIML5iFDEAQwJ3qDxvii69tVDFc50mMAALIAAJ+Y5kebAUiaokuEEEGCJj6iD9xQ2OR9DI/aDTIuJtzm91m1Oxc6SsPJXzCD5QQPXbfO+ahwcEg6STHQEiJgxGJH3FEyFTDAgwDBBBhgCD7EEEdwRSaqj1Y9O2YJ2n33oxcI2JjtOI7EdRQS4QQRgik0CrtsqYODiQQREgGIPv/BTlskMrtrAOzjchYHkJwYwPSmlaARAz6ZHXB6UNQzGxA3AmcEwemR06UFtyfgrLPaN42yjf+RWuMkzc0iCFBkDcAkddQJgdl5Hw4AZtI+bymdXTefQyNztGwrl/h/hlvaVeVCLlQA1v4Vz4akOVhkdjDAnbLEmIHUuXCFAUhhjMz0/YbfSsVirf4mMUg3TOaY+JjfH+9Na89x6dawiUL/ajt3TNRd4IxNOCgtuGvVPt3KpbJqbZuVUqxDVTc/8OWeJtOjovmgkgQSVOoZGd/Xqas7bUvVRHGOL8GMHYLfVFBICtZkrGIkXIjtGIiIoV2F7KEyVBPeBQqrrl3B8wUkMrgqdSxk51HeYO/71Z8DeByCN407fwTXPuB8SQWLsGIXyCO2NBggOSFQyBGWq04fxFZcyGJfSJWDORmGI6EjBO43FW8rjoFq9G+Ome/anOJuiR0J/Wsk/OlK53ImDGPOwxB3BEb9+xp3/AFNziIVUuIQTGsFSSNyVjqIgk1MFnd4whtPU7djWp5HcJQTVJynk5U6rhLdicwPaBWmtKAMVC1IuLIrE+JOG0AtBIJ6Zg/U4Hp9q2eusZ49vAIJYgNqWZgBip0xggtqCxjcd4BsRBHFkLqEgwAxMYIMTI9v1q24HjIJEifLIGYnuPf8AeuQtz1lVNEW20wQvmgkkliSdyIx0FKfxCxZH1oDpOsIrgGW+VtWqSJmY2WAcxV8tZXa7/MFVZO0gbbz7TVLznxJbtBvOzEQdKCSAdtQAJC+sYxO4rlfF+Ib7W2Q3Sw1CD8jzJM6dUxAmcgEjaqj40aSCdU6mI8pkQVyCZIInVAMk71cPLTc78WXr5cG7oSANKTpDAqdQuKWmYbpBGI/MM9xvGOz5cscZkRgyAIxAx9RNRVEz5htOZ8xmIEDfrmBg57kwitY1IXdtlYEjIBgGY3gH1jPUQwpJGJkb7TnvMdqSP50/XpSmUZIOJjMA5BPyyexztt3opIP898UKcucOyqrlYViwUnqUjUI3ESPvSXA/KSd9wBicbE5jft60CYigaes8QwYNAcgQA41iNOkDSew27QO1NraOrScEGDqOmCNwxO31oE0anv2PfeMHBHX/AKO1KFo6dWY1aRgwTEnMRIxiZyKVetaYBkPLB0KlShBiDO5+giqGxEHGcZ7d8dZ/2py5fJLHq0SZYkxkgksZlgGMzkCIGKQR6zt3x6fSjuNttgRI6wSZPc537AUGi8OcxVQOGAGi7pZybgBL6l8oVRLAlFi2TOZOCRXUOXXpUERB6RBAAxjriPSuM2eYX7ICAsgDI+hlgMVYOpYESRIBrecp5srWw5UqwAYrrB/pSQm5JMicD2isdRjqNuWFJ1Zx0zVdw11iQBIJH5o6YIj7b96fRz1iT1x9q5omAnfoakr6ZH7VBVyD/D+1TLTz2E+9BKTNSrbzv/iods/wU+J3FVE+01Oa6iWnn3p0PmDVQ+blCobXc0KuI8yreIyNiIKxKx80EGdQ65yIB6TT3B23dwinzZXSzd8MI6Dv2GTtNRWP3yScyZ6Hp/39rfw8WFxmQlStpjIyAZAmdQAkSN4963Xatr4K8Pf/ANr+o6h5FbGlCZ1CWJDNCnuO+a6Dym1bQRbUKPT/AD29KyPLOO8gySBAk7hemOvr9a03DXPt+3rXOsLfiBjFN270fzeo9ziQFMyY/Ss3zrxGLRJBLKMaQDLNsV28syIYwPXamI03G8bpG4zGJjfH+9cg594tN0ELlVu6WDaCHQE+aD3MLJUgADILRUfmXip7vfXAKebCEEliwBMEaRAG4GZrMXbmpjPlnSCBMYgZEz0n3rUjU5E1xgWyZMgyO+DgjB+gI9KbI+9GymAT1nqCcRMiZG/XejCggAai2ZESIEERGdtRPsK02N5jVEAkxA8s9fY7ULNlnwqliMmBsMCWPRRjJwJq65TyC/xKKLegIT8utvO41j4jL5grDb8uIjea1XB/hy9y8XhbNkr/AONodtRXSQASQF1eYEkn0HSamuefCYiBBOojSILTCycfl2AMxINTG5VcRDc0Flnyumm5b8rAEkgmclQARnVOwz2zgvA3CoEGknR8pmPzBiYGJkDpnrNaGxwdtQAqKIGkQNl/tHp6VPTPp57Tw9fClmtfMBHkvF1kB9QS2vljCnUIBaI6iavg/iNZR0fzKIuIsqVATBUqGkSsjc6W7E135UUdB9qWAO1T0nqvMt7l18ksyXGc5aQ/xMtoDFWGogsYBz16g01xPA3LYDPbdASR5hBkROCARuN+9enbnDI26g+4Bx2qu5t4b4biF03LSkZIAwJMGYG+QN6vtfTzdbXUNIWWkZEzBhQsbRqIz3NL4nhblsIbisquuq2WBAZDmU6EZnHf1ruXFeA7HlCW7fwxB+EV8rNkamOSxycevtCeO8GNctfD+K0qQyMwDBGX5dCgrogaRg5AzJJJej04Tq/napVggo8rJPmVj8Qg6QwPynJBYEE4EGZBiux8L+HSAqblz4nldXDCdQfESxJgLpiSSCggjMi5+G9oEFGIyC+rzs8YIDsdSSI2O4HrL0vpxRgC0KGhj5RuxBOACBk+w+lSuJVSp8htlSZXRMFjhS5bVsDhgTIbvA6dzjwZxDu2p5ss0G2uoqokEXACfIwIBhSBmMAEti+M5G1m2VvWbdudZD62LAebTMFtSqQML2EyTV09KFjrG4DSxMnBhQZ1MxYsciMDA6k1M5UxUg2vK5AlXYMLuGEKmgCCwA+aR3GWA4ywiqjW9AddUqC7k6WHmfUNGoE5C4IEwBvBOlp1aUYtMkaVIaMQBCgZOB+b0qr9b7k3iNNguAo8sedcIdRXosmPpI3rR8Px+RqIC4iSpBBmCCO4rkvAc1e0CBpYFSIcatOVYMPUMqHMjy7VZ2ucj4doEsjkuHvMC6sJkGNQIA1bLsOjE4zeWfLrAuZjBGM+h71Ks3R0O1YDhvEq6ATcDoqL8TGl2eYYrqjEbDeG9DFhZ8RWgSAy3NIkiQDODnT00ncYEGdjExG5S7BzvT+vtWY4fn9lgkthk1BtkXeA7H5TiBMTP2ZbxhZ0wss2I8rDVMxEAlsA7AyJMUxGz+J1MConMuZJats7sFAG/vge+a5/xfjy2wZVJYwxHnKagCdILlMHTnBmdIzJjH868RPfjzQsTp+aG82G1LkQ5XqMA42rWLOa1nFeObhdit2yiyQFbXqABjPk39sdp3oVzd3LEliSSZJJJJJ3JJyTQq+WvJMzv/IxT1jiCp1QCxJhmLY+oYehmmKFGmm4bnj2Ga07zaUmIVGPzkmTJncnJaY6yDVu3jVQGIDQzbAAagFMlWOBkjH7bVhGcmJJMCBPQScD0kmiLHGdtvvNTE8xqOZ+K7rGdouA/DYtMKqlQwhcBtxO4iIyc7xF5iRrLN8sgkz5RpzI+bfMHf3pprhMySZMmSTJzk9zk79zQQSY71cMGwMDaDn9SM/Y/eneH4cMDL21AKgyTqhjEqv5gOsZorCIWXW5VT8xVSzJ0kqSAe+Dt64pfL7bNcVbZ8zEqJG4IjIkzIJBX6Zmin7HKXLaSo1MrEeYxb0n5mhTqUgGIwQZBwa3HhnwIA2u8upZXSrQQwCjOqAYJJ8sZhZ61YeCfDuhQ9+WuKSttWEfDUSsgHqV69o7VtQYGKxemLSOC4CzaEW0VemB0HSftU34lRDcpDXqwynm/Rpd9aq24jvTtq/NFW1tqeVqrbF6pqNVRJmm7l2m3uYqpucbvUMXANLmqi1x1TbPEg1RMApQplXpWqiFmqnmvh+ze80aLkCLiYbBJAPRhJODIye9WmqhNByvxl4EvlQbADLruMyghCdQQEkQAxgHJPWNtsW/LbnD/EDu63QiMdK23VGcxouuWm2dM9MxiRXok1Wc15NavIVZFMzMgZkEbx61qdNenm5ZAaAdtJlQYyNWfykGB383Tq2rEZBg/wCDI/WDWp8VeFH4W5c+Hra0CNI6/DYgQ5BH5oEAZEHvGau2iGYaSCvzDfSQdJnsJgfUZrpHSXS34ggsELqrTI1TqU5h4gNj0pr4hgCdtvuDE9RIn0NJoAVQ5/qHnVrbVjzajIjbM9KI3icEkiCN4kZIk/mAOYPaMU3RqPp60UVChQoBQoRQoCoUKFRAo6KhQCjowcGZOMZ2MjMdcSPr6UQFBJ4a0pYSSEYlSQoZhA1Tp6ZjM7TW68M8hKNlVWJ7Fydc6TcG6Y9z6RnLciDE2wC2lbil1Cgq0kj21aSQSejAe/U+CtwDMCTO2SY39OgxWOqx1VohG/1pfxfWoJugHp/P2pLX/SsImXLv8FR7170NR34npP2qNdvDp0oHbnEb9Pei4fi879/0qufiJkGfrUZ7zA7ZqK2HCX5iatLN2sbwPGn61oeEvztVSrLibnlNZe5xQDwa0BuSKyfOEi5I+1SrFvw1wHIqws3KzfC38YPXFWti7IoVe2buKkfEqpsXY/2qWlyqym66VqqKtylhqIkhqMNTC3KUGoK3n3Jkvo6mQXRlLKYIDAj/AHNcP8T8l+A0eb5nCBgQ3w7YAGSIYAbEZ9MivQbHFcv/ABX4FfhLc8qwTEmNRbTMd2hAB6TW+a1zfy5cBgnt6j9B1oiKWyQYOIwYhv2MH70HJJlpJOSSZJnqSa6OpFClKJ/5x+poqoFChQoBQoUKBNChQrIFChQoDo0jrOxiDEHoTgyPT9RQoUGi8KMNcrAIA1iXlsxMzA+nrXQkImM4NHQrn05dfQuXIx9vT1pFziIgfpQoVlDLcSc5B9Ix67VEbi5AEZzQoUVEPFTIb/eiucVijoUU9YuQ1aLg+LwJ/hoUKIsl4jaqjxDbEBhuKFCghcPflYPTen+HvkGPy5oUKC0s8Tip1q9R0KB/4tOa6FCiFh6cFyhQqoV8Ssx4wGq0wgNCsSpCkMOgk7GRuNqFCrCOHs52PbTnOkAzCzt9PWhduatOFGlQvlEaoJ8zd2zv6ChQrs7kUKFCgFChQoBQoUKD/9k=" id="330" name="Google Shape;330;p27"/>
          <p:cNvSpPr/>
          <p:nvPr/>
        </p:nvSpPr>
        <p:spPr>
          <a:xfrm>
            <a:off x="990146" y="2576966"/>
            <a:ext cx="4191454" cy="4191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gar" id="331" name="Google Shape;3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1954381"/>
            <a:ext cx="3884312" cy="258954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 txBox="1"/>
          <p:nvPr/>
        </p:nvSpPr>
        <p:spPr>
          <a:xfrm>
            <a:off x="700732" y="4557536"/>
            <a:ext cx="30987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Carbon, Oxygen, and Hydrogen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upload.wikimedia.org/wikipedia/commons/6/6b/Copper(II)-nitrate-trihydrate-sample.jpg" id="333" name="Google Shape;333;p27"/>
          <p:cNvPicPr preferRelativeResize="0"/>
          <p:nvPr/>
        </p:nvPicPr>
        <p:blipFill rotWithShape="1">
          <a:blip r:embed="rId4">
            <a:alphaModFix/>
          </a:blip>
          <a:srcRect b="10504" l="6494" r="7917" t="8508"/>
          <a:stretch/>
        </p:blipFill>
        <p:spPr>
          <a:xfrm>
            <a:off x="4292223" y="1954381"/>
            <a:ext cx="3716453" cy="260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7"/>
          <p:cNvSpPr txBox="1"/>
          <p:nvPr/>
        </p:nvSpPr>
        <p:spPr>
          <a:xfrm>
            <a:off x="4775486" y="4556636"/>
            <a:ext cx="2995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Copper, Nitrogen, and Oxygen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hunger-undernutrition.org/.a/6a01156f72691f970c017ee9e5d474970d-pi" id="335" name="Google Shape;33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6751" y="1954381"/>
            <a:ext cx="3744252" cy="260225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7"/>
          <p:cNvSpPr txBox="1"/>
          <p:nvPr/>
        </p:nvSpPr>
        <p:spPr>
          <a:xfrm>
            <a:off x="9167217" y="4556636"/>
            <a:ext cx="2143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Sodium and Chlorine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1" y="6116396"/>
            <a:ext cx="46551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http://www.hunger-undernutrition.org/blog/micronutrients/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http://en.wikipedia.org/wiki/Copper(II)_nitrate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http://ihwcenter.com/hooked-on-sugar/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Examples					Non examples</a:t>
            </a:r>
            <a:endParaRPr/>
          </a:p>
        </p:txBody>
      </p:sp>
      <p:sp>
        <p:nvSpPr>
          <p:cNvPr id="343" name="Google Shape;343;p32"/>
          <p:cNvSpPr txBox="1"/>
          <p:nvPr>
            <p:ph idx="1" type="body"/>
          </p:nvPr>
        </p:nvSpPr>
        <p:spPr>
          <a:xfrm>
            <a:off x="878339" y="1832855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28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 "/>
            </a:pPr>
            <a:r>
              <a:rPr lang="en-US" sz="3600"/>
              <a:t>1. F, Cl, Br						Na, K, Ca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en-US" sz="3600"/>
              <a:t>2. Ne, Kr, He						Ti, Mn, Fe	</a:t>
            </a:r>
            <a:endParaRPr sz="3600"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en-US" sz="3600"/>
              <a:t>3. S, Se, O						P,  S, Cl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en-US" sz="3600"/>
              <a:t>4. Be, Mg, Ba						Cu, Ag, Pt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en-US" sz="3600"/>
              <a:t>5. Al, In, B						Li, Be, B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en-US" sz="3600"/>
              <a:t>6. Ni, Pd, Pt						Y, Mo, Tc 									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ysicsforme.files.wordpress.com/2013/05/periodic-table.jpg" id="348" name="Google Shape;348;p33"/>
          <p:cNvPicPr preferRelativeResize="0"/>
          <p:nvPr/>
        </p:nvPicPr>
        <p:blipFill rotWithShape="1">
          <a:blip r:embed="rId3">
            <a:alphaModFix/>
          </a:blip>
          <a:srcRect b="10517" l="0" r="0" t="1603"/>
          <a:stretch/>
        </p:blipFill>
        <p:spPr>
          <a:xfrm>
            <a:off x="0" y="0"/>
            <a:ext cx="12166005" cy="667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1.cpcache.com/product_zoom/648798807/periodic_table_hydrogen_mug.jpg?height=250&amp;width=250&amp;padToSquare=true" id="353" name="Google Shape;35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0690" y="1876925"/>
            <a:ext cx="2381250" cy="2381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34"/>
          <p:cNvCxnSpPr/>
          <p:nvPr/>
        </p:nvCxnSpPr>
        <p:spPr>
          <a:xfrm flipH="1">
            <a:off x="6256422" y="1564105"/>
            <a:ext cx="515518" cy="51735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5" name="Google Shape;355;p34"/>
          <p:cNvCxnSpPr/>
          <p:nvPr/>
        </p:nvCxnSpPr>
        <p:spPr>
          <a:xfrm>
            <a:off x="3886200" y="2466474"/>
            <a:ext cx="1528011" cy="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6" name="Google Shape;356;p34"/>
          <p:cNvCxnSpPr/>
          <p:nvPr/>
        </p:nvCxnSpPr>
        <p:spPr>
          <a:xfrm flipH="1">
            <a:off x="6051884" y="3212432"/>
            <a:ext cx="1311442" cy="1203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7" name="Google Shape;357;p34"/>
          <p:cNvCxnSpPr/>
          <p:nvPr/>
        </p:nvCxnSpPr>
        <p:spPr>
          <a:xfrm rot="10800000">
            <a:off x="5581315" y="4114800"/>
            <a:ext cx="0" cy="842211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8" name="Google Shape;358;p34"/>
          <p:cNvSpPr txBox="1"/>
          <p:nvPr/>
        </p:nvSpPr>
        <p:spPr>
          <a:xfrm>
            <a:off x="6707605" y="1194773"/>
            <a:ext cx="30620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 of Element</a:t>
            </a:r>
            <a:endParaRPr b="1" sz="24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7363326" y="2981599"/>
            <a:ext cx="30620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Symbol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4701673" y="4969043"/>
            <a:ext cx="20582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Atomic Mass</a:t>
            </a:r>
            <a:endParaRPr b="1" sz="2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1500020" y="2235641"/>
            <a:ext cx="30620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Atomic Number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ysicsforme.files.wordpress.com/2013/05/periodic-table.jpg" id="366" name="Google Shape;366;p35"/>
          <p:cNvPicPr preferRelativeResize="0"/>
          <p:nvPr/>
        </p:nvPicPr>
        <p:blipFill rotWithShape="1">
          <a:blip r:embed="rId3">
            <a:alphaModFix/>
          </a:blip>
          <a:srcRect b="10517" l="0" r="0" t="1603"/>
          <a:stretch/>
        </p:blipFill>
        <p:spPr>
          <a:xfrm>
            <a:off x="1630017" y="1493074"/>
            <a:ext cx="8600661" cy="47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/>
          <p:cNvSpPr txBox="1"/>
          <p:nvPr/>
        </p:nvSpPr>
        <p:spPr>
          <a:xfrm>
            <a:off x="3383020" y="582620"/>
            <a:ext cx="5498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Groups/Families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—vertical columns of the Periodic Table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/>
          <p:nvPr/>
        </p:nvSpPr>
        <p:spPr>
          <a:xfrm>
            <a:off x="1630017" y="1842052"/>
            <a:ext cx="583096" cy="3352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5"/>
          <p:cNvSpPr/>
          <p:nvPr/>
        </p:nvSpPr>
        <p:spPr>
          <a:xfrm>
            <a:off x="2213113" y="2239617"/>
            <a:ext cx="437322" cy="295523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9243392" y="2312504"/>
            <a:ext cx="437322" cy="286246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5"/>
          <p:cNvSpPr/>
          <p:nvPr/>
        </p:nvSpPr>
        <p:spPr>
          <a:xfrm>
            <a:off x="9650896" y="1842052"/>
            <a:ext cx="583096" cy="3352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1271531" y="1161776"/>
            <a:ext cx="14219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Alkali Metals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2796209" y="2312504"/>
            <a:ext cx="2222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Alkaline Earth Metals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5"/>
          <p:cNvSpPr txBox="1"/>
          <p:nvPr/>
        </p:nvSpPr>
        <p:spPr>
          <a:xfrm>
            <a:off x="8881833" y="1447562"/>
            <a:ext cx="10606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Halogens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10230678" y="2054951"/>
            <a:ext cx="13676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Noble Gases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4041913" y="1493074"/>
            <a:ext cx="3750365" cy="3238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idx="4294967295" type="title"/>
          </p:nvPr>
        </p:nvSpPr>
        <p:spPr>
          <a:xfrm>
            <a:off x="0" y="365125"/>
            <a:ext cx="12192000" cy="525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b="1" lang="en-US" sz="4320"/>
              <a:t>Branches of Chemistry: Inorganic</a:t>
            </a:r>
            <a:endParaRPr b="1" sz="4320"/>
          </a:p>
        </p:txBody>
      </p:sp>
      <p:sp>
        <p:nvSpPr>
          <p:cNvPr id="114" name="Google Shape;114;p4"/>
          <p:cNvSpPr txBox="1"/>
          <p:nvPr>
            <p:ph idx="4294967295" type="body"/>
          </p:nvPr>
        </p:nvSpPr>
        <p:spPr>
          <a:xfrm>
            <a:off x="307975" y="1095375"/>
            <a:ext cx="4800600" cy="190992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>
                <a:solidFill>
                  <a:schemeClr val="dk1"/>
                </a:solidFill>
              </a:rPr>
              <a:t>The study of non-organic substances. Inorganics are used as catalysts, pigments, coatings, surfactants, medicines, fuels, and more. 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7053591" y="1118065"/>
            <a:ext cx="476327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Ammonia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307975" y="3295334"/>
            <a:ext cx="4800600" cy="267765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Industries that hire inorganic chemists: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science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Fibers and plastics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Mining, Ore, and Metals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Paint, Pigments, and Coatings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Microchips</a:t>
            </a:r>
            <a:endParaRPr/>
          </a:p>
        </p:txBody>
      </p:sp>
      <p:sp>
        <p:nvSpPr>
          <p:cNvPr descr="data:image/jpeg;base64,/9j/4AAQSkZJRgABAQAAAQABAAD/2wCEAAkGBxQTEhQUEhQUFhUXGBcVGBcYFRgXFxQVFRYWFhUXFRUYHCggGBolHBQVITEhJSkrLi4uFx8zODMsNygtLiwBCgoKDg0OFRAQFCwcHBwsLCwsLCwsLC0sLCwsLCwsLCwsLCwsLCwsLCwsLCwsNyssLCwrLDgsLCwsNyw3NywrLP/AABEIALEA7AMBIgACEQEDEQH/xAAcAAABBQEBAQAAAAAAAAAAAAAEAgMFBgcBAAj/xABBEAABAwIEAwUFBQUIAgMAAAABAAIRAyEEBRIxQVFhBhMicYEyQpGhwSNScrHRM2KS4fAUFRY0NXOCsgdDJIOz/8QAGgEAAwEBAQEAAAAAAAAAAAAAAAECAwQFBv/EACMRAQEAAgICAwEAAwEAAAAAAAABAhEDIRIxBBNBUQUyYSL/2gAMAwEAAhEDEQA/AKfmlFjaU6WzaPDxtCrrarhIaSGidQBsSeMK+ZbQZUa8PEt0Xnh1+Sz/ABFMsBHkAegJ/kp5pd72zm6Nyei6o9zWPNPw6vDNy3hZSr+y9am6WPYLAmCWm94J80F2Sce+JBMhkReIJ4kK3srSXA3B5Hj0PFZzFWlUx+UYvYio8cYfqb6hR5NalDS2owSDADgJtyWoUaDqdMuJ3PwH6oTE1wRG5R4jTOsXizUc0PcTHF14Jtx6J3+8agBa174tu7l9LlW+rRY6z2tcOoTFLJaBMd2I5SYU+AkVIVGkHW5pdz4k+qaeRwbxHurRsLk1BlxTZPl+qe/tRbtHSIACf1ixlhIBMgetvzTj2gGDEjkOf1Wq/ZVRFWm13UgFCVezuFqSO6a3kWyE/D/paZvhyzjECTtddeANMCwPKQeJVyHYCmTLaz2jlpBPxKJHZajTGktdU3u48+gS8Kc2olOjDwQAB7W3ORCXTpN8NgDcu2I6eS0Glk+FdANNrSLWJH1Th7JYV0eEx+64380/G/0arPmFukjTxPAXI/kmmMB3AFjwWhv7HYbk/wDi2RNHs5h6bYawE7guvdL67/RpnbMGSBpp6piIG/OVM4TslXqQS1lIGDcareQVsJ0jgOED+SdpY1w2unMP6pE4XsPSaftHl95gANHkpMZTRYNNOmwf8Z+JK7VxdQmYI9EsZjA8TT6KyQ2e5eBRfDGAhpMi3skHaL8VSca9oMtAg2NtvKOC07CYylUE0yCL3iehF1n+OwoZiKlPg0ujyJm/OxWXIQB1JpaNEe6OvAyhcQxoMEcb9Z3+ZR1QCNLYBjjzBSKkiGwNrmBc8VEyFBNwbWmeHy3T4oi8gQIAtvvsF7veA5fE80moSQDzKe7SKqVXvDqZJ0iIE8Rw8roZ2FDTEz16p41IdvPQ7iV2RylPyoW7HY/RTLG7vsfwhRBAIuns2Pj9AhGkq+XK2unjmoMyV7KDnEz49ImPZEqyUK2shpiJnaLc1VaLdT2NidT2N+LwD+a0LNuzrW630XOY5kuF5ba5EHyKePpHJjq9GXPkANaTcje3mQVzCYcAkNtPHkoXLM+aD9qN48QFvUbhS1TMWG1Lxc3cPT+acsqLLDGJow68EdLJug3xdPNPVa7SBwN0yx/IE+QP6JiCu9THdybJ/CYSo43YSPIhGf3U8uIDTB6bFGiM4YNgTY9U/REuKKwnZmqQSRAHM7pdPK6jSbD4pwEsvsvPbO6KyzJqz3OiA2dyfopCrkLmHxOkcwE9DatVMFJmY9E1TdUba5jgrSMuaN7+aUyi0cAkEBTe4+4QiThHHYfFWDuxEiIXiAmaquyWo47geafo9mrSapn90fqrC4Jsk8AIQEfRyaN6jvgES3Kaf7x9QjqLk84DyKNBWa+QihTd3GoXLi1x1AzuG8llebNJrVAby8xzN5utzq3BBWP9t6Hd4p74IaQ2PxXB+Sy5J0mq45t9TtyB0XXuBjoBeZvN7JvFvIEg7iPQIWnVkj+huFjJvtJYfdvmSfX6JNasBYbAQPKUiNJ3vdN1CDw8lpID1uNyduPxSDVgkASEjvR7ognjJRTA2LuAPkUWGkszxH2r/OPgm6dQKHdjS4kniZTlPEqssbXVhelr7Ms7zGYdoH/sD/Lu/F9Arh2uz1tOm6mwgvfIMH2WG0nqs4yau7W57SBpaRMwfFvBTOIxJNTU426fVP1izyu8hYqlP4TFljg5p2Nwbtd0IQYrgpymQVnOm/tpOQdpMK8BtRjKL+oGgno5Wugxp9mCObYI+SxDSefoUuk57fZc9vk4gfAFV9jO8f8AGzZhj6NBs1XgchMuPkFWsb20dtQpho4Pfc+YaLBUPDth2omSeJMn5qXpMi+4RcrTnHr2kKmaVydTq9WfxQPgLIvDdqazbP0PtIkEH4hQpdNkPi6cuYGPZrJ0hhJDnE8RHBT2rxn60PI+2dNsiq0gk7tIIHobq2YXO8NUBLazLXIcQ0j0N/gs6yTsO93jrv0yZDW3JHU8Fd8uyChTADaTbcSJM8yStsJl+seS4fiNzzMSD9hTc4H3i0x6Diq4zOqhe5ri4eF0TTMNOwJ9Vp4phR2c5O2tT0ix4GNo/NVlhfacM8dasZ/gO0uLBNMYdtaJ8WoUS7kdBmyIy/tce+FDFNpUqrtmsqF8GJDaloDuiDzjIqlF5NVrHMiz2Oc2o08g7ZqjcnwGFpO7ynQxdWt4XeO4GrctcYaSOcylCvtotO6fptbMEkILLqr3gl9MsI2aTuOZj6I6k26Ydq4ct6jgQuNd0R1N0DpyTVUg+aAGrMVE7fZcH0nPMHRBPMiRIV7cVAZm1tQPHm0gjgfolZsqw17iXAcNNuUFLDW2ieEyRE8YAReeYM0ajmtuAY8gJMKPeIaOJmywqCT7R09fQJsMPEWj0CXQqNBcSNQiP5pylpkapIv6gp3oyGOiQLjnEfBJGFLvECIPQokMBtwvF9gk4am8Ns2RuES/pIhjU8KDtxdS+b9nKmHufGw++OHmo2iYHmR6DmtbuKmXb2DqjZ0mfOx6pytXaXeEQNomb+qWx8GRu0/GNldsJlWHr3qUxfiLET1CW9qxy1VHZVRmHrqx5x2Jpsa51KpUGkBx16dDQbe3YyoV3ZrFtbrFJz2c2jcc9O8Kbi2mcE0KoJuijTB2KgG1y0w8Fp5EEH4FE0saBss9aaSxMU6UypbC0vDvKr9LMh0UvhcwaYgoqpDlV5DtOkybC254Dor32S7PimNbw1zzcuiSOgnkq3ltLvKtMAT4gd4iFpeHAHIR6fmtuKT2y5roRRZCJYEyxyW16325tCBsukpgPTgf0TIHnNdjKbnVACORi/S6rWEp4Sq/vQ0sLYGmSBO4huyku1x/+O4dR+apuU1gCZtOx8llllfLTXHGa2ur2tkEWP5omi08d1FZdUJ3+PA9Qp2lV2Ql11OUK/L5Mo9olOQYQEXUpgKrZ7gSx3esc4TAdeWiDPHYFXSo0KKzjDh1JwiTte6CZN21whD21Bs4XmPMbKkVJ1x70Gf3ei1LPstcaDmMAJbJ0nhO4HER1Wa4lpN5sLcJ1cisrO0gdMWCfNGS0Ex4RfqhqmoOAcvU65DriQTt+SNAXSZaCQ0Cb7pzSXAbiBHnHFDspSHOkAC9+M8giMI8Fsu524W4KTjUazRpINwRBBVYxHZ3Cgj9oyfeBloPW1lYH1SbAcE9RbH1B2+C9HwmXtlvtUj2HJE0qzXifeEfMKx5dlVRhvHoUjFUi068O4B4uac2eOUcCpnKswFVkgEHYtO7SNwQl9GI2Dx2FqOewtAOkW1klrHT7QYPadGxNhCk8pe7ux3s67yXEEnrIsPJPkJJPRF4cVeYXMu4ePte5cP3i2f1VRzTIcA8Esq9y7906m/wlSHarJ2gd6wQPfH1VWJXHyXxy06ePGWb2jcVk7muhlRrx96CPkUXg8OKe51H5egT7SkvWVredDsNmLwDDy3yMJbcVPvPJ6uP6qBqYmDzSWYooJbcPj3DZ7x/yP6qay/tbiKZu/vG8nX+az+njil/3iUbosjYML2/oaftGva7kIM+qFxn/kWLUqbQObiSfgFk1XGEpqpVeYF77em6vzyT4YtOd2yqVva7ogb2j03R2GqUqtNhY0NFwWjYHiZ6rLMua8u0gGY1HhAaCforl2OzIOY1o5Of5t1lokcOCzz5Lj2nP+Lngqb2gQbDgI/IqdwxmEBhKcgKSw7AuiXclYpCi2ycMrmHCeeDsFRBa7bIKqwRBG9vipB1A8R8Chq1NI1Ex8iuPsqjJJaSQC17RsdQVC7WZawOe5oIv4reydp8lr2cUiWO0gEgEgHjCzzNyx7e9vBBp1AeTufkQpySy+uwix5wOcc020w7yMqVzPLIfY2Nmje/JR/cOaNLhE328U7Ql0TtF7nOPhJHtH9SjAJkxE8AlFo5lrABMe8YFup6IJz3EnS0tE7CbdFFm/Qajh6ZAHP+SLpvngk0GwP65J+y9TGdMr7AVstdctN90LQxr6VVveU3CSGl4B0xw1RbdStSvpPFQ3aLNKndkMBiwPxGyewt7Kg3JSxWB2KiqFcGn4t4+OyThqoBRsJDEMD2uaYggj4rK69TS4t5Ej4Fafia4a0u5Anzss4dl73EmIkk36lcXye66OHLWwfflNVapKkhlYG5nyTn9hZ91c8xbXNX0mVNvywHghauSuvp4XvxRZopmBaV0gnZMYiWe18ea7RrTEJautq8okMJhnGDqvsY5eqlMFhIjT4n3I6QbqKw08AZ5K75Nge6Z4rvNzzE+70U9ncpDWXZaG9483c5pbAsBqEQD6rmRYc0cQ2m9oY5wIhp1BzDLgZjgQp7DYQgFzrAAu6QAl5O5hLq1TVrfDW+A6adNshoLoiTJPquX5Odx3PzTPe1kwNUtgONuB+h5Kcw14ULh2AiN1I4Yup8NTfmPTiFw/H+f9X/AJyvR+G03SanmhA4TGMdx9OPwRoPJe3xc/Hy/wCtZ3GvOlC1giymarFulFYmnKz3NsO1lV4AcKdSQZBABJhaZWZZVjtPgS+mSBLm3A4kcQOv6JWBjmMwtQd5Td7l54220niYUTXojVLzPrdWXtZhiWsrgmAO7eII29kkcDwVYr1AQJEn7x9qG8N/D6hY1NOVcRJgT5CB8CU9SwgIs0+r4v8AFBNDSRAgk7kg/JOVHkmQ4FTej3pqNMGP65BKa7hsuNgRB/qAuVKg2K9eXpjfZqvum8SLNHMz/DdEtdJlR+IcX1mRswmepIU0CQ6BDjY8eq65zgbstwIIhN1DITdPFuYI35DeFFzV4ncfXtA9VHFspdOoHSQZgkHzG6ca1cuXdayaCGiuDDSpCnRlGUsIpMDh8Ena+XgNMj9VK0cLCXXwznRtYyQeK5fl55Y4Xxm1Y+1QxeRahpeIB2PJdyPJhSIpu3mxMQTwjl5K5toSIexwHMXHmofMcte57Q0gi++xEGOsyvJ4fmZzLWV6a2SzpI0cngiGtn8IkKWweSwbgnqiuxlGo+nprthzCRP3m+7+it9HAjiF73HljnjvG7Y3r2qWPwemjVMT4TaNyBZVnD5RVczWKcfaB4HeDUWBpaAG7DnBWqY7DDQ63BV/D0vCvI/yXL9eUkjTCdI3su+o5hFYEOaQJMSQQCCYsfRWItEX2/JDYdoEk2A48h/UJ6jSNUybMGw+91d0XiZYZc2esY0nRsU+9IgQ0H2hZzo5Hl5qcw1KAk06YAgBPiwX0nwPgzhkyy9scs9uwkOYnGLsL02YKrTUdiqCm3NQtakgMqzzLqdNzqRa4NqDe5gnjfkVlOMwj6b3NI8QJbO8wV9Adrcq7ykSB4meIGJjmLLJu1mCJDKzTazX3FiNnXHFZZQKjhqcOvwk7bJynTJAIIM34WPK65TcSXE3nVPRJo0S4EgEiY3hQjTSDiREyOvwC4Ma3gfiqzh6z3DxQJRAA4mF6HmnSxVsRppyLuNwEFgXxvuTKEqYhsDU9oAG5NoUbic+a4xR2HhLiN7e6FFzVMVgxuOa2zbuhQGJxDnkML9JIl5b7g5Di5yVgzKFc4MBdPdjVq+9WqQbkC8NWNy2uRPZRTAaWsa5oBtq3dInVfmpnD0JQOR0Q4F2l7dRmHmSdrgSYHRWbC4dIzNDBo2lhkXRoI2hhEAJRwl1KYXATwReHwsI+nSHJMAW5U3lHkm8bkbXC244lTNNo5p/QuXm+JxcssuPZzKxVsETTdBs4b9ZVjy3GtqagCC5hAcBuCRIkfVB5hl4cQSL80Jh6L6VTUASIvpLRqHDXNzC8rgw5Ph8ur3g1y1lE1mtQMovedgJ9FVMsxNquoudFRwbaNTSARp57q44kB1J0iQW7emygsswhJ1OEHgPu9PNaf5HH7M8Zj3uFhdEYHBueQalgDIaOHU8ypqnRhLoM0iE6Wrt+H8LHhx3faMsthMRimU7vcGj1+m6RTzGm8w117iCCLjeJSMxwTnHU0Bx0uYWkxZ95B5yFGZTlVZoDaggBzahcXAuLwPEBHAmF3IFv7S4cSNTiRuG03k8bWHQpv8AxPTJhtOq6YiGxMze/Db4pVXs7qeXd9UbfUA2BFyfXchI/wAI0jp1PrO07HvXC2+m3BGwT/iccMPXuJHhA1dL7bHdHZXmPfg/ZVGeyRqG4cJsmaPZeg2f2hngajj+ZUpg8I2kxrGTpAgSST8SmYTF0B/XzWY51kuh1QaJoPnxh+trQ7725bBvyWuVaUjaeCpWddiWeJ2GBpvJmGVHN33gTAnkRCLCfPuOwT6NR9N+7bWO44OtwITlCnqEkE33kD5K4dv8iOltSSXM8NQxD9F9Jc0cZtIVEOIi2ojyAhY2DQmrnZuKbY6m5PooatiXuMucSfNNioV4vn+ua27GnHOnjKlMoHh/5fRRKl8m2P4volTWnLmbJutgKgD9IYzU79pUcA+oZ2YeDR1R2U09kp+G01XuqVG0mkwHPaKlZwI2osg6W+iiBdMpwXhbNzAvMzbnxU7QwwHBQfY7GNqU2tp0qrWNaA19QAB3C3H5K2U6aoE0aCPoUF6jTRdMJh6nTRDWrjAnmhAJNEFeawjZOBqga3aVrXQWWa9zXnV7LWtJD44gkfJGwmnukQ63Xgmi1Vp/aSs5roY0OcAGECYeHeIO6FjTB6pdHGV3aNBdqJcajXMsxuuGxbYtM7zZTZKItrHDQZCGZUY2Jc0X07j2jsPPooTAU8U3UTTcQZaW6xO5Ac0m3AH1TdHs1V1BxeANTajhv42Na0OHpq+KXjje9dmnK2Z0mlwLpLTpIAMgxquPJB4rtG1sk03gAub4i0SWN1GBJmQZTuLyBlR5eSQS4OtxGg0y08xBnzRn9z0yZIm4NzxDO7n1arJEVM/Je5jAwFr2glxN2uIaXAN5EgEI3Jca+qHa9IIc5sCBGklp4k8EdTyym0AaG2mJub739B8E/TwzWkkNaCdyAAT5oDoC7CWAuoIy94G5A8zCaOKp/fZ/EEJiKTBXcXsDpphw8Oo+BxBgf8govNgx8aaRbFyCzSTPk4cuKAmHZpTHvM/iQ9TFNd7NWn6EKvkQNIaw8Z1A35EGom8RSaBtTkiYEWHD3kbMXm2VMrB2vQ+WlpiNRB4SF84docldh8RUpEeyfDJ3abgr6Iovphuh9OeWgDUBxuHSSojF9lqOJOuq2XCWSbOcGk6S4TvBCKHzgltbaUqq3lxSYhMF1KcAE7m/opPIh4XfiH5KIN1K5C72h1aUr6DQMnpbIulQeK1Z1FoEFnePczvKlxtRpn3YXciphXfLsOAJgTtMXjkpkMjs0XmiC9hZcgAtDCWzZxaCdJO8KdoMTVJqNoNTB+m1PMC4xqcJDbkgDqmejjQnAEPhsQ192ODh0RQQl7Sg25PRkHu2kibx96Znn7R+KPaEoBANUsM1uzWjyA4bJ0gDl/VglQhc0w5fTcG+1YtvHiBkX4cUB3+2UwSNbZESJuNTtIkDrATWLzRjC9pkuY3WQBwJiJNplRD8jqPLn2pPJ1Nvq0/aB2l0WIiVKYzLnPqNdqAAY5hGnUXB0Tc23E+qAZGegloDJcXuY4S3wOaDEkG8nSPVF5XinvLw9rQWkDwkltxJEniNihKHZ6iB4mhztQdqgNMiIgNsNgjcDgGUp0arkky5zrm53NkAcvEJOpc1oBUrkrhckNegB8dTfqY9gDiNQILtNnAcY5gIaphqjjLqOHnm5xcf+iky5cLgEBBYvJKlQg6qdOLQxpAPnddpZFUERW2MixP5uuFKvxNzHBotzJJACcZVBJbxABPKfNGgja+DqTJfSkbE0r/EGVEY7Jqz3lwDPOXXPPZSucVmi/xhV05q0ExVcL7FGyfMThAhcBmSbfVLe4ECeXz6psM4INyoyLKR7Pn7QjmPmENjKd2kbFoIT+B8NQPmIg/yCVvQar2aZIB57dVfMKIaqB2RqF4bGw/ILRcFSJANvVSqOVsZoMQIDS4uLgAAOJG643F1HDwlxt/622O+zneilKGBZOrQ3UfegE+SkKdBVNjQbBYQtuXPcT947enBFV6BcAAY9AeHVPhkJQITLYSjgIdq1u/DYNEW2HmjmhI1he7wII+F1Md+kmsgCZTNerAJTTq6afiAdktmKpVJCUXqDp5tTL3sa8FzBLgLwEFiO1FJtDvxqczVoEC5MxtO0o2nyizmokGqqnmHacU6tOnod4plxsBAmBz5IbLO0VWq/EN7toNMgNBdz+8egS8pE3OLr3qSaqo2V55Xq4WtUL2hzXPAcBYNbPsg+W6jMVmtV2DwYNR/eVnsJcHQ7TJMGOCV5JCvJGkuxYAk2HM2/NN/29hGrUNI3Mgj1KpdTHGrjhRdenSpatB2c8wASOMCVGZc5oOYHTNFr3Frfd1NBuBtvwS8y818rZ7QFI1TUHdgxrEkTMQlYrN2jumaoNQw0aZ4TJuIELK62YAZfQpgiHPaXngJdMddlKY3OC7G0LE02tc5gA8RMadRPAFTOTZfYujM3Y6o6iNUw5xfpAaO7dp8IJk3Qbu1DWsrPhxZQLmkABrS4CIBm4GyqYzCscXiCGuBDO7Y/SIaHXd4jxPRQGKOIfgjSI0lzpIdAc+Tu6OEcE/PY86m+0nbSvU7kU2sptqt1S7xG1y3oUhuHJu4yTzMKvYzLi8Uy4gCk4OJ+8AIgfJXHLsGHsBLgOCfbSbfPz/qiaHsH8QXl5XTcx21P8KUdm+a8vKb6Nq3/j79mPI/mFp2B9lq6vIOJunwRIXl5VDdcm15eTpOlNrq8lCcSXLy8nQhu0f7NN5B/lv4vqvLyhNU/sj+1xn4PqUPiP8AS8N/vN//AEK8vKGKW7T/AOZwHnUSez/7bH/7p/6ry8pATJ/9Mrf/AG/9iozF+xl34KP/AFK8vKM/xNHYT/Uz/s/on8J/p+I86v5ry8qnunj7RGF/yGH/AN0fk5W6r+1/4BcXkorH2Vj9gqtmm/oF5eVz20C57+xZ6/kpHJv2NPyXl5aVb//Z" id="117" name="Google Shape;117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616552"/>
            <a:ext cx="4476750" cy="335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0" y="6233440"/>
            <a:ext cx="114584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http://www.acs.org/content/acs/en/careers/college-to-career/areas-of-chemistry/inorganic-chemistry.html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http://large.stanford.edu/publications/crime/references/wilson/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ysicsforme.files.wordpress.com/2013/05/periodic-table.jpg" id="381" name="Google Shape;381;p36"/>
          <p:cNvPicPr preferRelativeResize="0"/>
          <p:nvPr/>
        </p:nvPicPr>
        <p:blipFill rotWithShape="1">
          <a:blip r:embed="rId3">
            <a:alphaModFix/>
          </a:blip>
          <a:srcRect b="10517" l="0" r="0" t="1603"/>
          <a:stretch/>
        </p:blipFill>
        <p:spPr>
          <a:xfrm>
            <a:off x="1210334" y="1033670"/>
            <a:ext cx="9413520" cy="516677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6"/>
          <p:cNvSpPr txBox="1"/>
          <p:nvPr/>
        </p:nvSpPr>
        <p:spPr>
          <a:xfrm>
            <a:off x="3042076" y="172278"/>
            <a:ext cx="5750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—Horizontal rows of elements in the Periodic Table.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3042076" y="1033670"/>
            <a:ext cx="4869472" cy="4638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6"/>
          <p:cNvSpPr txBox="1"/>
          <p:nvPr/>
        </p:nvSpPr>
        <p:spPr>
          <a:xfrm>
            <a:off x="795559" y="1371602"/>
            <a:ext cx="322010" cy="3683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85" name="Google Shape;385;p36"/>
          <p:cNvSpPr/>
          <p:nvPr/>
        </p:nvSpPr>
        <p:spPr>
          <a:xfrm>
            <a:off x="1117569" y="2975020"/>
            <a:ext cx="9662048" cy="51515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"/>
          <p:cNvSpPr txBox="1"/>
          <p:nvPr/>
        </p:nvSpPr>
        <p:spPr>
          <a:xfrm>
            <a:off x="0" y="9276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410817" y="651758"/>
            <a:ext cx="710303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at room temperature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Ductile—Can be drawn into thin wires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Malleable—Can be hammered into very thin sheets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conductor of heat and electricity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eriodic table" id="392" name="Google Shape;392;p37"/>
          <p:cNvSpPr/>
          <p:nvPr/>
        </p:nvSpPr>
        <p:spPr>
          <a:xfrm>
            <a:off x="307975" y="15875"/>
            <a:ext cx="0" cy="0"/>
          </a:xfrm>
          <a:prstGeom prst="rect">
            <a:avLst/>
          </a:prstGeom>
          <a:noFill/>
          <a:ln>
            <a:noFill/>
          </a:ln>
        </p:spPr>
      </p:sp>
      <p:pic>
        <p:nvPicPr>
          <p:cNvPr id="393" name="Google Shape;39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63" y="2590750"/>
            <a:ext cx="7985263" cy="3703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x.images-amazon.com/images/I/81JluVKQWsL.jpg" id="394" name="Google Shape;39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7542" y="268528"/>
            <a:ext cx="2054242" cy="2572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whimsie.com/gold%20colored%20sheet%20metal.jpg" id="395" name="Google Shape;39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39976" y="3232376"/>
            <a:ext cx="2858538" cy="276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/>
        </p:nvSpPr>
        <p:spPr>
          <a:xfrm>
            <a:off x="0" y="9276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Nonmetals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38" y="2081481"/>
            <a:ext cx="7985263" cy="370385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8"/>
          <p:cNvSpPr txBox="1"/>
          <p:nvPr/>
        </p:nvSpPr>
        <p:spPr>
          <a:xfrm>
            <a:off x="217713" y="851359"/>
            <a:ext cx="53120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conductors of heat and electricity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4718" y="289306"/>
            <a:ext cx="2805734" cy="224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6227" y="3120886"/>
            <a:ext cx="332422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 txBox="1"/>
          <p:nvPr/>
        </p:nvSpPr>
        <p:spPr>
          <a:xfrm>
            <a:off x="0" y="9276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Metalloids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915" y="2387549"/>
            <a:ext cx="7985263" cy="370385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9"/>
          <p:cNvSpPr txBox="1"/>
          <p:nvPr/>
        </p:nvSpPr>
        <p:spPr>
          <a:xfrm>
            <a:off x="20078" y="548230"/>
            <a:ext cx="88456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solids at room temperature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Malleable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Somewhat brittle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as semiconductors in circuitry for computers, televisions, etc. </a:t>
            </a:r>
            <a:endParaRPr/>
          </a:p>
        </p:txBody>
      </p:sp>
      <p:pic>
        <p:nvPicPr>
          <p:cNvPr id="412" name="Google Shape;412;p39"/>
          <p:cNvPicPr preferRelativeResize="0"/>
          <p:nvPr/>
        </p:nvPicPr>
        <p:blipFill rotWithShape="1">
          <a:blip r:embed="rId4">
            <a:alphaModFix/>
          </a:blip>
          <a:srcRect b="15651" l="0" r="0" t="10000"/>
          <a:stretch/>
        </p:blipFill>
        <p:spPr>
          <a:xfrm>
            <a:off x="8865705" y="397565"/>
            <a:ext cx="3048000" cy="226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5705" y="2968487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/>
          <p:nvPr/>
        </p:nvSpPr>
        <p:spPr>
          <a:xfrm>
            <a:off x="4397828" y="7620"/>
            <a:ext cx="30171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Noble Gases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7502896" y="115341"/>
            <a:ext cx="4689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http://www.youtube.com/watch?v=QLrofyj6a2s</a:t>
            </a:r>
            <a:endParaRPr/>
          </a:p>
        </p:txBody>
      </p:sp>
      <p:pic>
        <p:nvPicPr>
          <p:cNvPr descr="http://www.daviddarling.info/images/noble_gas_discharges.jpg" id="420" name="Google Shape;4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364" y="592395"/>
            <a:ext cx="9944100" cy="602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idx="4294967295" type="title"/>
          </p:nvPr>
        </p:nvSpPr>
        <p:spPr>
          <a:xfrm>
            <a:off x="0" y="365125"/>
            <a:ext cx="121920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dk1"/>
                </a:solidFill>
              </a:rPr>
              <a:t>Branches of Chemistry: Physical	</a:t>
            </a:r>
            <a:endParaRPr sz="4320">
              <a:solidFill>
                <a:schemeClr val="dk1"/>
              </a:solidFill>
            </a:endParaRPr>
          </a:p>
        </p:txBody>
      </p:sp>
      <p:sp>
        <p:nvSpPr>
          <p:cNvPr id="125" name="Google Shape;125;p5"/>
          <p:cNvSpPr txBox="1"/>
          <p:nvPr>
            <p:ph idx="4294967295" type="body"/>
          </p:nvPr>
        </p:nvSpPr>
        <p:spPr>
          <a:xfrm>
            <a:off x="668717" y="1096663"/>
            <a:ext cx="4463716" cy="187461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7780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b="1" lang="en-US" sz="2800">
                <a:solidFill>
                  <a:schemeClr val="dk1"/>
                </a:solidFill>
              </a:rPr>
              <a:t>The study of understanding physical properties of atoms and molecules by use of instrumentation and equipment.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8332519" y="1079862"/>
            <a:ext cx="23228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Lasers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80473" y="3176337"/>
            <a:ext cx="5890010" cy="30469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Industries that hire Physical chemists: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 street, Law firms, venture capital firms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Universities and government labs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warsash.com.au/products/images/pulsed-dye-laser.jpg"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9128" y="1556916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180473" y="6273225"/>
            <a:ext cx="90175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http://www.warsash.com.au/products/lasers/DYE-LASERS.php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http://www.acs.org/content/acs/en/careers/college-to-career/areas-of-chemistry/physical-chemistry.html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idx="4294967295" type="title"/>
          </p:nvPr>
        </p:nvSpPr>
        <p:spPr>
          <a:xfrm>
            <a:off x="0" y="365125"/>
            <a:ext cx="12192000" cy="620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/>
              <a:t>Branches of Chemistry: Analytical</a:t>
            </a:r>
            <a:endParaRPr sz="4320"/>
          </a:p>
        </p:txBody>
      </p:sp>
      <p:sp>
        <p:nvSpPr>
          <p:cNvPr id="135" name="Google Shape;135;p6"/>
          <p:cNvSpPr txBox="1"/>
          <p:nvPr>
            <p:ph idx="4294967295" type="body"/>
          </p:nvPr>
        </p:nvSpPr>
        <p:spPr>
          <a:xfrm>
            <a:off x="397042" y="1146565"/>
            <a:ext cx="4059238" cy="118327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>
                <a:solidFill>
                  <a:schemeClr val="dk1"/>
                </a:solidFill>
              </a:rPr>
              <a:t>The identification of compounds and composition of materials.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28599" y="2923674"/>
            <a:ext cx="5095754" cy="30469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Industries that hire Analytical chemists: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Products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Forensic Labs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Petroleum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Universities and Government Labs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5502274" y="9942857"/>
            <a:ext cx="9143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http://www.acs.org/content/acs/en/careers/college-to-career/areas-of-chemistry/analytical-chemistry.html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ats-labs.com/sites/default/files/analytical_chemistry.png"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22886" r="18769" t="0"/>
          <a:stretch/>
        </p:blipFill>
        <p:spPr>
          <a:xfrm>
            <a:off x="6096000" y="2081087"/>
            <a:ext cx="5237082" cy="347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7466122" y="1523358"/>
            <a:ext cx="27560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Serial Dilutions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90813" y="6277793"/>
            <a:ext cx="9143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http://www.ats-labs.com/testing-services/analytical-chemistry-testing-services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http://www.acs.org/content/acs/en/careers/college-to-career/areas-of-chemistry/analytical-chemistry.html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idx="4294967295" type="title"/>
          </p:nvPr>
        </p:nvSpPr>
        <p:spPr>
          <a:xfrm>
            <a:off x="0" y="365125"/>
            <a:ext cx="121920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/>
              <a:t>Branches of Chemistry: Biochemistry</a:t>
            </a:r>
            <a:endParaRPr sz="4320"/>
          </a:p>
        </p:txBody>
      </p:sp>
      <p:sp>
        <p:nvSpPr>
          <p:cNvPr id="146" name="Google Shape;146;p7"/>
          <p:cNvSpPr txBox="1"/>
          <p:nvPr>
            <p:ph idx="4294967295" type="body"/>
          </p:nvPr>
        </p:nvSpPr>
        <p:spPr>
          <a:xfrm>
            <a:off x="596910" y="1815849"/>
            <a:ext cx="4424063" cy="12286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>
                <a:solidFill>
                  <a:schemeClr val="dk1"/>
                </a:solidFill>
              </a:rPr>
              <a:t>The study of chemical processes and substances in living things.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276726" y="3380874"/>
            <a:ext cx="4744247" cy="156966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Industries that hire Biochemists: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Biotechnology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Universities and Government Labs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7663643" y="1415739"/>
            <a:ext cx="17221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DNA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0" y="6328611"/>
            <a:ext cx="94127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http://www.acs.org/content/acs/en/careers/college-to-career/areas-of-chemistry/biological-biochemistry.html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http://www.reading.ac.uk/biologicalsciences/ug/biosci-ugbscbiochemistry.aspx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390" y="2105268"/>
            <a:ext cx="4442809" cy="334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idx="4294967295" type="title"/>
          </p:nvPr>
        </p:nvSpPr>
        <p:spPr>
          <a:xfrm>
            <a:off x="0" y="160930"/>
            <a:ext cx="121920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</a:rPr>
              <a:t>Branches of Chemistry: Organic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56" name="Google Shape;156;p8"/>
          <p:cNvSpPr txBox="1"/>
          <p:nvPr>
            <p:ph idx="4294967295" type="body"/>
          </p:nvPr>
        </p:nvSpPr>
        <p:spPr>
          <a:xfrm>
            <a:off x="447700" y="1440337"/>
            <a:ext cx="5088715" cy="85545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dk1"/>
                </a:solidFill>
              </a:rPr>
              <a:t>The study of compounds containing carbon.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5777467" y="956531"/>
            <a:ext cx="63754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OLEDs (Organic Light Emitting Diodes)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224795" y="2841775"/>
            <a:ext cx="5534527" cy="193899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Industries that hire Organic chemists: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(raw materials)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Biotechnology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tent applications in OLED lighting materials grew by 200% in two years"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5255" y="1464361"/>
            <a:ext cx="4516573" cy="45165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/>
          <p:nvPr/>
        </p:nvSpPr>
        <p:spPr>
          <a:xfrm>
            <a:off x="202710" y="6536993"/>
            <a:ext cx="111495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http://www.plusplasticelectronics.com/lighting/report-highlights-oled-lighting-patent-growth-37829.aspx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95698" y="6304098"/>
            <a:ext cx="11800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http://www.acs.org/content/acs/en/careers/college-to-career/areas-of-chemistry/organic-chemistry.html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0" y="365125"/>
            <a:ext cx="12192000" cy="7462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20"/>
              <a:buFont typeface="Calibri"/>
              <a:buNone/>
            </a:pPr>
            <a:r>
              <a:rPr lang="en-US" sz="5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43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492369" y="1111348"/>
            <a:ext cx="11419883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types: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1.) Basic Research—used for the sake of increasing knowledge (driven by curiosity).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Example: Synthesizing new molecules with interesting properties.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2.) Applied Research—used to solve a problem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Example: Developing new refrigerants to reduce ozone damage.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3.) Technological Development—production and use of equipment to improve quality of life.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Example: Computers and biodegradable materials.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/>
        </p:nvSpPr>
        <p:spPr>
          <a:xfrm>
            <a:off x="1956873" y="2030534"/>
            <a:ext cx="8037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 and Its Properties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2014-07-11T18:05:51Z</dcterms:created>
  <dc:creator>Ginger Tyson</dc:creator>
</cp:coreProperties>
</file>