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1"/>
  </p:notesMasterIdLst>
  <p:handoutMasterIdLst>
    <p:handoutMasterId r:id="rId12"/>
  </p:handoutMasterIdLst>
  <p:sldIdLst>
    <p:sldId id="258" r:id="rId2"/>
    <p:sldId id="259" r:id="rId3"/>
    <p:sldId id="260" r:id="rId4"/>
    <p:sldId id="267" r:id="rId5"/>
    <p:sldId id="261" r:id="rId6"/>
    <p:sldId id="262" r:id="rId7"/>
    <p:sldId id="263" r:id="rId8"/>
    <p:sldId id="264" r:id="rId9"/>
    <p:sldId id="266"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82" autoAdjust="0"/>
  </p:normalViewPr>
  <p:slideViewPr>
    <p:cSldViewPr showGuides="1">
      <p:cViewPr varScale="1">
        <p:scale>
          <a:sx n="69" d="100"/>
          <a:sy n="69" d="100"/>
        </p:scale>
        <p:origin x="330" y="6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5/21/2024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5/21/2024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5/21/2024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5/21/2024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5/21/2024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5/21/2024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5/21/2024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5/21/2024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5/21/2024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5/21/2024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5/21/2024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5/21/2024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5/21/2024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5/21/2024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Welcome to Second Grade!</a:t>
            </a:r>
          </a:p>
        </p:txBody>
      </p:sp>
      <p:sp>
        <p:nvSpPr>
          <p:cNvPr id="3" name="Subtitle 2"/>
          <p:cNvSpPr>
            <a:spLocks noGrp="1"/>
          </p:cNvSpPr>
          <p:nvPr>
            <p:ph type="subTitle" idx="1"/>
          </p:nvPr>
        </p:nvSpPr>
        <p:spPr/>
        <p:txBody>
          <a:bodyPr/>
          <a:lstStyle/>
          <a:p>
            <a:r>
              <a:rPr lang="en-US" b="1" dirty="0" smtClean="0"/>
              <a:t>2024-2025</a:t>
            </a:r>
            <a:endParaRPr lang="en-US" b="1" dirty="0"/>
          </a:p>
          <a:p>
            <a:r>
              <a:rPr lang="en-US" b="1" dirty="0"/>
              <a:t>Pine Level Elementary School</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advTm="3899">
        <p:fade/>
      </p:transition>
    </mc:Choice>
    <mc:Fallback xmlns="">
      <p:transition spd="med" advTm="389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Second Grade!</a:t>
            </a:r>
          </a:p>
        </p:txBody>
      </p:sp>
      <p:sp>
        <p:nvSpPr>
          <p:cNvPr id="3" name="Content Placeholder 2"/>
          <p:cNvSpPr>
            <a:spLocks noGrp="1"/>
          </p:cNvSpPr>
          <p:nvPr>
            <p:ph idx="1"/>
          </p:nvPr>
        </p:nvSpPr>
        <p:spPr/>
        <p:txBody>
          <a:bodyPr/>
          <a:lstStyle/>
          <a:p>
            <a:pPr marL="0" indent="0">
              <a:buNone/>
            </a:pPr>
            <a:r>
              <a:rPr lang="en-US" dirty="0"/>
              <a:t>Second grade is a year when students are able to build upon the foundation of reading and math skills and concepts they learned in first grade. They will also be encouraged to become more independent and responsible.</a:t>
            </a:r>
            <a:r>
              <a:rPr lang="en-US" dirty="0">
                <a:latin typeface="Georgia" panose="02040502050405020303" pitchFamily="18" charset="0"/>
              </a:rPr>
              <a:t> </a:t>
            </a:r>
          </a:p>
          <a:p>
            <a:pPr marL="0" indent="0">
              <a:buNone/>
            </a:pPr>
            <a:r>
              <a:rPr lang="en-US" dirty="0"/>
              <a:t>This presentation has been developed to provide you with some general information related to language arts and math skills as well as social and personal responsibility expectations that are important as your child begins second grade.</a:t>
            </a:r>
          </a:p>
          <a:p>
            <a:pPr marL="0" indent="0">
              <a:buNone/>
            </a:pPr>
            <a:r>
              <a:rPr lang="en-US" dirty="0"/>
              <a:t>We hope this information will be helpful to you and your child!</a:t>
            </a:r>
          </a:p>
          <a:p>
            <a:pPr marL="0" indent="0">
              <a:buNone/>
            </a:pP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advTm="15771">
        <p:fade/>
      </p:transition>
    </mc:Choice>
    <mc:Fallback xmlns="">
      <p:transition spd="med" advTm="1577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r>
              <a:rPr lang="en-US" dirty="0"/>
              <a:t>Language Arts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667" b="29333"/>
          <a:stretch/>
        </p:blipFill>
        <p:spPr>
          <a:xfrm>
            <a:off x="7873133" y="96982"/>
            <a:ext cx="3889772" cy="3319272"/>
          </a:xfrm>
          <a:prstGeom prst="rect">
            <a:avLst/>
          </a:prstGeom>
        </p:spPr>
      </p:pic>
      <p:sp>
        <p:nvSpPr>
          <p:cNvPr id="3" name="Content Placeholder 2"/>
          <p:cNvSpPr>
            <a:spLocks noGrp="1"/>
          </p:cNvSpPr>
          <p:nvPr>
            <p:ph idx="1"/>
          </p:nvPr>
        </p:nvSpPr>
        <p:spPr>
          <a:xfrm>
            <a:off x="455612" y="1371600"/>
            <a:ext cx="5257800" cy="5486400"/>
          </a:xfrm>
        </p:spPr>
        <p:txBody>
          <a:bodyPr>
            <a:normAutofit lnSpcReduction="10000"/>
          </a:bodyPr>
          <a:lstStyle/>
          <a:p>
            <a:pPr>
              <a:buFont typeface="Wingdings" panose="05000000000000000000" pitchFamily="2" charset="2"/>
              <a:buChar char="v"/>
            </a:pPr>
            <a:r>
              <a:rPr lang="en-US" dirty="0"/>
              <a:t>Shows an understanding of the lesson in a story by asking and answering questions about it (who, what, where, when, why, and how)</a:t>
            </a:r>
          </a:p>
          <a:p>
            <a:pPr>
              <a:buFont typeface="Wingdings" panose="05000000000000000000" pitchFamily="2" charset="2"/>
              <a:buChar char="v"/>
            </a:pPr>
            <a:r>
              <a:rPr lang="en-US" dirty="0"/>
              <a:t>Reads and spells the first hundred Fry words</a:t>
            </a:r>
          </a:p>
          <a:p>
            <a:pPr>
              <a:buFont typeface="Wingdings" panose="05000000000000000000" pitchFamily="2" charset="2"/>
              <a:buChar char="v"/>
            </a:pPr>
            <a:r>
              <a:rPr lang="en-US" dirty="0"/>
              <a:t>Begins reading and spelling the second and third hundred Fry words</a:t>
            </a:r>
          </a:p>
          <a:p>
            <a:pPr>
              <a:buFont typeface="Wingdings" panose="05000000000000000000" pitchFamily="2" charset="2"/>
              <a:buChar char="v"/>
            </a:pPr>
            <a:r>
              <a:rPr lang="en-US" dirty="0"/>
              <a:t>Knows and can name the characters, setting, and plot of a story/book during and after </a:t>
            </a:r>
            <a:r>
              <a:rPr lang="en-US" dirty="0" smtClean="0"/>
              <a:t>reading</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0469" r="15277" b="21354"/>
          <a:stretch/>
        </p:blipFill>
        <p:spPr>
          <a:xfrm>
            <a:off x="5713412" y="3470223"/>
            <a:ext cx="4267200" cy="3235377"/>
          </a:xfrm>
          <a:prstGeom prst="rect">
            <a:avLst/>
          </a:prstGeom>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advTm="11167">
        <p:fade/>
      </p:transition>
    </mc:Choice>
    <mc:Fallback xmlns="">
      <p:transition spd="med" advTm="1116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dirty="0"/>
              <a:t>Language </a:t>
            </a:r>
            <a:r>
              <a:rPr lang="en-US" dirty="0" smtClean="0"/>
              <a:t>Arts </a:t>
            </a:r>
            <a:r>
              <a:rPr lang="en-US" sz="3200" dirty="0" smtClean="0"/>
              <a:t>(continued)</a:t>
            </a:r>
            <a:endParaRPr lang="en-US" dirty="0"/>
          </a:p>
        </p:txBody>
      </p:sp>
      <p:sp>
        <p:nvSpPr>
          <p:cNvPr id="3" name="Content Placeholder 2"/>
          <p:cNvSpPr>
            <a:spLocks noGrp="1"/>
          </p:cNvSpPr>
          <p:nvPr>
            <p:ph idx="1"/>
          </p:nvPr>
        </p:nvSpPr>
        <p:spPr>
          <a:xfrm>
            <a:off x="303212" y="1295400"/>
            <a:ext cx="5410200" cy="5105400"/>
          </a:xfrm>
        </p:spPr>
        <p:txBody>
          <a:bodyPr/>
          <a:lstStyle/>
          <a:p>
            <a:pPr>
              <a:buFont typeface="Wingdings" panose="05000000000000000000" pitchFamily="2" charset="2"/>
              <a:buChar char="v"/>
            </a:pPr>
            <a:r>
              <a:rPr lang="en-US" dirty="0"/>
              <a:t>Reads fiction and non-fiction daily</a:t>
            </a:r>
          </a:p>
          <a:p>
            <a:pPr>
              <a:buFont typeface="Wingdings" panose="05000000000000000000" pitchFamily="2" charset="2"/>
              <a:buChar char="v"/>
            </a:pPr>
            <a:r>
              <a:rPr lang="en-US" dirty="0"/>
              <a:t>Writes a simple sentence with a capital letter and end punctuation</a:t>
            </a:r>
          </a:p>
          <a:p>
            <a:pPr>
              <a:buFont typeface="Wingdings" panose="05000000000000000000" pitchFamily="2" charset="2"/>
              <a:buChar char="v"/>
            </a:pPr>
            <a:r>
              <a:rPr lang="en-US" dirty="0"/>
              <a:t>Forms upper and lowercase letters correctly</a:t>
            </a:r>
          </a:p>
          <a:p>
            <a:pPr>
              <a:buFont typeface="Wingdings" panose="05000000000000000000" pitchFamily="2" charset="2"/>
              <a:buChar char="v"/>
            </a:pPr>
            <a:r>
              <a:rPr lang="en-US" dirty="0"/>
              <a:t>Retells a story after reading</a:t>
            </a:r>
          </a:p>
          <a:p>
            <a:pPr>
              <a:buFont typeface="Wingdings" panose="05000000000000000000" pitchFamily="2" charset="2"/>
              <a:buChar char="v"/>
            </a:pPr>
            <a:r>
              <a:rPr lang="en-US" dirty="0"/>
              <a:t>Reads with expression while pausing at commas and stopping at periods</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929" t="19048" b="7143"/>
          <a:stretch/>
        </p:blipFill>
        <p:spPr>
          <a:xfrm>
            <a:off x="7466012" y="4128655"/>
            <a:ext cx="4513006" cy="27432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448"/>
          <a:stretch/>
        </p:blipFill>
        <p:spPr>
          <a:xfrm>
            <a:off x="5684115" y="914400"/>
            <a:ext cx="3054888" cy="3362498"/>
          </a:xfrm>
          <a:prstGeom prst="rect">
            <a:avLst/>
          </a:prstGeom>
        </p:spPr>
      </p:pic>
    </p:spTree>
    <p:extLst>
      <p:ext uri="{BB962C8B-B14F-4D97-AF65-F5344CB8AC3E}">
        <p14:creationId xmlns:p14="http://schemas.microsoft.com/office/powerpoint/2010/main" val="83519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a:t>
            </a:r>
          </a:p>
        </p:txBody>
      </p:sp>
      <p:sp>
        <p:nvSpPr>
          <p:cNvPr id="3" name="Content Placeholder 2"/>
          <p:cNvSpPr>
            <a:spLocks noGrp="1"/>
          </p:cNvSpPr>
          <p:nvPr>
            <p:ph idx="1"/>
          </p:nvPr>
        </p:nvSpPr>
        <p:spPr>
          <a:xfrm>
            <a:off x="303212" y="2057400"/>
            <a:ext cx="5281903" cy="5003800"/>
          </a:xfrm>
        </p:spPr>
        <p:txBody>
          <a:bodyPr/>
          <a:lstStyle/>
          <a:p>
            <a:pPr>
              <a:buFont typeface="Wingdings" panose="05000000000000000000" pitchFamily="2" charset="2"/>
              <a:buChar char="v"/>
            </a:pPr>
            <a:r>
              <a:rPr lang="en-US" dirty="0"/>
              <a:t>Recognizes shapes</a:t>
            </a:r>
          </a:p>
          <a:p>
            <a:pPr>
              <a:buFont typeface="Wingdings" panose="05000000000000000000" pitchFamily="2" charset="2"/>
              <a:buChar char="v"/>
            </a:pPr>
            <a:r>
              <a:rPr lang="en-US" dirty="0"/>
              <a:t>Forms numbers correctly</a:t>
            </a:r>
          </a:p>
          <a:p>
            <a:pPr>
              <a:buFont typeface="Wingdings" panose="05000000000000000000" pitchFamily="2" charset="2"/>
              <a:buChar char="v"/>
            </a:pPr>
            <a:r>
              <a:rPr lang="en-US" dirty="0"/>
              <a:t>Counts to 100, skip counts by 2’s, 5’s and 10’s</a:t>
            </a:r>
          </a:p>
          <a:p>
            <a:pPr>
              <a:buFont typeface="Wingdings" panose="05000000000000000000" pitchFamily="2" charset="2"/>
              <a:buChar char="v"/>
            </a:pPr>
            <a:r>
              <a:rPr lang="en-US" dirty="0"/>
              <a:t>Writes a number in word form</a:t>
            </a:r>
          </a:p>
          <a:p>
            <a:pPr>
              <a:buFont typeface="Wingdings" panose="05000000000000000000" pitchFamily="2" charset="2"/>
              <a:buChar char="v"/>
            </a:pPr>
            <a:r>
              <a:rPr lang="en-US" dirty="0"/>
              <a:t>Knows addition and subtraction facts</a:t>
            </a:r>
          </a:p>
          <a:p>
            <a:pPr>
              <a:buFont typeface="Wingdings" panose="05000000000000000000" pitchFamily="2" charset="2"/>
              <a:buChar char="v"/>
            </a:pPr>
            <a:r>
              <a:rPr lang="en-US" dirty="0"/>
              <a:t>Knows place value to 100</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428" r="12210" b="14286"/>
          <a:stretch/>
        </p:blipFill>
        <p:spPr>
          <a:xfrm>
            <a:off x="5332412" y="0"/>
            <a:ext cx="2675623" cy="32219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736012" y="377129"/>
            <a:ext cx="3251200" cy="24384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2096" r="5784" b="8609"/>
          <a:stretch/>
        </p:blipFill>
        <p:spPr>
          <a:xfrm>
            <a:off x="7389812" y="3286991"/>
            <a:ext cx="2396435" cy="3556000"/>
          </a:xfrm>
          <a:prstGeom prst="rect">
            <a:avLst/>
          </a:prstGeom>
        </p:spPr>
      </p:pic>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advTm="12053">
        <p:fade/>
      </p:transition>
    </mc:Choice>
    <mc:Fallback xmlns="">
      <p:transition spd="med" advTm="1205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and Social Responsibility</a:t>
            </a:r>
          </a:p>
        </p:txBody>
      </p:sp>
      <p:sp>
        <p:nvSpPr>
          <p:cNvPr id="3" name="Content Placeholder 2"/>
          <p:cNvSpPr>
            <a:spLocks noGrp="1"/>
          </p:cNvSpPr>
          <p:nvPr>
            <p:ph idx="1"/>
          </p:nvPr>
        </p:nvSpPr>
        <p:spPr>
          <a:xfrm>
            <a:off x="1015735" y="1828800"/>
            <a:ext cx="10157354" cy="4699000"/>
          </a:xfrm>
        </p:spPr>
        <p:txBody>
          <a:bodyPr>
            <a:normAutofit fontScale="92500" lnSpcReduction="10000"/>
          </a:bodyPr>
          <a:lstStyle/>
          <a:p>
            <a:pPr>
              <a:buFont typeface="Wingdings" panose="05000000000000000000" pitchFamily="2" charset="2"/>
              <a:buChar char="v"/>
            </a:pPr>
            <a:r>
              <a:rPr lang="en-US" dirty="0"/>
              <a:t>Can state full name, address, home phone, and parents’ cell phone numbers, and birthday (month/day/year)</a:t>
            </a:r>
          </a:p>
          <a:p>
            <a:pPr>
              <a:buFont typeface="Wingdings" panose="05000000000000000000" pitchFamily="2" charset="2"/>
              <a:buChar char="v"/>
            </a:pPr>
            <a:r>
              <a:rPr lang="en-US" dirty="0"/>
              <a:t>Treats others kindly and with respect</a:t>
            </a:r>
          </a:p>
          <a:p>
            <a:pPr>
              <a:buFont typeface="Wingdings" panose="05000000000000000000" pitchFamily="2" charset="2"/>
              <a:buChar char="v"/>
            </a:pPr>
            <a:r>
              <a:rPr lang="en-US" dirty="0"/>
              <a:t>Has a good attitude and is responsible for their learning</a:t>
            </a:r>
          </a:p>
          <a:p>
            <a:pPr>
              <a:buFont typeface="Wingdings" panose="05000000000000000000" pitchFamily="2" charset="2"/>
              <a:buChar char="v"/>
            </a:pPr>
            <a:r>
              <a:rPr lang="en-US" dirty="0"/>
              <a:t>Can sit still and pay attention during a lesson</a:t>
            </a:r>
          </a:p>
          <a:p>
            <a:pPr>
              <a:buFont typeface="Wingdings" panose="05000000000000000000" pitchFamily="2" charset="2"/>
              <a:buChar char="v"/>
            </a:pPr>
            <a:r>
              <a:rPr lang="en-US" dirty="0"/>
              <a:t>Listens and follows directions</a:t>
            </a:r>
          </a:p>
          <a:p>
            <a:pPr>
              <a:buFont typeface="Wingdings" panose="05000000000000000000" pitchFamily="2" charset="2"/>
              <a:buChar char="v"/>
            </a:pPr>
            <a:r>
              <a:rPr lang="en-US" dirty="0"/>
              <a:t>Can manage clothing and belongings such as backpack and binder</a:t>
            </a:r>
          </a:p>
          <a:p>
            <a:pPr>
              <a:buFont typeface="Wingdings" panose="05000000000000000000" pitchFamily="2" charset="2"/>
              <a:buChar char="v"/>
            </a:pPr>
            <a:r>
              <a:rPr lang="en-US" dirty="0"/>
              <a:t>Completes assignments in class and home</a:t>
            </a:r>
          </a:p>
          <a:p>
            <a:pPr>
              <a:buFont typeface="Wingdings" panose="05000000000000000000" pitchFamily="2" charset="2"/>
              <a:buChar char="v"/>
            </a:pPr>
            <a:r>
              <a:rPr lang="en-US" dirty="0"/>
              <a:t>Can converse with others using the rules of listening, asking questions, and waiting their turn</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advTm="16124">
        <p:fade/>
      </p:transition>
    </mc:Choice>
    <mc:Fallback xmlns="">
      <p:transition spd="med" advTm="1612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Expectations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Speak positively about school and staff</a:t>
            </a:r>
          </a:p>
          <a:p>
            <a:pPr>
              <a:buFont typeface="Wingdings" panose="05000000000000000000" pitchFamily="2" charset="2"/>
              <a:buChar char="v"/>
            </a:pPr>
            <a:r>
              <a:rPr lang="en-US" dirty="0"/>
              <a:t>Communicate with teacher and sign weekly folder</a:t>
            </a:r>
          </a:p>
          <a:p>
            <a:pPr>
              <a:buFont typeface="Wingdings" panose="05000000000000000000" pitchFamily="2" charset="2"/>
              <a:buChar char="v"/>
            </a:pPr>
            <a:r>
              <a:rPr lang="en-US" dirty="0"/>
              <a:t>Take time each day to talk about the school day</a:t>
            </a:r>
          </a:p>
          <a:p>
            <a:pPr>
              <a:buFont typeface="Wingdings" panose="05000000000000000000" pitchFamily="2" charset="2"/>
              <a:buChar char="v"/>
            </a:pPr>
            <a:r>
              <a:rPr lang="en-US" dirty="0"/>
              <a:t>Help with homework</a:t>
            </a:r>
          </a:p>
          <a:p>
            <a:pPr>
              <a:buFont typeface="Wingdings" panose="05000000000000000000" pitchFamily="2" charset="2"/>
              <a:buChar char="v"/>
            </a:pPr>
            <a:r>
              <a:rPr lang="en-US" dirty="0"/>
              <a:t>Make sure your child is prepared to come to school with needed items and supplies</a:t>
            </a:r>
          </a:p>
          <a:p>
            <a:pPr>
              <a:buFont typeface="Wingdings" panose="05000000000000000000" pitchFamily="2" charset="2"/>
              <a:buChar char="v"/>
            </a:pPr>
            <a:r>
              <a:rPr lang="en-US" dirty="0"/>
              <a:t>Make sure your child gets plenty of rest each night</a:t>
            </a:r>
          </a:p>
          <a:p>
            <a:pPr>
              <a:buFont typeface="Wingdings" panose="05000000000000000000" pitchFamily="2" charset="2"/>
              <a:buChar char="v"/>
            </a:pPr>
            <a:r>
              <a:rPr lang="en-US" dirty="0"/>
              <a:t>Make attendance at school a priority. However, please be aware of any symptoms your child might have that would indicate illness. Keep your child home if he/she has a fever.</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advTm="16100">
        <p:fade/>
      </p:transition>
    </mc:Choice>
    <mc:Fallback xmlns="">
      <p:transition spd="med" advTm="161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Suggestions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Take time each day to talk to your child</a:t>
            </a:r>
          </a:p>
          <a:p>
            <a:pPr>
              <a:buFont typeface="Wingdings" panose="05000000000000000000" pitchFamily="2" charset="2"/>
              <a:buChar char="v"/>
            </a:pPr>
            <a:r>
              <a:rPr lang="en-US" dirty="0"/>
              <a:t>Read to and have your child read independently every day. Ask them to tell you about the reading</a:t>
            </a:r>
          </a:p>
          <a:p>
            <a:pPr>
              <a:buFont typeface="Wingdings" panose="05000000000000000000" pitchFamily="2" charset="2"/>
              <a:buChar char="v"/>
            </a:pPr>
            <a:r>
              <a:rPr lang="en-US" dirty="0"/>
              <a:t>Urge your child to use logical arguments to defend his/her opinion</a:t>
            </a:r>
          </a:p>
          <a:p>
            <a:pPr>
              <a:buFont typeface="Wingdings" panose="05000000000000000000" pitchFamily="2" charset="2"/>
              <a:buChar char="v"/>
            </a:pPr>
            <a:r>
              <a:rPr lang="en-US" dirty="0"/>
              <a:t>Involve your child in activities and games that require listening and following directions</a:t>
            </a:r>
          </a:p>
          <a:p>
            <a:pPr>
              <a:buFont typeface="Wingdings" panose="05000000000000000000" pitchFamily="2" charset="2"/>
              <a:buChar char="v"/>
            </a:pPr>
            <a:r>
              <a:rPr lang="en-US" dirty="0"/>
              <a:t>Support and encourage your child’s independence</a:t>
            </a:r>
          </a:p>
          <a:p>
            <a:pPr>
              <a:buFont typeface="Wingdings" panose="05000000000000000000" pitchFamily="2" charset="2"/>
              <a:buChar char="v"/>
            </a:pPr>
            <a:r>
              <a:rPr lang="en-US" dirty="0"/>
              <a:t>Encourage work values such as effort, persistence, and initiative</a:t>
            </a:r>
          </a:p>
          <a:p>
            <a:pPr>
              <a:buFont typeface="Wingdings" panose="05000000000000000000" pitchFamily="2" charset="2"/>
              <a:buChar char="v"/>
            </a:pPr>
            <a:r>
              <a:rPr lang="en-US" dirty="0"/>
              <a:t>Encourage responsibility by having your child take care of personal belongings and assisting with simple chores.</a:t>
            </a: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advTm="15945">
        <p:fade/>
      </p:transition>
    </mc:Choice>
    <mc:Fallback xmlns="">
      <p:transition spd="med" advTm="1594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Back to School Event</a:t>
            </a:r>
          </a:p>
        </p:txBody>
      </p:sp>
      <p:sp>
        <p:nvSpPr>
          <p:cNvPr id="3" name="Content Placeholder 2"/>
          <p:cNvSpPr>
            <a:spLocks noGrp="1"/>
          </p:cNvSpPr>
          <p:nvPr>
            <p:ph idx="1"/>
          </p:nvPr>
        </p:nvSpPr>
        <p:spPr/>
        <p:txBody>
          <a:bodyPr>
            <a:normAutofit/>
          </a:bodyPr>
          <a:lstStyle/>
          <a:p>
            <a:pPr fontAlgn="base"/>
            <a:endParaRPr lang="en-US" dirty="0"/>
          </a:p>
          <a:p>
            <a:pPr fontAlgn="base"/>
            <a:r>
              <a:rPr lang="en-US" dirty="0"/>
              <a:t>Tentative Back to School Event:  August 5</a:t>
            </a:r>
            <a:r>
              <a:rPr lang="en-US" baseline="30000" dirty="0"/>
              <a:t>th</a:t>
            </a:r>
            <a:r>
              <a:rPr lang="en-US" dirty="0"/>
              <a:t> - 2:00-6:00 pm </a:t>
            </a:r>
            <a:endParaRPr lang="en-US" dirty="0" smtClean="0"/>
          </a:p>
          <a:p>
            <a:pPr fontAlgn="base">
              <a:lnSpc>
                <a:spcPct val="100000"/>
              </a:lnSpc>
            </a:pPr>
            <a:endParaRPr lang="en-US" dirty="0"/>
          </a:p>
          <a:p>
            <a:pPr fontAlgn="base"/>
            <a:r>
              <a:rPr lang="en-US" dirty="0" smtClean="0"/>
              <a:t>First </a:t>
            </a:r>
            <a:r>
              <a:rPr lang="en-US" dirty="0"/>
              <a:t>Day of School: August </a:t>
            </a:r>
            <a:r>
              <a:rPr lang="en-US" dirty="0" smtClean="0"/>
              <a:t>7</a:t>
            </a:r>
            <a:r>
              <a:rPr lang="en-US" baseline="30000" dirty="0" smtClean="0"/>
              <a:t>th</a:t>
            </a:r>
            <a:r>
              <a:rPr lang="en-US" dirty="0" smtClean="0"/>
              <a:t> </a:t>
            </a:r>
            <a:endParaRPr lang="en-US" dirty="0"/>
          </a:p>
          <a:p>
            <a:pPr fontAlgn="base"/>
            <a:endParaRPr lang="en-US" dirty="0"/>
          </a:p>
          <a:p>
            <a:pPr fontAlgn="base"/>
            <a:r>
              <a:rPr lang="en-US" dirty="0"/>
              <a:t>Open House: TBD</a:t>
            </a:r>
          </a:p>
          <a:p>
            <a:pPr marL="0" indent="0">
              <a:buNone/>
            </a:pPr>
            <a:endParaRPr lang="en-US" dirty="0"/>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advTm="11367">
        <p:fade/>
      </p:transition>
    </mc:Choice>
    <mc:Fallback xmlns="">
      <p:transition spd="med" advTm="11367">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542</Words>
  <Application>Microsoft Office PowerPoint</Application>
  <PresentationFormat>Custom</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Georgia</vt:lpstr>
      <vt:lpstr>Wingdings</vt:lpstr>
      <vt:lpstr>Welcome back to school presentation</vt:lpstr>
      <vt:lpstr>Welcome to Second Grade!</vt:lpstr>
      <vt:lpstr>Welcome to Second Grade!</vt:lpstr>
      <vt:lpstr>Language Arts</vt:lpstr>
      <vt:lpstr>Language Arts (continued)</vt:lpstr>
      <vt:lpstr>Math</vt:lpstr>
      <vt:lpstr>Personal and Social Responsibility</vt:lpstr>
      <vt:lpstr>Parent Expectations</vt:lpstr>
      <vt:lpstr>Parent Suggestions </vt:lpstr>
      <vt:lpstr>Back to School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Second Grade!</dc:title>
  <dc:creator>Kenny Hoomes</dc:creator>
  <cp:lastModifiedBy>Annabeth Greene</cp:lastModifiedBy>
  <cp:revision>24</cp:revision>
  <dcterms:created xsi:type="dcterms:W3CDTF">2020-07-10T19:06:25Z</dcterms:created>
  <dcterms:modified xsi:type="dcterms:W3CDTF">2024-05-21T16:16:46Z</dcterms:modified>
</cp:coreProperties>
</file>