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7"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5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pPr>
              <a:defRPr sz="1800"/>
            </a:pPr>
            <a:r>
              <a:t>Welcome</a:t>
            </a:r>
          </a:p>
          <a:p>
            <a:pPr>
              <a:defRPr sz="1800"/>
            </a:pPr>
            <a:r>
              <a:t>Introductions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p>
            <a:pPr>
              <a:defRPr sz="1600"/>
            </a:pPr>
            <a:r>
              <a:t>First grade is more than academics.</a:t>
            </a:r>
          </a:p>
          <a:p>
            <a:pPr>
              <a:defRPr sz="1600"/>
            </a:pPr>
            <a:r>
              <a:t>Develop social skills, become more responsible, self-sufficient, and independent</a:t>
            </a:r>
            <a:r>
              <a:rPr sz="120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pPr>
              <a:defRPr sz="1600"/>
            </a:pPr>
            <a:r>
              <a:t>As you go</a:t>
            </a:r>
          </a:p>
          <a:p>
            <a:pPr>
              <a:defRPr sz="1600"/>
            </a:pPr>
            <a:r>
              <a:t>What do you think?</a:t>
            </a:r>
          </a:p>
          <a:p>
            <a:pPr>
              <a:defRPr sz="1600"/>
            </a:pPr>
            <a:r>
              <a:t>How do you think the character felt?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381000" y="685800"/>
            <a:ext cx="60960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1600"/>
            </a:pPr>
            <a:r>
              <a:t>Basic number sense – sense of what numbers mean</a:t>
            </a:r>
          </a:p>
          <a:p>
            <a:pPr>
              <a:defRPr sz="1600"/>
            </a:pPr>
            <a:r>
              <a:t>Relationship to each other – more/less</a:t>
            </a:r>
          </a:p>
          <a:p>
            <a:pPr>
              <a:defRPr sz="1600"/>
            </a:pPr>
            <a:r>
              <a:t>Mental math</a:t>
            </a:r>
          </a:p>
          <a:p>
            <a:pPr>
              <a:defRPr sz="1600"/>
            </a:pPr>
            <a:r>
              <a:t>Symbols + -</a:t>
            </a:r>
          </a:p>
          <a:p>
            <a:pPr>
              <a:defRPr sz="1600"/>
            </a:pPr>
            <a:r>
              <a:t>#’s in real life situations – cooking, telling time, making purchases – we constantly use math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pPr>
              <a:defRPr sz="1600"/>
            </a:pPr>
            <a:r>
              <a:t>Helping others</a:t>
            </a:r>
          </a:p>
          <a:p>
            <a:pPr>
              <a:defRPr sz="1600"/>
            </a:pPr>
            <a:r>
              <a:t>Independent, confident learners</a:t>
            </a:r>
          </a:p>
          <a:p>
            <a:pPr>
              <a:defRPr sz="1600"/>
            </a:pPr>
            <a:r>
              <a:t>Responsibility – small job to do – make sure that it’s completed – finish what they start</a:t>
            </a:r>
          </a:p>
          <a:p>
            <a:pPr>
              <a:defRPr sz="1600"/>
            </a:pPr>
            <a:r>
              <a:t>Make choices</a:t>
            </a:r>
          </a:p>
          <a:p>
            <a:pPr>
              <a:defRPr sz="1600"/>
            </a:pPr>
            <a:r>
              <a:t>Talk with your child</a:t>
            </a:r>
          </a:p>
          <a:p>
            <a:pPr>
              <a:defRPr sz="1600"/>
            </a:pPr>
            <a:endParaRPr/>
          </a:p>
          <a:p>
            <a:pPr>
              <a:defRPr sz="1600"/>
            </a:pPr>
            <a:r>
              <a:t>There are two great things that you can give your children: one is roots, the other is wings.” Hodding Carter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a:defRPr sz="1600"/>
            </a:pPr>
            <a:r>
              <a:t>Put puzzles together</a:t>
            </a:r>
          </a:p>
          <a:p>
            <a:pPr>
              <a:defRPr sz="1600"/>
            </a:pPr>
            <a:r>
              <a:t>Art work</a:t>
            </a:r>
          </a:p>
          <a:p>
            <a:pPr>
              <a:defRPr sz="1600"/>
            </a:pPr>
            <a:r>
              <a:t> dance, jump rope, ride bikes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11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2"/>
          <p:cNvSpPr txBox="1"/>
          <p:nvPr/>
        </p:nvSpPr>
        <p:spPr>
          <a:xfrm>
            <a:off x="2776402" y="1083018"/>
            <a:ext cx="7319824" cy="2471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8000" i="1"/>
            </a:lvl1pPr>
          </a:lstStyle>
          <a:p>
            <a:r>
              <a:t>Getting Ready for</a:t>
            </a:r>
          </a:p>
        </p:txBody>
      </p:sp>
      <p:pic>
        <p:nvPicPr>
          <p:cNvPr id="95" name="Picture 7" descr="Picture 7"/>
          <p:cNvPicPr>
            <a:picLocks noChangeAspect="1"/>
          </p:cNvPicPr>
          <p:nvPr/>
        </p:nvPicPr>
        <p:blipFill>
          <a:blip r:embed="rId3">
            <a:extLst/>
          </a:blip>
          <a:srcRect t="5333" b="28451"/>
          <a:stretch>
            <a:fillRect/>
          </a:stretch>
        </p:blipFill>
        <p:spPr>
          <a:xfrm>
            <a:off x="2848437" y="3673573"/>
            <a:ext cx="7175753" cy="1382019"/>
          </a:xfrm>
          <a:prstGeom prst="rect">
            <a:avLst/>
          </a:prstGeom>
          <a:ln w="12700">
            <a:miter lim="400000"/>
          </a:ln>
        </p:spPr>
      </p:pic>
    </p:spTree>
  </p:cSld>
  <p:clrMapOvr>
    <a:masterClrMapping/>
  </p:clrMapOvr>
  <p:transition spd="med" advTm="679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ther Information"/>
          <p:cNvSpPr txBox="1">
            <a:spLocks noGrp="1"/>
          </p:cNvSpPr>
          <p:nvPr>
            <p:ph type="title"/>
          </p:nvPr>
        </p:nvSpPr>
        <p:spPr>
          <a:prstGeom prst="rect">
            <a:avLst/>
          </a:prstGeom>
        </p:spPr>
        <p:txBody>
          <a:bodyPr/>
          <a:lstStyle/>
          <a:p>
            <a:r>
              <a:t>Other Information</a:t>
            </a:r>
          </a:p>
        </p:txBody>
      </p:sp>
      <p:sp>
        <p:nvSpPr>
          <p:cNvPr id="142" name="Daily Folder…"/>
          <p:cNvSpPr txBox="1">
            <a:spLocks noGrp="1"/>
          </p:cNvSpPr>
          <p:nvPr>
            <p:ph type="body" idx="4294967295"/>
          </p:nvPr>
        </p:nvSpPr>
        <p:spPr>
          <a:xfrm>
            <a:off x="609600" y="1600200"/>
            <a:ext cx="10972800" cy="4525963"/>
          </a:xfrm>
          <a:prstGeom prst="rect">
            <a:avLst/>
          </a:prstGeom>
        </p:spPr>
        <p:txBody>
          <a:bodyPr>
            <a:normAutofit lnSpcReduction="10000"/>
          </a:bodyPr>
          <a:lstStyle/>
          <a:p>
            <a:pPr marL="166878" indent="-166878" defTabSz="667512">
              <a:spcBef>
                <a:spcPts val="700"/>
              </a:spcBef>
              <a:defRPr sz="2044"/>
            </a:pPr>
            <a:r>
              <a:rPr dirty="0"/>
              <a:t>Daily Folder</a:t>
            </a:r>
          </a:p>
          <a:p>
            <a:pPr marL="500634" lvl="1" indent="-166878" defTabSz="667512">
              <a:spcBef>
                <a:spcPts val="700"/>
              </a:spcBef>
              <a:defRPr sz="2044"/>
            </a:pPr>
            <a:r>
              <a:rPr dirty="0"/>
              <a:t>Zipper Pouch</a:t>
            </a:r>
          </a:p>
          <a:p>
            <a:pPr marL="500634" lvl="1" indent="-166878" defTabSz="667512">
              <a:spcBef>
                <a:spcPts val="700"/>
              </a:spcBef>
              <a:defRPr sz="2044"/>
            </a:pPr>
            <a:r>
              <a:rPr dirty="0"/>
              <a:t>Label Money in Ziploc bag</a:t>
            </a:r>
          </a:p>
          <a:p>
            <a:pPr marL="204937" indent="-204937" defTabSz="667512">
              <a:spcBef>
                <a:spcPts val="700"/>
              </a:spcBef>
              <a:buFontTx/>
              <a:defRPr sz="2044"/>
            </a:pPr>
            <a:r>
              <a:rPr dirty="0"/>
              <a:t>Tennis Shoes</a:t>
            </a:r>
          </a:p>
          <a:p>
            <a:pPr marL="483067" lvl="1" indent="-204937" defTabSz="667512">
              <a:spcBef>
                <a:spcPts val="700"/>
              </a:spcBef>
              <a:buFontTx/>
              <a:defRPr sz="2044"/>
            </a:pPr>
            <a:r>
              <a:rPr dirty="0"/>
              <a:t>Velcro or slip </a:t>
            </a:r>
            <a:r>
              <a:rPr lang="en-US" dirty="0"/>
              <a:t>on</a:t>
            </a:r>
            <a:endParaRPr dirty="0"/>
          </a:p>
          <a:p>
            <a:pPr marL="204937" indent="-204937" defTabSz="667512">
              <a:spcBef>
                <a:spcPts val="700"/>
              </a:spcBef>
              <a:buFontTx/>
              <a:defRPr sz="2044"/>
            </a:pPr>
            <a:r>
              <a:rPr dirty="0"/>
              <a:t>Snack Procedure</a:t>
            </a:r>
          </a:p>
          <a:p>
            <a:pPr marL="483067" lvl="1" indent="-204937" defTabSz="667512">
              <a:spcBef>
                <a:spcPts val="700"/>
              </a:spcBef>
              <a:buFontTx/>
              <a:defRPr sz="2044"/>
            </a:pPr>
            <a:r>
              <a:rPr dirty="0"/>
              <a:t>Can bring snack but keep it separate from lunch.  Please make sure your child know</a:t>
            </a:r>
            <a:r>
              <a:rPr lang="en-US" dirty="0"/>
              <a:t>s</a:t>
            </a:r>
            <a:r>
              <a:rPr dirty="0"/>
              <a:t> which is which.</a:t>
            </a:r>
          </a:p>
          <a:p>
            <a:pPr marL="204937" indent="-204937" defTabSz="667512">
              <a:spcBef>
                <a:spcPts val="700"/>
              </a:spcBef>
              <a:buFontTx/>
              <a:defRPr sz="2044"/>
            </a:pPr>
            <a:r>
              <a:rPr lang="en-US" dirty="0"/>
              <a:t>Give your current p</a:t>
            </a:r>
            <a:r>
              <a:rPr dirty="0"/>
              <a:t>hone </a:t>
            </a:r>
            <a:r>
              <a:rPr lang="en-US" dirty="0"/>
              <a:t>n</a:t>
            </a:r>
            <a:r>
              <a:rPr dirty="0"/>
              <a:t>umber</a:t>
            </a:r>
            <a:r>
              <a:rPr lang="en-US" dirty="0"/>
              <a:t> to your teacher or the school so in case of an emergency, we can reach you.</a:t>
            </a:r>
            <a:endParaRPr dirty="0"/>
          </a:p>
          <a:p>
            <a:pPr marL="204937" indent="-204937" defTabSz="667512">
              <a:spcBef>
                <a:spcPts val="700"/>
              </a:spcBef>
              <a:buFontTx/>
              <a:defRPr sz="2044"/>
            </a:pPr>
            <a:r>
              <a:rPr lang="en-US" dirty="0" smtClean="0"/>
              <a:t>Backpack</a:t>
            </a:r>
            <a:endParaRPr dirty="0"/>
          </a:p>
          <a:p>
            <a:pPr marL="204937" indent="-204937" defTabSz="667512">
              <a:spcBef>
                <a:spcPts val="700"/>
              </a:spcBef>
              <a:buFontTx/>
              <a:defRPr sz="2044"/>
            </a:pPr>
            <a:r>
              <a:rPr dirty="0"/>
              <a:t>Seasonal change of clothes</a:t>
            </a:r>
          </a:p>
          <a:p>
            <a:pPr marL="204937" indent="-204937" defTabSz="667512">
              <a:spcBef>
                <a:spcPts val="700"/>
              </a:spcBef>
              <a:buFontTx/>
              <a:defRPr sz="2044"/>
            </a:pPr>
            <a:r>
              <a:rPr lang="en-US" dirty="0" smtClean="0"/>
              <a:t>Towel for rest time</a:t>
            </a:r>
            <a:endParaRPr dirty="0"/>
          </a:p>
        </p:txBody>
      </p:sp>
    </p:spTree>
  </p:cSld>
  <p:clrMapOvr>
    <a:masterClrMapping/>
  </p:clrMapOvr>
  <p:transition spd="med" advTm="1667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pPr algn="ctr"/>
            <a:r>
              <a:rPr lang="en-US" dirty="0"/>
              <a:t>Back to </a:t>
            </a:r>
            <a:r>
              <a:rPr lang="en-US"/>
              <a:t>School </a:t>
            </a:r>
            <a:r>
              <a:rPr lang="en-US" smtClean="0"/>
              <a:t>Events</a:t>
            </a:r>
            <a:endParaRPr dirty="0"/>
          </a:p>
        </p:txBody>
      </p:sp>
      <p:sp>
        <p:nvSpPr>
          <p:cNvPr id="145" name="Additional information will be distributed to you by your child’s teacher."/>
          <p:cNvSpPr txBox="1">
            <a:spLocks noGrp="1"/>
          </p:cNvSpPr>
          <p:nvPr>
            <p:ph type="body" idx="4294967295"/>
          </p:nvPr>
        </p:nvSpPr>
        <p:spPr>
          <a:xfrm>
            <a:off x="609600" y="1600200"/>
            <a:ext cx="10972800" cy="4525963"/>
          </a:xfrm>
          <a:prstGeom prst="rect">
            <a:avLst/>
          </a:prstGeom>
        </p:spPr>
        <p:txBody>
          <a:bodyPr>
            <a:normAutofit/>
          </a:bodyPr>
          <a:lstStyle/>
          <a:p>
            <a:pPr marL="0" indent="0">
              <a:buNone/>
            </a:pPr>
            <a:endParaRPr lang="en-US" dirty="0"/>
          </a:p>
          <a:p>
            <a:pPr fontAlgn="base">
              <a:spcAft>
                <a:spcPts val="1200"/>
              </a:spcAft>
            </a:pPr>
            <a:r>
              <a:rPr lang="en-US" dirty="0"/>
              <a:t>Tentative Back to School Event:  </a:t>
            </a:r>
            <a:r>
              <a:rPr lang="en-US" dirty="0"/>
              <a:t>August 5</a:t>
            </a:r>
            <a:r>
              <a:rPr lang="en-US" baseline="30000" dirty="0"/>
              <a:t>th</a:t>
            </a:r>
            <a:r>
              <a:rPr lang="en-US" dirty="0"/>
              <a:t> - 2:00-6:00 pm </a:t>
            </a:r>
            <a:r>
              <a:rPr lang="en-US" dirty="0"/>
              <a:t> </a:t>
            </a:r>
            <a:br>
              <a:rPr lang="en-US" dirty="0"/>
            </a:br>
            <a:endParaRPr lang="en-US" dirty="0" smtClean="0"/>
          </a:p>
          <a:p>
            <a:pPr fontAlgn="base">
              <a:spcAft>
                <a:spcPts val="1200"/>
              </a:spcAft>
            </a:pPr>
            <a:endParaRPr lang="en-US" dirty="0"/>
          </a:p>
          <a:p>
            <a:pPr fontAlgn="base">
              <a:spcAft>
                <a:spcPts val="1200"/>
              </a:spcAft>
            </a:pPr>
            <a:r>
              <a:rPr lang="en-US" dirty="0"/>
              <a:t>First Day of School: August </a:t>
            </a:r>
            <a:r>
              <a:rPr lang="en-US" dirty="0" smtClean="0"/>
              <a:t>7</a:t>
            </a:r>
            <a:r>
              <a:rPr lang="en-US" dirty="0"/>
              <a:t/>
            </a:r>
            <a:br>
              <a:rPr lang="en-US" dirty="0"/>
            </a:br>
            <a:endParaRPr lang="en-US" dirty="0" smtClean="0"/>
          </a:p>
          <a:p>
            <a:pPr fontAlgn="base">
              <a:spcAft>
                <a:spcPts val="1200"/>
              </a:spcAft>
            </a:pPr>
            <a:endParaRPr lang="en-US" dirty="0"/>
          </a:p>
          <a:p>
            <a:pPr fontAlgn="base">
              <a:spcAft>
                <a:spcPts val="1200"/>
              </a:spcAft>
            </a:pPr>
            <a:r>
              <a:rPr lang="en-US" dirty="0"/>
              <a:t>Open House: TBD</a:t>
            </a:r>
          </a:p>
        </p:txBody>
      </p:sp>
    </p:spTree>
  </p:cSld>
  <p:clrMapOvr>
    <a:masterClrMapping/>
  </p:clrMapOvr>
  <p:transition spd="med" advTm="1074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1"/>
          <p:cNvSpPr txBox="1">
            <a:spLocks noGrp="1"/>
          </p:cNvSpPr>
          <p:nvPr>
            <p:ph type="title"/>
          </p:nvPr>
        </p:nvSpPr>
        <p:spPr>
          <a:xfrm>
            <a:off x="838200" y="365125"/>
            <a:ext cx="10515600" cy="1325563"/>
          </a:xfrm>
          <a:prstGeom prst="rect">
            <a:avLst/>
          </a:prstGeom>
        </p:spPr>
        <p:txBody>
          <a:bodyPr>
            <a:normAutofit fontScale="90000"/>
          </a:bodyPr>
          <a:lstStyle/>
          <a:p>
            <a:pPr defTabSz="649223">
              <a:defRPr sz="4544"/>
            </a:pPr>
            <a:r>
              <a:t>Introduction</a:t>
            </a:r>
            <a:br/>
            <a:endParaRPr/>
          </a:p>
        </p:txBody>
      </p:sp>
      <p:sp>
        <p:nvSpPr>
          <p:cNvPr id="100" name="Content Placeholder 2"/>
          <p:cNvSpPr txBox="1">
            <a:spLocks noGrp="1"/>
          </p:cNvSpPr>
          <p:nvPr>
            <p:ph type="body" idx="1"/>
          </p:nvPr>
        </p:nvSpPr>
        <p:spPr>
          <a:xfrm>
            <a:off x="838200" y="1825625"/>
            <a:ext cx="10515600" cy="4351338"/>
          </a:xfrm>
          <a:prstGeom prst="rect">
            <a:avLst/>
          </a:prstGeom>
        </p:spPr>
        <p:txBody>
          <a:bodyPr/>
          <a:lstStyle>
            <a:lvl1pPr marL="0" indent="0">
              <a:buSzTx/>
              <a:buFontTx/>
              <a:buNone/>
            </a:lvl1pPr>
          </a:lstStyle>
          <a:p>
            <a:r>
              <a:t>This year brings many exciting experiences for your child as he/she begins Kindergarten. This powerpoint has been prepared to guide you in ways that you can help your child be ready for this year. We encourage you to read with your child several times a week. Practice opening food items (chip bags, Capri Suns, fruit cups, ketchup packets, etc.) Encourage your child to be independent with personal tasks such as getting dressed and putting away lunch dishes. Encourage your child to make good choices and practice self-control.</a:t>
            </a:r>
          </a:p>
        </p:txBody>
      </p:sp>
    </p:spTree>
  </p:cSld>
  <p:clrMapOvr>
    <a:masterClrMapping/>
  </p:clrMapOvr>
  <p:transition spd="med" advTm="1647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r>
              <a:t>Learning and Thinking</a:t>
            </a:r>
          </a:p>
        </p:txBody>
      </p:sp>
      <p:sp>
        <p:nvSpPr>
          <p:cNvPr id="105" name="Rectangle 4"/>
          <p:cNvSpPr txBox="1"/>
          <p:nvPr/>
        </p:nvSpPr>
        <p:spPr>
          <a:xfrm>
            <a:off x="883919" y="1562461"/>
            <a:ext cx="6004562" cy="428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07000"/>
              </a:lnSpc>
              <a:defRPr sz="2400"/>
            </a:pPr>
            <a:r>
              <a:t>The student:</a:t>
            </a:r>
          </a:p>
          <a:p>
            <a:pPr marL="800100" lvl="1" indent="-342900">
              <a:lnSpc>
                <a:spcPct val="107000"/>
              </a:lnSpc>
              <a:buSzPct val="100000"/>
              <a:buFont typeface="Symbol"/>
              <a:buChar char="·"/>
              <a:defRPr sz="2400"/>
            </a:pPr>
            <a:r>
              <a:t>is willing to complete tasks and try new things.</a:t>
            </a:r>
          </a:p>
          <a:p>
            <a:pPr marL="800100" lvl="1" indent="-342900">
              <a:lnSpc>
                <a:spcPct val="107000"/>
              </a:lnSpc>
              <a:buSzPct val="100000"/>
              <a:buFont typeface="Symbol"/>
              <a:buChar char="·"/>
              <a:defRPr sz="2400"/>
            </a:pPr>
            <a:r>
              <a:t>carries on a conversation using complete sentences.</a:t>
            </a:r>
          </a:p>
          <a:p>
            <a:pPr marL="800100" lvl="1" indent="-342900">
              <a:lnSpc>
                <a:spcPct val="107000"/>
              </a:lnSpc>
              <a:buSzPct val="100000"/>
              <a:buFont typeface="Symbol"/>
              <a:buChar char="·"/>
              <a:defRPr sz="2400"/>
            </a:pPr>
            <a:r>
              <a:t>states full name, address, phone number, and birthday.</a:t>
            </a:r>
          </a:p>
          <a:p>
            <a:pPr marL="800100" lvl="1" indent="-342900">
              <a:lnSpc>
                <a:spcPct val="107000"/>
              </a:lnSpc>
              <a:buSzPct val="100000"/>
              <a:buFont typeface="Symbol"/>
              <a:buChar char="·"/>
              <a:defRPr sz="2400"/>
            </a:pPr>
            <a:r>
              <a:t>shows an interest in books and reading.</a:t>
            </a:r>
          </a:p>
          <a:p>
            <a:pPr marL="800100" lvl="1" indent="-342900">
              <a:lnSpc>
                <a:spcPct val="107000"/>
              </a:lnSpc>
              <a:buSzPct val="100000"/>
              <a:buFont typeface="Symbol"/>
              <a:buChar char="·"/>
              <a:defRPr sz="2400"/>
            </a:pPr>
            <a:r>
              <a:t>matches, recognizes, and names at least 5 colors.</a:t>
            </a:r>
          </a:p>
          <a:p>
            <a:pPr marL="800100" lvl="1" indent="-342900">
              <a:lnSpc>
                <a:spcPct val="107000"/>
              </a:lnSpc>
              <a:buSzPct val="100000"/>
              <a:buFont typeface="Symbol"/>
              <a:buChar char="·"/>
              <a:defRPr sz="2400"/>
            </a:pPr>
            <a:r>
              <a:t>puts together simple puzzles.</a:t>
            </a:r>
          </a:p>
        </p:txBody>
      </p:sp>
      <p:pic>
        <p:nvPicPr>
          <p:cNvPr id="106" name="Picture 6" descr="Picture 6"/>
          <p:cNvPicPr>
            <a:picLocks noChangeAspect="1"/>
          </p:cNvPicPr>
          <p:nvPr/>
        </p:nvPicPr>
        <p:blipFill>
          <a:blip r:embed="rId3">
            <a:extLst/>
          </a:blip>
          <a:stretch>
            <a:fillRect/>
          </a:stretch>
        </p:blipFill>
        <p:spPr>
          <a:xfrm>
            <a:off x="9432797" y="365125"/>
            <a:ext cx="1540179" cy="1513431"/>
          </a:xfrm>
          <a:prstGeom prst="rect">
            <a:avLst/>
          </a:prstGeom>
          <a:ln w="12700">
            <a:miter lim="400000"/>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056" y="2393348"/>
            <a:ext cx="2977482" cy="3969976"/>
          </a:xfrm>
          <a:prstGeom prst="rect">
            <a:avLst/>
          </a:prstGeom>
        </p:spPr>
      </p:pic>
    </p:spTree>
  </p:cSld>
  <p:clrMapOvr>
    <a:masterClrMapping/>
  </p:clrMapOvr>
  <p:transition spd="med" advTm="1587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r>
              <a:t>Numbers and Counting</a:t>
            </a:r>
          </a:p>
        </p:txBody>
      </p:sp>
      <p:sp>
        <p:nvSpPr>
          <p:cNvPr id="111" name="Rectangle 2"/>
          <p:cNvSpPr txBox="1"/>
          <p:nvPr/>
        </p:nvSpPr>
        <p:spPr>
          <a:xfrm>
            <a:off x="883919" y="1793134"/>
            <a:ext cx="6004562" cy="3631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07000"/>
              </a:lnSpc>
              <a:defRPr sz="2400"/>
            </a:pPr>
            <a:r>
              <a:rPr dirty="0"/>
              <a:t>The student:</a:t>
            </a:r>
          </a:p>
          <a:p>
            <a:pPr marL="800100" lvl="1" indent="-342900">
              <a:lnSpc>
                <a:spcPct val="107000"/>
              </a:lnSpc>
              <a:buSzPct val="100000"/>
              <a:buFont typeface="Arial"/>
              <a:buChar char="•"/>
              <a:defRPr sz="2400"/>
            </a:pPr>
            <a:r>
              <a:rPr dirty="0"/>
              <a:t>identifies numbers 0-10.</a:t>
            </a:r>
          </a:p>
          <a:p>
            <a:pPr marL="800100" lvl="1" indent="-342900">
              <a:lnSpc>
                <a:spcPct val="107000"/>
              </a:lnSpc>
              <a:buSzPct val="100000"/>
              <a:buFont typeface="Arial"/>
              <a:buChar char="•"/>
              <a:defRPr sz="2400"/>
            </a:pPr>
            <a:r>
              <a:rPr dirty="0"/>
              <a:t>counts from 1-10 in the correct order. Encourage counting past 10.</a:t>
            </a:r>
          </a:p>
          <a:p>
            <a:pPr marL="800100" lvl="1" indent="-342900">
              <a:lnSpc>
                <a:spcPct val="107000"/>
              </a:lnSpc>
              <a:buSzPct val="100000"/>
              <a:buFont typeface="Arial"/>
              <a:buChar char="•"/>
              <a:defRPr sz="2400"/>
            </a:pPr>
            <a:r>
              <a:rPr dirty="0"/>
              <a:t>counts </a:t>
            </a:r>
            <a:r>
              <a:rPr lang="en-US" dirty="0"/>
              <a:t>a</a:t>
            </a:r>
            <a:r>
              <a:rPr dirty="0"/>
              <a:t>t least 5 objects.</a:t>
            </a:r>
          </a:p>
          <a:p>
            <a:pPr marL="800100" lvl="1" indent="-342900">
              <a:lnSpc>
                <a:spcPct val="107000"/>
              </a:lnSpc>
              <a:buSzPct val="100000"/>
              <a:buFont typeface="Arial"/>
              <a:buChar char="•"/>
              <a:defRPr sz="2400"/>
            </a:pPr>
            <a:r>
              <a:rPr dirty="0"/>
              <a:t>identifies basic shapes like circle, square, triangle, and rectangle.</a:t>
            </a:r>
          </a:p>
          <a:p>
            <a:pPr marL="800100" lvl="1" indent="-342900">
              <a:lnSpc>
                <a:spcPct val="107000"/>
              </a:lnSpc>
              <a:buSzPct val="100000"/>
              <a:buFont typeface="Arial"/>
              <a:buChar char="•"/>
              <a:defRPr sz="2400"/>
            </a:pPr>
            <a:r>
              <a:rPr dirty="0"/>
              <a:t>identifies two and three dimensional objects.</a:t>
            </a:r>
          </a:p>
        </p:txBody>
      </p:sp>
      <p:pic>
        <p:nvPicPr>
          <p:cNvPr id="112" name="Picture 3" descr="Picture 3"/>
          <p:cNvPicPr>
            <a:picLocks noChangeAspect="1"/>
          </p:cNvPicPr>
          <p:nvPr/>
        </p:nvPicPr>
        <p:blipFill>
          <a:blip r:embed="rId3">
            <a:extLst/>
          </a:blip>
          <a:stretch>
            <a:fillRect/>
          </a:stretch>
        </p:blipFill>
        <p:spPr>
          <a:xfrm>
            <a:off x="7403611" y="2155851"/>
            <a:ext cx="3096261" cy="1724661"/>
          </a:xfrm>
          <a:prstGeom prst="rect">
            <a:avLst/>
          </a:prstGeom>
          <a:ln w="12700">
            <a:miter lim="400000"/>
          </a:ln>
        </p:spPr>
      </p:pic>
    </p:spTree>
  </p:cSld>
  <p:clrMapOvr>
    <a:masterClrMapping/>
  </p:clrMapOvr>
  <p:transition spd="med" advTm="1576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Language Development"/>
          <p:cNvSpPr txBox="1">
            <a:spLocks noGrp="1"/>
          </p:cNvSpPr>
          <p:nvPr>
            <p:ph type="title" idx="4294967295"/>
          </p:nvPr>
        </p:nvSpPr>
        <p:spPr>
          <a:xfrm>
            <a:off x="609600" y="92074"/>
            <a:ext cx="10972800" cy="1508127"/>
          </a:xfrm>
          <a:prstGeom prst="rect">
            <a:avLst/>
          </a:prstGeom>
        </p:spPr>
        <p:txBody>
          <a:bodyPr/>
          <a:lstStyle>
            <a:lvl1pPr>
              <a:defRPr sz="6000"/>
            </a:lvl1pPr>
          </a:lstStyle>
          <a:p>
            <a:r>
              <a:t>Language Development</a:t>
            </a:r>
          </a:p>
        </p:txBody>
      </p:sp>
      <p:sp>
        <p:nvSpPr>
          <p:cNvPr id="117" name="The student:…"/>
          <p:cNvSpPr txBox="1">
            <a:spLocks noGrp="1"/>
          </p:cNvSpPr>
          <p:nvPr>
            <p:ph type="body" idx="4294967295"/>
          </p:nvPr>
        </p:nvSpPr>
        <p:spPr>
          <a:xfrm>
            <a:off x="609600" y="1600200"/>
            <a:ext cx="10972800" cy="5257800"/>
          </a:xfrm>
          <a:prstGeom prst="rect">
            <a:avLst/>
          </a:prstGeom>
        </p:spPr>
        <p:txBody>
          <a:bodyPr/>
          <a:lstStyle/>
          <a:p>
            <a:pPr marL="0" indent="0">
              <a:buSzTx/>
              <a:buFontTx/>
              <a:buNone/>
            </a:pPr>
            <a:r>
              <a:t>The student:</a:t>
            </a:r>
          </a:p>
          <a:p>
            <a:pPr marL="685800" lvl="1" indent="-228600"/>
            <a:r>
              <a:t>carries on a conversation using complete sentences.</a:t>
            </a:r>
          </a:p>
          <a:p>
            <a:pPr marL="685800" lvl="1" indent="-228600"/>
            <a:r>
              <a:t>identifies some letters in random order; including those in their name.</a:t>
            </a:r>
          </a:p>
          <a:p>
            <a:pPr marL="685800" lvl="1" indent="-228600"/>
            <a:r>
              <a:t>names common things-has a good vocabulary.  Talk to you child a lot by answering those “what’s that” questions.</a:t>
            </a:r>
          </a:p>
          <a:p>
            <a:pPr marL="685800" lvl="1" indent="-228600"/>
            <a:r>
              <a:t>says or sings familiar songs or nursery rhymes.</a:t>
            </a:r>
          </a:p>
          <a:p>
            <a:pPr marL="685800" lvl="1" indent="-228600"/>
            <a:r>
              <a:t>recognizes when words rhyme, such as ‘cat’ and ‘hat’.</a:t>
            </a:r>
          </a:p>
          <a:p>
            <a:pPr marL="685800" lvl="1" indent="-228600"/>
            <a:r>
              <a:t>follows directions in a simple game with other children or adults.</a:t>
            </a:r>
          </a:p>
        </p:txBody>
      </p:sp>
    </p:spTree>
  </p:cSld>
  <p:clrMapOvr>
    <a:masterClrMapping/>
  </p:clrMapOvr>
  <p:transition spd="med" advTm="1643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r>
              <a:t>Social/Emotional</a:t>
            </a:r>
          </a:p>
        </p:txBody>
      </p:sp>
      <p:sp>
        <p:nvSpPr>
          <p:cNvPr id="120" name="Rectangle 2"/>
          <p:cNvSpPr txBox="1"/>
          <p:nvPr/>
        </p:nvSpPr>
        <p:spPr>
          <a:xfrm>
            <a:off x="883919" y="1690688"/>
            <a:ext cx="6004562" cy="2712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07000"/>
              </a:lnSpc>
              <a:defRPr sz="2000"/>
            </a:pPr>
            <a:r>
              <a:rPr dirty="0"/>
              <a:t>The student:</a:t>
            </a:r>
          </a:p>
          <a:p>
            <a:pPr marL="800100" lvl="1" indent="-342900">
              <a:lnSpc>
                <a:spcPct val="107000"/>
              </a:lnSpc>
              <a:buSzPct val="100000"/>
              <a:buFont typeface="Symbol"/>
              <a:buChar char="·"/>
              <a:defRPr sz="2000"/>
            </a:pPr>
            <a:r>
              <a:rPr dirty="0"/>
              <a:t>takes care of own needs such as toileting, washing hands, and dressing.</a:t>
            </a:r>
          </a:p>
          <a:p>
            <a:pPr marL="800100" lvl="1" indent="-342900">
              <a:lnSpc>
                <a:spcPct val="107000"/>
              </a:lnSpc>
              <a:buSzPct val="100000"/>
              <a:buFont typeface="Symbol"/>
              <a:buChar char="·"/>
              <a:defRPr sz="2000"/>
            </a:pPr>
            <a:r>
              <a:rPr dirty="0"/>
              <a:t>adjusts to new situations without parent being there.</a:t>
            </a:r>
          </a:p>
          <a:p>
            <a:pPr marL="800100" lvl="1" indent="-342900">
              <a:lnSpc>
                <a:spcPct val="107000"/>
              </a:lnSpc>
              <a:buSzPct val="100000"/>
              <a:buFont typeface="Symbol"/>
              <a:buChar char="·"/>
              <a:defRPr sz="2000"/>
            </a:pPr>
            <a:r>
              <a:rPr dirty="0"/>
              <a:t>can share toys with other children and is willing to take turns.</a:t>
            </a:r>
          </a:p>
          <a:p>
            <a:pPr marL="800100" lvl="1" indent="-342900">
              <a:lnSpc>
                <a:spcPct val="107000"/>
              </a:lnSpc>
              <a:buSzPct val="100000"/>
              <a:buFont typeface="Symbol"/>
              <a:buChar char="·"/>
              <a:defRPr sz="2000"/>
            </a:pPr>
            <a:r>
              <a:rPr dirty="0"/>
              <a:t>listen</a:t>
            </a:r>
            <a:r>
              <a:rPr lang="en-US" dirty="0"/>
              <a:t>s</a:t>
            </a:r>
            <a:r>
              <a:rPr dirty="0"/>
              <a:t> to an adult and follows directions.</a:t>
            </a:r>
          </a:p>
        </p:txBody>
      </p:sp>
      <p:pic>
        <p:nvPicPr>
          <p:cNvPr id="121" name="Picture 3" descr="Picture 3"/>
          <p:cNvPicPr>
            <a:picLocks noChangeAspect="1"/>
          </p:cNvPicPr>
          <p:nvPr/>
        </p:nvPicPr>
        <p:blipFill>
          <a:blip r:embed="rId3">
            <a:extLst/>
          </a:blip>
          <a:stretch>
            <a:fillRect/>
          </a:stretch>
        </p:blipFill>
        <p:spPr>
          <a:xfrm>
            <a:off x="8337156" y="365125"/>
            <a:ext cx="2275146" cy="2228173"/>
          </a:xfrm>
          <a:prstGeom prst="rect">
            <a:avLst/>
          </a:prstGeom>
          <a:ln w="12700">
            <a:miter lim="400000"/>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128" y="3297835"/>
            <a:ext cx="4085201" cy="3065489"/>
          </a:xfrm>
          <a:prstGeom prst="rect">
            <a:avLst/>
          </a:prstGeom>
        </p:spPr>
      </p:pic>
    </p:spTree>
  </p:cSld>
  <p:clrMapOvr>
    <a:masterClrMapping/>
  </p:clrMapOvr>
  <p:transition spd="med" advTm="1641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838200" y="365125"/>
            <a:ext cx="10515600" cy="1325563"/>
          </a:xfrm>
          <a:prstGeom prst="rect">
            <a:avLst/>
          </a:prstGeom>
        </p:spPr>
        <p:txBody>
          <a:bodyPr/>
          <a:lstStyle>
            <a:lvl1pPr>
              <a:defRPr sz="6600">
                <a:latin typeface="+mn-lt"/>
                <a:ea typeface="+mn-ea"/>
                <a:cs typeface="+mn-cs"/>
                <a:sym typeface="Calibri"/>
              </a:defRPr>
            </a:lvl1pPr>
          </a:lstStyle>
          <a:p>
            <a:r>
              <a:t>Physical</a:t>
            </a:r>
          </a:p>
        </p:txBody>
      </p:sp>
      <p:sp>
        <p:nvSpPr>
          <p:cNvPr id="126" name="Rectangle 5"/>
          <p:cNvSpPr txBox="1"/>
          <p:nvPr/>
        </p:nvSpPr>
        <p:spPr>
          <a:xfrm>
            <a:off x="883919" y="1690688"/>
            <a:ext cx="6004562" cy="3507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07000"/>
              </a:lnSpc>
              <a:defRPr sz="2400"/>
            </a:pPr>
            <a:r>
              <a:t>The student:</a:t>
            </a:r>
          </a:p>
          <a:p>
            <a:pPr marL="800100" lvl="1" indent="-342900">
              <a:lnSpc>
                <a:spcPct val="107000"/>
              </a:lnSpc>
              <a:buSzPct val="100000"/>
              <a:buFont typeface="Symbol"/>
              <a:buChar char="·"/>
              <a:defRPr sz="2400"/>
            </a:pPr>
            <a:r>
              <a:t>holds pencil, marker, crayon correctly.</a:t>
            </a:r>
          </a:p>
          <a:p>
            <a:pPr marL="800100" lvl="1" indent="-342900">
              <a:lnSpc>
                <a:spcPct val="107000"/>
              </a:lnSpc>
              <a:buSzPct val="100000"/>
              <a:buFont typeface="Symbol"/>
              <a:buChar char="·"/>
              <a:defRPr sz="2400"/>
            </a:pPr>
            <a:r>
              <a:t>colors carefully by trying to stay in the lines.</a:t>
            </a:r>
          </a:p>
          <a:p>
            <a:pPr marL="800100" lvl="1" indent="-342900">
              <a:lnSpc>
                <a:spcPct val="107000"/>
              </a:lnSpc>
              <a:buSzPct val="100000"/>
              <a:buFont typeface="Symbol"/>
              <a:buChar char="·"/>
              <a:defRPr sz="2400"/>
            </a:pPr>
            <a:r>
              <a:t>holds child-sized scissors correctly and has had experience cutting straight and curved lines.</a:t>
            </a:r>
          </a:p>
          <a:p>
            <a:pPr marL="800100" lvl="1" indent="-342900">
              <a:lnSpc>
                <a:spcPct val="107000"/>
              </a:lnSpc>
              <a:buSzPct val="100000"/>
              <a:buFont typeface="Symbol"/>
              <a:buChar char="·"/>
              <a:defRPr sz="2400"/>
            </a:pPr>
            <a:r>
              <a:t>practices zipping, buttoning, snapping, and tying.</a:t>
            </a:r>
          </a:p>
        </p:txBody>
      </p:sp>
      <p:pic>
        <p:nvPicPr>
          <p:cNvPr id="127" name="Picture 7" descr="Picture 7"/>
          <p:cNvPicPr>
            <a:picLocks noChangeAspect="1"/>
          </p:cNvPicPr>
          <p:nvPr/>
        </p:nvPicPr>
        <p:blipFill>
          <a:blip r:embed="rId3">
            <a:extLst/>
          </a:blip>
          <a:stretch>
            <a:fillRect/>
          </a:stretch>
        </p:blipFill>
        <p:spPr>
          <a:xfrm>
            <a:off x="8274943" y="365125"/>
            <a:ext cx="2351692" cy="2123242"/>
          </a:xfrm>
          <a:prstGeom prst="rect">
            <a:avLst/>
          </a:prstGeom>
          <a:ln w="12700">
            <a:miter lim="400000"/>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074" y="3237876"/>
            <a:ext cx="4287187" cy="3215390"/>
          </a:xfrm>
          <a:prstGeom prst="rect">
            <a:avLst/>
          </a:prstGeom>
        </p:spPr>
      </p:pic>
    </p:spTree>
  </p:cSld>
  <p:clrMapOvr>
    <a:masterClrMapping/>
  </p:clrMapOvr>
  <p:transition spd="med" advTm="1586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arent Expectations"/>
          <p:cNvSpPr txBox="1">
            <a:spLocks noGrp="1"/>
          </p:cNvSpPr>
          <p:nvPr>
            <p:ph type="title"/>
          </p:nvPr>
        </p:nvSpPr>
        <p:spPr>
          <a:prstGeom prst="rect">
            <a:avLst/>
          </a:prstGeom>
        </p:spPr>
        <p:txBody>
          <a:bodyPr/>
          <a:lstStyle/>
          <a:p>
            <a:r>
              <a:t>Parent Expectations</a:t>
            </a:r>
          </a:p>
        </p:txBody>
      </p:sp>
      <p:sp>
        <p:nvSpPr>
          <p:cNvPr id="132" name="Speak positively about school and staff…"/>
          <p:cNvSpPr txBox="1">
            <a:spLocks noGrp="1"/>
          </p:cNvSpPr>
          <p:nvPr>
            <p:ph type="body" idx="4294967295"/>
          </p:nvPr>
        </p:nvSpPr>
        <p:spPr>
          <a:xfrm>
            <a:off x="609600" y="1600200"/>
            <a:ext cx="10972800" cy="4525963"/>
          </a:xfrm>
          <a:prstGeom prst="rect">
            <a:avLst/>
          </a:prstGeom>
        </p:spPr>
        <p:txBody>
          <a:bodyPr/>
          <a:lstStyle/>
          <a:p>
            <a:pPr marL="212597" indent="-212597" defTabSz="850391">
              <a:spcBef>
                <a:spcPts val="900"/>
              </a:spcBef>
              <a:defRPr sz="2325">
                <a:latin typeface="Century Gothic"/>
                <a:ea typeface="Century Gothic"/>
                <a:cs typeface="Century Gothic"/>
                <a:sym typeface="Century Gothic"/>
              </a:defRPr>
            </a:pPr>
            <a:r>
              <a:rPr dirty="0"/>
              <a:t>Speak positively about school and staff</a:t>
            </a:r>
            <a:r>
              <a:rPr lang="en-US" dirty="0"/>
              <a:t>.</a:t>
            </a:r>
            <a:endParaRPr dirty="0"/>
          </a:p>
          <a:p>
            <a:pPr marL="205138" indent="-205138" defTabSz="1133657">
              <a:lnSpc>
                <a:spcPct val="85500"/>
              </a:lnSpc>
              <a:spcBef>
                <a:spcPts val="1600"/>
              </a:spcBef>
              <a:buFontTx/>
              <a:defRPr sz="2325">
                <a:latin typeface="Century Gothic"/>
                <a:ea typeface="Century Gothic"/>
                <a:cs typeface="Century Gothic"/>
                <a:sym typeface="Century Gothic"/>
              </a:defRPr>
            </a:pPr>
            <a:r>
              <a:rPr dirty="0"/>
              <a:t>Communicate with teacher and </a:t>
            </a:r>
            <a:r>
              <a:t>sign</a:t>
            </a:r>
            <a:r>
              <a:rPr lang="en-US"/>
              <a:t> daily</a:t>
            </a:r>
            <a:r>
              <a:t> </a:t>
            </a:r>
            <a:r>
              <a:rPr dirty="0"/>
              <a:t>folder</a:t>
            </a:r>
            <a:r>
              <a:rPr lang="en-US" dirty="0"/>
              <a:t>.</a:t>
            </a:r>
            <a:endParaRPr dirty="0"/>
          </a:p>
          <a:p>
            <a:pPr marL="205138" indent="-205138" defTabSz="1133657">
              <a:lnSpc>
                <a:spcPct val="85500"/>
              </a:lnSpc>
              <a:spcBef>
                <a:spcPts val="1600"/>
              </a:spcBef>
              <a:buFontTx/>
              <a:defRPr sz="2325">
                <a:latin typeface="Century Gothic"/>
                <a:ea typeface="Century Gothic"/>
                <a:cs typeface="Century Gothic"/>
                <a:sym typeface="Century Gothic"/>
              </a:defRPr>
            </a:pPr>
            <a:r>
              <a:rPr dirty="0"/>
              <a:t>Take time each</a:t>
            </a:r>
            <a:r>
              <a:rPr lang="en-US" dirty="0"/>
              <a:t> day</a:t>
            </a:r>
            <a:r>
              <a:rPr dirty="0"/>
              <a:t> to talk about the school day</a:t>
            </a:r>
            <a:r>
              <a:rPr lang="en-US" dirty="0"/>
              <a:t>.</a:t>
            </a:r>
            <a:endParaRPr dirty="0"/>
          </a:p>
          <a:p>
            <a:pPr marL="205138" indent="-205138" defTabSz="1133657">
              <a:lnSpc>
                <a:spcPct val="85500"/>
              </a:lnSpc>
              <a:spcBef>
                <a:spcPts val="1600"/>
              </a:spcBef>
              <a:buFontTx/>
              <a:defRPr sz="2325">
                <a:latin typeface="Century Gothic"/>
                <a:ea typeface="Century Gothic"/>
                <a:cs typeface="Century Gothic"/>
                <a:sym typeface="Century Gothic"/>
              </a:defRPr>
            </a:pPr>
            <a:r>
              <a:rPr dirty="0"/>
              <a:t>Help with homework</a:t>
            </a:r>
            <a:r>
              <a:rPr lang="en-US" dirty="0"/>
              <a:t>.</a:t>
            </a:r>
            <a:endParaRPr dirty="0"/>
          </a:p>
          <a:p>
            <a:pPr marL="205138" indent="-205138" defTabSz="1133657">
              <a:lnSpc>
                <a:spcPct val="85500"/>
              </a:lnSpc>
              <a:spcBef>
                <a:spcPts val="1600"/>
              </a:spcBef>
              <a:buFontTx/>
              <a:defRPr sz="2325">
                <a:latin typeface="Century Gothic"/>
                <a:ea typeface="Century Gothic"/>
                <a:cs typeface="Century Gothic"/>
                <a:sym typeface="Century Gothic"/>
              </a:defRPr>
            </a:pPr>
            <a:r>
              <a:rPr dirty="0"/>
              <a:t>Make sure your child is prepared to come to school with needed items and supplies</a:t>
            </a:r>
            <a:r>
              <a:rPr lang="en-US" dirty="0"/>
              <a:t>.</a:t>
            </a:r>
            <a:endParaRPr dirty="0"/>
          </a:p>
          <a:p>
            <a:pPr marL="205138" indent="-205138" defTabSz="1133657">
              <a:lnSpc>
                <a:spcPct val="85500"/>
              </a:lnSpc>
              <a:spcBef>
                <a:spcPts val="1600"/>
              </a:spcBef>
              <a:buFontTx/>
              <a:defRPr sz="2325">
                <a:latin typeface="Century Gothic"/>
                <a:ea typeface="Century Gothic"/>
                <a:cs typeface="Century Gothic"/>
                <a:sym typeface="Century Gothic"/>
              </a:defRPr>
            </a:pPr>
            <a:r>
              <a:rPr dirty="0"/>
              <a:t>Make sure your child gets plenty of rest each night</a:t>
            </a:r>
            <a:r>
              <a:rPr lang="en-US" dirty="0"/>
              <a:t>.</a:t>
            </a:r>
            <a:endParaRPr dirty="0"/>
          </a:p>
          <a:p>
            <a:pPr marL="205138" indent="-205138" defTabSz="1133657">
              <a:lnSpc>
                <a:spcPct val="85500"/>
              </a:lnSpc>
              <a:spcBef>
                <a:spcPts val="1600"/>
              </a:spcBef>
              <a:buFontTx/>
              <a:defRPr sz="2325">
                <a:latin typeface="Century Gothic"/>
                <a:ea typeface="Century Gothic"/>
                <a:cs typeface="Century Gothic"/>
                <a:sym typeface="Century Gothic"/>
              </a:defRPr>
            </a:pPr>
            <a:r>
              <a:rPr dirty="0"/>
              <a:t>Make attendance at school a priority. However, please be aware of any symptoms your child might have that would indicate illness. Keep your child home if he/she has a fever.</a:t>
            </a:r>
          </a:p>
        </p:txBody>
      </p:sp>
    </p:spTree>
  </p:cSld>
  <p:clrMapOvr>
    <a:masterClrMapping/>
  </p:clrMapOvr>
  <p:transition spd="med" advTm="1568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arent Suggestions"/>
          <p:cNvSpPr txBox="1">
            <a:spLocks noGrp="1"/>
          </p:cNvSpPr>
          <p:nvPr>
            <p:ph type="title"/>
          </p:nvPr>
        </p:nvSpPr>
        <p:spPr>
          <a:prstGeom prst="rect">
            <a:avLst/>
          </a:prstGeom>
        </p:spPr>
        <p:txBody>
          <a:bodyPr/>
          <a:lstStyle/>
          <a:p>
            <a:r>
              <a:t>Parent Suggestions</a:t>
            </a:r>
          </a:p>
        </p:txBody>
      </p:sp>
      <p:sp>
        <p:nvSpPr>
          <p:cNvPr id="135" name="Take time each day to talk to your child…"/>
          <p:cNvSpPr txBox="1">
            <a:spLocks noGrp="1"/>
          </p:cNvSpPr>
          <p:nvPr>
            <p:ph type="body" idx="4294967295"/>
          </p:nvPr>
        </p:nvSpPr>
        <p:spPr>
          <a:xfrm>
            <a:off x="609600" y="1600200"/>
            <a:ext cx="10972800" cy="4525963"/>
          </a:xfrm>
          <a:prstGeom prst="rect">
            <a:avLst/>
          </a:prstGeom>
        </p:spPr>
        <p:txBody>
          <a:bodyPr/>
          <a:lstStyle/>
          <a:p>
            <a:pPr marL="213961" indent="-213961" defTabSz="1182417">
              <a:lnSpc>
                <a:spcPct val="85500"/>
              </a:lnSpc>
              <a:spcBef>
                <a:spcPts val="1700"/>
              </a:spcBef>
              <a:buFontTx/>
              <a:defRPr sz="2134">
                <a:latin typeface="Century Gothic"/>
                <a:ea typeface="Century Gothic"/>
                <a:cs typeface="Century Gothic"/>
                <a:sym typeface="Century Gothic"/>
              </a:defRPr>
            </a:pPr>
            <a:r>
              <a:rPr dirty="0"/>
              <a:t>Take time each day to talk to your child</a:t>
            </a:r>
            <a:r>
              <a:rPr lang="en-US" dirty="0"/>
              <a:t>.</a:t>
            </a:r>
            <a:endParaRPr dirty="0"/>
          </a:p>
          <a:p>
            <a:pPr marL="213961" indent="-213961" defTabSz="1182417">
              <a:lnSpc>
                <a:spcPct val="85500"/>
              </a:lnSpc>
              <a:spcBef>
                <a:spcPts val="1700"/>
              </a:spcBef>
              <a:buFontTx/>
              <a:defRPr sz="2134">
                <a:latin typeface="Century Gothic"/>
                <a:ea typeface="Century Gothic"/>
                <a:cs typeface="Century Gothic"/>
                <a:sym typeface="Century Gothic"/>
              </a:defRPr>
            </a:pPr>
            <a:r>
              <a:rPr dirty="0"/>
              <a:t>Read with your child daily and talk about the story</a:t>
            </a:r>
            <a:r>
              <a:rPr lang="en-US" dirty="0"/>
              <a:t>.</a:t>
            </a:r>
            <a:endParaRPr dirty="0"/>
          </a:p>
          <a:p>
            <a:pPr marL="213961" indent="-213961" defTabSz="1182417">
              <a:lnSpc>
                <a:spcPct val="85500"/>
              </a:lnSpc>
              <a:spcBef>
                <a:spcPts val="1700"/>
              </a:spcBef>
              <a:buFontTx/>
              <a:defRPr sz="2134">
                <a:latin typeface="Century Gothic"/>
                <a:ea typeface="Century Gothic"/>
                <a:cs typeface="Century Gothic"/>
                <a:sym typeface="Century Gothic"/>
              </a:defRPr>
            </a:pPr>
            <a:r>
              <a:rPr dirty="0"/>
              <a:t>Urge your child to recognize the colors</a:t>
            </a:r>
            <a:r>
              <a:rPr lang="en-US" dirty="0"/>
              <a:t>.</a:t>
            </a:r>
            <a:endParaRPr dirty="0"/>
          </a:p>
          <a:p>
            <a:pPr marL="213961" indent="-213961" defTabSz="1182417">
              <a:lnSpc>
                <a:spcPct val="85500"/>
              </a:lnSpc>
              <a:spcBef>
                <a:spcPts val="1700"/>
              </a:spcBef>
              <a:buFontTx/>
              <a:defRPr sz="2134">
                <a:latin typeface="Century Gothic"/>
                <a:ea typeface="Century Gothic"/>
                <a:cs typeface="Century Gothic"/>
                <a:sym typeface="Century Gothic"/>
              </a:defRPr>
            </a:pPr>
            <a:r>
              <a:rPr dirty="0"/>
              <a:t>Involve your child in activities and games that require listening and following directions</a:t>
            </a:r>
            <a:r>
              <a:rPr lang="en-US" dirty="0"/>
              <a:t>.</a:t>
            </a:r>
            <a:endParaRPr dirty="0"/>
          </a:p>
          <a:p>
            <a:pPr marL="213961" indent="-213961" defTabSz="1182417">
              <a:lnSpc>
                <a:spcPct val="85500"/>
              </a:lnSpc>
              <a:spcBef>
                <a:spcPts val="1700"/>
              </a:spcBef>
              <a:buFontTx/>
              <a:defRPr sz="2134">
                <a:latin typeface="Century Gothic"/>
                <a:ea typeface="Century Gothic"/>
                <a:cs typeface="Century Gothic"/>
                <a:sym typeface="Century Gothic"/>
              </a:defRPr>
            </a:pPr>
            <a:r>
              <a:rPr dirty="0"/>
              <a:t>Teach your child to make various patterns </a:t>
            </a:r>
            <a:r>
              <a:rPr dirty="0" err="1"/>
              <a:t>ie</a:t>
            </a:r>
            <a:r>
              <a:rPr dirty="0"/>
              <a:t>. red, blue, red, blue, etc.</a:t>
            </a:r>
          </a:p>
          <a:p>
            <a:pPr marL="213961" indent="-213961" defTabSz="1182417">
              <a:lnSpc>
                <a:spcPct val="85500"/>
              </a:lnSpc>
              <a:spcBef>
                <a:spcPts val="1700"/>
              </a:spcBef>
              <a:buFontTx/>
              <a:defRPr sz="2134">
                <a:latin typeface="Century Gothic"/>
                <a:ea typeface="Century Gothic"/>
                <a:cs typeface="Century Gothic"/>
                <a:sym typeface="Century Gothic"/>
              </a:defRPr>
            </a:pPr>
            <a:r>
              <a:rPr dirty="0"/>
              <a:t>Support and encourage your child’s independence</a:t>
            </a:r>
            <a:r>
              <a:rPr lang="en-US" dirty="0"/>
              <a:t>.</a:t>
            </a:r>
            <a:endParaRPr dirty="0"/>
          </a:p>
          <a:p>
            <a:pPr marL="213961" indent="-213961" defTabSz="1182417">
              <a:lnSpc>
                <a:spcPct val="85500"/>
              </a:lnSpc>
              <a:spcBef>
                <a:spcPts val="1700"/>
              </a:spcBef>
              <a:buFontTx/>
              <a:defRPr sz="2134">
                <a:latin typeface="Century Gothic"/>
                <a:ea typeface="Century Gothic"/>
                <a:cs typeface="Century Gothic"/>
                <a:sym typeface="Century Gothic"/>
              </a:defRPr>
            </a:pPr>
            <a:r>
              <a:rPr dirty="0"/>
              <a:t>Encourage work values such as effort, persistence, and initiative</a:t>
            </a:r>
            <a:r>
              <a:rPr lang="en-US" dirty="0"/>
              <a:t>.</a:t>
            </a:r>
            <a:endParaRPr dirty="0"/>
          </a:p>
          <a:p>
            <a:pPr marL="213961" indent="-213961" defTabSz="1182417">
              <a:lnSpc>
                <a:spcPct val="85500"/>
              </a:lnSpc>
              <a:spcBef>
                <a:spcPts val="1700"/>
              </a:spcBef>
              <a:buFontTx/>
              <a:defRPr sz="2134">
                <a:latin typeface="Century Gothic"/>
                <a:ea typeface="Century Gothic"/>
                <a:cs typeface="Century Gothic"/>
                <a:sym typeface="Century Gothic"/>
              </a:defRPr>
            </a:pPr>
            <a:r>
              <a:rPr dirty="0"/>
              <a:t>Encourage responsibility by having your child take care of personal belongings and assisting with simple chores.</a:t>
            </a:r>
          </a:p>
        </p:txBody>
      </p:sp>
    </p:spTree>
  </p:cSld>
  <p:clrMapOvr>
    <a:masterClrMapping/>
  </p:clrMapOvr>
  <p:transition spd="med" advTm="15997"/>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TotalTime>
  <Words>833</Words>
  <Application>Microsoft Office PowerPoint</Application>
  <PresentationFormat>Widescreen</PresentationFormat>
  <Paragraphs>96</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Symbol</vt:lpstr>
      <vt:lpstr>Office Theme</vt:lpstr>
      <vt:lpstr>PowerPoint Presentation</vt:lpstr>
      <vt:lpstr>Introduction </vt:lpstr>
      <vt:lpstr>Learning and Thinking</vt:lpstr>
      <vt:lpstr>Numbers and Counting</vt:lpstr>
      <vt:lpstr>Language Development</vt:lpstr>
      <vt:lpstr>Social/Emotional</vt:lpstr>
      <vt:lpstr>Physical</vt:lpstr>
      <vt:lpstr>Parent Expectations</vt:lpstr>
      <vt:lpstr>Parent Suggestions</vt:lpstr>
      <vt:lpstr>Other Information</vt:lpstr>
      <vt:lpstr>Back to School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Hoomes</dc:creator>
  <cp:lastModifiedBy>Annabeth Greene</cp:lastModifiedBy>
  <cp:revision>14</cp:revision>
  <dcterms:modified xsi:type="dcterms:W3CDTF">2024-05-15T18:59:15Z</dcterms:modified>
</cp:coreProperties>
</file>