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5"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many symbols of wilderness and progress can you find?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By John Gast (painter) - This image is available from the United States Library of Congress &amp;#039;s Prints and Photographs division under the digital ID ppmsca.09855.This tag does not indicate the copyright status of the attached work. A normal copyright tag is still required. See Commons:Licensing for more information., Public Domain, https://commons.wikimedia.org/w/index.php?curid=373152</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bb1177fe7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bb1177fe7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f2420810f1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f2420810f1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f2420810f1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f2420810f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Answer: 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f2420810f1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f2420810f1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Answer: B</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f2420810f1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f2420810f1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Answer: C</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b2fa2181a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b2fa2181a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President Jackson was our 7th President who was the first Democrat, a party we still have today. He transformed the American idea of the President having more power than Congress, even though, if you think back to our discussion about the US Constitution, it speaks more to Congress having most of the power.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b2fa2181ad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b2fa2181a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b2fa2181a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b2fa2181a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Pictured, Oscela, who led the Seminoles in the Second Seminole War</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f2420810f1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f2420810f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Answer: D</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f2420810f1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f2420810f1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Answer: A</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bc0b3f3718_2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bc0b3f3718_2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bc0b3f3718_2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bc0b3f3718_2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bc0b3f3718_2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bc0b3f3718_2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b2fa2183c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b2fa2183c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b2fa2181ad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b2fa2181ad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Manifest Destiny is the belief that white Americans are divinely ordained to settle North America.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f2420810f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f2420810f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Answer: C</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f2420810f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f2420810f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Answer: 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f2420810f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f2420810f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Answer: B</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E69138"/>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1.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hyperlink" Target="http://www.youtube.com/watch?v=sN3G88dPk4c" TargetMode="Externa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www.youtube.com/watch?v=2ya9YGfaAU4" TargetMode="Externa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hyperlink" Target="http://www.youtube.com/watch?v=uAt1YLP3T34" TargetMode="Externa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98" name="Shape 98"/>
        <p:cNvGrpSpPr/>
        <p:nvPr/>
      </p:nvGrpSpPr>
      <p:grpSpPr>
        <a:xfrm>
          <a:off x="0" y="0"/>
          <a:ext cx="0" cy="0"/>
          <a:chOff x="0" y="0"/>
          <a:chExt cx="0" cy="0"/>
        </a:xfrm>
      </p:grpSpPr>
      <p:sp>
        <p:nvSpPr>
          <p:cNvPr id="99" name="Google Shape;99;p25"/>
          <p:cNvSpPr txBox="1"/>
          <p:nvPr>
            <p:ph type="ctrTitle"/>
          </p:nvPr>
        </p:nvSpPr>
        <p:spPr>
          <a:xfrm>
            <a:off x="245900" y="185825"/>
            <a:ext cx="8520600" cy="114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000"/>
              <a:t>US Western Expansion &amp; Categorize</a:t>
            </a:r>
            <a:r>
              <a:rPr lang="en" sz="4000"/>
              <a:t> 9/21/21 &amp; 9/22/21</a:t>
            </a:r>
            <a:endParaRPr sz="4000"/>
          </a:p>
        </p:txBody>
      </p:sp>
      <p:pic>
        <p:nvPicPr>
          <p:cNvPr id="100" name="Google Shape;100;p25"/>
          <p:cNvPicPr preferRelativeResize="0"/>
          <p:nvPr/>
        </p:nvPicPr>
        <p:blipFill>
          <a:blip r:embed="rId3">
            <a:alphaModFix/>
          </a:blip>
          <a:stretch>
            <a:fillRect/>
          </a:stretch>
        </p:blipFill>
        <p:spPr>
          <a:xfrm>
            <a:off x="1877175" y="1195975"/>
            <a:ext cx="5307600" cy="3947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34"/>
          <p:cNvSpPr txBox="1"/>
          <p:nvPr>
            <p:ph type="title"/>
          </p:nvPr>
        </p:nvSpPr>
        <p:spPr>
          <a:xfrm>
            <a:off x="311700" y="2973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Lewis &amp; Clark Expedition 1803-1806</a:t>
            </a:r>
            <a:endParaRPr>
              <a:solidFill>
                <a:srgbClr val="FFFFFF"/>
              </a:solidFill>
            </a:endParaRPr>
          </a:p>
        </p:txBody>
      </p:sp>
      <p:sp>
        <p:nvSpPr>
          <p:cNvPr id="155" name="Google Shape;155;p34"/>
          <p:cNvSpPr txBox="1"/>
          <p:nvPr>
            <p:ph idx="1" type="body"/>
          </p:nvPr>
        </p:nvSpPr>
        <p:spPr>
          <a:xfrm>
            <a:off x="231125" y="738625"/>
            <a:ext cx="8520600" cy="3628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lang="en">
                <a:solidFill>
                  <a:srgbClr val="FFFFFF"/>
                </a:solidFill>
              </a:rPr>
              <a:t>Sent by Thomas Jefferson to find a waterway to the Pacific Ocean</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Wanted to establish presence in the territory before another European country could claim it</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Studied the geography, plants and animals</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Sacagewea was a Shoshone woman who joined the expedition with her husband and infant</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Being a woman with a small child she provided diplomatic role to other tribes they encountered</a:t>
            </a:r>
            <a:endParaRPr>
              <a:solidFill>
                <a:srgbClr val="FFFFFF"/>
              </a:solidFill>
            </a:endParaRPr>
          </a:p>
          <a:p>
            <a:pPr indent="0" lvl="0" marL="457200" rtl="0" algn="l">
              <a:spcBef>
                <a:spcPts val="1600"/>
              </a:spcBef>
              <a:spcAft>
                <a:spcPts val="1600"/>
              </a:spcAft>
              <a:buNone/>
            </a:pPr>
            <a:r>
              <a:rPr lang="en">
                <a:solidFill>
                  <a:srgbClr val="FFFFFF"/>
                </a:solidFill>
              </a:rPr>
              <a:t> </a:t>
            </a:r>
            <a:endParaRPr>
              <a:solidFill>
                <a:srgbClr val="FFFFFF"/>
              </a:solidFill>
            </a:endParaRPr>
          </a:p>
        </p:txBody>
      </p:sp>
      <p:pic>
        <p:nvPicPr>
          <p:cNvPr id="156" name="Google Shape;156;p34"/>
          <p:cNvPicPr preferRelativeResize="0"/>
          <p:nvPr/>
        </p:nvPicPr>
        <p:blipFill rotWithShape="1">
          <a:blip r:embed="rId3">
            <a:alphaModFix/>
          </a:blip>
          <a:srcRect b="347" l="0" r="0" t="337"/>
          <a:stretch/>
        </p:blipFill>
        <p:spPr>
          <a:xfrm>
            <a:off x="5642482" y="3115650"/>
            <a:ext cx="3189823" cy="2027850"/>
          </a:xfrm>
          <a:prstGeom prst="rect">
            <a:avLst/>
          </a:prstGeom>
          <a:noFill/>
          <a:ln>
            <a:noFill/>
          </a:ln>
        </p:spPr>
      </p:pic>
      <p:pic>
        <p:nvPicPr>
          <p:cNvPr id="157" name="Google Shape;157;p34"/>
          <p:cNvPicPr preferRelativeResize="0"/>
          <p:nvPr/>
        </p:nvPicPr>
        <p:blipFill>
          <a:blip r:embed="rId4">
            <a:alphaModFix/>
          </a:blip>
          <a:stretch>
            <a:fillRect/>
          </a:stretch>
        </p:blipFill>
        <p:spPr>
          <a:xfrm>
            <a:off x="3084124" y="3025574"/>
            <a:ext cx="2027850" cy="2027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Lewis and Clark</a:t>
            </a:r>
            <a:endParaRPr>
              <a:solidFill>
                <a:schemeClr val="lt1"/>
              </a:solidFill>
            </a:endParaRPr>
          </a:p>
        </p:txBody>
      </p:sp>
      <p:pic>
        <p:nvPicPr>
          <p:cNvPr descr="Lewis and Clark first met Sacajawea and her French husband Toussaint Charbonneau in the Dakota Territory. The couple joined the expedition, acting as translators and guides.&#10;&#10;From: AERIAL AMERICA: The Dakotas &#10;http://bit.ly/1p6CHyS" id="163" name="Google Shape;163;p35" title="Without This Woman's Help, Lewis and Clark Were Goners">
            <a:hlinkClick r:id="rId3"/>
          </p:cNvPr>
          <p:cNvPicPr preferRelativeResize="0"/>
          <p:nvPr/>
        </p:nvPicPr>
        <p:blipFill>
          <a:blip r:embed="rId4">
            <a:alphaModFix/>
          </a:blip>
          <a:stretch>
            <a:fillRect/>
          </a:stretch>
        </p:blipFill>
        <p:spPr>
          <a:xfrm>
            <a:off x="1710225" y="13178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70" name="Google Shape;170;p36"/>
          <p:cNvPicPr preferRelativeResize="0"/>
          <p:nvPr/>
        </p:nvPicPr>
        <p:blipFill rotWithShape="1">
          <a:blip r:embed="rId3">
            <a:alphaModFix/>
          </a:blip>
          <a:srcRect b="29757" l="0" r="67541" t="25835"/>
          <a:stretch/>
        </p:blipFill>
        <p:spPr>
          <a:xfrm>
            <a:off x="0" y="1329525"/>
            <a:ext cx="3840881" cy="2954500"/>
          </a:xfrm>
          <a:prstGeom prst="rect">
            <a:avLst/>
          </a:prstGeom>
          <a:noFill/>
          <a:ln>
            <a:noFill/>
          </a:ln>
        </p:spPr>
      </p:pic>
      <p:pic>
        <p:nvPicPr>
          <p:cNvPr id="171" name="Google Shape;171;p36"/>
          <p:cNvPicPr preferRelativeResize="0"/>
          <p:nvPr/>
        </p:nvPicPr>
        <p:blipFill rotWithShape="1">
          <a:blip r:embed="rId4">
            <a:alphaModFix/>
          </a:blip>
          <a:srcRect b="16000" l="0" r="57900" t="47037"/>
          <a:stretch/>
        </p:blipFill>
        <p:spPr>
          <a:xfrm>
            <a:off x="3939500" y="1816354"/>
            <a:ext cx="4999075" cy="24676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78" name="Google Shape;178;p37"/>
          <p:cNvPicPr preferRelativeResize="0"/>
          <p:nvPr/>
        </p:nvPicPr>
        <p:blipFill rotWithShape="1">
          <a:blip r:embed="rId3">
            <a:alphaModFix/>
          </a:blip>
          <a:srcRect b="29757" l="0" r="67541" t="25835"/>
          <a:stretch/>
        </p:blipFill>
        <p:spPr>
          <a:xfrm>
            <a:off x="0" y="1329525"/>
            <a:ext cx="3840881" cy="2954500"/>
          </a:xfrm>
          <a:prstGeom prst="rect">
            <a:avLst/>
          </a:prstGeom>
          <a:noFill/>
          <a:ln>
            <a:noFill/>
          </a:ln>
        </p:spPr>
      </p:pic>
      <p:pic>
        <p:nvPicPr>
          <p:cNvPr id="179" name="Google Shape;179;p37"/>
          <p:cNvPicPr preferRelativeResize="0"/>
          <p:nvPr/>
        </p:nvPicPr>
        <p:blipFill rotWithShape="1">
          <a:blip r:embed="rId4">
            <a:alphaModFix/>
          </a:blip>
          <a:srcRect b="24007" l="0" r="50000" t="39944"/>
          <a:stretch/>
        </p:blipFill>
        <p:spPr>
          <a:xfrm>
            <a:off x="3652825" y="1329525"/>
            <a:ext cx="5491177" cy="222583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86" name="Google Shape;186;p38"/>
          <p:cNvPicPr preferRelativeResize="0"/>
          <p:nvPr/>
        </p:nvPicPr>
        <p:blipFill rotWithShape="1">
          <a:blip r:embed="rId3">
            <a:alphaModFix/>
          </a:blip>
          <a:srcRect b="29757" l="0" r="67541" t="25835"/>
          <a:stretch/>
        </p:blipFill>
        <p:spPr>
          <a:xfrm>
            <a:off x="0" y="282025"/>
            <a:ext cx="3840881" cy="2954500"/>
          </a:xfrm>
          <a:prstGeom prst="rect">
            <a:avLst/>
          </a:prstGeom>
          <a:noFill/>
          <a:ln>
            <a:noFill/>
          </a:ln>
        </p:spPr>
      </p:pic>
      <p:pic>
        <p:nvPicPr>
          <p:cNvPr id="187" name="Google Shape;187;p38"/>
          <p:cNvPicPr preferRelativeResize="0"/>
          <p:nvPr/>
        </p:nvPicPr>
        <p:blipFill rotWithShape="1">
          <a:blip r:embed="rId4">
            <a:alphaModFix/>
          </a:blip>
          <a:srcRect b="22442" l="0" r="31558" t="42530"/>
          <a:stretch/>
        </p:blipFill>
        <p:spPr>
          <a:xfrm>
            <a:off x="2574150" y="3127825"/>
            <a:ext cx="6258151" cy="18008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91" name="Shape 191"/>
        <p:cNvGrpSpPr/>
        <p:nvPr/>
      </p:nvGrpSpPr>
      <p:grpSpPr>
        <a:xfrm>
          <a:off x="0" y="0"/>
          <a:ext cx="0" cy="0"/>
          <a:chOff x="0" y="0"/>
          <a:chExt cx="0" cy="0"/>
        </a:xfrm>
      </p:grpSpPr>
      <p:sp>
        <p:nvSpPr>
          <p:cNvPr id="192" name="Google Shape;192;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Andrew Jackson 7th US President 1829-1837</a:t>
            </a:r>
            <a:endParaRPr/>
          </a:p>
        </p:txBody>
      </p:sp>
      <p:pic>
        <p:nvPicPr>
          <p:cNvPr descr="Andrew Jackson’s harsh attitudes against Native Americans leads to the Indian Removal Act, which forces five eastern Indian tribes onto reservations in Oklahoma. Thousands of Indians die during the journey, which became known as &quot;The Trail of Tears.&quot;" id="193" name="Google Shape;193;p39" title="Andrew Jackson's Indian Policy">
            <a:hlinkClick r:id="rId3"/>
          </p:cNvPr>
          <p:cNvPicPr preferRelativeResize="0"/>
          <p:nvPr/>
        </p:nvPicPr>
        <p:blipFill>
          <a:blip r:embed="rId4">
            <a:alphaModFix/>
          </a:blip>
          <a:stretch>
            <a:fillRect/>
          </a:stretch>
        </p:blipFill>
        <p:spPr>
          <a:xfrm>
            <a:off x="1763950" y="119697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97" name="Shape 197"/>
        <p:cNvGrpSpPr/>
        <p:nvPr/>
      </p:nvGrpSpPr>
      <p:grpSpPr>
        <a:xfrm>
          <a:off x="0" y="0"/>
          <a:ext cx="0" cy="0"/>
          <a:chOff x="0" y="0"/>
          <a:chExt cx="0" cy="0"/>
        </a:xfrm>
      </p:grpSpPr>
      <p:sp>
        <p:nvSpPr>
          <p:cNvPr id="198" name="Google Shape;198;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Andrew Jackson</a:t>
            </a:r>
            <a:endParaRPr/>
          </a:p>
        </p:txBody>
      </p:sp>
      <p:sp>
        <p:nvSpPr>
          <p:cNvPr id="199" name="Google Shape;199;p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First Democrat, the same party that is in US politics today</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Led an offensive against Creek Nation in the War of 1812</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Participated in the First Seminole War devastating the Seminole Tribe in Florida</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Georgia settlers complained about Cherokee and Creek people in land they wanted to obtain</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The Indian Removal Act of 1830 authorized the voluntary relocation of Indian nations west of the Mississippi but was abused by the government and relocation was often forced</a:t>
            </a:r>
            <a:endParaRPr>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03" name="Shape 203"/>
        <p:cNvGrpSpPr/>
        <p:nvPr/>
      </p:nvGrpSpPr>
      <p:grpSpPr>
        <a:xfrm>
          <a:off x="0" y="0"/>
          <a:ext cx="0" cy="0"/>
          <a:chOff x="0" y="0"/>
          <a:chExt cx="0" cy="0"/>
        </a:xfrm>
      </p:grpSpPr>
      <p:sp>
        <p:nvSpPr>
          <p:cNvPr id="204" name="Google Shape;204;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Trail of Tears</a:t>
            </a:r>
            <a:endParaRPr/>
          </a:p>
        </p:txBody>
      </p:sp>
      <p:sp>
        <p:nvSpPr>
          <p:cNvPr id="205" name="Google Shape;205;p41"/>
          <p:cNvSpPr txBox="1"/>
          <p:nvPr>
            <p:ph idx="1" type="body"/>
          </p:nvPr>
        </p:nvSpPr>
        <p:spPr>
          <a:xfrm>
            <a:off x="311700" y="1152475"/>
            <a:ext cx="5979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chemeClr val="dk1"/>
                </a:solidFill>
              </a:rPr>
              <a:t>Indian Removal Act was applied to the “Five Civilized Tribes”-Choctaw, Chickasaw, Cherokee, Creek &amp; Seminole</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Choctaws signed a treaty and voluntarily moved to modern Arkansas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Seminoles resisted, the Second Seminole War raged and they were forced to move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Chickasaw agreed to leave for 3$ million</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Creeks signed over their land and left to Indian Territory</a:t>
            </a:r>
            <a:endParaRPr>
              <a:solidFill>
                <a:schemeClr val="dk1"/>
              </a:solidFill>
            </a:endParaRPr>
          </a:p>
        </p:txBody>
      </p:sp>
      <p:pic>
        <p:nvPicPr>
          <p:cNvPr id="206" name="Google Shape;206;p41"/>
          <p:cNvPicPr preferRelativeResize="0"/>
          <p:nvPr/>
        </p:nvPicPr>
        <p:blipFill>
          <a:blip r:embed="rId3">
            <a:alphaModFix/>
          </a:blip>
          <a:stretch>
            <a:fillRect/>
          </a:stretch>
        </p:blipFill>
        <p:spPr>
          <a:xfrm>
            <a:off x="6291400" y="129200"/>
            <a:ext cx="2646950" cy="318090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10" name="Shape 210"/>
        <p:cNvGrpSpPr/>
        <p:nvPr/>
      </p:nvGrpSpPr>
      <p:grpSpPr>
        <a:xfrm>
          <a:off x="0" y="0"/>
          <a:ext cx="0" cy="0"/>
          <a:chOff x="0" y="0"/>
          <a:chExt cx="0" cy="0"/>
        </a:xfrm>
      </p:grpSpPr>
      <p:sp>
        <p:nvSpPr>
          <p:cNvPr id="211" name="Google Shape;211;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12" name="Google Shape;212;p42"/>
          <p:cNvPicPr preferRelativeResize="0"/>
          <p:nvPr/>
        </p:nvPicPr>
        <p:blipFill rotWithShape="1">
          <a:blip r:embed="rId3">
            <a:alphaModFix/>
          </a:blip>
          <a:srcRect b="23223" l="0" r="1302" t="27405"/>
          <a:stretch/>
        </p:blipFill>
        <p:spPr>
          <a:xfrm>
            <a:off x="59688" y="201450"/>
            <a:ext cx="9024626" cy="2538175"/>
          </a:xfrm>
          <a:prstGeom prst="rect">
            <a:avLst/>
          </a:prstGeom>
          <a:noFill/>
          <a:ln>
            <a:noFill/>
          </a:ln>
        </p:spPr>
      </p:pic>
      <p:pic>
        <p:nvPicPr>
          <p:cNvPr id="213" name="Google Shape;213;p42"/>
          <p:cNvPicPr preferRelativeResize="0"/>
          <p:nvPr/>
        </p:nvPicPr>
        <p:blipFill rotWithShape="1">
          <a:blip r:embed="rId4">
            <a:alphaModFix/>
          </a:blip>
          <a:srcRect b="18330" l="0" r="58399" t="43920"/>
          <a:stretch/>
        </p:blipFill>
        <p:spPr>
          <a:xfrm>
            <a:off x="3590375" y="2739626"/>
            <a:ext cx="4104751" cy="20940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17" name="Shape 217"/>
        <p:cNvGrpSpPr/>
        <p:nvPr/>
      </p:nvGrpSpPr>
      <p:grpSpPr>
        <a:xfrm>
          <a:off x="0" y="0"/>
          <a:ext cx="0" cy="0"/>
          <a:chOff x="0" y="0"/>
          <a:chExt cx="0" cy="0"/>
        </a:xfrm>
      </p:grpSpPr>
      <p:sp>
        <p:nvSpPr>
          <p:cNvPr id="218" name="Google Shape;218;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19" name="Google Shape;219;p43"/>
          <p:cNvPicPr preferRelativeResize="0"/>
          <p:nvPr/>
        </p:nvPicPr>
        <p:blipFill rotWithShape="1">
          <a:blip r:embed="rId3">
            <a:alphaModFix/>
          </a:blip>
          <a:srcRect b="23223" l="0" r="1302" t="27405"/>
          <a:stretch/>
        </p:blipFill>
        <p:spPr>
          <a:xfrm>
            <a:off x="59688" y="201450"/>
            <a:ext cx="9024626" cy="2538175"/>
          </a:xfrm>
          <a:prstGeom prst="rect">
            <a:avLst/>
          </a:prstGeom>
          <a:noFill/>
          <a:ln>
            <a:noFill/>
          </a:ln>
        </p:spPr>
      </p:pic>
      <p:pic>
        <p:nvPicPr>
          <p:cNvPr id="220" name="Google Shape;220;p43"/>
          <p:cNvPicPr preferRelativeResize="0"/>
          <p:nvPr/>
        </p:nvPicPr>
        <p:blipFill rotWithShape="1">
          <a:blip r:embed="rId4">
            <a:alphaModFix/>
          </a:blip>
          <a:srcRect b="13853" l="0" r="4807" t="47760"/>
          <a:stretch/>
        </p:blipFill>
        <p:spPr>
          <a:xfrm>
            <a:off x="125550" y="3035076"/>
            <a:ext cx="8648347" cy="1960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26"/>
          <p:cNvPicPr preferRelativeResize="0"/>
          <p:nvPr/>
        </p:nvPicPr>
        <p:blipFill rotWithShape="1">
          <a:blip r:embed="rId3">
            <a:alphaModFix/>
          </a:blip>
          <a:srcRect b="12766" l="2405" r="37914" t="22395"/>
          <a:stretch/>
        </p:blipFill>
        <p:spPr>
          <a:xfrm>
            <a:off x="345275" y="124363"/>
            <a:ext cx="8013175" cy="4894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Thomas Jefferson</a:t>
            </a:r>
            <a:endParaRPr b="1">
              <a:solidFill>
                <a:srgbClr val="FFFFFF"/>
              </a:solidFill>
            </a:endParaRPr>
          </a:p>
        </p:txBody>
      </p:sp>
      <p:sp>
        <p:nvSpPr>
          <p:cNvPr id="111" name="Google Shape;111;p27"/>
          <p:cNvSpPr txBox="1"/>
          <p:nvPr>
            <p:ph idx="1" type="body"/>
          </p:nvPr>
        </p:nvSpPr>
        <p:spPr>
          <a:xfrm>
            <a:off x="311700" y="1152475"/>
            <a:ext cx="5355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lt1"/>
              </a:buClr>
              <a:buSzPts val="1800"/>
              <a:buChar char="●"/>
            </a:pPr>
            <a:r>
              <a:rPr lang="en">
                <a:solidFill>
                  <a:schemeClr val="lt1"/>
                </a:solidFill>
              </a:rPr>
              <a:t>Wrote the Declaration of Independence</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Became our 3rd president in 1801</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Expanded the U.S. in the </a:t>
            </a:r>
            <a:r>
              <a:rPr lang="en">
                <a:solidFill>
                  <a:schemeClr val="lt1"/>
                </a:solidFill>
              </a:rPr>
              <a:t>Louisiana</a:t>
            </a:r>
            <a:r>
              <a:rPr lang="en">
                <a:solidFill>
                  <a:schemeClr val="lt1"/>
                </a:solidFill>
              </a:rPr>
              <a:t> Purchase</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Thomas Jefferson called slavery a “moral depravity” and a “hideous blot,” but continued to hold human beings as property his entire adult life.</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Thomas Jefferson had </a:t>
            </a:r>
            <a:r>
              <a:rPr lang="en">
                <a:solidFill>
                  <a:schemeClr val="lt1"/>
                </a:solidFill>
              </a:rPr>
              <a:t>approximately</a:t>
            </a:r>
            <a:r>
              <a:rPr lang="en">
                <a:solidFill>
                  <a:schemeClr val="lt1"/>
                </a:solidFill>
              </a:rPr>
              <a:t> 600 enslaved people on his plantation “Monticello”</a:t>
            </a:r>
            <a:endParaRPr>
              <a:solidFill>
                <a:schemeClr val="lt1"/>
              </a:solidFill>
            </a:endParaRPr>
          </a:p>
        </p:txBody>
      </p:sp>
      <p:pic>
        <p:nvPicPr>
          <p:cNvPr id="112" name="Google Shape;112;p27"/>
          <p:cNvPicPr preferRelativeResize="0"/>
          <p:nvPr/>
        </p:nvPicPr>
        <p:blipFill rotWithShape="1">
          <a:blip r:embed="rId3">
            <a:alphaModFix/>
          </a:blip>
          <a:srcRect b="0" l="317" r="327" t="0"/>
          <a:stretch/>
        </p:blipFill>
        <p:spPr>
          <a:xfrm>
            <a:off x="5740048" y="523075"/>
            <a:ext cx="2998102" cy="37101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8"/>
          <p:cNvSpPr txBox="1"/>
          <p:nvPr>
            <p:ph type="title"/>
          </p:nvPr>
        </p:nvSpPr>
        <p:spPr>
          <a:xfrm>
            <a:off x="311700" y="164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Thomas Jefferson</a:t>
            </a:r>
            <a:endParaRPr b="1">
              <a:solidFill>
                <a:srgbClr val="FFFFFF"/>
              </a:solidFill>
            </a:endParaRPr>
          </a:p>
        </p:txBody>
      </p:sp>
      <p:sp>
        <p:nvSpPr>
          <p:cNvPr id="118" name="Google Shape;118;p28"/>
          <p:cNvSpPr txBox="1"/>
          <p:nvPr>
            <p:ph idx="1" type="body"/>
          </p:nvPr>
        </p:nvSpPr>
        <p:spPr>
          <a:xfrm>
            <a:off x="311700" y="737425"/>
            <a:ext cx="8520600" cy="34164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solidFill>
                <a:schemeClr val="lt1"/>
              </a:solidFill>
            </a:endParaRPr>
          </a:p>
          <a:p>
            <a:pPr indent="0" lvl="0" marL="457200" rtl="0" algn="l">
              <a:spcBef>
                <a:spcPts val="1600"/>
              </a:spcBef>
              <a:spcAft>
                <a:spcPts val="1600"/>
              </a:spcAft>
              <a:buNone/>
            </a:pPr>
            <a:r>
              <a:t/>
            </a:r>
            <a:endParaRPr>
              <a:solidFill>
                <a:schemeClr val="lt1"/>
              </a:solidFill>
            </a:endParaRPr>
          </a:p>
        </p:txBody>
      </p:sp>
      <p:pic>
        <p:nvPicPr>
          <p:cNvPr descr="Watch a short video biography of Thomas Jefferson, the draftsman of the Declaration of Independence and the third president of the United States. #Biography&#10;Subscribe for more Biography: http://aetv.us/2AsWMPH&#10;&#10;Delve deeper into Biography on our site:&#10;http://www.biography.com&#10;&#10;Follow Biography for more surprising stories from fascinating lives:&#10;Facebook - https://www.facebook.com/Biography &#10;Instagram - https://www.instagram.com/biography &#10;Twitter - https://twitter.com/biography &#10;&#10;Biography.com captures the most gripping, surprising, and fascinating stories about famous people: The biggest break. The defining opportunity. The most shattering failure. The unexpected connection. The decision that changed everything. With over 7,000 biographies and daily features that highlight newsworthy and compelling points-of-view, we are the digital source for true stories about people that matter.&#10;&#10;Thomas Jefferson - Author of The Declaration of Independence &amp; 3rd U.S. President | Mini Bio | BIO&#10;https://www.youtube.com/user/BiographyChannel" id="119" name="Google Shape;119;p28" title="Thomas Jefferson - Author of The Declaration of Indepence &amp; 3rd U.S. President | Mini Bio | BIO">
            <a:hlinkClick r:id="rId3"/>
          </p:cNvPr>
          <p:cNvPicPr preferRelativeResize="0"/>
          <p:nvPr/>
        </p:nvPicPr>
        <p:blipFill>
          <a:blip r:embed="rId4">
            <a:alphaModFix/>
          </a:blip>
          <a:stretch>
            <a:fillRect/>
          </a:stretch>
        </p:blipFill>
        <p:spPr>
          <a:xfrm>
            <a:off x="2699325" y="885225"/>
            <a:ext cx="5394175" cy="4045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23" name="Shape 123"/>
        <p:cNvGrpSpPr/>
        <p:nvPr/>
      </p:nvGrpSpPr>
      <p:grpSpPr>
        <a:xfrm>
          <a:off x="0" y="0"/>
          <a:ext cx="0" cy="0"/>
          <a:chOff x="0" y="0"/>
          <a:chExt cx="0" cy="0"/>
        </a:xfrm>
      </p:grpSpPr>
      <p:sp>
        <p:nvSpPr>
          <p:cNvPr id="124" name="Google Shape;124;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sz="2500">
                <a:solidFill>
                  <a:schemeClr val="lt1"/>
                </a:solidFill>
              </a:rPr>
              <a:t>“the fulfillment of our manifest destiny to overspread the continent allotted by the providence for free development of our yearly multiplying millions.”</a:t>
            </a:r>
            <a:endParaRPr i="1" sz="2500">
              <a:solidFill>
                <a:schemeClr val="lt1"/>
              </a:solidFill>
            </a:endParaRPr>
          </a:p>
          <a:p>
            <a:pPr indent="0" lvl="0" marL="0" rtl="0" algn="ctr">
              <a:spcBef>
                <a:spcPts val="1600"/>
              </a:spcBef>
              <a:spcAft>
                <a:spcPts val="1600"/>
              </a:spcAft>
              <a:buNone/>
            </a:pPr>
            <a:r>
              <a:rPr lang="en" sz="2500">
                <a:solidFill>
                  <a:schemeClr val="lt1"/>
                </a:solidFill>
              </a:rPr>
              <a:t>-John O’Sullivan, 1845</a:t>
            </a:r>
            <a:endParaRPr sz="25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28" name="Shape 128"/>
        <p:cNvGrpSpPr/>
        <p:nvPr/>
      </p:nvGrpSpPr>
      <p:grpSpPr>
        <a:xfrm>
          <a:off x="0" y="0"/>
          <a:ext cx="0" cy="0"/>
          <a:chOff x="0" y="0"/>
          <a:chExt cx="0" cy="0"/>
        </a:xfrm>
      </p:grpSpPr>
      <p:sp>
        <p:nvSpPr>
          <p:cNvPr id="129" name="Google Shape;129;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Manifest Destiny</a:t>
            </a:r>
            <a:endParaRPr>
              <a:solidFill>
                <a:schemeClr val="lt1"/>
              </a:solidFill>
            </a:endParaRPr>
          </a:p>
        </p:txBody>
      </p:sp>
      <p:sp>
        <p:nvSpPr>
          <p:cNvPr id="130" name="Google Shape;130;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lt1"/>
              </a:buClr>
              <a:buSzPts val="1800"/>
              <a:buChar char="●"/>
            </a:pPr>
            <a:r>
              <a:rPr lang="en">
                <a:solidFill>
                  <a:schemeClr val="lt1"/>
                </a:solidFill>
              </a:rPr>
              <a:t>The belief that white Americans are </a:t>
            </a:r>
            <a:r>
              <a:rPr lang="en">
                <a:solidFill>
                  <a:schemeClr val="lt1"/>
                </a:solidFill>
              </a:rPr>
              <a:t>divinely</a:t>
            </a:r>
            <a:r>
              <a:rPr lang="en">
                <a:solidFill>
                  <a:schemeClr val="lt1"/>
                </a:solidFill>
              </a:rPr>
              <a:t> ordained to settle the North American Continent </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1845 John O’Sullivan coined the term in a newspaper article, but the belief that white persons are superior is much older</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Often used by President Polk (1845-1849) to justify expansion including negotiating Oregon Territory from Great Britain</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Democrats endorsed the idea, others like Abraham Lincoln and Ulysses S. Grant did not</a:t>
            </a:r>
            <a:endParaRPr>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31"/>
          <p:cNvPicPr preferRelativeResize="0"/>
          <p:nvPr/>
        </p:nvPicPr>
        <p:blipFill rotWithShape="1">
          <a:blip r:embed="rId3">
            <a:alphaModFix/>
          </a:blip>
          <a:srcRect b="24789" l="0" r="2037" t="27929"/>
          <a:stretch/>
        </p:blipFill>
        <p:spPr>
          <a:xfrm>
            <a:off x="93263" y="1436950"/>
            <a:ext cx="8957477" cy="24307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42" name="Google Shape;142;p32"/>
          <p:cNvPicPr preferRelativeResize="0"/>
          <p:nvPr/>
        </p:nvPicPr>
        <p:blipFill rotWithShape="1">
          <a:blip r:embed="rId3">
            <a:alphaModFix/>
          </a:blip>
          <a:srcRect b="15911" l="0" r="1448" t="30800"/>
          <a:stretch/>
        </p:blipFill>
        <p:spPr>
          <a:xfrm>
            <a:off x="66400" y="1490863"/>
            <a:ext cx="9011201" cy="2739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49" name="Google Shape;149;p33"/>
          <p:cNvPicPr preferRelativeResize="0"/>
          <p:nvPr/>
        </p:nvPicPr>
        <p:blipFill rotWithShape="1">
          <a:blip r:embed="rId3">
            <a:alphaModFix/>
          </a:blip>
          <a:srcRect b="13820" l="0" r="1156" t="35500"/>
          <a:stretch/>
        </p:blipFill>
        <p:spPr>
          <a:xfrm>
            <a:off x="0" y="1826425"/>
            <a:ext cx="9038050" cy="2605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