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8" r:id="rId2"/>
    <p:sldId id="259" r:id="rId3"/>
  </p:sldIdLst>
  <p:sldSz cx="7772400" cy="10058400"/>
  <p:notesSz cx="6877050" cy="9656763"/>
  <p:embeddedFontLst>
    <p:embeddedFont>
      <p:font typeface="Comic Sans MS" panose="030F0702030302020204" pitchFamily="66" charset="0"/>
      <p:regular r:id="rId4"/>
      <p:bold r:id="rId5"/>
      <p:italic r:id="rId6"/>
      <p:boldItalic r:id="rId7"/>
    </p:embeddedFont>
    <p:embeddedFont>
      <p:font typeface="Cordia New" panose="020B0304020202020204" pitchFamily="34" charset="-34"/>
      <p:regular r:id="rId8"/>
      <p:bold r:id="rId9"/>
      <p:italic r:id="rId10"/>
      <p:boldItalic r:id="rId11"/>
    </p:embeddedFont>
    <p:embeddedFont>
      <p:font typeface="HelloAbracadabra" panose="02000603000000000000" pitchFamily="2" charset="0"/>
      <p:regular r:id="rId12"/>
    </p:embeddedFont>
    <p:embeddedFont>
      <p:font typeface="HelloFickleJuice" panose="02000603000000000000" pitchFamily="2" charset="0"/>
      <p:regular r:id="rId13"/>
    </p:embeddedFont>
    <p:embeddedFont>
      <p:font typeface="HelloTypeHype" panose="02000603000000000000" pitchFamily="2" charset="0"/>
      <p:regular r:id="rId14"/>
    </p:embeddedFont>
    <p:embeddedFont>
      <p:font typeface="PBCoffeeBeforeTalkie" panose="02000603000000000000" pitchFamily="2" charset="0"/>
      <p:regular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E6E0"/>
    <a:srgbClr val="638492"/>
    <a:srgbClr val="F29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750" y="-155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E5A3-0363-354D-B726-9131886A5E52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C3BB-E5B5-824B-BA6A-E3EAF10C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1088" y="967224"/>
            <a:ext cx="45761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latin typeface="PBCoffeeBeforeTalkie" panose="02000603000000000000" pitchFamily="2" charset="0"/>
                <a:ea typeface="PBCoffeeBeforeTalkie" panose="02000603000000000000" pitchFamily="2" charset="0"/>
                <a:cs typeface="Century Gothic"/>
              </a:rPr>
              <a:t>Mr. marks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02866" y="1646559"/>
            <a:ext cx="655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HelloTypeHype" panose="02000603000000000000" pitchFamily="2" charset="0"/>
                <a:ea typeface="HelloTypeHype" panose="02000603000000000000" pitchFamily="2" charset="0"/>
                <a:cs typeface="Century Gothic"/>
              </a:rPr>
              <a:t>April 29 – May 3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9031" y="2759252"/>
            <a:ext cx="28554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b="1" dirty="0"/>
            </a:br>
            <a:r>
              <a:rPr lang="en-US" sz="1400" b="1" u="sng" dirty="0">
                <a:latin typeface="Cordia New" panose="020B0304020202020204" pitchFamily="34" charset="-34"/>
                <a:cs typeface="Cordia New" panose="020B0304020202020204" pitchFamily="34" charset="-34"/>
              </a:rPr>
              <a:t>ELA</a:t>
            </a:r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400" u="sng" dirty="0">
                <a:latin typeface="Cordia New" panose="020B0304020202020204" pitchFamily="34" charset="-34"/>
                <a:cs typeface="Cordia New" panose="020B0304020202020204" pitchFamily="34" charset="-34"/>
              </a:rPr>
              <a:t>Story</a:t>
            </a: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en-US" sz="14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I Pledge Allegiance</a:t>
            </a:r>
          </a:p>
          <a:p>
            <a:r>
              <a:rPr lang="en-US" sz="1400" u="sng" dirty="0">
                <a:latin typeface="Cordia New" panose="020B0304020202020204" pitchFamily="34" charset="-34"/>
                <a:cs typeface="Cordia New" panose="020B0304020202020204" pitchFamily="34" charset="-34"/>
              </a:rPr>
              <a:t>Comprehension Skill</a:t>
            </a: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- identify sequence in a text</a:t>
            </a:r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- compare and contrast information from two texts </a:t>
            </a:r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  on the same topic</a:t>
            </a:r>
          </a:p>
          <a:p>
            <a:r>
              <a:rPr lang="en-US" sz="1400" u="sng" dirty="0">
                <a:latin typeface="Cordia New" panose="020B0304020202020204" pitchFamily="34" charset="-34"/>
                <a:cs typeface="Cordia New" panose="020B0304020202020204" pitchFamily="34" charset="-34"/>
              </a:rPr>
              <a:t>Phonics Skill</a:t>
            </a: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</a:p>
          <a:p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- /aw/ spelled aw, au_, augh, </a:t>
            </a:r>
            <a:r>
              <a:rPr lang="en-US" sz="14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ough</a:t>
            </a: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, all, and al </a:t>
            </a:r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- Suffixes –able and -</a:t>
            </a:r>
            <a:r>
              <a:rPr lang="en-US" sz="14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ment</a:t>
            </a:r>
            <a:endParaRPr lang="en-US" sz="1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Spelling words</a:t>
            </a: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</a:p>
          <a:p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1. argument    2. hawk    3. sauce      4. payment </a:t>
            </a:r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5. walk        6. bought     7. caught     8. treatment         </a:t>
            </a:r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9. small     10. lovable</a:t>
            </a:r>
            <a:b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endParaRPr lang="en-US" sz="1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1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Grammar</a:t>
            </a:r>
            <a:r>
              <a:rPr lang="en-US" sz="1400" dirty="0">
                <a:latin typeface="Cordia New" panose="020B0304020202020204" pitchFamily="34" charset="-34"/>
                <a:cs typeface="Cordia New" panose="020B0304020202020204" pitchFamily="34" charset="-34"/>
              </a:rPr>
              <a:t> – conjunctions</a:t>
            </a:r>
            <a:br>
              <a:rPr lang="en-US" sz="12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br>
              <a:rPr lang="en-US" sz="12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600" b="1" u="sng" dirty="0">
                <a:latin typeface="Cordia New" panose="020B0304020202020204" pitchFamily="34" charset="-34"/>
                <a:cs typeface="Cordia New" panose="020B0304020202020204" pitchFamily="34" charset="-34"/>
              </a:rPr>
              <a:t>Math</a:t>
            </a:r>
            <a:r>
              <a:rPr lang="en-US" sz="1600" dirty="0">
                <a:latin typeface="Cordia New" panose="020B0304020202020204" pitchFamily="34" charset="-34"/>
                <a:cs typeface="Cordia New" panose="020B0304020202020204" pitchFamily="34" charset="-34"/>
              </a:rPr>
              <a:t>: Subtracting Within 1,000</a:t>
            </a:r>
            <a:br>
              <a:rPr lang="en-US" sz="1600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b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endParaRPr lang="en-US" u="sng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0917" y="8550591"/>
            <a:ext cx="674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rusty.marks@acboe.net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239" y="7895578"/>
            <a:ext cx="449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>
                <a:latin typeface="HelloAbracadabra" panose="02000603000000000000" pitchFamily="2" charset="0"/>
                <a:ea typeface="HelloAbracadabra" panose="02000603000000000000" pitchFamily="2" charset="0"/>
                <a:cs typeface="Century Gothic"/>
              </a:rPr>
              <a:t>Contact Information</a:t>
            </a:r>
            <a:r>
              <a:rPr lang="en-US" sz="2400" b="1" cap="all" dirty="0">
                <a:latin typeface="Comic Sans MS" panose="030F0702030302020204" pitchFamily="66" charset="0"/>
                <a:ea typeface="PondFreeMe" panose="02000603000000000000" pitchFamily="2" charset="0"/>
                <a:cs typeface="Century Gothic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917" y="2420066"/>
            <a:ext cx="401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BCoffeeBeforeTalkie" panose="02000603000000000000" pitchFamily="2" charset="0"/>
                <a:ea typeface="PBCoffeeBeforeTalkie" panose="02000603000000000000" pitchFamily="2" charset="0"/>
              </a:rPr>
              <a:t>Special Dates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9031" y="2420066"/>
            <a:ext cx="278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PBCoffeeBeforeTalkie" panose="02000603000000000000" pitchFamily="2" charset="0"/>
                <a:ea typeface="PBCoffeeBeforeTalkie" panose="02000603000000000000" pitchFamily="2" charset="0"/>
              </a:rPr>
              <a:t>What We’re Learning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7A2F6-CA5A-4375-8E51-A673E3E8C1E5}"/>
              </a:ext>
            </a:extLst>
          </p:cNvPr>
          <p:cNvSpPr txBox="1"/>
          <p:nvPr/>
        </p:nvSpPr>
        <p:spPr>
          <a:xfrm>
            <a:off x="410917" y="218661"/>
            <a:ext cx="4856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elloFickleJuice" panose="02000603000000000000" pitchFamily="2" charset="0"/>
                <a:ea typeface="HelloFickleJuice" panose="02000603000000000000" pitchFamily="2" charset="0"/>
                <a:cs typeface="Century Gothic"/>
              </a:rPr>
              <a:t>Class News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4C244-E540-0235-8B73-4B8BE6D1351F}"/>
              </a:ext>
            </a:extLst>
          </p:cNvPr>
          <p:cNvSpPr txBox="1"/>
          <p:nvPr/>
        </p:nvSpPr>
        <p:spPr>
          <a:xfrm>
            <a:off x="410917" y="5705061"/>
            <a:ext cx="3763518" cy="400110"/>
          </a:xfrm>
          <a:prstGeom prst="rect">
            <a:avLst/>
          </a:prstGeom>
          <a:solidFill>
            <a:srgbClr val="B6E6E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BCoffeeBeforeTalkie" panose="02000603000000000000" pitchFamily="2" charset="0"/>
                <a:ea typeface="PBCoffeeBeforeTalkie" panose="02000603000000000000" pitchFamily="2" charset="0"/>
              </a:rPr>
              <a:t>Assessments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35BDA0-B98D-2143-FB55-B81579D79683}"/>
              </a:ext>
            </a:extLst>
          </p:cNvPr>
          <p:cNvSpPr txBox="1"/>
          <p:nvPr/>
        </p:nvSpPr>
        <p:spPr>
          <a:xfrm>
            <a:off x="472239" y="6105171"/>
            <a:ext cx="37021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rdia New" panose="020B0502040204020203" pitchFamily="34" charset="-34"/>
                <a:cs typeface="Cordia New" panose="020B0502040204020203" pitchFamily="34" charset="-34"/>
              </a:rPr>
              <a:t>Friday, May 3  – </a:t>
            </a:r>
            <a:r>
              <a:rPr lang="en-US" sz="1500" dirty="0">
                <a:latin typeface="Cordia New" panose="020B0502040204020203" pitchFamily="34" charset="-34"/>
                <a:cs typeface="Cordia New" panose="020B0502040204020203" pitchFamily="34" charset="-34"/>
              </a:rPr>
              <a:t>ELA Assessments </a:t>
            </a:r>
            <a:br>
              <a:rPr lang="en-US" sz="1500" b="1" dirty="0">
                <a:latin typeface="Cordia New" panose="020B0502040204020203" pitchFamily="34" charset="-34"/>
                <a:cs typeface="Cordia New" panose="020B0502040204020203" pitchFamily="34" charset="-34"/>
              </a:rPr>
            </a:br>
            <a:br>
              <a:rPr lang="en-US" sz="1500" b="1" dirty="0">
                <a:latin typeface="Cordia New" panose="020B0502040204020203" pitchFamily="34" charset="-34"/>
                <a:cs typeface="Cordia New" panose="020B0502040204020203" pitchFamily="34" charset="-34"/>
              </a:rPr>
            </a:br>
            <a:br>
              <a:rPr lang="en-US" sz="1600" dirty="0">
                <a:latin typeface="Cordia New" panose="020B0502040204020203" pitchFamily="34" charset="-34"/>
                <a:cs typeface="Cordia New" panose="020B0502040204020203" pitchFamily="34" charset="-34"/>
              </a:rPr>
            </a:br>
            <a:r>
              <a:rPr lang="en-US" sz="1600" dirty="0"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      </a:t>
            </a:r>
            <a:br>
              <a:rPr lang="en-US" sz="1600" b="1" dirty="0">
                <a:latin typeface="Cordia New" panose="020B0502040204020203" pitchFamily="34" charset="-34"/>
                <a:cs typeface="Cordia New" panose="020B0502040204020203" pitchFamily="34" charset="-34"/>
              </a:rPr>
            </a:br>
            <a:br>
              <a:rPr lang="en-US" sz="1800" b="1" dirty="0">
                <a:latin typeface="Cordia New" panose="020B0502040204020203" pitchFamily="34" charset="-34"/>
                <a:cs typeface="Cordia New" panose="020B0502040204020203" pitchFamily="34" charset="-34"/>
              </a:rPr>
            </a:br>
            <a:r>
              <a:rPr lang="en-US" sz="1800" b="1" dirty="0"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   </a:t>
            </a:r>
            <a:endParaRPr lang="en-US" sz="1800" dirty="0">
              <a:latin typeface="Cordia New" panose="020B0502040204020203" pitchFamily="34" charset="-34"/>
              <a:cs typeface="Cordia New" panose="020B05020402040202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CE3524-02C7-9CEC-D540-E4630A21D4E8}"/>
              </a:ext>
            </a:extLst>
          </p:cNvPr>
          <p:cNvSpPr txBox="1"/>
          <p:nvPr/>
        </p:nvSpPr>
        <p:spPr>
          <a:xfrm>
            <a:off x="456782" y="3101240"/>
            <a:ext cx="3671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May 16</a:t>
            </a:r>
            <a:r>
              <a:rPr lang="en-US" sz="1600" b="1" baseline="30000" dirty="0">
                <a:latin typeface="Cordia New" panose="020B0304020202020204" pitchFamily="34" charset="-34"/>
                <a:cs typeface="Cordia New" panose="020B0304020202020204" pitchFamily="34" charset="-34"/>
              </a:rPr>
              <a:t>th</a:t>
            </a:r>
            <a:r>
              <a:rPr lang="en-US" sz="1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– Field Day</a:t>
            </a:r>
          </a:p>
          <a:p>
            <a:r>
              <a:rPr lang="en-US" sz="1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May 13</a:t>
            </a:r>
            <a:r>
              <a:rPr lang="en-US" sz="1600" b="1" baseline="30000" dirty="0">
                <a:latin typeface="Cordia New" panose="020B0304020202020204" pitchFamily="34" charset="-34"/>
                <a:cs typeface="Cordia New" panose="020B0304020202020204" pitchFamily="34" charset="-34"/>
              </a:rPr>
              <a:t>th</a:t>
            </a:r>
            <a:r>
              <a:rPr lang="en-US" sz="1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– Super Citizen Field Trip </a:t>
            </a:r>
            <a:r>
              <a:rPr lang="en-US" sz="1600" b="1" u="sng" dirty="0">
                <a:latin typeface="Cordia New" panose="020B0304020202020204" pitchFamily="34" charset="-34"/>
                <a:cs typeface="Cordia New" panose="020B0304020202020204" pitchFamily="34" charset="-34"/>
              </a:rPr>
              <a:t>Form Due</a:t>
            </a:r>
            <a:br>
              <a:rPr lang="en-US" sz="1600" b="1" u="sng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May 20</a:t>
            </a:r>
            <a:r>
              <a:rPr lang="en-US" sz="1600" b="1" baseline="30000" dirty="0">
                <a:latin typeface="Cordia New" panose="020B0304020202020204" pitchFamily="34" charset="-34"/>
                <a:cs typeface="Cordia New" panose="020B0304020202020204" pitchFamily="34" charset="-34"/>
              </a:rPr>
              <a:t>th</a:t>
            </a:r>
            <a:r>
              <a:rPr lang="en-US" sz="1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– Super Citizen Field Trip</a:t>
            </a:r>
          </a:p>
          <a:p>
            <a:r>
              <a:rPr lang="en-US" sz="1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May 20</a:t>
            </a:r>
            <a:r>
              <a:rPr lang="en-US" sz="1600" b="1" baseline="30000" dirty="0">
                <a:latin typeface="Cordia New" panose="020B0304020202020204" pitchFamily="34" charset="-34"/>
                <a:cs typeface="Cordia New" panose="020B0304020202020204" pitchFamily="34" charset="-34"/>
              </a:rPr>
              <a:t>th</a:t>
            </a:r>
            <a:r>
              <a:rPr lang="en-US" sz="1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– Awards Day 1:15 pm – 1:45 pm</a:t>
            </a:r>
          </a:p>
          <a:p>
            <a:endParaRPr lang="en-US" sz="1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8FC0-3FD5-2918-5873-8288DA57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930" y="1619885"/>
            <a:ext cx="6606540" cy="2495125"/>
          </a:xfrm>
        </p:spPr>
        <p:txBody>
          <a:bodyPr>
            <a:noAutofit/>
          </a:bodyPr>
          <a:lstStyle/>
          <a:p>
            <a:pPr algn="l"/>
            <a:r>
              <a:rPr lang="en-US" sz="1400" b="1" dirty="0">
                <a:latin typeface="Comic Sans MS" panose="030F0702030302020204" pitchFamily="66" charset="0"/>
              </a:rPr>
              <a:t>Vocabulary    </a:t>
            </a:r>
            <a:r>
              <a:rPr lang="en-US" sz="1400" b="1" i="1" dirty="0">
                <a:latin typeface="Comic Sans MS" panose="030F0702030302020204" pitchFamily="66" charset="0"/>
              </a:rPr>
              <a:t>I Pledge Allegiance </a:t>
            </a:r>
            <a:br>
              <a:rPr lang="en-US" sz="1400" b="1" i="1" dirty="0">
                <a:latin typeface="Comic Sans MS" panose="030F0702030302020204" pitchFamily="66" charset="0"/>
              </a:rPr>
            </a:br>
            <a:br>
              <a:rPr lang="en-US" sz="1400" b="1" i="1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1. </a:t>
            </a:r>
            <a:r>
              <a:rPr lang="en-US" sz="1400" b="1" dirty="0">
                <a:latin typeface="Comic Sans MS" panose="030F0702030302020204" pitchFamily="66" charset="0"/>
              </a:rPr>
              <a:t>pledge</a:t>
            </a:r>
            <a:r>
              <a:rPr lang="en-US" sz="1400" dirty="0">
                <a:latin typeface="Comic Sans MS" panose="030F0702030302020204" pitchFamily="66" charset="0"/>
              </a:rPr>
              <a:t>: a serious problem</a:t>
            </a:r>
            <a:br>
              <a:rPr lang="en-US" sz="1400" dirty="0">
                <a:latin typeface="Comic Sans MS" panose="030F0702030302020204" pitchFamily="66" charset="0"/>
              </a:rPr>
            </a:br>
            <a:br>
              <a:rPr lang="en-US" sz="1400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2. </a:t>
            </a:r>
            <a:r>
              <a:rPr lang="en-US" sz="1400" b="1" dirty="0">
                <a:latin typeface="Comic Sans MS" panose="030F0702030302020204" pitchFamily="66" charset="0"/>
              </a:rPr>
              <a:t>represent:</a:t>
            </a:r>
            <a:r>
              <a:rPr lang="en-US" sz="1400" dirty="0">
                <a:latin typeface="Comic Sans MS" panose="030F0702030302020204" pitchFamily="66" charset="0"/>
              </a:rPr>
              <a:t> to speak or act for</a:t>
            </a:r>
            <a:br>
              <a:rPr lang="en-US" sz="1400" dirty="0">
                <a:latin typeface="Comic Sans MS" panose="030F0702030302020204" pitchFamily="66" charset="0"/>
              </a:rPr>
            </a:br>
            <a:br>
              <a:rPr lang="en-US" sz="1400" b="1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3. </a:t>
            </a:r>
            <a:r>
              <a:rPr lang="en-US" sz="1400" b="1" dirty="0">
                <a:latin typeface="Comic Sans MS" panose="030F0702030302020204" pitchFamily="66" charset="0"/>
              </a:rPr>
              <a:t>efficiently</a:t>
            </a:r>
            <a:r>
              <a:rPr lang="en-US" sz="1400" dirty="0">
                <a:latin typeface="Comic Sans MS" panose="030F0702030302020204" pitchFamily="66" charset="0"/>
              </a:rPr>
              <a:t>: able to get the results wanted with a minimum of time or </a:t>
            </a:r>
            <a:br>
              <a:rPr lang="en-US" sz="1400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                       effort</a:t>
            </a:r>
            <a:br>
              <a:rPr lang="en-US" sz="1400" dirty="0">
                <a:latin typeface="Comic Sans MS" panose="030F0702030302020204" pitchFamily="66" charset="0"/>
              </a:rPr>
            </a:br>
            <a:br>
              <a:rPr lang="en-US" sz="1400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4. </a:t>
            </a:r>
            <a:r>
              <a:rPr lang="en-US" sz="1400" b="1" dirty="0">
                <a:latin typeface="Comic Sans MS" panose="030F0702030302020204" pitchFamily="66" charset="0"/>
              </a:rPr>
              <a:t>indivisible</a:t>
            </a:r>
            <a:r>
              <a:rPr lang="en-US" sz="1400" dirty="0">
                <a:latin typeface="Comic Sans MS" panose="030F0702030302020204" pitchFamily="66" charset="0"/>
              </a:rPr>
              <a:t>: not able to be divided or separated</a:t>
            </a:r>
            <a:br>
              <a:rPr lang="en-US" sz="1400" dirty="0">
                <a:latin typeface="Comic Sans MS" panose="030F0702030302020204" pitchFamily="66" charset="0"/>
              </a:rPr>
            </a:br>
            <a:br>
              <a:rPr lang="en-US" sz="1400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5. </a:t>
            </a:r>
            <a:r>
              <a:rPr lang="en-US" sz="1400" b="1" dirty="0">
                <a:latin typeface="Comic Sans MS" panose="030F0702030302020204" pitchFamily="66" charset="0"/>
              </a:rPr>
              <a:t>bond</a:t>
            </a:r>
            <a:r>
              <a:rPr lang="en-US" sz="1400" dirty="0">
                <a:latin typeface="Comic Sans MS" panose="030F0702030302020204" pitchFamily="66" charset="0"/>
              </a:rPr>
              <a:t>: a feeling or understanding that holds people together; tie</a:t>
            </a:r>
            <a:br>
              <a:rPr lang="en-US" sz="1400" dirty="0">
                <a:latin typeface="Comic Sans MS" panose="030F0702030302020204" pitchFamily="66" charset="0"/>
              </a:rPr>
            </a:br>
            <a:br>
              <a:rPr lang="en-US" sz="1400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6. </a:t>
            </a:r>
            <a:r>
              <a:rPr lang="en-US" sz="1400" b="1" dirty="0">
                <a:latin typeface="Comic Sans MS" panose="030F0702030302020204" pitchFamily="66" charset="0"/>
              </a:rPr>
              <a:t>justice</a:t>
            </a:r>
            <a:r>
              <a:rPr lang="en-US" sz="1400" dirty="0">
                <a:latin typeface="Comic Sans MS" panose="030F0702030302020204" pitchFamily="66" charset="0"/>
              </a:rPr>
              <a:t>: the quality or condition of being fair and right</a:t>
            </a:r>
            <a:br>
              <a:rPr lang="en-US" sz="1400" dirty="0">
                <a:latin typeface="Comic Sans MS" panose="030F0702030302020204" pitchFamily="66" charset="0"/>
              </a:rPr>
            </a:br>
            <a:br>
              <a:rPr lang="en-US" sz="1400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7. </a:t>
            </a:r>
            <a:r>
              <a:rPr lang="en-US" sz="1400" b="1" dirty="0">
                <a:latin typeface="Comic Sans MS" panose="030F0702030302020204" pitchFamily="66" charset="0"/>
              </a:rPr>
              <a:t>refers</a:t>
            </a:r>
            <a:r>
              <a:rPr lang="en-US" sz="1400" dirty="0">
                <a:latin typeface="Comic Sans MS" panose="030F0702030302020204" pitchFamily="66" charset="0"/>
              </a:rPr>
              <a:t>: to point to or link to</a:t>
            </a:r>
            <a:br>
              <a:rPr lang="en-US" sz="1400" dirty="0">
                <a:latin typeface="Comic Sans MS" panose="030F0702030302020204" pitchFamily="66" charset="0"/>
              </a:rPr>
            </a:br>
            <a:br>
              <a:rPr lang="en-US" sz="1400" dirty="0">
                <a:latin typeface="Comic Sans MS" panose="030F0702030302020204" pitchFamily="66" charset="0"/>
              </a:rPr>
            </a:br>
            <a:r>
              <a:rPr lang="en-US" sz="1400" dirty="0">
                <a:latin typeface="Comic Sans MS" panose="030F0702030302020204" pitchFamily="66" charset="0"/>
              </a:rPr>
              <a:t>8. </a:t>
            </a:r>
            <a:r>
              <a:rPr lang="en-US" sz="1400" b="1" dirty="0">
                <a:latin typeface="Comic Sans MS" panose="030F0702030302020204" pitchFamily="66" charset="0"/>
              </a:rPr>
              <a:t>values</a:t>
            </a:r>
            <a:r>
              <a:rPr lang="en-US" sz="1400" dirty="0">
                <a:latin typeface="Comic Sans MS" panose="030F0702030302020204" pitchFamily="66" charset="0"/>
              </a:rPr>
              <a:t>: what someone believes is right and important </a:t>
            </a:r>
            <a:br>
              <a:rPr lang="en-US" sz="1400" dirty="0">
                <a:latin typeface="Comic Sans MS" panose="030F0702030302020204" pitchFamily="66" charset="0"/>
              </a:rPr>
            </a:br>
            <a:br>
              <a:rPr lang="en-US" sz="1400" dirty="0">
                <a:latin typeface="Comic Sans MS" panose="030F0702030302020204" pitchFamily="66" charset="0"/>
              </a:rPr>
            </a:br>
            <a:endParaRPr lang="en-US" sz="1400" i="1" dirty="0">
              <a:latin typeface="Comic Sans MS" panose="030F0702030302020204" pitchFamily="66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6B276B7-C088-FAA4-9362-9216EEA2A012}"/>
              </a:ext>
            </a:extLst>
          </p:cNvPr>
          <p:cNvSpPr txBox="1">
            <a:spLocks/>
          </p:cNvSpPr>
          <p:nvPr/>
        </p:nvSpPr>
        <p:spPr>
          <a:xfrm>
            <a:off x="201930" y="5439198"/>
            <a:ext cx="6606540" cy="249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4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298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HelloTypeHype</vt:lpstr>
      <vt:lpstr>Cordia New</vt:lpstr>
      <vt:lpstr>HelloAbracadabra</vt:lpstr>
      <vt:lpstr>Comic Sans MS</vt:lpstr>
      <vt:lpstr>PBCoffeeBeforeTalkie</vt:lpstr>
      <vt:lpstr>HelloFickleJuice</vt:lpstr>
      <vt:lpstr>Office Theme</vt:lpstr>
      <vt:lpstr>PowerPoint Presentation</vt:lpstr>
      <vt:lpstr>Vocabulary    I Pledge Allegiance   1. pledge: a serious problem  2. represent: to speak or act for  3. efficiently: able to get the results wanted with a minimum of time or                         effort  4. indivisible: not able to be divided or separated  5. bond: a feeling or understanding that holds people together; tie  6. justice: the quality or condition of being fair and right  7. refers: to point to or link to  8. values: what someone believes is right and important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Briana Barnett</dc:creator>
  <cp:lastModifiedBy>stephanie.rowell@outlook.com</cp:lastModifiedBy>
  <cp:revision>160</cp:revision>
  <cp:lastPrinted>2022-05-10T13:17:37Z</cp:lastPrinted>
  <dcterms:created xsi:type="dcterms:W3CDTF">2020-07-20T18:54:56Z</dcterms:created>
  <dcterms:modified xsi:type="dcterms:W3CDTF">2024-04-30T19:06:10Z</dcterms:modified>
</cp:coreProperties>
</file>