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58" r:id="rId4"/>
    <p:sldId id="259" r:id="rId5"/>
    <p:sldId id="262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71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FD39-B378-4CFB-A13D-D3C40F846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6CEA-3424-4F7E-8F22-0283950C1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E5DC-9F4B-4146-A00A-7474D403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2771-EAC7-4860-80BA-442FF804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514D-BC58-47F0-A1AC-C59B0BB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C3DE-1972-4105-BCE2-2F0EE900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17C1-3A6A-4851-A9FC-1BF32EC44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3ECDC-EC3B-42C0-9103-0196744B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51C3-A033-4D36-BFD7-E4A0FD31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DE52E-234F-473B-8D5D-B9246E98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B8971-F175-4F04-B8B8-F3FA898E0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F68B7-7164-40B2-B2AA-2A456F9EC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A8040-783F-453F-9A48-1BA32591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818E-8CB7-4638-B982-551FDE11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663C-D244-49DE-84B9-D925331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1441-FC7F-4603-9082-FAF65F89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3B02-64BF-47A2-9B8A-79793A1B6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37BF4-4056-4DA4-8D17-DF54A159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A186-315C-4F0F-89DF-1319919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8993-F0EC-4AF5-94AE-672A4876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3E38-590F-40D4-8BC5-A504BA0E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0E245-99A7-4AB5-8B9B-BDA228DE6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CBD8-5FBF-4139-9E5B-FB04A2C7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4D23C-8C01-4765-8E6E-3E9093E2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829F-589E-4B17-8BBC-F431C2DF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BB74-055B-4503-82A3-F4251CBA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9A54-7518-422B-B724-AE80D387D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D2B5B-6795-4638-B269-1EDE72C65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20D13-98B5-4E32-B347-D785D56B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3C8C1-A700-4A3E-B8A6-74F7F788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421F8-EC98-425F-87AF-2F5B1AE4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111-46A7-4D05-ABA7-DD9E8365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6AA94-7157-4BB8-90F6-97F3F628A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C8690-A637-4114-8FE9-230E8AF2E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95167-F0BC-4C37-B5AA-336C7522A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FEED0-216B-4C1F-BF6A-92122CF65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5D144-1BD2-4727-86CC-D8979778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D6714-AFB5-4740-A043-36CB7336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2B362-69F3-42E3-ABCE-502B0A2D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9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C181-F89E-4F00-9463-91739C06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E627C-CF5C-4F4B-B97A-EFF48296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DB74F-A325-4DB1-81E8-4C2D26F5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5C1FD-DF8F-4DB8-A9E4-B8567404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59415-A8EA-459E-A9C5-0D890C29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8F2B7-2AEF-467C-B6E1-3547F656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0E3D4-FEE4-4F29-9C52-FB5C283C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2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8E68-1DBE-40D4-8BC6-5920BD80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0567-868A-4832-9C91-49B449BB1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94F4-8006-4E09-ACFA-1C9DD2C50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CACDD-6111-45BB-BA0A-6D7ACC89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82608-59A9-44D4-8081-3027C639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BDB7C-34F9-41F5-9B66-AFFC31DB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08E2-8F4E-4FF4-830A-E0AC4ACB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8F320-E8D6-4B8B-A081-DB8364A4A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B2230-3F8C-4699-887B-AA7E7CEAC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A0881-8563-48C2-9EC9-357C4674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2004A-A988-47E1-82D9-09CB69AB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130CA-D1BE-409E-BB38-949F2778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2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1B03A-E8F4-451A-954E-D32AF740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07AC8-F064-4709-8883-11CA1AB4A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6A34-C32F-4EB1-9294-1076096B8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93FA6-BC24-4BF1-BD0D-1CF677E6D3C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9BCF-6750-4A9B-B8B8-037985C53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AE0F-8B13-45C5-BCE9-D5667C2C0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4008-E3C7-4BA4-A5A0-A43C4CA2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214BC-0990-4EA9-B040-7B1CC7D9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" y="532096"/>
            <a:ext cx="10293566" cy="57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8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AB75-8446-4A15-9095-D7A81EDD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Black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7E79-2ECD-484E-B8A5-B902657A6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670" y="1129338"/>
            <a:ext cx="6182687" cy="5170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stock market crashed on October 29, 1929.</a:t>
            </a:r>
          </a:p>
          <a:p>
            <a:r>
              <a:rPr lang="en-US" dirty="0"/>
              <a:t>This was not a cause of the Depression, but signaled its arrival.</a:t>
            </a:r>
          </a:p>
          <a:p>
            <a:r>
              <a:rPr lang="en-US" dirty="0"/>
              <a:t>16 million shares were sold causing prices to plummet.</a:t>
            </a:r>
          </a:p>
          <a:p>
            <a:r>
              <a:rPr lang="en-US" dirty="0"/>
              <a:t>The Dow dropped by about 10% and about 30% in month.</a:t>
            </a:r>
          </a:p>
          <a:p>
            <a:r>
              <a:rPr lang="en-US" dirty="0"/>
              <a:t>$30 billion was lost ($14 billion that day).</a:t>
            </a:r>
          </a:p>
          <a:p>
            <a:endParaRPr lang="en-US" dirty="0"/>
          </a:p>
        </p:txBody>
      </p:sp>
      <p:pic>
        <p:nvPicPr>
          <p:cNvPr id="5" name="Picture 6" descr="black tuesday">
            <a:extLst>
              <a:ext uri="{FF2B5EF4-FFF2-40B4-BE49-F238E27FC236}">
                <a16:creationId xmlns:a16="http://schemas.microsoft.com/office/drawing/2014/main" id="{FFCF929F-69DB-4470-976D-D27F713DCA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9681" y="1129339"/>
            <a:ext cx="4664847" cy="56670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4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6BEF-DDF3-46ED-B695-800FC069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" y="20921"/>
            <a:ext cx="7332678" cy="1325563"/>
          </a:xfrm>
        </p:spPr>
        <p:txBody>
          <a:bodyPr/>
          <a:lstStyle/>
          <a:p>
            <a:r>
              <a:rPr lang="en-US" dirty="0"/>
              <a:t>Banks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DD641-0E9A-4F7E-BC71-D84F1A781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36" y="1253331"/>
            <a:ext cx="6485390" cy="5357194"/>
          </a:xfrm>
        </p:spPr>
        <p:txBody>
          <a:bodyPr>
            <a:normAutofit/>
          </a:bodyPr>
          <a:lstStyle/>
          <a:p>
            <a:r>
              <a:rPr lang="en-US" dirty="0"/>
              <a:t>Banks invested in the stock market too.</a:t>
            </a:r>
          </a:p>
          <a:p>
            <a:r>
              <a:rPr lang="en-US" dirty="0"/>
              <a:t>People buying stocks on margin couldn’t pay back their loans.</a:t>
            </a:r>
          </a:p>
          <a:p>
            <a:r>
              <a:rPr lang="en-US" dirty="0"/>
              <a:t>People went to the bank to withdraw all their money.</a:t>
            </a:r>
          </a:p>
          <a:p>
            <a:r>
              <a:rPr lang="en-US" dirty="0"/>
              <a:t>1 in 4 banks ran out of money and closed permanently.</a:t>
            </a:r>
          </a:p>
          <a:p>
            <a:r>
              <a:rPr lang="en-US" dirty="0"/>
              <a:t>Many lost all the money they had and their entire life savings.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506D3F-8996-44DA-A683-0A70086477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4" y="526843"/>
            <a:ext cx="4514850" cy="21240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F2DAB5-08E3-4A65-BD83-3BF835950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72" y="2885811"/>
            <a:ext cx="5474657" cy="34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41CD-3CE3-4BB3-A78D-16331782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668" y="8389"/>
            <a:ext cx="7155809" cy="1325563"/>
          </a:xfrm>
        </p:spPr>
        <p:txBody>
          <a:bodyPr/>
          <a:lstStyle/>
          <a:p>
            <a:r>
              <a:rPr lang="en-US" dirty="0"/>
              <a:t>The Dust Bowl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D633-71AD-4CC1-BAAF-DAB2B6EB6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8555" y="1582344"/>
            <a:ext cx="5940105" cy="4768122"/>
          </a:xfrm>
        </p:spPr>
        <p:txBody>
          <a:bodyPr/>
          <a:lstStyle/>
          <a:p>
            <a:r>
              <a:rPr lang="en-US" dirty="0"/>
              <a:t>The topsoil in the Great Plains had been overused.</a:t>
            </a:r>
          </a:p>
          <a:p>
            <a:r>
              <a:rPr lang="en-US" dirty="0"/>
              <a:t>A severe drought hit in the early 1930s.</a:t>
            </a:r>
          </a:p>
          <a:p>
            <a:r>
              <a:rPr lang="en-US" dirty="0"/>
              <a:t>Wind storms picked up soil creating huge dust storms, making it impossible to farm for many.</a:t>
            </a:r>
          </a:p>
        </p:txBody>
      </p:sp>
      <p:pic>
        <p:nvPicPr>
          <p:cNvPr id="9" name="Picture 6" descr="dust bowl 3">
            <a:extLst>
              <a:ext uri="{FF2B5EF4-FFF2-40B4-BE49-F238E27FC236}">
                <a16:creationId xmlns:a16="http://schemas.microsoft.com/office/drawing/2014/main" id="{B4D99783-F810-4C0E-BABC-0A66E5435F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03" y="369167"/>
            <a:ext cx="4521665" cy="63648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16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ust bowl2">
            <a:extLst>
              <a:ext uri="{FF2B5EF4-FFF2-40B4-BE49-F238E27FC236}">
                <a16:creationId xmlns:a16="http://schemas.microsoft.com/office/drawing/2014/main" id="{D633E975-28A4-4D8B-B3CE-8057B017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30" y="295413"/>
            <a:ext cx="9647340" cy="639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15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ustbowl888">
            <a:extLst>
              <a:ext uri="{FF2B5EF4-FFF2-40B4-BE49-F238E27FC236}">
                <a16:creationId xmlns:a16="http://schemas.microsoft.com/office/drawing/2014/main" id="{EB93A7E7-A207-45DD-84F5-BACB4721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2505557"/>
            <a:ext cx="5844237" cy="43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ust bowl444">
            <a:extLst>
              <a:ext uri="{FF2B5EF4-FFF2-40B4-BE49-F238E27FC236}">
                <a16:creationId xmlns:a16="http://schemas.microsoft.com/office/drawing/2014/main" id="{2ADB36E1-E572-4E14-9B62-D3E43316F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2847" y="-1"/>
            <a:ext cx="6029153" cy="38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FEE7C-1BDF-41B4-A079-522B4C349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67" y="3934437"/>
            <a:ext cx="4387058" cy="2923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A8C43-7596-40A4-B159-D07F13819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1" y="111328"/>
            <a:ext cx="3050564" cy="22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848F5-2440-41EF-88B9-54F9780D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3" y="463492"/>
            <a:ext cx="11816054" cy="59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64D10-4679-4E17-A5D6-01D1FFA95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50" y="212562"/>
            <a:ext cx="7035959" cy="64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F1E6-FE5B-4573-AADC-B1BA8105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1"/>
            <a:ext cx="10515600" cy="1012554"/>
          </a:xfrm>
        </p:spPr>
        <p:txBody>
          <a:bodyPr/>
          <a:lstStyle/>
          <a:p>
            <a:r>
              <a:rPr lang="en-US" dirty="0"/>
              <a:t>Herbert Hoover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79FEB7-4C32-4BC2-A1F3-ED47D1E10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809" y="786052"/>
            <a:ext cx="8591468" cy="5944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F3B38-B456-47CE-AD0E-128F42C30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8" y="1297356"/>
            <a:ext cx="3001643" cy="51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9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96F0-58FE-49DF-AF1C-D21C841B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03" y="0"/>
            <a:ext cx="10515600" cy="1325563"/>
          </a:xfrm>
        </p:spPr>
        <p:txBody>
          <a:bodyPr/>
          <a:lstStyle/>
          <a:p>
            <a:r>
              <a:rPr lang="en-US" dirty="0"/>
              <a:t>What was the Great Depression?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76F0-9D4E-474B-8550-69FF138A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47" y="1388685"/>
            <a:ext cx="10515600" cy="4351338"/>
          </a:xfrm>
        </p:spPr>
        <p:txBody>
          <a:bodyPr/>
          <a:lstStyle/>
          <a:p>
            <a:r>
              <a:rPr lang="en-US" dirty="0"/>
              <a:t>1929-1941</a:t>
            </a:r>
          </a:p>
          <a:p>
            <a:r>
              <a:rPr lang="en-US" dirty="0"/>
              <a:t>Worst and longest economic crisis in U.S. History</a:t>
            </a:r>
          </a:p>
          <a:p>
            <a:r>
              <a:rPr lang="en-US" dirty="0"/>
              <a:t>U.S. economy collapsed</a:t>
            </a:r>
          </a:p>
          <a:p>
            <a:r>
              <a:rPr lang="en-US" dirty="0"/>
              <a:t>high unemployment</a:t>
            </a:r>
          </a:p>
          <a:p>
            <a:r>
              <a:rPr lang="en-US" dirty="0"/>
              <a:t>businesses closed</a:t>
            </a:r>
          </a:p>
          <a:p>
            <a:r>
              <a:rPr lang="en-US" dirty="0"/>
              <a:t>banks failed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682-3FC5-4EB8-A989-38AAF283C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2" y="2881619"/>
            <a:ext cx="6309918" cy="37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2C53-41D1-4800-A71E-28183DF3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475"/>
            <a:ext cx="10515600" cy="1325563"/>
          </a:xfrm>
        </p:spPr>
        <p:txBody>
          <a:bodyPr/>
          <a:lstStyle/>
          <a:p>
            <a:r>
              <a:rPr lang="en-US" dirty="0"/>
              <a:t>Causes of the Great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B0C8-453C-4C3B-9F89-F424FE25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low interest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uneven distribution of wealth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overproduction and falling demand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tariffs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stock market speculation</a:t>
            </a:r>
          </a:p>
        </p:txBody>
      </p:sp>
      <p:pic>
        <p:nvPicPr>
          <p:cNvPr id="4" name="Picture 6" descr="great depression 12">
            <a:extLst>
              <a:ext uri="{FF2B5EF4-FFF2-40B4-BE49-F238E27FC236}">
                <a16:creationId xmlns:a16="http://schemas.microsoft.com/office/drawing/2014/main" id="{3684EFF7-76B7-49AC-B007-F9CBAEE4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5929" y="3429000"/>
            <a:ext cx="4094128" cy="32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2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E60E-0F8D-48F1-9FA4-38B1DB11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92" y="0"/>
            <a:ext cx="7114563" cy="1325563"/>
          </a:xfrm>
        </p:spPr>
        <p:txBody>
          <a:bodyPr/>
          <a:lstStyle/>
          <a:p>
            <a:r>
              <a:rPr lang="en-US" dirty="0"/>
              <a:t>Low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2625-82BB-42F0-AB2B-502C2A7C8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5413" y="1520168"/>
            <a:ext cx="6434356" cy="4351338"/>
          </a:xfrm>
        </p:spPr>
        <p:txBody>
          <a:bodyPr>
            <a:normAutofit/>
          </a:bodyPr>
          <a:lstStyle/>
          <a:p>
            <a:r>
              <a:rPr lang="en-US" dirty="0"/>
              <a:t>Interest rates are set by the Federal Reserve.</a:t>
            </a:r>
          </a:p>
          <a:p>
            <a:r>
              <a:rPr lang="en-US" dirty="0"/>
              <a:t>Rates were low in the 1920s.</a:t>
            </a:r>
          </a:p>
          <a:p>
            <a:r>
              <a:rPr lang="en-US" dirty="0"/>
              <a:t>Businesses took loans to expand, but were reckless.</a:t>
            </a:r>
          </a:p>
          <a:p>
            <a:r>
              <a:rPr lang="en-US" dirty="0"/>
              <a:t>Banks gave risky loans.</a:t>
            </a:r>
          </a:p>
          <a:p>
            <a:r>
              <a:rPr lang="en-US" dirty="0"/>
              <a:t>When crisis began, the Fed raised rates, making things worse.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99086-26B2-47DD-9214-98BE141D5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" y="3833769"/>
            <a:ext cx="2554294" cy="2768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794475-8CD3-458B-BEF2-5654F5D2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769" y="277112"/>
            <a:ext cx="2769762" cy="24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85F8-25ED-489C-B89F-96885990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Uneven Distribution of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8F0D-F422-4547-B1C2-D0FAC84DF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2083" y="1589673"/>
            <a:ext cx="6694416" cy="4351338"/>
          </a:xfrm>
        </p:spPr>
        <p:txBody>
          <a:bodyPr>
            <a:normAutofit/>
          </a:bodyPr>
          <a:lstStyle/>
          <a:p>
            <a:r>
              <a:rPr lang="en-US" dirty="0"/>
              <a:t>aka – income inequality</a:t>
            </a:r>
          </a:p>
          <a:p>
            <a:r>
              <a:rPr lang="en-US" dirty="0"/>
              <a:t>gap between rich and poor widened.</a:t>
            </a:r>
          </a:p>
          <a:p>
            <a:r>
              <a:rPr lang="en-US" dirty="0"/>
              <a:t>Wealthiest 1% saw income rise by 75% in the 1920s, while everyone else’s only rose 8%.</a:t>
            </a:r>
          </a:p>
          <a:p>
            <a:r>
              <a:rPr lang="en-US" dirty="0"/>
              <a:t>More than 70% of families made less than $2,500 per year.</a:t>
            </a:r>
          </a:p>
          <a:p>
            <a:r>
              <a:rPr lang="en-US" dirty="0"/>
              <a:t>Many people lived off credit.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9E5B05-6BB0-433C-A563-5883DECC77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1" y="2351859"/>
            <a:ext cx="5037526" cy="2826966"/>
          </a:xfrm>
        </p:spPr>
      </p:pic>
    </p:spTree>
    <p:extLst>
      <p:ext uri="{BB962C8B-B14F-4D97-AF65-F5344CB8AC3E}">
        <p14:creationId xmlns:p14="http://schemas.microsoft.com/office/powerpoint/2010/main" val="46156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F0FC-7FC0-48B6-892A-76A1EBE5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9" y="0"/>
            <a:ext cx="11794921" cy="1283515"/>
          </a:xfrm>
        </p:spPr>
        <p:txBody>
          <a:bodyPr>
            <a:normAutofit/>
          </a:bodyPr>
          <a:lstStyle/>
          <a:p>
            <a:r>
              <a:rPr lang="en-US" dirty="0"/>
              <a:t>Overproduction and Falling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EE4C-F651-4C2D-9036-4DDD7CD03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129" y="1425483"/>
            <a:ext cx="5670957" cy="5349569"/>
          </a:xfrm>
        </p:spPr>
        <p:txBody>
          <a:bodyPr>
            <a:normAutofit/>
          </a:bodyPr>
          <a:lstStyle/>
          <a:p>
            <a:r>
              <a:rPr lang="en-US" dirty="0"/>
              <a:t>Factories and farmers were producing more than they could sell.</a:t>
            </a:r>
          </a:p>
          <a:p>
            <a:r>
              <a:rPr lang="en-US" dirty="0"/>
              <a:t>To make up for the lost money, they produced more which made things worse.</a:t>
            </a:r>
          </a:p>
          <a:p>
            <a:r>
              <a:rPr lang="en-US" dirty="0"/>
              <a:t>Eventually, had to lay off workers meaning that there were even fewer people buying products.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1A4036-94A5-4081-A46F-EFDE1778B3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4145"/>
            <a:ext cx="3437066" cy="344511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5D51A-898B-418F-8DE2-B3AF68869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77" y="4574380"/>
            <a:ext cx="3670503" cy="2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BD7F-718C-4297-8AA6-D99DA99C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High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4436-1CAE-4193-A969-066FB0B58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8298" y="1403620"/>
            <a:ext cx="5857437" cy="5454380"/>
          </a:xfrm>
        </p:spPr>
        <p:txBody>
          <a:bodyPr/>
          <a:lstStyle/>
          <a:p>
            <a:r>
              <a:rPr lang="en-US" dirty="0"/>
              <a:t>Congress raised tariffs to help American businesses.</a:t>
            </a:r>
          </a:p>
          <a:p>
            <a:r>
              <a:rPr lang="en-US" dirty="0"/>
              <a:t>Smoot-Hawley Tariff – 1930, raised tariffs to the highest rate in U.S. history</a:t>
            </a:r>
          </a:p>
          <a:p>
            <a:r>
              <a:rPr lang="en-US" dirty="0"/>
              <a:t>In response, other countries put a tariff on American goods causing the sell exports to drop.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A2D833-D727-4384-B361-C9703C7DBF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5" y="1102285"/>
            <a:ext cx="4514850" cy="36099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C2EDA-C776-4DF2-8684-99421AEF0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1" y="4829516"/>
            <a:ext cx="3118465" cy="20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6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40A0-3717-464B-9F59-EB34283A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Stock Market Speculation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0683-E4DA-403A-82D6-77F071236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40398"/>
            <a:ext cx="6909732" cy="4885568"/>
          </a:xfrm>
        </p:spPr>
        <p:txBody>
          <a:bodyPr>
            <a:normAutofit fontScale="92500"/>
          </a:bodyPr>
          <a:lstStyle/>
          <a:p>
            <a:r>
              <a:rPr lang="en-US" dirty="0"/>
              <a:t>By 1929, many Americans were investing in the stock market. (bull market)</a:t>
            </a:r>
          </a:p>
          <a:p>
            <a:r>
              <a:rPr lang="en-US" dirty="0"/>
              <a:t>Dow Jones Industrial Average – (the Dow) is a way to measure the stock market</a:t>
            </a:r>
          </a:p>
          <a:p>
            <a:r>
              <a:rPr lang="en-US" dirty="0"/>
              <a:t>Speculation – buying stocks looking for a quick profit</a:t>
            </a:r>
          </a:p>
          <a:p>
            <a:r>
              <a:rPr lang="en-US" dirty="0"/>
              <a:t>Buying on Margin – buying stocks with borrowed money</a:t>
            </a:r>
          </a:p>
          <a:p>
            <a:r>
              <a:rPr lang="en-US" dirty="0"/>
              <a:t>Stocks were overvalued (Bubble waiting to burst)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4C320-82B9-41F1-8B8E-8F0FD8BB0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32" y="4216679"/>
            <a:ext cx="5181600" cy="2522621"/>
          </a:xfrm>
        </p:spPr>
      </p:pic>
      <p:pic>
        <p:nvPicPr>
          <p:cNvPr id="7" name="Picture 7" descr="Learn_Stock_Market">
            <a:extLst>
              <a:ext uri="{FF2B5EF4-FFF2-40B4-BE49-F238E27FC236}">
                <a16:creationId xmlns:a16="http://schemas.microsoft.com/office/drawing/2014/main" id="{459242B1-58C8-4C09-9642-F63E2827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91" y="1178848"/>
            <a:ext cx="3478634" cy="27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22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469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Herbert Hoover</vt:lpstr>
      <vt:lpstr>What was the Great Depression?</vt:lpstr>
      <vt:lpstr>Causes of the Great Depression</vt:lpstr>
      <vt:lpstr>Low Interest Rates</vt:lpstr>
      <vt:lpstr>Uneven Distribution of Wealth</vt:lpstr>
      <vt:lpstr>Overproduction and Falling Demand</vt:lpstr>
      <vt:lpstr>High Tariffs</vt:lpstr>
      <vt:lpstr>Stock Market Speculation</vt:lpstr>
      <vt:lpstr>Black Tuesday</vt:lpstr>
      <vt:lpstr>Banks Fail</vt:lpstr>
      <vt:lpstr>The Dust Bowl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Burgesss</dc:creator>
  <cp:lastModifiedBy>Dave Burgesss</cp:lastModifiedBy>
  <cp:revision>3</cp:revision>
  <dcterms:created xsi:type="dcterms:W3CDTF">2021-09-22T00:59:41Z</dcterms:created>
  <dcterms:modified xsi:type="dcterms:W3CDTF">2021-09-22T03:05:38Z</dcterms:modified>
</cp:coreProperties>
</file>