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0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ATOMIC Structure and periodicity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 </a:t>
            </a:r>
            <a:r>
              <a:rPr lang="en-US" sz="3200" dirty="0" err="1" smtClean="0"/>
              <a:t>Chem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7595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417" y="-226422"/>
            <a:ext cx="10131425" cy="1456267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725" y="940285"/>
            <a:ext cx="11449594" cy="5695646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Write the full configuration for the following:</a:t>
            </a:r>
          </a:p>
          <a:p>
            <a:pPr lvl="1"/>
            <a:r>
              <a:rPr lang="en-US" sz="2800" dirty="0" smtClean="0"/>
              <a:t>Na</a:t>
            </a:r>
          </a:p>
          <a:p>
            <a:pPr lvl="1"/>
            <a:r>
              <a:rPr lang="en-US" sz="2800" dirty="0" smtClean="0"/>
              <a:t>Sn</a:t>
            </a:r>
            <a:r>
              <a:rPr lang="en-US" sz="2800" baseline="30000" dirty="0" smtClean="0"/>
              <a:t>4+</a:t>
            </a:r>
          </a:p>
          <a:p>
            <a:pPr lvl="1"/>
            <a:r>
              <a:rPr lang="en-US" sz="2800" dirty="0" smtClean="0"/>
              <a:t>P</a:t>
            </a:r>
            <a:r>
              <a:rPr lang="en-US" sz="2800" baseline="30000" dirty="0" smtClean="0"/>
              <a:t>3-</a:t>
            </a:r>
          </a:p>
          <a:p>
            <a:r>
              <a:rPr lang="en-US" sz="3000" dirty="0" smtClean="0"/>
              <a:t>Write the noble gas notation for the following:</a:t>
            </a:r>
          </a:p>
          <a:p>
            <a:pPr lvl="1"/>
            <a:r>
              <a:rPr lang="en-US" sz="2800" dirty="0" err="1" smtClean="0"/>
              <a:t>Pb</a:t>
            </a:r>
            <a:endParaRPr lang="en-US" sz="2800" dirty="0" smtClean="0"/>
          </a:p>
          <a:p>
            <a:pPr lvl="1"/>
            <a:r>
              <a:rPr lang="en-US" sz="2800" dirty="0" smtClean="0"/>
              <a:t>Cu</a:t>
            </a:r>
          </a:p>
          <a:p>
            <a:pPr lvl="1"/>
            <a:r>
              <a:rPr lang="en-US" sz="2800" dirty="0"/>
              <a:t>C</a:t>
            </a:r>
            <a:endParaRPr lang="en-US" sz="2800" dirty="0" smtClean="0"/>
          </a:p>
          <a:p>
            <a:r>
              <a:rPr lang="en-US" sz="3000" dirty="0" smtClean="0"/>
              <a:t>Write the orbital notation for the following:</a:t>
            </a:r>
          </a:p>
          <a:p>
            <a:pPr lvl="1"/>
            <a:r>
              <a:rPr lang="en-US" sz="2800" dirty="0" smtClean="0"/>
              <a:t>Si</a:t>
            </a:r>
          </a:p>
          <a:p>
            <a:pPr lvl="1"/>
            <a:r>
              <a:rPr lang="en-US" sz="2800" dirty="0" smtClean="0"/>
              <a:t>Ti</a:t>
            </a:r>
            <a:r>
              <a:rPr lang="en-US" sz="2800" baseline="30000" dirty="0" smtClean="0"/>
              <a:t>2+</a:t>
            </a:r>
          </a:p>
          <a:p>
            <a:pPr lvl="1"/>
            <a:r>
              <a:rPr lang="en-US" sz="2800" dirty="0" smtClean="0"/>
              <a:t>F</a:t>
            </a:r>
            <a:r>
              <a:rPr lang="en-US" sz="2800" baseline="30000" dirty="0" smtClean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595799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Spectroscopy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9736"/>
            <a:ext cx="10131425" cy="364913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Main ones you need to know:</a:t>
            </a:r>
          </a:p>
          <a:p>
            <a:pPr lvl="1"/>
            <a:r>
              <a:rPr lang="en-US" sz="3200" dirty="0" smtClean="0"/>
              <a:t>Mass Spectroscopy</a:t>
            </a:r>
          </a:p>
          <a:p>
            <a:pPr lvl="1"/>
            <a:r>
              <a:rPr lang="en-US" sz="3200" dirty="0" smtClean="0"/>
              <a:t>Photoelectron Spectroscopy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7720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311090"/>
            <a:ext cx="10131425" cy="1456267"/>
          </a:xfrm>
        </p:spPr>
        <p:txBody>
          <a:bodyPr/>
          <a:lstStyle/>
          <a:p>
            <a:r>
              <a:rPr lang="en-US" dirty="0" smtClean="0"/>
              <a:t>Periodic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67357"/>
            <a:ext cx="10131425" cy="4646506"/>
          </a:xfrm>
        </p:spPr>
        <p:txBody>
          <a:bodyPr numCol="2">
            <a:normAutofit/>
          </a:bodyPr>
          <a:lstStyle/>
          <a:p>
            <a:r>
              <a:rPr lang="en-US" sz="2800" dirty="0" smtClean="0"/>
              <a:t>Need to know for each trend:</a:t>
            </a:r>
          </a:p>
          <a:p>
            <a:pPr lvl="1"/>
            <a:r>
              <a:rPr lang="en-US" sz="2600" dirty="0"/>
              <a:t>General trend across a period and down a group</a:t>
            </a:r>
          </a:p>
          <a:p>
            <a:pPr lvl="1"/>
            <a:r>
              <a:rPr lang="en-US" sz="2600" dirty="0" smtClean="0"/>
              <a:t>How each trend relates to Coulomb’s Law</a:t>
            </a:r>
          </a:p>
          <a:p>
            <a:pPr lvl="1"/>
            <a:r>
              <a:rPr lang="en-US" sz="2600" dirty="0" smtClean="0"/>
              <a:t>Explain differences using CER format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Trends: </a:t>
            </a:r>
          </a:p>
          <a:p>
            <a:pPr lvl="1"/>
            <a:r>
              <a:rPr lang="en-US" sz="2600" dirty="0" smtClean="0"/>
              <a:t>Ionization Energy</a:t>
            </a:r>
          </a:p>
          <a:p>
            <a:pPr lvl="1"/>
            <a:r>
              <a:rPr lang="en-US" sz="2600" dirty="0" smtClean="0"/>
              <a:t>Electron Affinity</a:t>
            </a:r>
          </a:p>
          <a:p>
            <a:pPr lvl="1"/>
            <a:r>
              <a:rPr lang="en-US" sz="2600" dirty="0" smtClean="0"/>
              <a:t>Atomic Radius</a:t>
            </a:r>
          </a:p>
          <a:p>
            <a:pPr lvl="1"/>
            <a:r>
              <a:rPr lang="en-US" sz="2600" dirty="0" smtClean="0"/>
              <a:t>Electronegativity</a:t>
            </a:r>
          </a:p>
          <a:p>
            <a:pPr lvl="1"/>
            <a:r>
              <a:rPr lang="en-US" sz="2600" dirty="0" smtClean="0"/>
              <a:t>Ionic Radius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0987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Spectroscopy</a:t>
            </a:r>
            <a:endParaRPr lang="en-US" dirty="0"/>
          </a:p>
        </p:txBody>
      </p:sp>
      <p:pic>
        <p:nvPicPr>
          <p:cNvPr id="4098" name="Picture 2" descr="Isotopes and mass spectrometry (article) | Khan Acade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448" y="1799271"/>
            <a:ext cx="8236130" cy="463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191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795" y="-108858"/>
            <a:ext cx="10131425" cy="1456267"/>
          </a:xfrm>
        </p:spPr>
        <p:txBody>
          <a:bodyPr/>
          <a:lstStyle/>
          <a:p>
            <a:r>
              <a:rPr lang="en-US" dirty="0" smtClean="0"/>
              <a:t>Photoelectron Spectroscopy</a:t>
            </a:r>
            <a:endParaRPr lang="en-US" dirty="0"/>
          </a:p>
        </p:txBody>
      </p:sp>
      <p:pic>
        <p:nvPicPr>
          <p:cNvPr id="6146" name="Picture 2" descr="Photoemission spectroscopy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023" y="1213815"/>
            <a:ext cx="6293615" cy="518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430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109" y="0"/>
            <a:ext cx="10131425" cy="1456267"/>
          </a:xfrm>
        </p:spPr>
        <p:txBody>
          <a:bodyPr/>
          <a:lstStyle/>
          <a:p>
            <a:r>
              <a:rPr lang="en-US" dirty="0" smtClean="0"/>
              <a:t>Photoelectron Spectroscopy (PES)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109" y="156513"/>
            <a:ext cx="10131425" cy="364913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Two main takeaways:</a:t>
            </a:r>
          </a:p>
          <a:p>
            <a:pPr lvl="1"/>
            <a:r>
              <a:rPr lang="en-US" sz="2800" dirty="0" smtClean="0"/>
              <a:t>Peak height</a:t>
            </a:r>
          </a:p>
          <a:p>
            <a:pPr lvl="1"/>
            <a:r>
              <a:rPr lang="en-US" sz="2800" dirty="0" smtClean="0"/>
              <a:t>Peak positioning</a:t>
            </a:r>
            <a:endParaRPr lang="en-US" sz="2800" dirty="0"/>
          </a:p>
        </p:txBody>
      </p:sp>
      <p:sp>
        <p:nvSpPr>
          <p:cNvPr id="6" name="AutoShape 2" descr="PHOTOELECTRON SPECTROSCOP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960" y="3066369"/>
            <a:ext cx="7868875" cy="337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94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733" y="0"/>
            <a:ext cx="10131425" cy="1456267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423401"/>
              </p:ext>
            </p:extLst>
          </p:nvPr>
        </p:nvGraphicFramePr>
        <p:xfrm>
          <a:off x="463733" y="1155821"/>
          <a:ext cx="11005455" cy="4753296"/>
        </p:xfrm>
        <a:graphic>
          <a:graphicData uri="http://schemas.openxmlformats.org/drawingml/2006/table">
            <a:tbl>
              <a:tblPr/>
              <a:tblGrid>
                <a:gridCol w="5717778">
                  <a:extLst>
                    <a:ext uri="{9D8B030D-6E8A-4147-A177-3AD203B41FA5}">
                      <a16:colId xmlns:a16="http://schemas.microsoft.com/office/drawing/2014/main" val="4109942293"/>
                    </a:ext>
                  </a:extLst>
                </a:gridCol>
                <a:gridCol w="5287677">
                  <a:extLst>
                    <a:ext uri="{9D8B030D-6E8A-4147-A177-3AD203B41FA5}">
                      <a16:colId xmlns:a16="http://schemas.microsoft.com/office/drawing/2014/main" val="3530070414"/>
                    </a:ext>
                  </a:extLst>
                </a:gridCol>
              </a:tblGrid>
              <a:tr h="45620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 Electron configuration and the </a:t>
                      </a:r>
                      <a:r>
                        <a:rPr lang="en-US" sz="2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Aufbau</a:t>
                      </a: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principle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31" marR="68431" marT="45621" marB="456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1.B.2:a</a:t>
                      </a:r>
                      <a:endParaRPr lang="en-US" sz="36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31" marR="68431" marT="45621" marB="456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017213"/>
                  </a:ext>
                </a:extLst>
              </a:tr>
              <a:tr h="45620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 Periodic trends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31" marR="68431" marT="45621" marB="456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1.B.1:b, 1.B.1:c, 1.B.2:b, 1.B.2:d, 1.C.1:c, 1.D.1:b, 2.C.1:a, 2.C.1:b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31" marR="68431" marT="45621" marB="456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303329"/>
                  </a:ext>
                </a:extLst>
              </a:tr>
              <a:tr h="27372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 Properties of light and study of waves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31" marR="68431" marT="45621" marB="456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1.C.2:e, 1.D.3:a, 5.E.4:b</a:t>
                      </a:r>
                      <a:endParaRPr lang="en-US" sz="36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31" marR="68431" marT="45621" marB="456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339947"/>
                  </a:ext>
                </a:extLst>
              </a:tr>
              <a:tr h="45620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6. Atomic spectra of hydrogen and energy levels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31" marR="68431" marT="45621" marB="456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1.B.1:d, 1.B.1:e, 1.D.3:b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31" marR="68431" marT="45621" marB="456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397265"/>
                  </a:ext>
                </a:extLst>
              </a:tr>
              <a:tr h="27372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7. Quantum mechanical model 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31" marR="68431" marT="45621" marB="456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1.C.2:d </a:t>
                      </a:r>
                      <a:endParaRPr lang="en-US" sz="36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31" marR="68431" marT="45621" marB="456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115246"/>
                  </a:ext>
                </a:extLst>
              </a:tr>
              <a:tr h="27372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8. Quantum theory and electron orbitals 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31" marR="68431" marT="45621" marB="456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1.C.2:c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31" marR="68431" marT="45621" marB="456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521331"/>
                  </a:ext>
                </a:extLst>
              </a:tr>
              <a:tr h="27372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9. Orbital shape and energies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31" marR="68431" marT="45621" marB="456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1.C.2:b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31" marR="68431" marT="45621" marB="456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615315"/>
                  </a:ext>
                </a:extLst>
              </a:tr>
              <a:tr h="27372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10. Spectroscopy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31" marR="68431" marT="45621" marB="456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1.D.2:a, 1.D.2:b, 1.D.2:c, 1.D.3:b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31" marR="68431" marT="45621" marB="456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508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07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Wavelength, Frequency, and Energy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02432"/>
            <a:ext cx="10131425" cy="364913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Wavelength—distance between two identical points on a wave</a:t>
            </a:r>
          </a:p>
          <a:p>
            <a:r>
              <a:rPr lang="en-US" sz="2800" dirty="0" smtClean="0"/>
              <a:t>Frequency—how many waves pass a point per unit of time (usually seconds)</a:t>
            </a:r>
          </a:p>
          <a:p>
            <a:r>
              <a:rPr lang="en-US" sz="2800" dirty="0" smtClean="0"/>
              <a:t>Energy—directly correlates to the frequency of the wave. </a:t>
            </a:r>
          </a:p>
          <a:p>
            <a:endParaRPr lang="en-US" sz="2800" dirty="0" smtClean="0"/>
          </a:p>
          <a:p>
            <a:r>
              <a:rPr lang="en-US" sz="2800" dirty="0" smtClean="0"/>
              <a:t>Three equations you need to know: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2964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practice with </a:t>
            </a:r>
            <a:r>
              <a:rPr lang="el-GR" cap="none" dirty="0" smtClean="0"/>
              <a:t>λ</a:t>
            </a:r>
            <a:r>
              <a:rPr lang="en-US" cap="none" dirty="0" smtClean="0"/>
              <a:t>, </a:t>
            </a:r>
            <a:r>
              <a:rPr lang="el-GR" cap="none" dirty="0" smtClean="0"/>
              <a:t>ν</a:t>
            </a:r>
            <a:r>
              <a:rPr lang="en-US" cap="none" dirty="0" smtClean="0"/>
              <a:t>, and E.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235" y="1867747"/>
            <a:ext cx="11096896" cy="431098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Calculate the energy of a photon with a frequency of 6.14x10</a:t>
            </a:r>
            <a:r>
              <a:rPr lang="en-US" sz="2800" baseline="30000" dirty="0" smtClean="0"/>
              <a:t>14</a:t>
            </a:r>
            <a:r>
              <a:rPr lang="en-US" sz="2800" dirty="0" smtClean="0"/>
              <a:t> s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Calculate the wavelength of a photon carrying 1.23x10</a:t>
            </a:r>
            <a:r>
              <a:rPr lang="en-US" sz="2800" baseline="30000" dirty="0" smtClean="0"/>
              <a:t>-19</a:t>
            </a:r>
            <a:r>
              <a:rPr lang="en-US" sz="2800" dirty="0" smtClean="0"/>
              <a:t> J of energy. 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Calculate the frequency of a wave with a wavelength of 789 nm.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3533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1" y="0"/>
            <a:ext cx="10131425" cy="1456267"/>
          </a:xfrm>
        </p:spPr>
        <p:txBody>
          <a:bodyPr/>
          <a:lstStyle/>
          <a:p>
            <a:r>
              <a:rPr lang="en-US" dirty="0" smtClean="0"/>
              <a:t>Hydrogen Line Emission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5359" y="1456267"/>
            <a:ext cx="3415936" cy="364913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Led to Bohr’s model of the Atom!!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1456267"/>
            <a:ext cx="7635238" cy="431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674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139" y="178526"/>
            <a:ext cx="10131425" cy="1456267"/>
          </a:xfrm>
        </p:spPr>
        <p:txBody>
          <a:bodyPr/>
          <a:lstStyle/>
          <a:p>
            <a:r>
              <a:rPr lang="en-US" dirty="0" smtClean="0"/>
              <a:t>Bohr’s Model</a:t>
            </a:r>
            <a:endParaRPr lang="en-US" dirty="0"/>
          </a:p>
        </p:txBody>
      </p:sp>
      <p:pic>
        <p:nvPicPr>
          <p:cNvPr id="2050" name="Picture 2" descr="Diagram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960" y="1229845"/>
            <a:ext cx="4264070" cy="432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357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235" y="322218"/>
            <a:ext cx="10131425" cy="1456267"/>
          </a:xfrm>
        </p:spPr>
        <p:txBody>
          <a:bodyPr/>
          <a:lstStyle/>
          <a:p>
            <a:r>
              <a:rPr lang="en-US" dirty="0" smtClean="0"/>
              <a:t>Quantum Mechanical Model	</a:t>
            </a:r>
            <a:endParaRPr lang="en-US" dirty="0"/>
          </a:p>
        </p:txBody>
      </p:sp>
      <p:pic>
        <p:nvPicPr>
          <p:cNvPr id="3074" name="Picture 2" descr="Electrons in the quantum mechanical model of the atom - Physics Stack  Exch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485" y="1516878"/>
            <a:ext cx="8360229" cy="490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796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of electron placement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Principal Energy Levels</a:t>
            </a:r>
          </a:p>
          <a:p>
            <a:pPr lvl="1"/>
            <a:r>
              <a:rPr lang="en-US" sz="3800" dirty="0" smtClean="0"/>
              <a:t>Sublevels (shape of orbitals)</a:t>
            </a:r>
          </a:p>
          <a:p>
            <a:pPr lvl="2"/>
            <a:r>
              <a:rPr lang="en-US" sz="3600" dirty="0" smtClean="0"/>
              <a:t>Orbitals (orientation in space)</a:t>
            </a:r>
          </a:p>
          <a:p>
            <a:pPr lvl="3"/>
            <a:r>
              <a:rPr lang="en-US" sz="3400" dirty="0" smtClean="0"/>
              <a:t>Spin of electrons</a:t>
            </a:r>
          </a:p>
        </p:txBody>
      </p:sp>
    </p:spTree>
    <p:extLst>
      <p:ext uri="{BB962C8B-B14F-4D97-AF65-F5344CB8AC3E}">
        <p14:creationId xmlns:p14="http://schemas.microsoft.com/office/powerpoint/2010/main" val="2072706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Electrons within an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3" y="1711234"/>
            <a:ext cx="11031583" cy="449362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Represented by electron configurations</a:t>
            </a:r>
          </a:p>
          <a:p>
            <a:r>
              <a:rPr lang="en-US" sz="3600" dirty="0" smtClean="0"/>
              <a:t>Three types</a:t>
            </a:r>
          </a:p>
          <a:p>
            <a:pPr lvl="1"/>
            <a:r>
              <a:rPr lang="en-US" sz="3200" dirty="0" smtClean="0"/>
              <a:t>Full Configuration</a:t>
            </a:r>
          </a:p>
          <a:p>
            <a:pPr lvl="1"/>
            <a:r>
              <a:rPr lang="en-US" sz="3200" dirty="0" smtClean="0"/>
              <a:t>Noble-gas notation</a:t>
            </a:r>
          </a:p>
          <a:p>
            <a:pPr lvl="1"/>
            <a:r>
              <a:rPr lang="en-US" sz="3200" dirty="0" smtClean="0"/>
              <a:t>Orbital notation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r>
              <a:rPr lang="en-US" sz="3200" dirty="0" smtClean="0"/>
              <a:t>Follow three rules to write electron configurations for elements and ions. </a:t>
            </a:r>
          </a:p>
        </p:txBody>
      </p:sp>
    </p:spTree>
    <p:extLst>
      <p:ext uri="{BB962C8B-B14F-4D97-AF65-F5344CB8AC3E}">
        <p14:creationId xmlns:p14="http://schemas.microsoft.com/office/powerpoint/2010/main" val="3317839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468</TotalTime>
  <Words>367</Words>
  <Application>Microsoft Office PowerPoint</Application>
  <PresentationFormat>Widescreen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Celestial</vt:lpstr>
      <vt:lpstr>ATOMIC Structure and periodicity</vt:lpstr>
      <vt:lpstr>Objectives</vt:lpstr>
      <vt:lpstr>Wavelength, Frequency, and Energy Review</vt:lpstr>
      <vt:lpstr>Calculation practice with λ, ν, and E.</vt:lpstr>
      <vt:lpstr>Hydrogen Line Emission Spectrum</vt:lpstr>
      <vt:lpstr>Bohr’s Model</vt:lpstr>
      <vt:lpstr>Quantum Mechanical Model </vt:lpstr>
      <vt:lpstr>Hierarchy of electron placement </vt:lpstr>
      <vt:lpstr>Electrons within an atom</vt:lpstr>
      <vt:lpstr>Practice</vt:lpstr>
      <vt:lpstr>Spectroscopy Techniques</vt:lpstr>
      <vt:lpstr>Periodic Trends</vt:lpstr>
      <vt:lpstr>Mass Spectroscopy</vt:lpstr>
      <vt:lpstr>Photoelectron Spectroscopy</vt:lpstr>
      <vt:lpstr>Photoelectron Spectroscopy (PES)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 and periodicity</dc:title>
  <dc:creator>Virginia Powers</dc:creator>
  <cp:lastModifiedBy>Virginia Powers</cp:lastModifiedBy>
  <cp:revision>7</cp:revision>
  <dcterms:created xsi:type="dcterms:W3CDTF">2022-08-30T14:54:17Z</dcterms:created>
  <dcterms:modified xsi:type="dcterms:W3CDTF">2022-08-31T15:17:13Z</dcterms:modified>
</cp:coreProperties>
</file>