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6"/>
  </p:notesMasterIdLst>
  <p:sldIdLst>
    <p:sldId id="256" r:id="rId2"/>
    <p:sldId id="257" r:id="rId3"/>
    <p:sldId id="259" r:id="rId4"/>
    <p:sldId id="261" r:id="rId5"/>
    <p:sldId id="263" r:id="rId6"/>
    <p:sldId id="265" r:id="rId7"/>
    <p:sldId id="267" r:id="rId8"/>
    <p:sldId id="268" r:id="rId9"/>
    <p:sldId id="270" r:id="rId10"/>
    <p:sldId id="272" r:id="rId11"/>
    <p:sldId id="274" r:id="rId12"/>
    <p:sldId id="276" r:id="rId13"/>
    <p:sldId id="278" r:id="rId14"/>
    <p:sldId id="279" r:id="rId15"/>
    <p:sldId id="281" r:id="rId16"/>
    <p:sldId id="283" r:id="rId17"/>
    <p:sldId id="285" r:id="rId18"/>
    <p:sldId id="287" r:id="rId19"/>
    <p:sldId id="289" r:id="rId20"/>
    <p:sldId id="290" r:id="rId21"/>
    <p:sldId id="292" r:id="rId22"/>
    <p:sldId id="294" r:id="rId23"/>
    <p:sldId id="296" r:id="rId24"/>
    <p:sldId id="298" r:id="rId25"/>
    <p:sldId id="300" r:id="rId26"/>
    <p:sldId id="301" r:id="rId27"/>
    <p:sldId id="303" r:id="rId28"/>
    <p:sldId id="305" r:id="rId29"/>
    <p:sldId id="307" r:id="rId30"/>
    <p:sldId id="309" r:id="rId31"/>
    <p:sldId id="311" r:id="rId32"/>
    <p:sldId id="312" r:id="rId33"/>
    <p:sldId id="314" r:id="rId34"/>
    <p:sldId id="316" r:id="rId35"/>
    <p:sldId id="318" r:id="rId36"/>
    <p:sldId id="320" r:id="rId37"/>
    <p:sldId id="322" r:id="rId38"/>
    <p:sldId id="323" r:id="rId39"/>
    <p:sldId id="325" r:id="rId40"/>
    <p:sldId id="327" r:id="rId41"/>
    <p:sldId id="329" r:id="rId42"/>
    <p:sldId id="331" r:id="rId43"/>
    <p:sldId id="333" r:id="rId44"/>
    <p:sldId id="334" r:id="rId45"/>
    <p:sldId id="336" r:id="rId46"/>
    <p:sldId id="338" r:id="rId47"/>
    <p:sldId id="340" r:id="rId48"/>
    <p:sldId id="342" r:id="rId49"/>
    <p:sldId id="344" r:id="rId50"/>
    <p:sldId id="345" r:id="rId51"/>
    <p:sldId id="347" r:id="rId52"/>
    <p:sldId id="349" r:id="rId53"/>
    <p:sldId id="351" r:id="rId54"/>
    <p:sldId id="353" r:id="rId5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1pPr>
    <a:lvl2pPr marL="0" marR="0" indent="3429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2pPr>
    <a:lvl3pPr marL="0" marR="0" indent="6858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3pPr>
    <a:lvl4pPr marL="0" marR="0" indent="10287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4pPr>
    <a:lvl5pPr marL="0" marR="0" indent="13716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5pPr>
    <a:lvl6pPr marL="0" marR="0" indent="17145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6pPr>
    <a:lvl7pPr marL="0" marR="0" indent="20574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7pPr>
    <a:lvl8pPr marL="0" marR="0" indent="24003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8pPr>
    <a:lvl9pPr marL="0" marR="0" indent="27432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937958"/>
        </a:fontRef>
        <a:srgbClr val="937958"/>
      </a:tcTxStyle>
      <a:tcStyle>
        <a:tcBdr>
          <a:left>
            <a:ln w="12700" cap="flat">
              <a:solidFill>
                <a:srgbClr val="CBC5B7"/>
              </a:solidFill>
              <a:custDash>
                <a:ds d="300000" sp="300000"/>
              </a:custDash>
              <a:miter lim="400000"/>
            </a:ln>
          </a:left>
          <a:right>
            <a:ln w="12700" cap="flat">
              <a:solidFill>
                <a:srgbClr val="CBC5B7"/>
              </a:solidFill>
              <a:custDash>
                <a:ds d="300000" sp="300000"/>
              </a:custDash>
              <a:miter lim="400000"/>
            </a:ln>
          </a:right>
          <a:top>
            <a:ln w="12700" cap="flat">
              <a:solidFill>
                <a:srgbClr val="CBC5B7"/>
              </a:solidFill>
              <a:custDash>
                <a:ds d="300000" sp="300000"/>
              </a:custDash>
              <a:miter lim="400000"/>
            </a:ln>
          </a:top>
          <a:bottom>
            <a:ln w="12700" cap="flat">
              <a:solidFill>
                <a:srgbClr val="CBC5B7"/>
              </a:solidFill>
              <a:custDash>
                <a:ds d="300000" sp="300000"/>
              </a:custDash>
              <a:miter lim="400000"/>
            </a:ln>
          </a:bottom>
          <a:insideH>
            <a:ln w="12700" cap="flat">
              <a:solidFill>
                <a:srgbClr val="CBC5B7"/>
              </a:solidFill>
              <a:custDash>
                <a:ds d="300000" sp="300000"/>
              </a:custDash>
              <a:miter lim="400000"/>
            </a:ln>
          </a:insideH>
          <a:insideV>
            <a:ln w="12700" cap="flat">
              <a:solidFill>
                <a:srgbClr val="CBC5B7"/>
              </a:solidFill>
              <a:custDash>
                <a:ds d="300000" sp="300000"/>
              </a:custDash>
              <a:miter lim="400000"/>
            </a:ln>
          </a:insideV>
        </a:tcBdr>
        <a:fill>
          <a:noFill/>
        </a:fill>
      </a:tcStyle>
    </a:wholeTbl>
    <a:band2H>
      <a:tcTxStyle/>
      <a:tcStyle>
        <a:tcBdr/>
        <a:fill>
          <a:solidFill>
            <a:srgbClr val="C5C7C9">
              <a:alpha val="30000"/>
            </a:srgbClr>
          </a:solidFill>
        </a:fill>
      </a:tcStyle>
    </a:band2H>
    <a:firstCol>
      <a:tcTxStyle b="on" i="off">
        <a:font>
          <a:latin typeface="Baskerville SemiBold"/>
          <a:ea typeface="Baskerville SemiBold"/>
          <a:cs typeface="Baskerville SemiBold"/>
        </a:font>
        <a:srgbClr val="F5F5F5"/>
      </a:tcTxStyle>
      <a:tcStyle>
        <a:tcBdr>
          <a:left>
            <a:ln w="12700" cap="flat">
              <a:solidFill>
                <a:srgbClr val="CBC5B7"/>
              </a:solidFill>
              <a:prstDash val="solid"/>
              <a:miter lim="400000"/>
            </a:ln>
          </a:left>
          <a:right>
            <a:ln w="12700" cap="flat">
              <a:solidFill>
                <a:srgbClr val="CBC5B7"/>
              </a:solidFill>
              <a:custDash>
                <a:ds d="300000" sp="300000"/>
              </a:custDash>
              <a:miter lim="400000"/>
            </a:ln>
          </a:right>
          <a:top>
            <a:ln w="12700" cap="flat">
              <a:solidFill>
                <a:srgbClr val="CBC5B7"/>
              </a:solidFill>
              <a:custDash>
                <a:ds d="300000" sp="300000"/>
              </a:custDash>
              <a:miter lim="400000"/>
            </a:ln>
          </a:top>
          <a:bottom>
            <a:ln w="12700" cap="flat">
              <a:solidFill>
                <a:srgbClr val="CBC5B7"/>
              </a:solidFill>
              <a:custDash>
                <a:ds d="300000" sp="300000"/>
              </a:custDash>
              <a:miter lim="400000"/>
            </a:ln>
          </a:bottom>
          <a:insideH>
            <a:ln w="12700" cap="flat">
              <a:solidFill>
                <a:srgbClr val="CBC5B7"/>
              </a:solidFill>
              <a:custDash>
                <a:ds d="300000" sp="300000"/>
              </a:custDash>
              <a:miter lim="400000"/>
            </a:ln>
          </a:insideH>
          <a:insideV>
            <a:ln w="12700" cap="flat">
              <a:solidFill>
                <a:srgbClr val="CBC5B7"/>
              </a:solidFill>
              <a:custDash>
                <a:ds d="300000" sp="300000"/>
              </a:custDash>
              <a:miter lim="400000"/>
            </a:ln>
          </a:insideV>
        </a:tcBdr>
        <a:fill>
          <a:noFill/>
        </a:fill>
      </a:tcStyle>
    </a:firstCol>
    <a:lastRow>
      <a:tcTxStyle b="on" i="off">
        <a:font>
          <a:latin typeface="Baskerville SemiBold"/>
          <a:ea typeface="Baskerville SemiBold"/>
          <a:cs typeface="Baskerville SemiBold"/>
        </a:font>
        <a:srgbClr val="F5F5F5"/>
      </a:tcTxStyle>
      <a:tcStyle>
        <a:tcBdr>
          <a:left>
            <a:ln w="12700" cap="flat">
              <a:solidFill>
                <a:srgbClr val="CBC5B7"/>
              </a:solidFill>
              <a:custDash>
                <a:ds d="300000" sp="300000"/>
              </a:custDash>
              <a:miter lim="400000"/>
            </a:ln>
          </a:left>
          <a:right>
            <a:ln w="12700" cap="flat">
              <a:solidFill>
                <a:srgbClr val="CBC5B7"/>
              </a:solidFill>
              <a:custDash>
                <a:ds d="300000" sp="300000"/>
              </a:custDash>
              <a:miter lim="400000"/>
            </a:ln>
          </a:right>
          <a:top>
            <a:ln w="12700" cap="flat">
              <a:solidFill>
                <a:srgbClr val="CBC5B7"/>
              </a:solidFill>
              <a:custDash>
                <a:ds d="300000" sp="300000"/>
              </a:custDash>
              <a:miter lim="400000"/>
            </a:ln>
          </a:top>
          <a:bottom>
            <a:ln w="12700" cap="flat">
              <a:solidFill>
                <a:srgbClr val="CBC5B7"/>
              </a:solidFill>
              <a:prstDash val="solid"/>
              <a:miter lim="400000"/>
            </a:ln>
          </a:bottom>
          <a:insideH>
            <a:ln w="12700" cap="flat">
              <a:solidFill>
                <a:srgbClr val="CBC5B7"/>
              </a:solidFill>
              <a:custDash>
                <a:ds d="300000" sp="300000"/>
              </a:custDash>
              <a:miter lim="400000"/>
            </a:ln>
          </a:insideH>
          <a:insideV>
            <a:ln w="12700" cap="flat">
              <a:solidFill>
                <a:srgbClr val="CBC5B7"/>
              </a:solidFill>
              <a:custDash>
                <a:ds d="300000" sp="300000"/>
              </a:custDash>
              <a:miter lim="400000"/>
            </a:ln>
          </a:insideV>
        </a:tcBdr>
        <a:fill>
          <a:noFill/>
        </a:fill>
      </a:tcStyle>
    </a:lastRow>
    <a:firstRow>
      <a:tcTxStyle b="on" i="off">
        <a:font>
          <a:latin typeface="Baskerville SemiBold"/>
          <a:ea typeface="Baskerville SemiBold"/>
          <a:cs typeface="Baskerville SemiBold"/>
        </a:font>
        <a:srgbClr val="F5F5F5"/>
      </a:tcTxStyle>
      <a:tcStyle>
        <a:tcBdr>
          <a:left>
            <a:ln w="12700" cap="flat">
              <a:solidFill>
                <a:srgbClr val="CBC5B7"/>
              </a:solidFill>
              <a:custDash>
                <a:ds d="300000" sp="300000"/>
              </a:custDash>
              <a:miter lim="400000"/>
            </a:ln>
          </a:left>
          <a:right>
            <a:ln w="12700" cap="flat">
              <a:solidFill>
                <a:srgbClr val="CBC5B7"/>
              </a:solidFill>
              <a:custDash>
                <a:ds d="300000" sp="300000"/>
              </a:custDash>
              <a:miter lim="400000"/>
            </a:ln>
          </a:right>
          <a:top>
            <a:ln w="12700" cap="flat">
              <a:solidFill>
                <a:srgbClr val="CBC5B7"/>
              </a:solidFill>
              <a:prstDash val="solid"/>
              <a:miter lim="400000"/>
            </a:ln>
          </a:top>
          <a:bottom>
            <a:ln w="12700" cap="flat">
              <a:solidFill>
                <a:srgbClr val="CBC5B7"/>
              </a:solidFill>
              <a:custDash>
                <a:ds d="300000" sp="300000"/>
              </a:custDash>
              <a:miter lim="400000"/>
            </a:ln>
          </a:bottom>
          <a:insideH>
            <a:ln w="12700" cap="flat">
              <a:solidFill>
                <a:srgbClr val="CBC5B7"/>
              </a:solidFill>
              <a:custDash>
                <a:ds d="300000" sp="300000"/>
              </a:custDash>
              <a:miter lim="400000"/>
            </a:ln>
          </a:insideH>
          <a:insideV>
            <a:ln w="12700" cap="flat">
              <a:solidFill>
                <a:srgbClr val="CBC5B7"/>
              </a:solidFill>
              <a:custDash>
                <a:ds d="300000" sp="300000"/>
              </a:custDash>
              <a:miter lim="400000"/>
            </a:ln>
          </a:insideV>
        </a:tcBdr>
        <a:fill>
          <a:no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5"/>
  </p:normalViewPr>
  <p:slideViewPr>
    <p:cSldViewPr snapToGrid="0">
      <p:cViewPr>
        <p:scale>
          <a:sx n="83" d="100"/>
          <a:sy n="83" d="100"/>
        </p:scale>
        <p:origin x="-1374" y="-12"/>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009005842"/>
      </p:ext>
    </p:extLst>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indent="228600" defTabSz="457200" latinLnBrk="0">
      <a:defRPr sz="2200">
        <a:latin typeface="Lucida Grande"/>
        <a:ea typeface="Lucida Grande"/>
        <a:cs typeface="Lucida Grande"/>
        <a:sym typeface="Lucida Grande"/>
      </a:defRPr>
    </a:lvl2pPr>
    <a:lvl3pPr indent="457200" defTabSz="457200" latinLnBrk="0">
      <a:defRPr sz="2200">
        <a:latin typeface="Lucida Grande"/>
        <a:ea typeface="Lucida Grande"/>
        <a:cs typeface="Lucida Grande"/>
        <a:sym typeface="Lucida Grande"/>
      </a:defRPr>
    </a:lvl3pPr>
    <a:lvl4pPr indent="685800" defTabSz="457200" latinLnBrk="0">
      <a:defRPr sz="2200">
        <a:latin typeface="Lucida Grande"/>
        <a:ea typeface="Lucida Grande"/>
        <a:cs typeface="Lucida Grande"/>
        <a:sym typeface="Lucida Grande"/>
      </a:defRPr>
    </a:lvl4pPr>
    <a:lvl5pPr indent="914400" defTabSz="457200" latinLnBrk="0">
      <a:defRPr sz="2200">
        <a:latin typeface="Lucida Grande"/>
        <a:ea typeface="Lucida Grande"/>
        <a:cs typeface="Lucida Grande"/>
        <a:sym typeface="Lucida Grande"/>
      </a:defRPr>
    </a:lvl5pPr>
    <a:lvl6pPr indent="1143000" defTabSz="457200" latinLnBrk="0">
      <a:defRPr sz="2200">
        <a:latin typeface="Lucida Grande"/>
        <a:ea typeface="Lucida Grande"/>
        <a:cs typeface="Lucida Grande"/>
        <a:sym typeface="Lucida Grande"/>
      </a:defRPr>
    </a:lvl6pPr>
    <a:lvl7pPr indent="1371600" defTabSz="457200" latinLnBrk="0">
      <a:defRPr sz="2200">
        <a:latin typeface="Lucida Grande"/>
        <a:ea typeface="Lucida Grande"/>
        <a:cs typeface="Lucida Grande"/>
        <a:sym typeface="Lucida Grande"/>
      </a:defRPr>
    </a:lvl7pPr>
    <a:lvl8pPr indent="1600200" defTabSz="457200" latinLnBrk="0">
      <a:defRPr sz="2200">
        <a:latin typeface="Lucida Grande"/>
        <a:ea typeface="Lucida Grande"/>
        <a:cs typeface="Lucida Grande"/>
        <a:sym typeface="Lucida Grande"/>
      </a:defRPr>
    </a:lvl8pPr>
    <a:lvl9pPr indent="1828800" defTabSz="457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t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2" name="Title Text"/>
          <p:cNvSpPr txBox="1">
            <a:spLocks noGrp="1"/>
          </p:cNvSpPr>
          <p:nvPr>
            <p:ph type="title"/>
          </p:nvPr>
        </p:nvSpPr>
        <p:spPr>
          <a:prstGeom prst="rect">
            <a:avLst/>
          </a:prstGeom>
        </p:spPr>
        <p:txBody>
          <a:bodyPr/>
          <a:lstStyle/>
          <a:p>
            <a:r>
              <a:t>Title Text</a:t>
            </a:r>
          </a:p>
        </p:txBody>
      </p:sp>
      <p:sp>
        <p:nvSpPr>
          <p:cNvPr id="23" name="Body Level One…"/>
          <p:cNvSpPr txBox="1">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grpSp>
        <p:nvGrpSpPr>
          <p:cNvPr id="39" name="Group"/>
          <p:cNvGrpSpPr/>
          <p:nvPr/>
        </p:nvGrpSpPr>
        <p:grpSpPr>
          <a:xfrm>
            <a:off x="584199" y="571500"/>
            <a:ext cx="11849102" cy="8585201"/>
            <a:chOff x="0" y="0"/>
            <a:chExt cx="11849100" cy="8585200"/>
          </a:xfrm>
        </p:grpSpPr>
        <p:pic>
          <p:nvPicPr>
            <p:cNvPr id="31" name="venetian_dingbat_1.tiff" descr="venetian_dingbat_1.tiff"/>
            <p:cNvPicPr>
              <a:picLocks noChangeAspect="1"/>
            </p:cNvPicPr>
            <p:nvPr/>
          </p:nvPicPr>
          <p:blipFill>
            <a:blip r:embed="rId2"/>
            <a:stretch>
              <a:fillRect/>
            </a:stretch>
          </p:blipFill>
          <p:spPr>
            <a:xfrm>
              <a:off x="0" y="0"/>
              <a:ext cx="1752600" cy="1841500"/>
            </a:xfrm>
            <a:prstGeom prst="rect">
              <a:avLst/>
            </a:prstGeom>
            <a:ln w="12700" cap="flat">
              <a:noFill/>
              <a:miter lim="400000"/>
            </a:ln>
            <a:effectLst>
              <a:outerShdw blurRad="12700" dist="12700" rotWithShape="0">
                <a:srgbClr val="FFFFFF"/>
              </a:outerShdw>
            </a:effectLst>
          </p:spPr>
        </p:pic>
        <p:pic>
          <p:nvPicPr>
            <p:cNvPr id="32" name="venetian_dingbat_1.tiff" descr="venetian_dingbat_1.tiff"/>
            <p:cNvPicPr>
              <a:picLocks noChangeAspect="1"/>
            </p:cNvPicPr>
            <p:nvPr/>
          </p:nvPicPr>
          <p:blipFill>
            <a:blip r:embed="rId2"/>
            <a:stretch>
              <a:fillRect/>
            </a:stretch>
          </p:blipFill>
          <p:spPr>
            <a:xfrm flipH="1">
              <a:off x="10096500" y="0"/>
              <a:ext cx="1752600" cy="1841500"/>
            </a:xfrm>
            <a:prstGeom prst="rect">
              <a:avLst/>
            </a:prstGeom>
            <a:ln w="12700" cap="flat">
              <a:noFill/>
              <a:miter lim="400000"/>
            </a:ln>
            <a:effectLst>
              <a:outerShdw blurRad="12700" dist="12700" rotWithShape="0">
                <a:srgbClr val="FFFFFF"/>
              </a:outerShdw>
            </a:effectLst>
          </p:spPr>
        </p:pic>
        <p:sp>
          <p:nvSpPr>
            <p:cNvPr id="33" name="Line"/>
            <p:cNvSpPr/>
            <p:nvPr/>
          </p:nvSpPr>
          <p:spPr>
            <a:xfrm flipH="1">
              <a:off x="11811000" y="1270000"/>
              <a:ext cx="1" cy="6032500"/>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pic>
          <p:nvPicPr>
            <p:cNvPr id="34" name="venetian_dingbat_1.tiff" descr="venetian_dingbat_1.tiff"/>
            <p:cNvPicPr>
              <a:picLocks noChangeAspect="1"/>
            </p:cNvPicPr>
            <p:nvPr/>
          </p:nvPicPr>
          <p:blipFill>
            <a:blip r:embed="rId2"/>
            <a:stretch>
              <a:fillRect/>
            </a:stretch>
          </p:blipFill>
          <p:spPr>
            <a:xfrm rot="10800000" flipH="1">
              <a:off x="0" y="6743700"/>
              <a:ext cx="1752600" cy="1841500"/>
            </a:xfrm>
            <a:prstGeom prst="rect">
              <a:avLst/>
            </a:prstGeom>
            <a:ln w="12700" cap="flat">
              <a:noFill/>
              <a:miter lim="400000"/>
            </a:ln>
            <a:effectLst>
              <a:outerShdw blurRad="12700" dist="12700" rotWithShape="0">
                <a:srgbClr val="FFFFFF"/>
              </a:outerShdw>
            </a:effectLst>
          </p:spPr>
        </p:pic>
        <p:pic>
          <p:nvPicPr>
            <p:cNvPr id="35" name="venetian_dingbat_1.tiff" descr="venetian_dingbat_1.tiff"/>
            <p:cNvPicPr>
              <a:picLocks noChangeAspect="1"/>
            </p:cNvPicPr>
            <p:nvPr/>
          </p:nvPicPr>
          <p:blipFill>
            <a:blip r:embed="rId2"/>
            <a:stretch>
              <a:fillRect/>
            </a:stretch>
          </p:blipFill>
          <p:spPr>
            <a:xfrm rot="10800000">
              <a:off x="10096500" y="6743700"/>
              <a:ext cx="1752600" cy="1841500"/>
            </a:xfrm>
            <a:prstGeom prst="rect">
              <a:avLst/>
            </a:prstGeom>
            <a:ln w="12700" cap="flat">
              <a:noFill/>
              <a:miter lim="400000"/>
            </a:ln>
            <a:effectLst>
              <a:outerShdw blurRad="12700" dist="12700" rotWithShape="0">
                <a:srgbClr val="FFFFFF"/>
              </a:outerShdw>
            </a:effectLst>
          </p:spPr>
        </p:pic>
        <p:sp>
          <p:nvSpPr>
            <p:cNvPr id="36" name="Line"/>
            <p:cNvSpPr/>
            <p:nvPr/>
          </p:nvSpPr>
          <p:spPr>
            <a:xfrm>
              <a:off x="1206500" y="8534400"/>
              <a:ext cx="9436100" cy="127"/>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37" name="Line"/>
            <p:cNvSpPr/>
            <p:nvPr/>
          </p:nvSpPr>
          <p:spPr>
            <a:xfrm flipH="1">
              <a:off x="25398" y="1285166"/>
              <a:ext cx="1" cy="6019127"/>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38" name="Line"/>
            <p:cNvSpPr/>
            <p:nvPr/>
          </p:nvSpPr>
          <p:spPr>
            <a:xfrm>
              <a:off x="1206500" y="26349"/>
              <a:ext cx="9436100" cy="61"/>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40" name="Title Text"/>
          <p:cNvSpPr txBox="1">
            <a:spLocks noGrp="1"/>
          </p:cNvSpPr>
          <p:nvPr>
            <p:ph type="title"/>
          </p:nvPr>
        </p:nvSpPr>
        <p:spPr>
          <a:xfrm>
            <a:off x="1143000" y="1600200"/>
            <a:ext cx="10718800" cy="3378200"/>
          </a:xfrm>
          <a:prstGeom prst="rect">
            <a:avLst/>
          </a:prstGeom>
        </p:spPr>
        <p:txBody>
          <a:bodyPr anchor="b"/>
          <a:lstStyle/>
          <a:p>
            <a:r>
              <a:t>Title Text</a:t>
            </a:r>
          </a:p>
        </p:txBody>
      </p:sp>
      <p:sp>
        <p:nvSpPr>
          <p:cNvPr id="41" name="Body Level One…"/>
          <p:cNvSpPr txBox="1">
            <a:spLocks noGrp="1"/>
          </p:cNvSpPr>
          <p:nvPr>
            <p:ph type="body" sz="quarter" idx="1"/>
          </p:nvPr>
        </p:nvSpPr>
        <p:spPr>
          <a:xfrm>
            <a:off x="1143000" y="4965700"/>
            <a:ext cx="10718800" cy="1130300"/>
          </a:xfrm>
          <a:prstGeom prst="rect">
            <a:avLst/>
          </a:prstGeom>
        </p:spPr>
        <p:txBody>
          <a:bodyPr anchor="t"/>
          <a:lstStyle>
            <a:lvl1pPr marL="0" indent="0" algn="ctr">
              <a:spcBef>
                <a:spcPts val="0"/>
              </a:spcBef>
              <a:buSzTx/>
              <a:buNone/>
            </a:lvl1pPr>
            <a:lvl2pPr marL="0" indent="0" algn="ctr">
              <a:spcBef>
                <a:spcPts val="0"/>
              </a:spcBef>
              <a:buSzTx/>
              <a:buNone/>
            </a:lvl2pPr>
            <a:lvl3pPr marL="0" indent="0" algn="ctr">
              <a:spcBef>
                <a:spcPts val="0"/>
              </a:spcBef>
              <a:buSzTx/>
              <a:buNone/>
            </a:lvl3pPr>
            <a:lvl4pPr marL="0" indent="0" algn="ctr">
              <a:spcBef>
                <a:spcPts val="0"/>
              </a:spcBef>
              <a:buSzTx/>
              <a:buNone/>
            </a:lvl4pPr>
            <a:lvl5pPr marL="0" indent="0" algn="ctr">
              <a:spcBef>
                <a:spcPts val="0"/>
              </a:spcBef>
              <a:buSzTx/>
              <a:buNone/>
            </a:lvl5pPr>
          </a:lstStyle>
          <a:p>
            <a:r>
              <a:t>Body Level One</a:t>
            </a:r>
          </a:p>
          <a:p>
            <a:pPr lvl="1"/>
            <a:r>
              <a:t>Body Level Two</a:t>
            </a:r>
          </a:p>
          <a:p>
            <a:pPr lvl="2"/>
            <a:r>
              <a:t>Body Level Three</a:t>
            </a:r>
          </a:p>
          <a:p>
            <a:pPr lvl="3"/>
            <a:r>
              <a:t>Body Level Four</a:t>
            </a:r>
          </a:p>
          <a:p>
            <a:pPr lvl="4"/>
            <a:r>
              <a:t>Body Level Five</a:t>
            </a:r>
          </a:p>
        </p:txBody>
      </p:sp>
      <p:sp>
        <p:nvSpPr>
          <p:cNvPr id="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tif"/><Relationship Id="rId5" Type="http://schemas.openxmlformats.org/officeDocument/2006/relationships/image" Target="../media/image3.tif"/><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grpSp>
        <p:nvGrpSpPr>
          <p:cNvPr id="12" name="Group"/>
          <p:cNvGrpSpPr/>
          <p:nvPr/>
        </p:nvGrpSpPr>
        <p:grpSpPr>
          <a:xfrm>
            <a:off x="495300" y="571500"/>
            <a:ext cx="12014200" cy="8648700"/>
            <a:chOff x="0" y="0"/>
            <a:chExt cx="12014200" cy="8648700"/>
          </a:xfrm>
        </p:grpSpPr>
        <p:pic>
          <p:nvPicPr>
            <p:cNvPr id="2" name="venetian_dingbat_2.tiff" descr="venetian_dingbat_2.tiff"/>
            <p:cNvPicPr>
              <a:picLocks noChangeAspect="1"/>
            </p:cNvPicPr>
            <p:nvPr/>
          </p:nvPicPr>
          <p:blipFill>
            <a:blip r:embed="rId5"/>
            <a:stretch>
              <a:fillRect/>
            </a:stretch>
          </p:blipFill>
          <p:spPr>
            <a:xfrm flipH="1">
              <a:off x="11887200" y="8521700"/>
              <a:ext cx="127000" cy="127000"/>
            </a:xfrm>
            <a:prstGeom prst="rect">
              <a:avLst/>
            </a:prstGeom>
            <a:ln w="12700" cap="flat">
              <a:noFill/>
              <a:miter lim="400000"/>
            </a:ln>
            <a:effectLst/>
          </p:spPr>
        </p:pic>
        <p:pic>
          <p:nvPicPr>
            <p:cNvPr id="3" name="venetian_dingbat_1.tiff" descr="venetian_dingbat_1.tiff"/>
            <p:cNvPicPr>
              <a:picLocks noChangeAspect="1"/>
            </p:cNvPicPr>
            <p:nvPr/>
          </p:nvPicPr>
          <p:blipFill>
            <a:blip r:embed="rId6"/>
            <a:stretch>
              <a:fillRect/>
            </a:stretch>
          </p:blipFill>
          <p:spPr>
            <a:xfrm flipH="1">
              <a:off x="10185400" y="0"/>
              <a:ext cx="1752600" cy="1841500"/>
            </a:xfrm>
            <a:prstGeom prst="rect">
              <a:avLst/>
            </a:prstGeom>
            <a:ln w="12700" cap="flat">
              <a:noFill/>
              <a:miter lim="400000"/>
            </a:ln>
            <a:effectLst>
              <a:outerShdw blurRad="12700" dist="12700" rotWithShape="0">
                <a:srgbClr val="FFFFFF"/>
              </a:outerShdw>
            </a:effectLst>
          </p:spPr>
        </p:pic>
        <p:pic>
          <p:nvPicPr>
            <p:cNvPr id="4" name="venetian_dingbat_1.tiff" descr="venetian_dingbat_1.tiff"/>
            <p:cNvPicPr>
              <a:picLocks noChangeAspect="1"/>
            </p:cNvPicPr>
            <p:nvPr/>
          </p:nvPicPr>
          <p:blipFill>
            <a:blip r:embed="rId6"/>
            <a:stretch>
              <a:fillRect/>
            </a:stretch>
          </p:blipFill>
          <p:spPr>
            <a:xfrm>
              <a:off x="88900" y="0"/>
              <a:ext cx="1752600" cy="1841500"/>
            </a:xfrm>
            <a:prstGeom prst="rect">
              <a:avLst/>
            </a:prstGeom>
            <a:ln w="12700" cap="flat">
              <a:noFill/>
              <a:miter lim="400000"/>
            </a:ln>
            <a:effectLst>
              <a:outerShdw blurRad="12700" dist="12700" rotWithShape="0">
                <a:srgbClr val="FFFFFF"/>
              </a:outerShdw>
            </a:effectLst>
          </p:spPr>
        </p:pic>
        <p:pic>
          <p:nvPicPr>
            <p:cNvPr id="5" name="venetian_dingbat_2.tiff" descr="venetian_dingbat_2.tiff"/>
            <p:cNvPicPr>
              <a:picLocks noChangeAspect="1"/>
            </p:cNvPicPr>
            <p:nvPr/>
          </p:nvPicPr>
          <p:blipFill>
            <a:blip r:embed="rId5"/>
            <a:stretch>
              <a:fillRect/>
            </a:stretch>
          </p:blipFill>
          <p:spPr>
            <a:xfrm>
              <a:off x="0" y="8521700"/>
              <a:ext cx="127000" cy="127000"/>
            </a:xfrm>
            <a:prstGeom prst="rect">
              <a:avLst/>
            </a:prstGeom>
            <a:ln w="12700" cap="flat">
              <a:noFill/>
              <a:miter lim="400000"/>
            </a:ln>
            <a:effectLst/>
          </p:spPr>
        </p:pic>
        <p:sp>
          <p:nvSpPr>
            <p:cNvPr id="6" name="Line"/>
            <p:cNvSpPr/>
            <p:nvPr/>
          </p:nvSpPr>
          <p:spPr>
            <a:xfrm>
              <a:off x="1295400" y="25400"/>
              <a:ext cx="9436100" cy="1"/>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7" name="Line"/>
            <p:cNvSpPr/>
            <p:nvPr/>
          </p:nvSpPr>
          <p:spPr>
            <a:xfrm>
              <a:off x="95247" y="8535862"/>
              <a:ext cx="11817353" cy="79"/>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8" name="Line"/>
            <p:cNvSpPr/>
            <p:nvPr/>
          </p:nvSpPr>
          <p:spPr>
            <a:xfrm>
              <a:off x="114300" y="1968500"/>
              <a:ext cx="11785600" cy="2"/>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9" name="Line"/>
            <p:cNvSpPr/>
            <p:nvPr/>
          </p:nvSpPr>
          <p:spPr>
            <a:xfrm>
              <a:off x="107719" y="2019391"/>
              <a:ext cx="11792181" cy="114"/>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10" name="Line"/>
            <p:cNvSpPr/>
            <p:nvPr/>
          </p:nvSpPr>
          <p:spPr>
            <a:xfrm flipH="1">
              <a:off x="114298" y="1285166"/>
              <a:ext cx="1" cy="7261934"/>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11" name="Line"/>
            <p:cNvSpPr/>
            <p:nvPr/>
          </p:nvSpPr>
          <p:spPr>
            <a:xfrm flipH="1">
              <a:off x="11899899" y="1276080"/>
              <a:ext cx="1" cy="7264807"/>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13" name="Title Text"/>
          <p:cNvSpPr txBox="1">
            <a:spLocks noGrp="1"/>
          </p:cNvSpPr>
          <p:nvPr>
            <p:ph type="title"/>
          </p:nvPr>
        </p:nvSpPr>
        <p:spPr>
          <a:xfrm>
            <a:off x="1143000" y="825500"/>
            <a:ext cx="10718800" cy="1524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r>
              <a:t>Title Text</a:t>
            </a:r>
          </a:p>
        </p:txBody>
      </p:sp>
      <p:sp>
        <p:nvSpPr>
          <p:cNvPr id="14" name="Body Level One…"/>
          <p:cNvSpPr txBox="1">
            <a:spLocks noGrp="1"/>
          </p:cNvSpPr>
          <p:nvPr>
            <p:ph type="body" idx="1"/>
          </p:nvPr>
        </p:nvSpPr>
        <p:spPr>
          <a:xfrm>
            <a:off x="1143000" y="2882900"/>
            <a:ext cx="10718800" cy="6045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buBlip>
                <a:blip r:embed="rId7"/>
              </a:buBlip>
            </a:lvl1pPr>
            <a:lvl2pPr>
              <a:buBlip>
                <a:blip r:embed="rId7"/>
              </a:buBlip>
            </a:lvl2pPr>
            <a:lvl3pPr>
              <a:buBlip>
                <a:blip r:embed="rId7"/>
              </a:buBlip>
            </a:lvl3pPr>
            <a:lvl4pPr>
              <a:buBlip>
                <a:blip r:embed="rId7"/>
              </a:buBlip>
            </a:lvl4pPr>
            <a:lvl5pPr>
              <a:buBlip>
                <a:blip r:embed="rId7"/>
              </a:buBlip>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6362700" y="8953500"/>
            <a:ext cx="292100" cy="304800"/>
          </a:xfrm>
          <a:prstGeom prst="rect">
            <a:avLst/>
          </a:prstGeom>
          <a:gradFill>
            <a:gsLst>
              <a:gs pos="0">
                <a:srgbClr val="F1ECD6"/>
              </a:gs>
              <a:gs pos="100000">
                <a:srgbClr val="F1E6BD"/>
              </a:gs>
            </a:gsLst>
            <a:lin ang="5400000"/>
          </a:gradFill>
          <a:ln w="12700">
            <a:miter lim="400000"/>
          </a:ln>
        </p:spPr>
        <p:txBody>
          <a:bodyPr wrap="none" lIns="50800" tIns="50800" rIns="50800" bIns="50800">
            <a:spAutoFit/>
          </a:bodyPr>
          <a:lstStyle>
            <a:lvl1pPr>
              <a:defRPr sz="1400" i="0">
                <a:solidFill>
                  <a:srgbClr val="63482A"/>
                </a:solidFill>
                <a:latin typeface="Baskerville SemiBold"/>
                <a:ea typeface="Baskerville SemiBold"/>
                <a:cs typeface="Baskerville SemiBold"/>
                <a:sym typeface="Baskerville SemiBold"/>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1pPr>
      <a:lvl2pPr marL="0" marR="0" indent="2286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2pPr>
      <a:lvl3pPr marL="0" marR="0" indent="4572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3pPr>
      <a:lvl4pPr marL="0" marR="0" indent="6858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4pPr>
      <a:lvl5pPr marL="0" marR="0" indent="9144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5pPr>
      <a:lvl6pPr marL="0" marR="0" indent="11430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6pPr>
      <a:lvl7pPr marL="0" marR="0" indent="13716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7pPr>
      <a:lvl8pPr marL="0" marR="0" indent="16002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8pPr>
      <a:lvl9pPr marL="0" marR="0" indent="18288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9pPr>
    </p:titleStyle>
    <p:bodyStyle>
      <a:lvl1pPr marL="571500" marR="0" indent="-571500" algn="l" defTabSz="584200" rtl="0" latinLnBrk="0">
        <a:lnSpc>
          <a:spcPct val="100000"/>
        </a:lnSpc>
        <a:spcBef>
          <a:spcPts val="2800"/>
        </a:spcBef>
        <a:spcAft>
          <a:spcPts val="0"/>
        </a:spcAft>
        <a:buClrTx/>
        <a:buSzPct val="60000"/>
        <a:buFontTx/>
        <a:buBlip>
          <a:blip r:embed="rId7"/>
        </a:buBlip>
        <a:tabLst/>
        <a:defRPr sz="3600" b="0" i="0" u="none" strike="noStrike" cap="none" spc="0" baseline="0">
          <a:ln>
            <a:noFill/>
          </a:ln>
          <a:solidFill>
            <a:srgbClr val="7B5E2F"/>
          </a:solidFill>
          <a:uFillTx/>
          <a:latin typeface="+mn-lt"/>
          <a:ea typeface="+mn-ea"/>
          <a:cs typeface="+mn-cs"/>
          <a:sym typeface="Baskerville"/>
        </a:defRPr>
      </a:lvl1pPr>
      <a:lvl2pPr marL="1016000" marR="0" indent="-571500" algn="l" defTabSz="584200" rtl="0" latinLnBrk="0">
        <a:lnSpc>
          <a:spcPct val="100000"/>
        </a:lnSpc>
        <a:spcBef>
          <a:spcPts val="2800"/>
        </a:spcBef>
        <a:spcAft>
          <a:spcPts val="0"/>
        </a:spcAft>
        <a:buClrTx/>
        <a:buSzPct val="60000"/>
        <a:buFontTx/>
        <a:buBlip>
          <a:blip r:embed="rId7"/>
        </a:buBlip>
        <a:tabLst/>
        <a:defRPr sz="3600" b="0" i="0" u="none" strike="noStrike" cap="none" spc="0" baseline="0">
          <a:ln>
            <a:noFill/>
          </a:ln>
          <a:solidFill>
            <a:srgbClr val="7B5E2F"/>
          </a:solidFill>
          <a:uFillTx/>
          <a:latin typeface="+mn-lt"/>
          <a:ea typeface="+mn-ea"/>
          <a:cs typeface="+mn-cs"/>
          <a:sym typeface="Baskerville"/>
        </a:defRPr>
      </a:lvl2pPr>
      <a:lvl3pPr marL="1460500" marR="0" indent="-571500" algn="l" defTabSz="584200" rtl="0" latinLnBrk="0">
        <a:lnSpc>
          <a:spcPct val="100000"/>
        </a:lnSpc>
        <a:spcBef>
          <a:spcPts val="2800"/>
        </a:spcBef>
        <a:spcAft>
          <a:spcPts val="0"/>
        </a:spcAft>
        <a:buClrTx/>
        <a:buSzPct val="60000"/>
        <a:buFontTx/>
        <a:buBlip>
          <a:blip r:embed="rId7"/>
        </a:buBlip>
        <a:tabLst/>
        <a:defRPr sz="3600" b="0" i="0" u="none" strike="noStrike" cap="none" spc="0" baseline="0">
          <a:ln>
            <a:noFill/>
          </a:ln>
          <a:solidFill>
            <a:srgbClr val="7B5E2F"/>
          </a:solidFill>
          <a:uFillTx/>
          <a:latin typeface="+mn-lt"/>
          <a:ea typeface="+mn-ea"/>
          <a:cs typeface="+mn-cs"/>
          <a:sym typeface="Baskerville"/>
        </a:defRPr>
      </a:lvl3pPr>
      <a:lvl4pPr marL="1905000" marR="0" indent="-571500" algn="l" defTabSz="584200" rtl="0" latinLnBrk="0">
        <a:lnSpc>
          <a:spcPct val="100000"/>
        </a:lnSpc>
        <a:spcBef>
          <a:spcPts val="2800"/>
        </a:spcBef>
        <a:spcAft>
          <a:spcPts val="0"/>
        </a:spcAft>
        <a:buClrTx/>
        <a:buSzPct val="60000"/>
        <a:buFontTx/>
        <a:buBlip>
          <a:blip r:embed="rId7"/>
        </a:buBlip>
        <a:tabLst/>
        <a:defRPr sz="3600" b="0" i="0" u="none" strike="noStrike" cap="none" spc="0" baseline="0">
          <a:ln>
            <a:noFill/>
          </a:ln>
          <a:solidFill>
            <a:srgbClr val="7B5E2F"/>
          </a:solidFill>
          <a:uFillTx/>
          <a:latin typeface="+mn-lt"/>
          <a:ea typeface="+mn-ea"/>
          <a:cs typeface="+mn-cs"/>
          <a:sym typeface="Baskerville"/>
        </a:defRPr>
      </a:lvl4pPr>
      <a:lvl5pPr marL="2349500" marR="0" indent="-571500" algn="l" defTabSz="584200" rtl="0" latinLnBrk="0">
        <a:lnSpc>
          <a:spcPct val="100000"/>
        </a:lnSpc>
        <a:spcBef>
          <a:spcPts val="2800"/>
        </a:spcBef>
        <a:spcAft>
          <a:spcPts val="0"/>
        </a:spcAft>
        <a:buClrTx/>
        <a:buSzPct val="60000"/>
        <a:buFontTx/>
        <a:buBlip>
          <a:blip r:embed="rId7"/>
        </a:buBlip>
        <a:tabLst/>
        <a:defRPr sz="3600" b="0" i="0" u="none" strike="noStrike" cap="none" spc="0" baseline="0">
          <a:ln>
            <a:noFill/>
          </a:ln>
          <a:solidFill>
            <a:srgbClr val="7B5E2F"/>
          </a:solidFill>
          <a:uFillTx/>
          <a:latin typeface="+mn-lt"/>
          <a:ea typeface="+mn-ea"/>
          <a:cs typeface="+mn-cs"/>
          <a:sym typeface="Baskerville"/>
        </a:defRPr>
      </a:lvl5pPr>
      <a:lvl6pPr marL="2794000" marR="0" indent="-571500" algn="l" defTabSz="584200" rtl="0" latinLnBrk="0">
        <a:lnSpc>
          <a:spcPct val="100000"/>
        </a:lnSpc>
        <a:spcBef>
          <a:spcPts val="2800"/>
        </a:spcBef>
        <a:spcAft>
          <a:spcPts val="0"/>
        </a:spcAft>
        <a:buClrTx/>
        <a:buSzPct val="60000"/>
        <a:buFontTx/>
        <a:buBlip>
          <a:blip r:embed="rId7"/>
        </a:buBlip>
        <a:tabLst/>
        <a:defRPr sz="3600" b="0" i="0" u="none" strike="noStrike" cap="none" spc="0" baseline="0">
          <a:ln>
            <a:noFill/>
          </a:ln>
          <a:solidFill>
            <a:srgbClr val="7B5E2F"/>
          </a:solidFill>
          <a:uFillTx/>
          <a:latin typeface="+mn-lt"/>
          <a:ea typeface="+mn-ea"/>
          <a:cs typeface="+mn-cs"/>
          <a:sym typeface="Baskerville"/>
        </a:defRPr>
      </a:lvl6pPr>
      <a:lvl7pPr marL="3238500" marR="0" indent="-571500" algn="l" defTabSz="584200" rtl="0" latinLnBrk="0">
        <a:lnSpc>
          <a:spcPct val="100000"/>
        </a:lnSpc>
        <a:spcBef>
          <a:spcPts val="2800"/>
        </a:spcBef>
        <a:spcAft>
          <a:spcPts val="0"/>
        </a:spcAft>
        <a:buClrTx/>
        <a:buSzPct val="60000"/>
        <a:buFontTx/>
        <a:buBlip>
          <a:blip r:embed="rId7"/>
        </a:buBlip>
        <a:tabLst/>
        <a:defRPr sz="3600" b="0" i="0" u="none" strike="noStrike" cap="none" spc="0" baseline="0">
          <a:ln>
            <a:noFill/>
          </a:ln>
          <a:solidFill>
            <a:srgbClr val="7B5E2F"/>
          </a:solidFill>
          <a:uFillTx/>
          <a:latin typeface="+mn-lt"/>
          <a:ea typeface="+mn-ea"/>
          <a:cs typeface="+mn-cs"/>
          <a:sym typeface="Baskerville"/>
        </a:defRPr>
      </a:lvl7pPr>
      <a:lvl8pPr marL="3683000" marR="0" indent="-571500" algn="l" defTabSz="584200" rtl="0" latinLnBrk="0">
        <a:lnSpc>
          <a:spcPct val="100000"/>
        </a:lnSpc>
        <a:spcBef>
          <a:spcPts val="2800"/>
        </a:spcBef>
        <a:spcAft>
          <a:spcPts val="0"/>
        </a:spcAft>
        <a:buClrTx/>
        <a:buSzPct val="60000"/>
        <a:buFontTx/>
        <a:buBlip>
          <a:blip r:embed="rId7"/>
        </a:buBlip>
        <a:tabLst/>
        <a:defRPr sz="3600" b="0" i="0" u="none" strike="noStrike" cap="none" spc="0" baseline="0">
          <a:ln>
            <a:noFill/>
          </a:ln>
          <a:solidFill>
            <a:srgbClr val="7B5E2F"/>
          </a:solidFill>
          <a:uFillTx/>
          <a:latin typeface="+mn-lt"/>
          <a:ea typeface="+mn-ea"/>
          <a:cs typeface="+mn-cs"/>
          <a:sym typeface="Baskerville"/>
        </a:defRPr>
      </a:lvl8pPr>
      <a:lvl9pPr marL="4127500" marR="0" indent="-571500" algn="l" defTabSz="584200" rtl="0" latinLnBrk="0">
        <a:lnSpc>
          <a:spcPct val="100000"/>
        </a:lnSpc>
        <a:spcBef>
          <a:spcPts val="2800"/>
        </a:spcBef>
        <a:spcAft>
          <a:spcPts val="0"/>
        </a:spcAft>
        <a:buClrTx/>
        <a:buSzPct val="60000"/>
        <a:buFontTx/>
        <a:buBlip>
          <a:blip r:embed="rId7"/>
        </a:buBlip>
        <a:tabLst/>
        <a:defRPr sz="3600" b="0" i="0" u="none" strike="noStrike" cap="none" spc="0" baseline="0">
          <a:ln>
            <a:noFill/>
          </a:ln>
          <a:solidFill>
            <a:srgbClr val="7B5E2F"/>
          </a:solidFill>
          <a:uFillTx/>
          <a:latin typeface="+mn-lt"/>
          <a:ea typeface="+mn-ea"/>
          <a:cs typeface="+mn-cs"/>
          <a:sym typeface="Baskerville"/>
        </a:defRPr>
      </a:lvl9pPr>
    </p:bodyStyle>
    <p:otherStyle>
      <a:lvl1pPr marL="0" marR="0" indent="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1pPr>
      <a:lvl2pPr marL="0" marR="0" indent="2286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2pPr>
      <a:lvl3pPr marL="0" marR="0" indent="4572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3pPr>
      <a:lvl4pPr marL="0" marR="0" indent="6858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4pPr>
      <a:lvl5pPr marL="0" marR="0" indent="9144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5pPr>
      <a:lvl6pPr marL="0" marR="0" indent="11430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6pPr>
      <a:lvl7pPr marL="0" marR="0" indent="13716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7pPr>
      <a:lvl8pPr marL="0" marR="0" indent="16002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8pPr>
      <a:lvl9pPr marL="0" marR="0" indent="18288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6.png"/><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3.png"/><Relationship Id="rId1" Type="http://schemas.openxmlformats.org/officeDocument/2006/relationships/slideLayout" Target="../slideLayouts/slideLayout1.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7.png"/><Relationship Id="rId1" Type="http://schemas.openxmlformats.org/officeDocument/2006/relationships/slideLayout" Target="../slideLayouts/slideLayout1.xml"/><Relationship Id="rId4" Type="http://schemas.openxmlformats.org/officeDocument/2006/relationships/image" Target="../media/image30.png"/></Relationships>
</file>

<file path=ppt/slides/_rels/slide2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1.xml"/><Relationship Id="rId4" Type="http://schemas.openxmlformats.org/officeDocument/2006/relationships/image" Target="../media/image33.png"/></Relationships>
</file>

<file path=ppt/slides/_rels/slide2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1.xml"/><Relationship Id="rId4" Type="http://schemas.openxmlformats.org/officeDocument/2006/relationships/image" Target="../media/image3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png"/><Relationship Id="rId1" Type="http://schemas.openxmlformats.org/officeDocument/2006/relationships/slideLayout" Target="../slideLayouts/slideLayout1.xml"/><Relationship Id="rId5" Type="http://schemas.openxmlformats.org/officeDocument/2006/relationships/image" Target="../media/image45.png"/><Relationship Id="rId4" Type="http://schemas.openxmlformats.org/officeDocument/2006/relationships/image" Target="../media/image44.png"/></Relationships>
</file>

<file path=ppt/slides/_rels/slide45.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1.png"/><Relationship Id="rId1" Type="http://schemas.openxmlformats.org/officeDocument/2006/relationships/slideLayout" Target="../slideLayouts/slideLayout1.xml"/><Relationship Id="rId4" Type="http://schemas.openxmlformats.org/officeDocument/2006/relationships/image" Target="../media/image46.png"/></Relationships>
</file>

<file path=ppt/slides/_rels/slide4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8.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17.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12.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1.png"/><Relationship Id="rId1" Type="http://schemas.openxmlformats.org/officeDocument/2006/relationships/slideLayout" Target="../slideLayouts/slideLayout1.xml"/><Relationship Id="rId4" Type="http://schemas.openxmlformats.org/officeDocument/2006/relationships/image" Target="../media/image47.png"/></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1.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Daily Math Review"/>
          <p:cNvSpPr txBox="1">
            <a:spLocks noGrp="1"/>
          </p:cNvSpPr>
          <p:nvPr>
            <p:ph type="title"/>
          </p:nvPr>
        </p:nvSpPr>
        <p:spPr>
          <a:prstGeom prst="rect">
            <a:avLst/>
          </a:prstGeom>
        </p:spPr>
        <p:txBody>
          <a:bodyPr/>
          <a:lstStyle/>
          <a:p>
            <a:r>
              <a:t>Daily Math Review</a:t>
            </a:r>
          </a:p>
        </p:txBody>
      </p:sp>
      <p:sp>
        <p:nvSpPr>
          <p:cNvPr id="52" name="6th grade…"/>
          <p:cNvSpPr txBox="1">
            <a:spLocks noGrp="1"/>
          </p:cNvSpPr>
          <p:nvPr>
            <p:ph type="body" sz="quarter" idx="1"/>
          </p:nvPr>
        </p:nvSpPr>
        <p:spPr>
          <a:xfrm>
            <a:off x="1143000" y="4965700"/>
            <a:ext cx="10718800" cy="1689100"/>
          </a:xfrm>
          <a:prstGeom prst="rect">
            <a:avLst/>
          </a:prstGeom>
        </p:spPr>
        <p:txBody>
          <a:bodyPr/>
          <a:lstStyle/>
          <a:p>
            <a:r>
              <a:t>6th grade</a:t>
            </a:r>
          </a:p>
          <a:p>
            <a:r>
              <a:t>Benchmark 4</a:t>
            </a:r>
          </a:p>
          <a:p>
            <a:r>
              <a:t>Week 1</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Week 2, Day 3"/>
          <p:cNvSpPr txBox="1">
            <a:spLocks noGrp="1"/>
          </p:cNvSpPr>
          <p:nvPr>
            <p:ph type="title"/>
          </p:nvPr>
        </p:nvSpPr>
        <p:spPr>
          <a:prstGeom prst="rect">
            <a:avLst/>
          </a:prstGeom>
        </p:spPr>
        <p:txBody>
          <a:bodyPr/>
          <a:lstStyle/>
          <a:p>
            <a:r>
              <a:t>Week 2, Day 3</a:t>
            </a:r>
          </a:p>
        </p:txBody>
      </p:sp>
      <p:sp>
        <p:nvSpPr>
          <p:cNvPr id="320" name="1. How many vertices…"/>
          <p:cNvSpPr txBox="1"/>
          <p:nvPr/>
        </p:nvSpPr>
        <p:spPr>
          <a:xfrm>
            <a:off x="646360" y="2609850"/>
            <a:ext cx="4733529"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defRPr sz="3200" i="0"/>
            </a:pPr>
            <a:r>
              <a:t>1. How many vertices </a:t>
            </a:r>
          </a:p>
          <a:p>
            <a:pPr algn="l">
              <a:defRPr sz="3200" i="0"/>
            </a:pPr>
            <a:r>
              <a:t>does this purple shape have?</a:t>
            </a:r>
          </a:p>
        </p:txBody>
      </p:sp>
      <p:sp>
        <p:nvSpPr>
          <p:cNvPr id="321" name="4. 15 - 15 ÷ 3 + 9 - 7 x 2 x 9"/>
          <p:cNvSpPr txBox="1"/>
          <p:nvPr/>
        </p:nvSpPr>
        <p:spPr>
          <a:xfrm>
            <a:off x="6987579" y="4838700"/>
            <a:ext cx="4838701"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3200" i="0"/>
            </a:lvl1pPr>
          </a:lstStyle>
          <a:p>
            <a:r>
              <a:t>4. 15 - 15 ÷ 3 + 9 - 7 x 2 x 9</a:t>
            </a:r>
          </a:p>
        </p:txBody>
      </p:sp>
      <p:sp>
        <p:nvSpPr>
          <p:cNvPr id="322" name="2. What is the Surface Area formula for a rectangular prism?"/>
          <p:cNvSpPr txBox="1"/>
          <p:nvPr/>
        </p:nvSpPr>
        <p:spPr>
          <a:xfrm>
            <a:off x="620117" y="6572250"/>
            <a:ext cx="5486401"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2. What is the Surface Area formula for a rectangular prism?</a:t>
            </a:r>
          </a:p>
        </p:txBody>
      </p:sp>
      <p:grpSp>
        <p:nvGrpSpPr>
          <p:cNvPr id="325" name="Group"/>
          <p:cNvGrpSpPr/>
          <p:nvPr/>
        </p:nvGrpSpPr>
        <p:grpSpPr>
          <a:xfrm>
            <a:off x="6510535" y="6965950"/>
            <a:ext cx="5780089" cy="1041400"/>
            <a:chOff x="0" y="0"/>
            <a:chExt cx="5780087" cy="1041400"/>
          </a:xfrm>
        </p:grpSpPr>
        <p:sp>
          <p:nvSpPr>
            <p:cNvPr id="323" name="5. Evaluate the expression for x=8…"/>
            <p:cNvSpPr txBox="1"/>
            <p:nvPr/>
          </p:nvSpPr>
          <p:spPr>
            <a:xfrm>
              <a:off x="-1" y="0"/>
              <a:ext cx="5780089" cy="10414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p>
              <a:pPr>
                <a:defRPr sz="3200" i="0"/>
              </a:pPr>
              <a:r>
                <a:t>5. Evaluate the expression for x=8</a:t>
              </a:r>
            </a:p>
            <a:p>
              <a:pPr>
                <a:defRPr sz="3200" i="0"/>
              </a:pPr>
              <a:r>
                <a:t>25 ÷ 5 - 16 ÷ x + x </a:t>
              </a:r>
            </a:p>
          </p:txBody>
        </p:sp>
        <p:sp>
          <p:nvSpPr>
            <p:cNvPr id="324" name="2"/>
            <p:cNvSpPr txBox="1"/>
            <p:nvPr/>
          </p:nvSpPr>
          <p:spPr>
            <a:xfrm>
              <a:off x="4454260" y="368300"/>
              <a:ext cx="266701" cy="4572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sz="2400" i="0"/>
              </a:lvl1pPr>
            </a:lstStyle>
            <a:p>
              <a:r>
                <a:t>2</a:t>
              </a:r>
            </a:p>
          </p:txBody>
        </p:sp>
      </p:grpSp>
      <p:sp>
        <p:nvSpPr>
          <p:cNvPr id="326" name="3. Find the median:…"/>
          <p:cNvSpPr txBox="1"/>
          <p:nvPr/>
        </p:nvSpPr>
        <p:spPr>
          <a:xfrm>
            <a:off x="7127279" y="2701112"/>
            <a:ext cx="4699001" cy="10874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defRPr sz="3200" i="0"/>
            </a:pPr>
            <a:r>
              <a:rPr dirty="0"/>
              <a:t>3. Find the median:</a:t>
            </a:r>
          </a:p>
          <a:p>
            <a:pPr>
              <a:defRPr sz="3200" i="0"/>
            </a:pPr>
            <a:r>
              <a:rPr dirty="0"/>
              <a:t>29 20 27 26 26 24 28 21</a:t>
            </a:r>
          </a:p>
        </p:txBody>
      </p:sp>
      <p:pic>
        <p:nvPicPr>
          <p:cNvPr id="327" name="Screen Shot 2013-04-10 at 7.44.18 PM.png" descr="Screen Shot 2013-04-10 at 7.44.18 PM.png"/>
          <p:cNvPicPr>
            <a:picLocks noChangeAspect="1"/>
          </p:cNvPicPr>
          <p:nvPr/>
        </p:nvPicPr>
        <p:blipFill>
          <a:blip r:embed="rId2"/>
          <a:stretch>
            <a:fillRect/>
          </a:stretch>
        </p:blipFill>
        <p:spPr>
          <a:xfrm>
            <a:off x="1104900" y="3682201"/>
            <a:ext cx="2324100" cy="2009836"/>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Week 2, Day 4"/>
          <p:cNvSpPr txBox="1">
            <a:spLocks noGrp="1"/>
          </p:cNvSpPr>
          <p:nvPr>
            <p:ph type="title"/>
          </p:nvPr>
        </p:nvSpPr>
        <p:spPr>
          <a:prstGeom prst="rect">
            <a:avLst/>
          </a:prstGeom>
        </p:spPr>
        <p:txBody>
          <a:bodyPr/>
          <a:lstStyle/>
          <a:p>
            <a:r>
              <a:t>Week 2, Day 4</a:t>
            </a:r>
          </a:p>
        </p:txBody>
      </p:sp>
      <p:sp>
        <p:nvSpPr>
          <p:cNvPr id="345" name="1. Compare these two expressions:…"/>
          <p:cNvSpPr txBox="1"/>
          <p:nvPr/>
        </p:nvSpPr>
        <p:spPr>
          <a:xfrm>
            <a:off x="633660" y="2569190"/>
            <a:ext cx="5131709" cy="15799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l">
              <a:defRPr sz="3200" i="0"/>
            </a:pPr>
            <a:r>
              <a:rPr dirty="0"/>
              <a:t>1. Compare these two expressions:</a:t>
            </a:r>
          </a:p>
          <a:p>
            <a:pPr algn="l">
              <a:defRPr sz="3200" i="0"/>
            </a:pPr>
            <a:r>
              <a:rPr dirty="0"/>
              <a:t>(8 x 6) x 9 ____ 8 x (6 x 9) </a:t>
            </a:r>
          </a:p>
        </p:txBody>
      </p:sp>
      <p:sp>
        <p:nvSpPr>
          <p:cNvPr id="346" name="4.  If you were to build a pyramid with a square base that has a length of 57 feet and was 36 feet tall, what would the volume be of your pyramid?"/>
          <p:cNvSpPr txBox="1"/>
          <p:nvPr/>
        </p:nvSpPr>
        <p:spPr>
          <a:xfrm>
            <a:off x="6530379" y="2622550"/>
            <a:ext cx="5854701" cy="3352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4.  If you were to build a pyramid with a square base that has a length of 57 feet and was 36 feet tall, what would the volume be of your pyramid?</a:t>
            </a:r>
          </a:p>
        </p:txBody>
      </p:sp>
      <p:sp>
        <p:nvSpPr>
          <p:cNvPr id="347" name="3.  A charity has made an agreement with a local business that if they can raise 80% of the $1,000 goal, then the business will provide the other 20%. So far the charity has received donations of $243, $78, $95, and $330.  Write an inequality to find the minimal amount of money they need in order receive the 20%."/>
          <p:cNvSpPr txBox="1"/>
          <p:nvPr/>
        </p:nvSpPr>
        <p:spPr>
          <a:xfrm>
            <a:off x="586778" y="5975350"/>
            <a:ext cx="5943601" cy="311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2600" i="0"/>
            </a:pPr>
            <a:r>
              <a:rPr sz="3000" dirty="0"/>
              <a:t>3.</a:t>
            </a:r>
            <a:r>
              <a:rPr dirty="0"/>
              <a:t>  A charity has made an agreement with a local business that if they can raise 80% of the $1,000 goal, then the business will provide the other 20%. So far the charity has received donations of $243, $78, $95, and $330.  Write an inequality to find the minimal amount of money they need in order receive the 20%. </a:t>
            </a:r>
          </a:p>
        </p:txBody>
      </p:sp>
      <p:sp>
        <p:nvSpPr>
          <p:cNvPr id="348" name="5. What is the area of a rectangle whose perimeter is 24 cm and the width is 5 cm?"/>
          <p:cNvSpPr txBox="1"/>
          <p:nvPr/>
        </p:nvSpPr>
        <p:spPr>
          <a:xfrm>
            <a:off x="6581179" y="6216650"/>
            <a:ext cx="4673601" cy="1981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5. What is the area of a rectangle whose perimeter is 24 cm and the width is 5 cm?</a:t>
            </a:r>
          </a:p>
        </p:txBody>
      </p:sp>
      <p:sp>
        <p:nvSpPr>
          <p:cNvPr id="349" name="2. Find the mode:…"/>
          <p:cNvSpPr txBox="1"/>
          <p:nvPr/>
        </p:nvSpPr>
        <p:spPr>
          <a:xfrm>
            <a:off x="633660" y="4501337"/>
            <a:ext cx="4775201" cy="10874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l">
              <a:defRPr sz="3200" i="0"/>
            </a:pPr>
            <a:r>
              <a:rPr dirty="0"/>
              <a:t>2. Find the mode:</a:t>
            </a:r>
          </a:p>
          <a:p>
            <a:pPr algn="l">
              <a:defRPr sz="3200" i="0"/>
            </a:pPr>
            <a:r>
              <a:rPr dirty="0"/>
              <a:t>29 20 27 26 26 24 28 21</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Friday Five"/>
          <p:cNvSpPr txBox="1">
            <a:spLocks noGrp="1"/>
          </p:cNvSpPr>
          <p:nvPr>
            <p:ph type="title"/>
          </p:nvPr>
        </p:nvSpPr>
        <p:spPr>
          <a:prstGeom prst="rect">
            <a:avLst/>
          </a:prstGeom>
        </p:spPr>
        <p:txBody>
          <a:bodyPr/>
          <a:lstStyle/>
          <a:p>
            <a:r>
              <a:t>Friday Five</a:t>
            </a:r>
          </a:p>
        </p:txBody>
      </p:sp>
      <p:sp>
        <p:nvSpPr>
          <p:cNvPr id="367" name="1. What is area?"/>
          <p:cNvSpPr txBox="1"/>
          <p:nvPr/>
        </p:nvSpPr>
        <p:spPr>
          <a:xfrm>
            <a:off x="633362" y="2603500"/>
            <a:ext cx="2731097"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i="0"/>
            </a:lvl1pPr>
          </a:lstStyle>
          <a:p>
            <a:r>
              <a:t>1. What is area?</a:t>
            </a:r>
          </a:p>
        </p:txBody>
      </p:sp>
      <p:sp>
        <p:nvSpPr>
          <p:cNvPr id="368" name="3. What is the difference between regular and irregular polygons?"/>
          <p:cNvSpPr txBox="1"/>
          <p:nvPr/>
        </p:nvSpPr>
        <p:spPr>
          <a:xfrm>
            <a:off x="632618" y="5969000"/>
            <a:ext cx="5105401" cy="1511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3. What is the difference between regular and irregular polygons?</a:t>
            </a:r>
          </a:p>
        </p:txBody>
      </p:sp>
      <p:sp>
        <p:nvSpPr>
          <p:cNvPr id="369" name="4. What is the Surface Area formula for a rectangular prism?"/>
          <p:cNvSpPr txBox="1"/>
          <p:nvPr/>
        </p:nvSpPr>
        <p:spPr>
          <a:xfrm>
            <a:off x="6625629" y="2997200"/>
            <a:ext cx="5486401"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rPr dirty="0"/>
              <a:t>4. What is the Surface Area formula for a rectangular prism?</a:t>
            </a:r>
          </a:p>
        </p:txBody>
      </p:sp>
      <p:sp>
        <p:nvSpPr>
          <p:cNvPr id="370" name="5."/>
          <p:cNvSpPr txBox="1"/>
          <p:nvPr/>
        </p:nvSpPr>
        <p:spPr>
          <a:xfrm>
            <a:off x="6625629" y="6096000"/>
            <a:ext cx="419101"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i="0"/>
            </a:lvl1pPr>
          </a:lstStyle>
          <a:p>
            <a:r>
              <a:t>5.</a:t>
            </a:r>
          </a:p>
        </p:txBody>
      </p:sp>
      <p:graphicFrame>
        <p:nvGraphicFramePr>
          <p:cNvPr id="371" name="Table"/>
          <p:cNvGraphicFramePr/>
          <p:nvPr/>
        </p:nvGraphicFramePr>
        <p:xfrm>
          <a:off x="7073900" y="6299200"/>
          <a:ext cx="5346700" cy="2947670"/>
        </p:xfrm>
        <a:graphic>
          <a:graphicData uri="http://schemas.openxmlformats.org/drawingml/2006/table">
            <a:tbl>
              <a:tblPr firstRow="1" firstCol="1">
                <a:tableStyleId>{8F44A2F1-9E1F-4B54-A3A2-5F16C0AD49E2}</a:tableStyleId>
              </a:tblPr>
              <a:tblGrid>
                <a:gridCol w="1336675">
                  <a:extLst>
                    <a:ext uri="{9D8B030D-6E8A-4147-A177-3AD203B41FA5}">
                      <a16:colId xmlns:a16="http://schemas.microsoft.com/office/drawing/2014/main" xmlns="" val="20000"/>
                    </a:ext>
                  </a:extLst>
                </a:gridCol>
                <a:gridCol w="1336675">
                  <a:extLst>
                    <a:ext uri="{9D8B030D-6E8A-4147-A177-3AD203B41FA5}">
                      <a16:colId xmlns:a16="http://schemas.microsoft.com/office/drawing/2014/main" xmlns="" val="20001"/>
                    </a:ext>
                  </a:extLst>
                </a:gridCol>
                <a:gridCol w="1336675">
                  <a:extLst>
                    <a:ext uri="{9D8B030D-6E8A-4147-A177-3AD203B41FA5}">
                      <a16:colId xmlns:a16="http://schemas.microsoft.com/office/drawing/2014/main" xmlns="" val="20002"/>
                    </a:ext>
                  </a:extLst>
                </a:gridCol>
                <a:gridCol w="1336675">
                  <a:extLst>
                    <a:ext uri="{9D8B030D-6E8A-4147-A177-3AD203B41FA5}">
                      <a16:colId xmlns:a16="http://schemas.microsoft.com/office/drawing/2014/main" xmlns="" val="20003"/>
                    </a:ext>
                  </a:extLst>
                </a:gridCol>
              </a:tblGrid>
              <a:tr h="704850">
                <a:tc>
                  <a:txBody>
                    <a:bodyPr/>
                    <a:lstStyle/>
                    <a:p>
                      <a:pPr>
                        <a:defRPr sz="1800" b="0">
                          <a:solidFill>
                            <a:srgbClr val="000000"/>
                          </a:solidFill>
                        </a:defRPr>
                      </a:pPr>
                      <a:r>
                        <a:rPr sz="2400">
                          <a:solidFill>
                            <a:srgbClr val="F5F5F5"/>
                          </a:solidFill>
                          <a:effectLst>
                            <a:outerShdw blurRad="50800" dist="12700" dir="5400000" rotWithShape="0">
                              <a:srgbClr val="000000">
                                <a:alpha val="35000"/>
                              </a:srgbClr>
                            </a:outerShdw>
                          </a:effectLst>
                        </a:rPr>
                        <a:t>Item</a:t>
                      </a:r>
                    </a:p>
                  </a:txBody>
                  <a:tcPr marL="50800" marR="50800" marT="50800" marB="50800" anchor="ctr" horzOverflow="overflow">
                    <a:lnL w="12700">
                      <a:solidFill>
                        <a:srgbClr val="CBC5B7"/>
                      </a:solidFill>
                      <a:miter lim="400000"/>
                    </a:lnL>
                    <a:blipFill rotWithShape="1">
                      <a:blip r:embed="rId2"/>
                      <a:srcRect/>
                      <a:tile tx="0" ty="0" sx="100000" sy="100000" flip="none" algn="tl"/>
                    </a:blipFill>
                  </a:tcPr>
                </a:tc>
                <a:tc>
                  <a:txBody>
                    <a:bodyPr/>
                    <a:lstStyle/>
                    <a:p>
                      <a:pPr>
                        <a:defRPr sz="1800" b="0">
                          <a:solidFill>
                            <a:srgbClr val="000000"/>
                          </a:solidFill>
                        </a:defRPr>
                      </a:pPr>
                      <a:r>
                        <a:rPr sz="2400">
                          <a:solidFill>
                            <a:srgbClr val="F5F5F5"/>
                          </a:solidFill>
                          <a:effectLst>
                            <a:outerShdw blurRad="50800" dist="12700" dir="5400000" rotWithShape="0">
                              <a:srgbClr val="000000">
                                <a:alpha val="35000"/>
                              </a:srgbClr>
                            </a:outerShdw>
                          </a:effectLst>
                        </a:rPr>
                        <a:t>Price</a:t>
                      </a:r>
                    </a:p>
                  </a:txBody>
                  <a:tcPr marL="50800" marR="50800" marT="50800" marB="50800" anchor="ctr" horzOverflow="overflow">
                    <a:blipFill rotWithShape="1">
                      <a:blip r:embed="rId2"/>
                      <a:srcRect/>
                      <a:tile tx="0" ty="0" sx="100000" sy="100000" flip="none" algn="tl"/>
                    </a:blipFill>
                  </a:tcPr>
                </a:tc>
                <a:tc>
                  <a:txBody>
                    <a:bodyPr/>
                    <a:lstStyle/>
                    <a:p>
                      <a:pPr>
                        <a:defRPr sz="1800" b="0">
                          <a:solidFill>
                            <a:srgbClr val="000000"/>
                          </a:solidFill>
                        </a:defRPr>
                      </a:pPr>
                      <a:r>
                        <a:rPr>
                          <a:solidFill>
                            <a:srgbClr val="F5F5F5"/>
                          </a:solidFill>
                          <a:effectLst>
                            <a:outerShdw blurRad="50800" dist="12700" dir="5400000" rotWithShape="0">
                              <a:srgbClr val="000000">
                                <a:alpha val="35000"/>
                              </a:srgbClr>
                            </a:outerShdw>
                          </a:effectLst>
                        </a:rPr>
                        <a:t>Amount of Product</a:t>
                      </a:r>
                    </a:p>
                  </a:txBody>
                  <a:tcPr marL="50800" marR="50800" marT="50800" marB="50800" anchor="ctr" horzOverflow="overflow">
                    <a:blipFill rotWithShape="1">
                      <a:blip r:embed="rId2"/>
                      <a:srcRect/>
                      <a:tile tx="0" ty="0" sx="100000" sy="100000" flip="none" algn="tl"/>
                    </a:blipFill>
                  </a:tcPr>
                </a:tc>
                <a:tc>
                  <a:txBody>
                    <a:bodyPr/>
                    <a:lstStyle/>
                    <a:p>
                      <a:pPr>
                        <a:defRPr sz="1800" b="0">
                          <a:solidFill>
                            <a:srgbClr val="000000"/>
                          </a:solidFill>
                        </a:defRPr>
                      </a:pPr>
                      <a:r>
                        <a:rPr sz="2400">
                          <a:solidFill>
                            <a:srgbClr val="F5F5F5"/>
                          </a:solidFill>
                          <a:effectLst>
                            <a:outerShdw blurRad="50800" dist="12700" dir="5400000" rotWithShape="0">
                              <a:srgbClr val="000000">
                                <a:alpha val="35000"/>
                              </a:srgbClr>
                            </a:outerShdw>
                          </a:effectLst>
                        </a:rPr>
                        <a:t>Price per unit</a:t>
                      </a:r>
                    </a:p>
                  </a:txBody>
                  <a:tcPr marL="50800" marR="50800" marT="50800" marB="50800" anchor="ctr" horzOverflow="overflow">
                    <a:lnR w="12700">
                      <a:solidFill>
                        <a:srgbClr val="CBC5B7"/>
                      </a:solidFill>
                      <a:miter lim="400000"/>
                    </a:lnR>
                    <a:blipFill rotWithShape="1">
                      <a:blip r:embed="rId2"/>
                      <a:srcRect/>
                      <a:tile tx="0" ty="0" sx="100000" sy="100000" flip="none" algn="tl"/>
                    </a:blipFill>
                  </a:tcPr>
                </a:tc>
                <a:extLst>
                  <a:ext uri="{0D108BD9-81ED-4DB2-BD59-A6C34878D82A}">
                    <a16:rowId xmlns:a16="http://schemas.microsoft.com/office/drawing/2014/main" xmlns="" val="10000"/>
                  </a:ext>
                </a:extLst>
              </a:tr>
              <a:tr h="704850">
                <a:tc>
                  <a:txBody>
                    <a:bodyPr/>
                    <a:lstStyle/>
                    <a:p>
                      <a:pPr>
                        <a:defRPr sz="1800" b="0">
                          <a:solidFill>
                            <a:srgbClr val="000000"/>
                          </a:solidFill>
                        </a:defRPr>
                      </a:pPr>
                      <a:r>
                        <a:rPr sz="1600">
                          <a:solidFill>
                            <a:srgbClr val="F5F5F5"/>
                          </a:solidFill>
                          <a:effectLst>
                            <a:outerShdw blurRad="50800" dist="12700" dir="5400000" rotWithShape="0">
                              <a:srgbClr val="000000">
                                <a:alpha val="35000"/>
                              </a:srgbClr>
                            </a:outerShdw>
                          </a:effectLst>
                        </a:rPr>
                        <a:t>Wheaties</a:t>
                      </a:r>
                    </a:p>
                  </a:txBody>
                  <a:tcPr marL="50800" marR="50800" marT="50800" marB="50800" anchor="ctr" horzOverflow="overflow">
                    <a:blipFill rotWithShape="1">
                      <a:blip r:embed="rId3"/>
                      <a:srcRect/>
                      <a:tile tx="0" ty="0" sx="100000" sy="100000" flip="none" algn="tl"/>
                    </a:blipFill>
                  </a:tcPr>
                </a:tc>
                <a:tc>
                  <a:txBody>
                    <a:bodyPr/>
                    <a:lstStyle/>
                    <a:p>
                      <a:pPr defTabSz="914400">
                        <a:tabLst>
                          <a:tab pos="914400" algn="l"/>
                        </a:tabLst>
                        <a:defRPr sz="1800">
                          <a:solidFill>
                            <a:srgbClr val="000000"/>
                          </a:solidFill>
                        </a:defRPr>
                      </a:pPr>
                      <a:r>
                        <a:rPr sz="2800">
                          <a:solidFill>
                            <a:srgbClr val="937958"/>
                          </a:solidFill>
                          <a:sym typeface="Baskerville"/>
                        </a:rPr>
                        <a:t>$4.89</a:t>
                      </a:r>
                    </a:p>
                  </a:txBody>
                  <a:tcPr marL="50800" marR="50800" marT="50800" marB="50800" anchor="ctr" horzOverflow="overflow"/>
                </a:tc>
                <a:tc>
                  <a:txBody>
                    <a:bodyPr/>
                    <a:lstStyle/>
                    <a:p>
                      <a:pPr defTabSz="914400">
                        <a:tabLst>
                          <a:tab pos="914400" algn="l"/>
                        </a:tabLst>
                        <a:defRPr sz="1800">
                          <a:solidFill>
                            <a:srgbClr val="000000"/>
                          </a:solidFill>
                        </a:defRPr>
                      </a:pPr>
                      <a:r>
                        <a:rPr sz="2000">
                          <a:solidFill>
                            <a:srgbClr val="937958"/>
                          </a:solidFill>
                          <a:sym typeface="Baskerville"/>
                        </a:rPr>
                        <a:t>15.6 oz.</a:t>
                      </a:r>
                    </a:p>
                  </a:txBody>
                  <a:tcPr marL="50800" marR="50800" marT="50800" marB="50800" anchor="ctr" horzOverflow="overflow"/>
                </a:tc>
                <a:tc>
                  <a:txBody>
                    <a:bodyPr/>
                    <a:lstStyle/>
                    <a:p>
                      <a:pPr defTabSz="914400">
                        <a:tabLst>
                          <a:tab pos="914400" algn="l"/>
                        </a:tabLst>
                        <a:defRPr sz="2400">
                          <a:sym typeface="Baskerville"/>
                        </a:defRPr>
                      </a:pPr>
                      <a:endParaRPr/>
                    </a:p>
                  </a:txBody>
                  <a:tcPr marL="50800" marR="50800" marT="50800" marB="50800" anchor="ctr" horzOverflow="overflow">
                    <a:lnR w="12700">
                      <a:solidFill>
                        <a:srgbClr val="CBC5B7"/>
                      </a:solidFill>
                      <a:miter lim="400000"/>
                    </a:lnR>
                  </a:tcPr>
                </a:tc>
                <a:extLst>
                  <a:ext uri="{0D108BD9-81ED-4DB2-BD59-A6C34878D82A}">
                    <a16:rowId xmlns:a16="http://schemas.microsoft.com/office/drawing/2014/main" xmlns="" val="10001"/>
                  </a:ext>
                </a:extLst>
              </a:tr>
              <a:tr h="704850">
                <a:tc>
                  <a:txBody>
                    <a:bodyPr/>
                    <a:lstStyle/>
                    <a:p>
                      <a:pPr>
                        <a:defRPr sz="1800" b="0">
                          <a:solidFill>
                            <a:srgbClr val="000000"/>
                          </a:solidFill>
                        </a:defRPr>
                      </a:pPr>
                      <a:r>
                        <a:rPr>
                          <a:solidFill>
                            <a:srgbClr val="F5F5F5"/>
                          </a:solidFill>
                          <a:effectLst>
                            <a:outerShdw blurRad="50800" dist="12700" dir="5400000" rotWithShape="0">
                              <a:srgbClr val="000000">
                                <a:alpha val="35000"/>
                              </a:srgbClr>
                            </a:outerShdw>
                          </a:effectLst>
                        </a:rPr>
                        <a:t>Chex Corn</a:t>
                      </a:r>
                    </a:p>
                  </a:txBody>
                  <a:tcPr marL="50800" marR="50800" marT="50800" marB="50800" anchor="ctr" horzOverflow="overflow">
                    <a:blipFill rotWithShape="1">
                      <a:blip r:embed="rId3"/>
                      <a:srcRect/>
                      <a:tile tx="0" ty="0" sx="100000" sy="100000" flip="none" algn="tl"/>
                    </a:blipFill>
                  </a:tcPr>
                </a:tc>
                <a:tc>
                  <a:txBody>
                    <a:bodyPr/>
                    <a:lstStyle/>
                    <a:p>
                      <a:pPr defTabSz="914400">
                        <a:tabLst>
                          <a:tab pos="914400" algn="l"/>
                        </a:tabLst>
                        <a:defRPr sz="1800">
                          <a:solidFill>
                            <a:srgbClr val="000000"/>
                          </a:solidFill>
                        </a:defRPr>
                      </a:pPr>
                      <a:r>
                        <a:rPr sz="2800">
                          <a:solidFill>
                            <a:srgbClr val="937958"/>
                          </a:solidFill>
                          <a:sym typeface="Baskerville"/>
                        </a:rPr>
                        <a:t>$5.29</a:t>
                      </a:r>
                    </a:p>
                  </a:txBody>
                  <a:tcPr marL="50800" marR="50800" marT="50800" marB="50800" anchor="ctr" horzOverflow="overflow"/>
                </a:tc>
                <a:tc>
                  <a:txBody>
                    <a:bodyPr/>
                    <a:lstStyle/>
                    <a:p>
                      <a:pPr defTabSz="914400">
                        <a:tabLst>
                          <a:tab pos="914400" algn="l"/>
                        </a:tabLst>
                        <a:defRPr sz="1800">
                          <a:solidFill>
                            <a:srgbClr val="000000"/>
                          </a:solidFill>
                        </a:defRPr>
                      </a:pPr>
                      <a:r>
                        <a:rPr sz="2400">
                          <a:solidFill>
                            <a:srgbClr val="937958"/>
                          </a:solidFill>
                          <a:sym typeface="Baskerville"/>
                        </a:rPr>
                        <a:t>14 oz.</a:t>
                      </a:r>
                    </a:p>
                  </a:txBody>
                  <a:tcPr marL="50800" marR="50800" marT="50800" marB="50800" anchor="ctr" horzOverflow="overflow"/>
                </a:tc>
                <a:tc>
                  <a:txBody>
                    <a:bodyPr/>
                    <a:lstStyle/>
                    <a:p>
                      <a:pPr defTabSz="914400">
                        <a:tabLst>
                          <a:tab pos="914400" algn="l"/>
                        </a:tabLst>
                        <a:defRPr sz="2400">
                          <a:sym typeface="Baskerville"/>
                        </a:defRPr>
                      </a:pPr>
                      <a:endParaRPr/>
                    </a:p>
                  </a:txBody>
                  <a:tcPr marL="50800" marR="50800" marT="50800" marB="50800" anchor="ctr" horzOverflow="overflow">
                    <a:lnR w="12700">
                      <a:solidFill>
                        <a:srgbClr val="CBC5B7"/>
                      </a:solidFill>
                      <a:miter lim="400000"/>
                    </a:lnR>
                  </a:tcPr>
                </a:tc>
                <a:extLst>
                  <a:ext uri="{0D108BD9-81ED-4DB2-BD59-A6C34878D82A}">
                    <a16:rowId xmlns:a16="http://schemas.microsoft.com/office/drawing/2014/main" xmlns="" val="10002"/>
                  </a:ext>
                </a:extLst>
              </a:tr>
              <a:tr h="704850">
                <a:tc>
                  <a:txBody>
                    <a:bodyPr/>
                    <a:lstStyle/>
                    <a:p>
                      <a:pPr>
                        <a:defRPr sz="1800" b="0">
                          <a:solidFill>
                            <a:srgbClr val="000000"/>
                          </a:solidFill>
                        </a:defRPr>
                      </a:pPr>
                      <a:r>
                        <a:rPr>
                          <a:solidFill>
                            <a:srgbClr val="F5F5F5"/>
                          </a:solidFill>
                          <a:effectLst>
                            <a:outerShdw blurRad="50800" dist="12700" dir="5400000" rotWithShape="0">
                              <a:srgbClr val="000000">
                                <a:alpha val="35000"/>
                              </a:srgbClr>
                            </a:outerShdw>
                          </a:effectLst>
                        </a:rPr>
                        <a:t>Cheerios</a:t>
                      </a:r>
                    </a:p>
                  </a:txBody>
                  <a:tcPr marL="50800" marR="50800" marT="50800" marB="50800" anchor="ctr" horzOverflow="overflow">
                    <a:lnB w="12700">
                      <a:solidFill>
                        <a:srgbClr val="CBC5B7"/>
                      </a:solidFill>
                      <a:miter lim="400000"/>
                    </a:lnB>
                    <a:blipFill rotWithShape="1">
                      <a:blip r:embed="rId3"/>
                      <a:srcRect/>
                      <a:tile tx="0" ty="0" sx="100000" sy="100000" flip="none" algn="tl"/>
                    </a:blipFill>
                  </a:tcPr>
                </a:tc>
                <a:tc>
                  <a:txBody>
                    <a:bodyPr/>
                    <a:lstStyle/>
                    <a:p>
                      <a:pPr defTabSz="914400">
                        <a:tabLst>
                          <a:tab pos="914400" algn="l"/>
                        </a:tabLst>
                        <a:defRPr sz="1800">
                          <a:solidFill>
                            <a:srgbClr val="000000"/>
                          </a:solidFill>
                        </a:defRPr>
                      </a:pPr>
                      <a:r>
                        <a:rPr sz="2800">
                          <a:solidFill>
                            <a:srgbClr val="937958"/>
                          </a:solidFill>
                          <a:sym typeface="Baskerville"/>
                        </a:rPr>
                        <a:t>$4.69</a:t>
                      </a:r>
                    </a:p>
                  </a:txBody>
                  <a:tcPr marL="50800" marR="50800" marT="50800" marB="50800" anchor="ctr" horzOverflow="overflow">
                    <a:lnB w="12700">
                      <a:solidFill>
                        <a:srgbClr val="CBC5B7"/>
                      </a:solidFill>
                      <a:miter lim="400000"/>
                    </a:lnB>
                  </a:tcPr>
                </a:tc>
                <a:tc>
                  <a:txBody>
                    <a:bodyPr/>
                    <a:lstStyle/>
                    <a:p>
                      <a:pPr defTabSz="914400">
                        <a:tabLst>
                          <a:tab pos="914400" algn="l"/>
                        </a:tabLst>
                        <a:defRPr sz="1800">
                          <a:solidFill>
                            <a:srgbClr val="000000"/>
                          </a:solidFill>
                        </a:defRPr>
                      </a:pPr>
                      <a:r>
                        <a:rPr sz="2400">
                          <a:solidFill>
                            <a:srgbClr val="937958"/>
                          </a:solidFill>
                          <a:sym typeface="Baskerville"/>
                        </a:rPr>
                        <a:t>14 oz.</a:t>
                      </a:r>
                    </a:p>
                  </a:txBody>
                  <a:tcPr marL="50800" marR="50800" marT="50800" marB="50800" anchor="ctr" horzOverflow="overflow">
                    <a:lnB w="12700">
                      <a:solidFill>
                        <a:srgbClr val="CBC5B7"/>
                      </a:solidFill>
                      <a:miter lim="400000"/>
                    </a:lnB>
                  </a:tcPr>
                </a:tc>
                <a:tc>
                  <a:txBody>
                    <a:bodyPr/>
                    <a:lstStyle/>
                    <a:p>
                      <a:pPr defTabSz="914400">
                        <a:tabLst>
                          <a:tab pos="914400" algn="l"/>
                        </a:tabLst>
                        <a:defRPr sz="2400">
                          <a:sym typeface="Baskerville"/>
                        </a:defRPr>
                      </a:pPr>
                      <a:endParaRPr/>
                    </a:p>
                  </a:txBody>
                  <a:tcPr marL="50800" marR="50800" marT="50800" marB="50800" anchor="ctr" horzOverflow="overflow">
                    <a:lnR w="12700">
                      <a:solidFill>
                        <a:srgbClr val="CBC5B7"/>
                      </a:solidFill>
                      <a:miter lim="400000"/>
                    </a:lnR>
                    <a:lnB w="12700">
                      <a:solidFill>
                        <a:srgbClr val="CBC5B7"/>
                      </a:solidFill>
                      <a:miter lim="400000"/>
                    </a:lnB>
                  </a:tcPr>
                </a:tc>
                <a:extLst>
                  <a:ext uri="{0D108BD9-81ED-4DB2-BD59-A6C34878D82A}">
                    <a16:rowId xmlns:a16="http://schemas.microsoft.com/office/drawing/2014/main" xmlns="" val="10003"/>
                  </a:ext>
                </a:extLst>
              </a:tr>
            </a:tbl>
          </a:graphicData>
        </a:graphic>
      </p:graphicFrame>
      <p:sp>
        <p:nvSpPr>
          <p:cNvPr id="372" name="2. 3.25 ÷ 23/25"/>
          <p:cNvSpPr txBox="1"/>
          <p:nvPr/>
        </p:nvSpPr>
        <p:spPr>
          <a:xfrm>
            <a:off x="635000" y="4686300"/>
            <a:ext cx="27305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200" i="0"/>
            </a:lvl1pPr>
          </a:lstStyle>
          <a:p>
            <a:r>
              <a:t>2. 3.25 ÷ 23/25</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Daily Math Review"/>
          <p:cNvSpPr txBox="1">
            <a:spLocks noGrp="1"/>
          </p:cNvSpPr>
          <p:nvPr>
            <p:ph type="title"/>
          </p:nvPr>
        </p:nvSpPr>
        <p:spPr>
          <a:prstGeom prst="rect">
            <a:avLst/>
          </a:prstGeom>
        </p:spPr>
        <p:txBody>
          <a:bodyPr/>
          <a:lstStyle/>
          <a:p>
            <a:r>
              <a:t>Daily Math Review</a:t>
            </a:r>
          </a:p>
        </p:txBody>
      </p:sp>
      <p:sp>
        <p:nvSpPr>
          <p:cNvPr id="390" name="6th grade…"/>
          <p:cNvSpPr txBox="1">
            <a:spLocks noGrp="1"/>
          </p:cNvSpPr>
          <p:nvPr>
            <p:ph type="body" sz="quarter" idx="1"/>
          </p:nvPr>
        </p:nvSpPr>
        <p:spPr>
          <a:xfrm>
            <a:off x="1143000" y="4965700"/>
            <a:ext cx="10718800" cy="1689100"/>
          </a:xfrm>
          <a:prstGeom prst="rect">
            <a:avLst/>
          </a:prstGeom>
        </p:spPr>
        <p:txBody>
          <a:bodyPr/>
          <a:lstStyle/>
          <a:p>
            <a:r>
              <a:t>6th grade</a:t>
            </a:r>
          </a:p>
          <a:p>
            <a:r>
              <a:t>Benchmark 4</a:t>
            </a:r>
          </a:p>
          <a:p>
            <a:r>
              <a:t>Week 3</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Week 3, Day 1"/>
          <p:cNvSpPr txBox="1">
            <a:spLocks noGrp="1"/>
          </p:cNvSpPr>
          <p:nvPr>
            <p:ph type="title"/>
          </p:nvPr>
        </p:nvSpPr>
        <p:spPr>
          <a:prstGeom prst="rect">
            <a:avLst/>
          </a:prstGeom>
        </p:spPr>
        <p:txBody>
          <a:bodyPr/>
          <a:lstStyle/>
          <a:p>
            <a:r>
              <a:t>Week 3, Day 1</a:t>
            </a:r>
          </a:p>
        </p:txBody>
      </p:sp>
      <p:pic>
        <p:nvPicPr>
          <p:cNvPr id="393" name="Screen Shot 2013-04-14 at 12.28.16 PM.png" descr="Screen Shot 2013-04-14 at 12.28.16 PM.png"/>
          <p:cNvPicPr>
            <a:picLocks noChangeAspect="1"/>
          </p:cNvPicPr>
          <p:nvPr/>
        </p:nvPicPr>
        <p:blipFill>
          <a:blip r:embed="rId2"/>
          <a:stretch>
            <a:fillRect/>
          </a:stretch>
        </p:blipFill>
        <p:spPr>
          <a:xfrm>
            <a:off x="8823467" y="3670300"/>
            <a:ext cx="2773150" cy="2413000"/>
          </a:xfrm>
          <a:prstGeom prst="rect">
            <a:avLst/>
          </a:prstGeom>
          <a:ln w="12700">
            <a:miter lim="400000"/>
          </a:ln>
        </p:spPr>
      </p:pic>
      <p:pic>
        <p:nvPicPr>
          <p:cNvPr id="394" name="Screen Shot 2013-04-01 at 3.20.26 PM.png" descr="Screen Shot 2013-04-01 at 3.20.26 PM.png"/>
          <p:cNvPicPr>
            <a:picLocks noChangeAspect="1"/>
          </p:cNvPicPr>
          <p:nvPr/>
        </p:nvPicPr>
        <p:blipFill>
          <a:blip r:embed="rId3"/>
          <a:stretch>
            <a:fillRect/>
          </a:stretch>
        </p:blipFill>
        <p:spPr>
          <a:xfrm>
            <a:off x="3937000" y="2616200"/>
            <a:ext cx="3937000" cy="3688721"/>
          </a:xfrm>
          <a:prstGeom prst="rect">
            <a:avLst/>
          </a:prstGeom>
          <a:ln w="12700">
            <a:miter lim="400000"/>
          </a:ln>
        </p:spPr>
      </p:pic>
      <p:sp>
        <p:nvSpPr>
          <p:cNvPr id="395" name="1. Trista (3, 6) and Laura (8, 2) both are heading to  Diana’s house (8, 6) for a sleep over. Who lives the farthest away from Diana?"/>
          <p:cNvSpPr txBox="1"/>
          <p:nvPr/>
        </p:nvSpPr>
        <p:spPr>
          <a:xfrm>
            <a:off x="633482" y="2921000"/>
            <a:ext cx="3314701" cy="312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000" i="0"/>
            </a:lvl1pPr>
          </a:lstStyle>
          <a:p>
            <a:r>
              <a:rPr dirty="0"/>
              <a:t>1. Trista (3, 6) and Laura (8, 2) both are heading to  Diana’s house (8, 6) for a sleep over. Who lives the farthest away from Diana? </a:t>
            </a:r>
          </a:p>
        </p:txBody>
      </p:sp>
      <p:sp>
        <p:nvSpPr>
          <p:cNvPr id="396" name="3. Solve and show -4.5 + 7"/>
          <p:cNvSpPr txBox="1"/>
          <p:nvPr/>
        </p:nvSpPr>
        <p:spPr>
          <a:xfrm>
            <a:off x="624879" y="7981950"/>
            <a:ext cx="4051301"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3. Solve and show -4.5 + 7</a:t>
            </a:r>
          </a:p>
        </p:txBody>
      </p:sp>
      <p:sp>
        <p:nvSpPr>
          <p:cNvPr id="397" name="2. Which variable is typically the dependent variable?"/>
          <p:cNvSpPr txBox="1"/>
          <p:nvPr/>
        </p:nvSpPr>
        <p:spPr>
          <a:xfrm>
            <a:off x="624879" y="6571620"/>
            <a:ext cx="5448301" cy="104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2. Which variable is typically the dependent variable?</a:t>
            </a:r>
          </a:p>
        </p:txBody>
      </p:sp>
      <p:sp>
        <p:nvSpPr>
          <p:cNvPr id="398" name="4. Name the polygon and its number of vertices."/>
          <p:cNvSpPr txBox="1"/>
          <p:nvPr/>
        </p:nvSpPr>
        <p:spPr>
          <a:xfrm>
            <a:off x="7920459" y="2622550"/>
            <a:ext cx="4470401"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4. Name the polygon and its number of vertices.</a:t>
            </a:r>
          </a:p>
        </p:txBody>
      </p:sp>
      <p:sp>
        <p:nvSpPr>
          <p:cNvPr id="399" name="5. 45/6 - 3.95"/>
          <p:cNvSpPr txBox="1"/>
          <p:nvPr/>
        </p:nvSpPr>
        <p:spPr>
          <a:xfrm>
            <a:off x="8018363" y="6362700"/>
            <a:ext cx="2383434"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i="0"/>
            </a:lvl1pPr>
          </a:lstStyle>
          <a:p>
            <a:r>
              <a:t>5. 45/6 - 3.95</a:t>
            </a:r>
          </a:p>
        </p:txBody>
      </p:sp>
      <p:sp>
        <p:nvSpPr>
          <p:cNvPr id="400" name="Oval"/>
          <p:cNvSpPr/>
          <p:nvPr/>
        </p:nvSpPr>
        <p:spPr>
          <a:xfrm>
            <a:off x="6299200" y="4305300"/>
            <a:ext cx="190500" cy="177800"/>
          </a:xfrm>
          <a:prstGeom prst="ellipse">
            <a:avLst/>
          </a:prstGeom>
          <a:solidFill>
            <a:srgbClr val="000000"/>
          </a:solidFill>
          <a:ln w="25400">
            <a:miter lim="400000"/>
          </a:ln>
        </p:spPr>
        <p:txBody>
          <a:bodyPr lIns="50800" tIns="50800" rIns="50800" bIns="50800" anchor="ct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401" name="Oval"/>
          <p:cNvSpPr/>
          <p:nvPr/>
        </p:nvSpPr>
        <p:spPr>
          <a:xfrm>
            <a:off x="6299200" y="5397500"/>
            <a:ext cx="190500" cy="177800"/>
          </a:xfrm>
          <a:prstGeom prst="ellipse">
            <a:avLst/>
          </a:prstGeom>
          <a:solidFill>
            <a:srgbClr val="000000"/>
          </a:solidFill>
          <a:ln w="25400">
            <a:miter lim="400000"/>
          </a:ln>
        </p:spPr>
        <p:txBody>
          <a:bodyPr lIns="50800" tIns="50800" rIns="50800" bIns="50800" anchor="ct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402" name="Oval"/>
          <p:cNvSpPr/>
          <p:nvPr/>
        </p:nvSpPr>
        <p:spPr>
          <a:xfrm>
            <a:off x="4940300" y="4292600"/>
            <a:ext cx="190500" cy="177800"/>
          </a:xfrm>
          <a:prstGeom prst="ellipse">
            <a:avLst/>
          </a:prstGeom>
          <a:solidFill>
            <a:srgbClr val="000000"/>
          </a:solidFill>
          <a:ln w="25400">
            <a:miter lim="400000"/>
          </a:ln>
        </p:spPr>
        <p:txBody>
          <a:bodyPr lIns="50800" tIns="50800" rIns="50800" bIns="50800" anchor="ct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403" name="D"/>
          <p:cNvSpPr txBox="1"/>
          <p:nvPr/>
        </p:nvSpPr>
        <p:spPr>
          <a:xfrm>
            <a:off x="6102132" y="4064000"/>
            <a:ext cx="297695"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solidFill>
                  <a:srgbClr val="000000"/>
                </a:solidFill>
              </a:defRPr>
            </a:lvl1pPr>
          </a:lstStyle>
          <a:p>
            <a:r>
              <a:t>D</a:t>
            </a:r>
          </a:p>
        </p:txBody>
      </p:sp>
      <p:sp>
        <p:nvSpPr>
          <p:cNvPr id="404" name="L"/>
          <p:cNvSpPr txBox="1"/>
          <p:nvPr/>
        </p:nvSpPr>
        <p:spPr>
          <a:xfrm>
            <a:off x="6113853" y="5130800"/>
            <a:ext cx="259520"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solidFill>
                  <a:srgbClr val="000000"/>
                </a:solidFill>
              </a:defRPr>
            </a:lvl1pPr>
          </a:lstStyle>
          <a:p>
            <a:r>
              <a:t>L</a:t>
            </a:r>
          </a:p>
        </p:txBody>
      </p:sp>
      <p:sp>
        <p:nvSpPr>
          <p:cNvPr id="405" name="T"/>
          <p:cNvSpPr txBox="1"/>
          <p:nvPr/>
        </p:nvSpPr>
        <p:spPr>
          <a:xfrm>
            <a:off x="4732709" y="4051300"/>
            <a:ext cx="278607"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solidFill>
                  <a:srgbClr val="000000"/>
                </a:solidFill>
              </a:defRPr>
            </a:lvl1pPr>
          </a:lstStyle>
          <a:p>
            <a:r>
              <a:t>T</a:t>
            </a:r>
          </a:p>
        </p:txBody>
      </p:sp>
      <p:pic>
        <p:nvPicPr>
          <p:cNvPr id="406" name="Screen Shot 2013-04-14 at 12.26.25 PM.png" descr="Screen Shot 2013-04-14 at 12.26.25 PM.png"/>
          <p:cNvPicPr>
            <a:picLocks noChangeAspect="1"/>
          </p:cNvPicPr>
          <p:nvPr/>
        </p:nvPicPr>
        <p:blipFill>
          <a:blip r:embed="rId4"/>
          <a:stretch>
            <a:fillRect/>
          </a:stretch>
        </p:blipFill>
        <p:spPr>
          <a:xfrm>
            <a:off x="622300" y="8557372"/>
            <a:ext cx="7391400" cy="538256"/>
          </a:xfrm>
          <a:prstGeom prst="rect">
            <a:avLst/>
          </a:prstGeom>
          <a:ln w="12700">
            <a:miter lim="400000"/>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Week 3, Day 2"/>
          <p:cNvSpPr txBox="1">
            <a:spLocks noGrp="1"/>
          </p:cNvSpPr>
          <p:nvPr>
            <p:ph type="title"/>
          </p:nvPr>
        </p:nvSpPr>
        <p:spPr>
          <a:prstGeom prst="rect">
            <a:avLst/>
          </a:prstGeom>
        </p:spPr>
        <p:txBody>
          <a:bodyPr/>
          <a:lstStyle/>
          <a:p>
            <a:r>
              <a:t>Week 3, Day 2</a:t>
            </a:r>
          </a:p>
        </p:txBody>
      </p:sp>
      <p:pic>
        <p:nvPicPr>
          <p:cNvPr id="433" name="Screen Shot 2013-04-14 at 1.09.39 PM.png" descr="Screen Shot 2013-04-14 at 1.09.39 PM.png"/>
          <p:cNvPicPr>
            <a:picLocks noChangeAspect="1"/>
          </p:cNvPicPr>
          <p:nvPr/>
        </p:nvPicPr>
        <p:blipFill>
          <a:blip r:embed="rId2"/>
          <a:stretch>
            <a:fillRect/>
          </a:stretch>
        </p:blipFill>
        <p:spPr>
          <a:xfrm>
            <a:off x="4203700" y="2590800"/>
            <a:ext cx="2237065" cy="2032000"/>
          </a:xfrm>
          <a:prstGeom prst="rect">
            <a:avLst/>
          </a:prstGeom>
          <a:ln w="12700">
            <a:miter lim="400000"/>
          </a:ln>
        </p:spPr>
      </p:pic>
      <p:sp>
        <p:nvSpPr>
          <p:cNvPr id="434" name="Line"/>
          <p:cNvSpPr/>
          <p:nvPr/>
        </p:nvSpPr>
        <p:spPr>
          <a:xfrm>
            <a:off x="11722100" y="62103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435" name="2. 87% x 2.98 - 2"/>
          <p:cNvSpPr txBox="1"/>
          <p:nvPr/>
        </p:nvSpPr>
        <p:spPr>
          <a:xfrm>
            <a:off x="633660" y="4584700"/>
            <a:ext cx="2925168"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200" i="0"/>
            </a:lvl1pPr>
          </a:lstStyle>
          <a:p>
            <a:r>
              <a:t>2. 87% x 2.98 - 2</a:t>
            </a:r>
          </a:p>
        </p:txBody>
      </p:sp>
      <p:sp>
        <p:nvSpPr>
          <p:cNvPr id="436" name="1. Name the polygon and number of vertices."/>
          <p:cNvSpPr txBox="1"/>
          <p:nvPr/>
        </p:nvSpPr>
        <p:spPr>
          <a:xfrm>
            <a:off x="624879" y="2893484"/>
            <a:ext cx="3505201"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rPr dirty="0"/>
              <a:t>1. Name the polygon and number of vertices.</a:t>
            </a:r>
          </a:p>
        </p:txBody>
      </p:sp>
      <p:sp>
        <p:nvSpPr>
          <p:cNvPr id="437" name="5. 8 - 9(4 + 19 - 30)"/>
          <p:cNvSpPr txBox="1"/>
          <p:nvPr/>
        </p:nvSpPr>
        <p:spPr>
          <a:xfrm>
            <a:off x="7103963" y="7772400"/>
            <a:ext cx="3272434"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i="0"/>
            </a:lvl1pPr>
          </a:lstStyle>
          <a:p>
            <a:r>
              <a:t>5. 8 - 9(4 + 19 - 30)</a:t>
            </a:r>
          </a:p>
        </p:txBody>
      </p:sp>
      <p:sp>
        <p:nvSpPr>
          <p:cNvPr id="438" name="3. Find the Surface Area of the cylinder."/>
          <p:cNvSpPr txBox="1"/>
          <p:nvPr/>
        </p:nvSpPr>
        <p:spPr>
          <a:xfrm>
            <a:off x="624879" y="6330950"/>
            <a:ext cx="4711701"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3. Find the Surface Area of the cylinder.</a:t>
            </a:r>
          </a:p>
        </p:txBody>
      </p:sp>
      <p:sp>
        <p:nvSpPr>
          <p:cNvPr id="439" name="4. The following line graph represents the ages of the members of the Tucson Adolescent Band, or TAB. What is the difference in the number of twelve and sixteen year olds?"/>
          <p:cNvSpPr txBox="1"/>
          <p:nvPr/>
        </p:nvSpPr>
        <p:spPr>
          <a:xfrm>
            <a:off x="6962712" y="2265838"/>
            <a:ext cx="5410201" cy="2540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rPr dirty="0"/>
              <a:t>4. The following line graph represents the ages of the members of the Tucson Adolescent Band, or TAB. What is the difference in the number of twelve and sixteen year olds?</a:t>
            </a:r>
          </a:p>
        </p:txBody>
      </p:sp>
      <p:sp>
        <p:nvSpPr>
          <p:cNvPr id="440" name="Line"/>
          <p:cNvSpPr/>
          <p:nvPr/>
        </p:nvSpPr>
        <p:spPr>
          <a:xfrm>
            <a:off x="8925718" y="6435080"/>
            <a:ext cx="3209678" cy="9273"/>
          </a:xfrm>
          <a:prstGeom prst="line">
            <a:avLst/>
          </a:prstGeom>
          <a:ln w="25400">
            <a:solidFill>
              <a:srgbClr val="7B5E2F"/>
            </a:solidFill>
            <a:miter lim="400000"/>
            <a:headEnd type="stealth"/>
            <a:tailEnd type="stealth"/>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441" name="Line"/>
          <p:cNvSpPr/>
          <p:nvPr/>
        </p:nvSpPr>
        <p:spPr>
          <a:xfrm>
            <a:off x="11251703" y="6214764"/>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442" name="Line"/>
          <p:cNvSpPr/>
          <p:nvPr/>
        </p:nvSpPr>
        <p:spPr>
          <a:xfrm>
            <a:off x="10782300" y="62103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443" name="Line"/>
          <p:cNvSpPr/>
          <p:nvPr/>
        </p:nvSpPr>
        <p:spPr>
          <a:xfrm>
            <a:off x="10299700" y="62103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444" name="Line"/>
          <p:cNvSpPr/>
          <p:nvPr/>
        </p:nvSpPr>
        <p:spPr>
          <a:xfrm>
            <a:off x="9817100" y="62103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445" name="Line"/>
          <p:cNvSpPr/>
          <p:nvPr/>
        </p:nvSpPr>
        <p:spPr>
          <a:xfrm>
            <a:off x="9334500" y="62103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446" name="11"/>
          <p:cNvSpPr txBox="1"/>
          <p:nvPr/>
        </p:nvSpPr>
        <p:spPr>
          <a:xfrm>
            <a:off x="9145872" y="6642100"/>
            <a:ext cx="361877"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11</a:t>
            </a:r>
          </a:p>
        </p:txBody>
      </p:sp>
      <p:sp>
        <p:nvSpPr>
          <p:cNvPr id="447" name="13"/>
          <p:cNvSpPr txBox="1"/>
          <p:nvPr/>
        </p:nvSpPr>
        <p:spPr>
          <a:xfrm>
            <a:off x="10110806" y="66421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13</a:t>
            </a:r>
          </a:p>
        </p:txBody>
      </p:sp>
      <p:sp>
        <p:nvSpPr>
          <p:cNvPr id="448" name="12"/>
          <p:cNvSpPr txBox="1"/>
          <p:nvPr/>
        </p:nvSpPr>
        <p:spPr>
          <a:xfrm>
            <a:off x="9653606" y="66421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12</a:t>
            </a:r>
          </a:p>
        </p:txBody>
      </p:sp>
      <p:sp>
        <p:nvSpPr>
          <p:cNvPr id="449" name="15"/>
          <p:cNvSpPr txBox="1"/>
          <p:nvPr/>
        </p:nvSpPr>
        <p:spPr>
          <a:xfrm>
            <a:off x="11076006" y="66421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15</a:t>
            </a:r>
          </a:p>
        </p:txBody>
      </p:sp>
      <p:sp>
        <p:nvSpPr>
          <p:cNvPr id="450" name="14"/>
          <p:cNvSpPr txBox="1"/>
          <p:nvPr/>
        </p:nvSpPr>
        <p:spPr>
          <a:xfrm>
            <a:off x="10618806" y="66421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14</a:t>
            </a:r>
          </a:p>
        </p:txBody>
      </p:sp>
      <p:sp>
        <p:nvSpPr>
          <p:cNvPr id="451" name="16"/>
          <p:cNvSpPr txBox="1"/>
          <p:nvPr/>
        </p:nvSpPr>
        <p:spPr>
          <a:xfrm>
            <a:off x="11533206" y="66421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16</a:t>
            </a:r>
          </a:p>
        </p:txBody>
      </p:sp>
      <p:sp>
        <p:nvSpPr>
          <p:cNvPr id="452" name="x"/>
          <p:cNvSpPr txBox="1"/>
          <p:nvPr/>
        </p:nvSpPr>
        <p:spPr>
          <a:xfrm>
            <a:off x="9154963" y="5981700"/>
            <a:ext cx="343695"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53" name="x"/>
          <p:cNvSpPr txBox="1"/>
          <p:nvPr/>
        </p:nvSpPr>
        <p:spPr>
          <a:xfrm>
            <a:off x="9626600" y="57404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54" name="x"/>
          <p:cNvSpPr txBox="1"/>
          <p:nvPr/>
        </p:nvSpPr>
        <p:spPr>
          <a:xfrm>
            <a:off x="9652000" y="59817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55" name="x"/>
          <p:cNvSpPr txBox="1"/>
          <p:nvPr/>
        </p:nvSpPr>
        <p:spPr>
          <a:xfrm>
            <a:off x="9156700" y="54991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56" name="x"/>
          <p:cNvSpPr txBox="1"/>
          <p:nvPr/>
        </p:nvSpPr>
        <p:spPr>
          <a:xfrm>
            <a:off x="9156700" y="57404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57" name="x"/>
          <p:cNvSpPr txBox="1"/>
          <p:nvPr/>
        </p:nvSpPr>
        <p:spPr>
          <a:xfrm>
            <a:off x="9626600" y="54991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58" name="x"/>
          <p:cNvSpPr txBox="1"/>
          <p:nvPr/>
        </p:nvSpPr>
        <p:spPr>
          <a:xfrm>
            <a:off x="9626600" y="52578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59" name="x"/>
          <p:cNvSpPr txBox="1"/>
          <p:nvPr/>
        </p:nvSpPr>
        <p:spPr>
          <a:xfrm>
            <a:off x="9626600" y="50165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60" name="x"/>
          <p:cNvSpPr txBox="1"/>
          <p:nvPr/>
        </p:nvSpPr>
        <p:spPr>
          <a:xfrm>
            <a:off x="9626600" y="47752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61" name="x"/>
          <p:cNvSpPr txBox="1"/>
          <p:nvPr/>
        </p:nvSpPr>
        <p:spPr>
          <a:xfrm>
            <a:off x="10134600" y="59817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62" name="x"/>
          <p:cNvSpPr txBox="1"/>
          <p:nvPr/>
        </p:nvSpPr>
        <p:spPr>
          <a:xfrm>
            <a:off x="10134600" y="57404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63" name="x"/>
          <p:cNvSpPr txBox="1"/>
          <p:nvPr/>
        </p:nvSpPr>
        <p:spPr>
          <a:xfrm>
            <a:off x="10134600" y="54991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64" name="x"/>
          <p:cNvSpPr txBox="1"/>
          <p:nvPr/>
        </p:nvSpPr>
        <p:spPr>
          <a:xfrm>
            <a:off x="10134600" y="52578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65" name="x"/>
          <p:cNvSpPr txBox="1"/>
          <p:nvPr/>
        </p:nvSpPr>
        <p:spPr>
          <a:xfrm>
            <a:off x="10134600" y="50165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66" name="x"/>
          <p:cNvSpPr txBox="1"/>
          <p:nvPr/>
        </p:nvSpPr>
        <p:spPr>
          <a:xfrm>
            <a:off x="10617200" y="59817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67" name="x"/>
          <p:cNvSpPr txBox="1"/>
          <p:nvPr/>
        </p:nvSpPr>
        <p:spPr>
          <a:xfrm>
            <a:off x="10617200" y="57404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68" name="x"/>
          <p:cNvSpPr txBox="1"/>
          <p:nvPr/>
        </p:nvSpPr>
        <p:spPr>
          <a:xfrm>
            <a:off x="10617200" y="54991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69" name="x"/>
          <p:cNvSpPr txBox="1"/>
          <p:nvPr/>
        </p:nvSpPr>
        <p:spPr>
          <a:xfrm>
            <a:off x="10617200" y="52578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70" name="x"/>
          <p:cNvSpPr txBox="1"/>
          <p:nvPr/>
        </p:nvSpPr>
        <p:spPr>
          <a:xfrm>
            <a:off x="10617200" y="50165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71" name="x"/>
          <p:cNvSpPr txBox="1"/>
          <p:nvPr/>
        </p:nvSpPr>
        <p:spPr>
          <a:xfrm>
            <a:off x="10617200" y="47752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72" name="x"/>
          <p:cNvSpPr txBox="1"/>
          <p:nvPr/>
        </p:nvSpPr>
        <p:spPr>
          <a:xfrm>
            <a:off x="10617200" y="45339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73" name="x"/>
          <p:cNvSpPr txBox="1"/>
          <p:nvPr/>
        </p:nvSpPr>
        <p:spPr>
          <a:xfrm>
            <a:off x="11087100" y="59817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74" name="x"/>
          <p:cNvSpPr txBox="1"/>
          <p:nvPr/>
        </p:nvSpPr>
        <p:spPr>
          <a:xfrm>
            <a:off x="11087100" y="57404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75" name="x"/>
          <p:cNvSpPr txBox="1"/>
          <p:nvPr/>
        </p:nvSpPr>
        <p:spPr>
          <a:xfrm>
            <a:off x="11087100" y="54991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76" name="x"/>
          <p:cNvSpPr txBox="1"/>
          <p:nvPr/>
        </p:nvSpPr>
        <p:spPr>
          <a:xfrm>
            <a:off x="11087100" y="52578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rPr dirty="0"/>
              <a:t>x</a:t>
            </a:r>
          </a:p>
        </p:txBody>
      </p:sp>
      <p:sp>
        <p:nvSpPr>
          <p:cNvPr id="477" name="x"/>
          <p:cNvSpPr txBox="1"/>
          <p:nvPr/>
        </p:nvSpPr>
        <p:spPr>
          <a:xfrm>
            <a:off x="11544300" y="59817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78" name="x"/>
          <p:cNvSpPr txBox="1"/>
          <p:nvPr/>
        </p:nvSpPr>
        <p:spPr>
          <a:xfrm>
            <a:off x="11544300" y="57404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479" name="x = 7 people"/>
          <p:cNvSpPr txBox="1"/>
          <p:nvPr/>
        </p:nvSpPr>
        <p:spPr>
          <a:xfrm>
            <a:off x="9667813" y="7327900"/>
            <a:ext cx="1832075" cy="45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400" b="1" i="0">
                <a:solidFill>
                  <a:srgbClr val="000000"/>
                </a:solidFill>
              </a:defRPr>
            </a:lvl1pPr>
          </a:lstStyle>
          <a:p>
            <a:r>
              <a:rPr dirty="0"/>
              <a:t>x = 7 people</a:t>
            </a:r>
          </a:p>
        </p:txBody>
      </p:sp>
      <p:pic>
        <p:nvPicPr>
          <p:cNvPr id="480" name="Image" descr="Image"/>
          <p:cNvPicPr>
            <a:picLocks noChangeAspect="1"/>
          </p:cNvPicPr>
          <p:nvPr/>
        </p:nvPicPr>
        <p:blipFill>
          <a:blip r:embed="rId3"/>
          <a:stretch>
            <a:fillRect/>
          </a:stretch>
        </p:blipFill>
        <p:spPr>
          <a:xfrm>
            <a:off x="3349849" y="7248650"/>
            <a:ext cx="3175000" cy="1841501"/>
          </a:xfrm>
          <a:prstGeom prst="rect">
            <a:avLst/>
          </a:prstGeom>
          <a:ln w="12700">
            <a:miter lim="400000"/>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 name="Week 3, Day 3"/>
          <p:cNvSpPr txBox="1">
            <a:spLocks noGrp="1"/>
          </p:cNvSpPr>
          <p:nvPr>
            <p:ph type="title"/>
          </p:nvPr>
        </p:nvSpPr>
        <p:spPr>
          <a:prstGeom prst="rect">
            <a:avLst/>
          </a:prstGeom>
        </p:spPr>
        <p:txBody>
          <a:bodyPr/>
          <a:lstStyle/>
          <a:p>
            <a:r>
              <a:t>Week 3, Day 3</a:t>
            </a:r>
          </a:p>
        </p:txBody>
      </p:sp>
      <p:pic>
        <p:nvPicPr>
          <p:cNvPr id="538" name="Screen Shot 2013-04-01 at 3.20.26 PM.png" descr="Screen Shot 2013-04-01 at 3.20.26 PM.png"/>
          <p:cNvPicPr>
            <a:picLocks noChangeAspect="1"/>
          </p:cNvPicPr>
          <p:nvPr/>
        </p:nvPicPr>
        <p:blipFill>
          <a:blip r:embed="rId2"/>
          <a:stretch>
            <a:fillRect/>
          </a:stretch>
        </p:blipFill>
        <p:spPr>
          <a:xfrm>
            <a:off x="9283700" y="6045200"/>
            <a:ext cx="3090497" cy="2895600"/>
          </a:xfrm>
          <a:prstGeom prst="rect">
            <a:avLst/>
          </a:prstGeom>
          <a:ln w="12700">
            <a:miter lim="400000"/>
          </a:ln>
        </p:spPr>
      </p:pic>
      <p:pic>
        <p:nvPicPr>
          <p:cNvPr id="539" name="Screen Shot 2013-04-14 at 3.46.40 PM.png" descr="Screen Shot 2013-04-14 at 3.46.40 PM.png"/>
          <p:cNvPicPr>
            <a:picLocks noChangeAspect="1"/>
          </p:cNvPicPr>
          <p:nvPr/>
        </p:nvPicPr>
        <p:blipFill>
          <a:blip r:embed="rId3"/>
          <a:stretch>
            <a:fillRect/>
          </a:stretch>
        </p:blipFill>
        <p:spPr>
          <a:xfrm>
            <a:off x="622300" y="6184900"/>
            <a:ext cx="3441700" cy="2959100"/>
          </a:xfrm>
          <a:prstGeom prst="rect">
            <a:avLst/>
          </a:prstGeom>
          <a:ln w="12700">
            <a:miter lim="400000"/>
          </a:ln>
        </p:spPr>
      </p:pic>
      <p:pic>
        <p:nvPicPr>
          <p:cNvPr id="540" name="Screen Shot 2013-04-14 at 1.11.13 PM.png" descr="Screen Shot 2013-04-14 at 1.11.13 PM.png"/>
          <p:cNvPicPr>
            <a:picLocks noChangeAspect="1"/>
          </p:cNvPicPr>
          <p:nvPr/>
        </p:nvPicPr>
        <p:blipFill>
          <a:blip r:embed="rId4"/>
          <a:stretch>
            <a:fillRect/>
          </a:stretch>
        </p:blipFill>
        <p:spPr>
          <a:xfrm>
            <a:off x="3721100" y="3035300"/>
            <a:ext cx="2260600" cy="2020537"/>
          </a:xfrm>
          <a:prstGeom prst="rect">
            <a:avLst/>
          </a:prstGeom>
          <a:ln w="12700">
            <a:miter lim="400000"/>
          </a:ln>
        </p:spPr>
      </p:pic>
      <p:sp>
        <p:nvSpPr>
          <p:cNvPr id="541" name="2. Find the surface area of the rectangular prism."/>
          <p:cNvSpPr txBox="1"/>
          <p:nvPr/>
        </p:nvSpPr>
        <p:spPr>
          <a:xfrm>
            <a:off x="631229" y="5353050"/>
            <a:ext cx="4445001"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2. Find the surface area of the rectangular prism.</a:t>
            </a:r>
          </a:p>
        </p:txBody>
      </p:sp>
      <p:sp>
        <p:nvSpPr>
          <p:cNvPr id="542" name="3. Create an expression that matches this line diagram."/>
          <p:cNvSpPr txBox="1"/>
          <p:nvPr/>
        </p:nvSpPr>
        <p:spPr>
          <a:xfrm>
            <a:off x="6522181" y="2622550"/>
            <a:ext cx="5880101"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3. Create an expression that matches this line diagram.</a:t>
            </a:r>
          </a:p>
        </p:txBody>
      </p:sp>
      <p:sp>
        <p:nvSpPr>
          <p:cNvPr id="543" name="4. Evaluate the expression for x = 3…"/>
          <p:cNvSpPr txBox="1"/>
          <p:nvPr/>
        </p:nvSpPr>
        <p:spPr>
          <a:xfrm>
            <a:off x="6523235" y="4359891"/>
            <a:ext cx="5338565" cy="15799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l">
              <a:defRPr sz="3200" i="0"/>
            </a:pPr>
            <a:r>
              <a:rPr dirty="0"/>
              <a:t>4. Evaluate the expression for </a:t>
            </a:r>
            <a:r>
              <a:rPr i="1" dirty="0"/>
              <a:t>x</a:t>
            </a:r>
            <a:r>
              <a:rPr dirty="0"/>
              <a:t> = 3</a:t>
            </a:r>
          </a:p>
          <a:p>
            <a:pPr algn="l">
              <a:defRPr sz="3200" i="0"/>
            </a:pPr>
            <a:r>
              <a:rPr dirty="0"/>
              <a:t>(9</a:t>
            </a:r>
            <a:r>
              <a:rPr i="1" dirty="0"/>
              <a:t>x</a:t>
            </a:r>
            <a:r>
              <a:rPr dirty="0"/>
              <a:t> - 8) + 2(4</a:t>
            </a:r>
            <a:r>
              <a:rPr i="1" dirty="0"/>
              <a:t>x</a:t>
            </a:r>
            <a:r>
              <a:rPr dirty="0"/>
              <a:t> + 5)</a:t>
            </a:r>
            <a:r>
              <a:rPr baseline="31999" dirty="0"/>
              <a:t>2</a:t>
            </a:r>
          </a:p>
        </p:txBody>
      </p:sp>
      <p:sp>
        <p:nvSpPr>
          <p:cNvPr id="544" name="5. Graph (5, 3),…"/>
          <p:cNvSpPr txBox="1"/>
          <p:nvPr/>
        </p:nvSpPr>
        <p:spPr>
          <a:xfrm>
            <a:off x="6524029" y="6038850"/>
            <a:ext cx="2743201" cy="294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2800" i="0"/>
            </a:pPr>
            <a:r>
              <a:rPr dirty="0"/>
              <a:t>5. Graph (5, 3), </a:t>
            </a:r>
          </a:p>
          <a:p>
            <a:pPr algn="l">
              <a:defRPr sz="2800" i="0"/>
            </a:pPr>
            <a:r>
              <a:rPr dirty="0"/>
              <a:t>(8, 3), (8, 7), (5, 7). </a:t>
            </a:r>
          </a:p>
          <a:p>
            <a:pPr algn="l">
              <a:defRPr sz="2800" i="0"/>
            </a:pPr>
            <a:endParaRPr dirty="0"/>
          </a:p>
          <a:p>
            <a:pPr algn="l">
              <a:defRPr sz="2800" i="0"/>
            </a:pPr>
            <a:r>
              <a:rPr dirty="0"/>
              <a:t>If you connect all vertices, what polygon have you made?</a:t>
            </a:r>
          </a:p>
        </p:txBody>
      </p:sp>
      <p:sp>
        <p:nvSpPr>
          <p:cNvPr id="545" name="1. Name the polygon and number of vertices."/>
          <p:cNvSpPr txBox="1"/>
          <p:nvPr/>
        </p:nvSpPr>
        <p:spPr>
          <a:xfrm>
            <a:off x="558799" y="2870200"/>
            <a:ext cx="4292601"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rPr dirty="0"/>
              <a:t>1. Name the polygon and number of vertices.</a:t>
            </a:r>
          </a:p>
        </p:txBody>
      </p:sp>
      <p:pic>
        <p:nvPicPr>
          <p:cNvPr id="546" name="Screen Shot 2013-04-14 at 3.52.05 PM.png" descr="Screen Shot 2013-04-14 at 3.52.05 PM.png"/>
          <p:cNvPicPr>
            <a:picLocks noChangeAspect="1"/>
          </p:cNvPicPr>
          <p:nvPr/>
        </p:nvPicPr>
        <p:blipFill>
          <a:blip r:embed="rId5"/>
          <a:stretch>
            <a:fillRect/>
          </a:stretch>
        </p:blipFill>
        <p:spPr>
          <a:xfrm>
            <a:off x="6527800" y="3670300"/>
            <a:ext cx="5882641" cy="685801"/>
          </a:xfrm>
          <a:prstGeom prst="rect">
            <a:avLst/>
          </a:prstGeom>
          <a:ln w="12700">
            <a:miter lim="400000"/>
          </a:ln>
        </p:spPr>
      </p:pic>
      <p:sp>
        <p:nvSpPr>
          <p:cNvPr id="547" name="3"/>
          <p:cNvSpPr txBox="1"/>
          <p:nvPr/>
        </p:nvSpPr>
        <p:spPr>
          <a:xfrm>
            <a:off x="627310" y="8108950"/>
            <a:ext cx="228601" cy="3556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i="0">
                <a:solidFill>
                  <a:srgbClr val="000000"/>
                </a:solidFill>
              </a:defRPr>
            </a:lvl1pPr>
          </a:lstStyle>
          <a:p>
            <a:r>
              <a:t>3</a:t>
            </a:r>
          </a:p>
        </p:txBody>
      </p:sp>
      <p:sp>
        <p:nvSpPr>
          <p:cNvPr id="548" name="5"/>
          <p:cNvSpPr txBox="1"/>
          <p:nvPr/>
        </p:nvSpPr>
        <p:spPr>
          <a:xfrm>
            <a:off x="1473200" y="8801100"/>
            <a:ext cx="228600" cy="3556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i="0">
                <a:solidFill>
                  <a:srgbClr val="000000"/>
                </a:solidFill>
              </a:defRPr>
            </a:lvl1pPr>
          </a:lstStyle>
          <a:p>
            <a:r>
              <a:t>5</a:t>
            </a:r>
          </a:p>
        </p:txBody>
      </p:sp>
      <p:sp>
        <p:nvSpPr>
          <p:cNvPr id="549" name="8"/>
          <p:cNvSpPr txBox="1"/>
          <p:nvPr/>
        </p:nvSpPr>
        <p:spPr>
          <a:xfrm>
            <a:off x="3238500" y="7937500"/>
            <a:ext cx="228600" cy="3556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i="0">
                <a:solidFill>
                  <a:srgbClr val="000000"/>
                </a:solidFill>
              </a:defRPr>
            </a:lvl1pPr>
          </a:lstStyle>
          <a:p>
            <a:r>
              <a:t>8</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 name="Week 3, Day 4"/>
          <p:cNvSpPr txBox="1">
            <a:spLocks noGrp="1"/>
          </p:cNvSpPr>
          <p:nvPr>
            <p:ph type="title"/>
          </p:nvPr>
        </p:nvSpPr>
        <p:spPr>
          <a:prstGeom prst="rect">
            <a:avLst/>
          </a:prstGeom>
        </p:spPr>
        <p:txBody>
          <a:bodyPr/>
          <a:lstStyle/>
          <a:p>
            <a:r>
              <a:t>Week 3, Day 4</a:t>
            </a:r>
          </a:p>
        </p:txBody>
      </p:sp>
      <p:pic>
        <p:nvPicPr>
          <p:cNvPr id="576" name="Screen Shot 2013-04-14 at 1.13.40 PM.png" descr="Screen Shot 2013-04-14 at 1.13.40 PM.png"/>
          <p:cNvPicPr>
            <a:picLocks noChangeAspect="1"/>
          </p:cNvPicPr>
          <p:nvPr/>
        </p:nvPicPr>
        <p:blipFill>
          <a:blip r:embed="rId2"/>
          <a:stretch>
            <a:fillRect/>
          </a:stretch>
        </p:blipFill>
        <p:spPr>
          <a:xfrm>
            <a:off x="8915400" y="4166733"/>
            <a:ext cx="2425700" cy="2469017"/>
          </a:xfrm>
          <a:prstGeom prst="rect">
            <a:avLst/>
          </a:prstGeom>
          <a:ln w="12700">
            <a:miter lim="400000"/>
          </a:ln>
        </p:spPr>
      </p:pic>
      <p:sp>
        <p:nvSpPr>
          <p:cNvPr id="577" name="1. Evaluate the expression for x=8…"/>
          <p:cNvSpPr txBox="1"/>
          <p:nvPr/>
        </p:nvSpPr>
        <p:spPr>
          <a:xfrm>
            <a:off x="622299" y="2810300"/>
            <a:ext cx="5880101"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200" i="0"/>
            </a:pPr>
            <a:r>
              <a:rPr dirty="0"/>
              <a:t>1. Evaluate the expression for x=8</a:t>
            </a:r>
          </a:p>
          <a:p>
            <a:pPr algn="l">
              <a:defRPr sz="3200" i="0"/>
            </a:pPr>
            <a:r>
              <a:rPr dirty="0"/>
              <a:t>(2x + 4) 5 - x (32 ÷ x)</a:t>
            </a:r>
          </a:p>
        </p:txBody>
      </p:sp>
      <p:sp>
        <p:nvSpPr>
          <p:cNvPr id="578" name="5. Find the surface area of the pyramid."/>
          <p:cNvSpPr txBox="1"/>
          <p:nvPr/>
        </p:nvSpPr>
        <p:spPr>
          <a:xfrm>
            <a:off x="8915400" y="7156450"/>
            <a:ext cx="2603501" cy="1511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rPr dirty="0"/>
              <a:t>5. Find the surface area of the pyramid.</a:t>
            </a:r>
          </a:p>
        </p:txBody>
      </p:sp>
      <p:sp>
        <p:nvSpPr>
          <p:cNvPr id="579" name="3. What is an independent variable?"/>
          <p:cNvSpPr txBox="1"/>
          <p:nvPr/>
        </p:nvSpPr>
        <p:spPr>
          <a:xfrm>
            <a:off x="637579" y="6115050"/>
            <a:ext cx="4419601"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3. What is an independent variable?</a:t>
            </a:r>
          </a:p>
        </p:txBody>
      </p:sp>
      <p:sp>
        <p:nvSpPr>
          <p:cNvPr id="580" name="2. Show the solution of 3.5 + (-4)"/>
          <p:cNvSpPr txBox="1"/>
          <p:nvPr/>
        </p:nvSpPr>
        <p:spPr>
          <a:xfrm>
            <a:off x="624879" y="4267200"/>
            <a:ext cx="5600701"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2. Show the solution of 3.5 + (-4)</a:t>
            </a:r>
          </a:p>
        </p:txBody>
      </p:sp>
      <p:sp>
        <p:nvSpPr>
          <p:cNvPr id="581" name="4. Name the polygon and number of vertices."/>
          <p:cNvSpPr txBox="1"/>
          <p:nvPr/>
        </p:nvSpPr>
        <p:spPr>
          <a:xfrm>
            <a:off x="7981949" y="2858931"/>
            <a:ext cx="4292601"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rPr dirty="0"/>
              <a:t>4. Name the polygon and number of vertices.</a:t>
            </a:r>
          </a:p>
        </p:txBody>
      </p:sp>
      <p:pic>
        <p:nvPicPr>
          <p:cNvPr id="582" name="Screen Shot 2013-04-14 at 12.26.25 PM.png" descr="Screen Shot 2013-04-14 at 12.26.25 PM.png"/>
          <p:cNvPicPr>
            <a:picLocks noChangeAspect="1"/>
          </p:cNvPicPr>
          <p:nvPr/>
        </p:nvPicPr>
        <p:blipFill>
          <a:blip r:embed="rId3"/>
          <a:stretch>
            <a:fillRect/>
          </a:stretch>
        </p:blipFill>
        <p:spPr>
          <a:xfrm>
            <a:off x="647700" y="5254200"/>
            <a:ext cx="5600700" cy="407854"/>
          </a:xfrm>
          <a:prstGeom prst="rect">
            <a:avLst/>
          </a:prstGeom>
          <a:ln w="12700">
            <a:miter lim="400000"/>
          </a:ln>
        </p:spPr>
      </p:pic>
      <p:pic>
        <p:nvPicPr>
          <p:cNvPr id="583" name="Image" descr="Image"/>
          <p:cNvPicPr>
            <a:picLocks noChangeAspect="1"/>
          </p:cNvPicPr>
          <p:nvPr/>
        </p:nvPicPr>
        <p:blipFill>
          <a:blip r:embed="rId4"/>
          <a:stretch>
            <a:fillRect/>
          </a:stretch>
        </p:blipFill>
        <p:spPr>
          <a:xfrm>
            <a:off x="5710766" y="6077553"/>
            <a:ext cx="3073401" cy="2971801"/>
          </a:xfrm>
          <a:prstGeom prst="rect">
            <a:avLst/>
          </a:prstGeom>
          <a:ln w="12700">
            <a:miter lim="400000"/>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 name="Friday Five"/>
          <p:cNvSpPr txBox="1">
            <a:spLocks noGrp="1"/>
          </p:cNvSpPr>
          <p:nvPr>
            <p:ph type="title"/>
          </p:nvPr>
        </p:nvSpPr>
        <p:spPr>
          <a:prstGeom prst="rect">
            <a:avLst/>
          </a:prstGeom>
        </p:spPr>
        <p:txBody>
          <a:bodyPr/>
          <a:lstStyle/>
          <a:p>
            <a:r>
              <a:t>Friday Five</a:t>
            </a:r>
          </a:p>
        </p:txBody>
      </p:sp>
      <p:sp>
        <p:nvSpPr>
          <p:cNvPr id="604" name="2. 45/6 - 3.95"/>
          <p:cNvSpPr txBox="1"/>
          <p:nvPr/>
        </p:nvSpPr>
        <p:spPr>
          <a:xfrm>
            <a:off x="626963" y="7410450"/>
            <a:ext cx="2383434"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i="0"/>
            </a:lvl1pPr>
          </a:lstStyle>
          <a:p>
            <a:r>
              <a:t>2. 45/6 - 3.95</a:t>
            </a:r>
          </a:p>
        </p:txBody>
      </p:sp>
      <p:sp>
        <p:nvSpPr>
          <p:cNvPr id="605" name="Line"/>
          <p:cNvSpPr/>
          <p:nvPr/>
        </p:nvSpPr>
        <p:spPr>
          <a:xfrm>
            <a:off x="5372100" y="62103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606" name="1. The following line graph represents the ages of the members of the Tucson Adolescent Band, or TAB. What is the difference in the number of twelve and sixteen year olds?"/>
          <p:cNvSpPr txBox="1"/>
          <p:nvPr/>
        </p:nvSpPr>
        <p:spPr>
          <a:xfrm>
            <a:off x="626963" y="2114284"/>
            <a:ext cx="5410201" cy="2540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rPr dirty="0"/>
              <a:t>1. The following line graph represents the ages of the members of the Tucson Adolescent Band, or TAB. What is the difference in the number of twelve and sixteen year olds? </a:t>
            </a:r>
          </a:p>
        </p:txBody>
      </p:sp>
      <p:sp>
        <p:nvSpPr>
          <p:cNvPr id="607" name="Line"/>
          <p:cNvSpPr/>
          <p:nvPr/>
        </p:nvSpPr>
        <p:spPr>
          <a:xfrm>
            <a:off x="2575718" y="6435080"/>
            <a:ext cx="3209678" cy="9273"/>
          </a:xfrm>
          <a:prstGeom prst="line">
            <a:avLst/>
          </a:prstGeom>
          <a:ln w="25400">
            <a:solidFill>
              <a:srgbClr val="7B5E2F"/>
            </a:solidFill>
            <a:miter lim="400000"/>
            <a:headEnd type="stealth"/>
            <a:tailEnd type="stealth"/>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608" name="Line"/>
          <p:cNvSpPr/>
          <p:nvPr/>
        </p:nvSpPr>
        <p:spPr>
          <a:xfrm>
            <a:off x="4901703" y="6214764"/>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609" name="Line"/>
          <p:cNvSpPr/>
          <p:nvPr/>
        </p:nvSpPr>
        <p:spPr>
          <a:xfrm>
            <a:off x="4432300" y="62103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610" name="Line"/>
          <p:cNvSpPr/>
          <p:nvPr/>
        </p:nvSpPr>
        <p:spPr>
          <a:xfrm>
            <a:off x="3949700" y="62103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611" name="Line"/>
          <p:cNvSpPr/>
          <p:nvPr/>
        </p:nvSpPr>
        <p:spPr>
          <a:xfrm>
            <a:off x="3467100" y="62103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612" name="Line"/>
          <p:cNvSpPr/>
          <p:nvPr/>
        </p:nvSpPr>
        <p:spPr>
          <a:xfrm>
            <a:off x="2984500" y="62103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613" name="11"/>
          <p:cNvSpPr txBox="1"/>
          <p:nvPr/>
        </p:nvSpPr>
        <p:spPr>
          <a:xfrm>
            <a:off x="2795872" y="6642100"/>
            <a:ext cx="361877"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11</a:t>
            </a:r>
          </a:p>
        </p:txBody>
      </p:sp>
      <p:sp>
        <p:nvSpPr>
          <p:cNvPr id="614" name="13"/>
          <p:cNvSpPr txBox="1"/>
          <p:nvPr/>
        </p:nvSpPr>
        <p:spPr>
          <a:xfrm>
            <a:off x="3760806" y="66421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13</a:t>
            </a:r>
          </a:p>
        </p:txBody>
      </p:sp>
      <p:sp>
        <p:nvSpPr>
          <p:cNvPr id="615" name="12"/>
          <p:cNvSpPr txBox="1"/>
          <p:nvPr/>
        </p:nvSpPr>
        <p:spPr>
          <a:xfrm>
            <a:off x="3303606" y="66421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12</a:t>
            </a:r>
          </a:p>
        </p:txBody>
      </p:sp>
      <p:sp>
        <p:nvSpPr>
          <p:cNvPr id="616" name="15"/>
          <p:cNvSpPr txBox="1"/>
          <p:nvPr/>
        </p:nvSpPr>
        <p:spPr>
          <a:xfrm>
            <a:off x="4726006" y="66421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15</a:t>
            </a:r>
          </a:p>
        </p:txBody>
      </p:sp>
      <p:sp>
        <p:nvSpPr>
          <p:cNvPr id="617" name="14"/>
          <p:cNvSpPr txBox="1"/>
          <p:nvPr/>
        </p:nvSpPr>
        <p:spPr>
          <a:xfrm>
            <a:off x="4268806" y="66421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14</a:t>
            </a:r>
          </a:p>
        </p:txBody>
      </p:sp>
      <p:sp>
        <p:nvSpPr>
          <p:cNvPr id="618" name="16"/>
          <p:cNvSpPr txBox="1"/>
          <p:nvPr/>
        </p:nvSpPr>
        <p:spPr>
          <a:xfrm>
            <a:off x="5183206" y="66421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16</a:t>
            </a:r>
          </a:p>
        </p:txBody>
      </p:sp>
      <p:sp>
        <p:nvSpPr>
          <p:cNvPr id="619" name="x"/>
          <p:cNvSpPr txBox="1"/>
          <p:nvPr/>
        </p:nvSpPr>
        <p:spPr>
          <a:xfrm>
            <a:off x="2804963" y="5981700"/>
            <a:ext cx="343695"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20" name="x"/>
          <p:cNvSpPr txBox="1"/>
          <p:nvPr/>
        </p:nvSpPr>
        <p:spPr>
          <a:xfrm>
            <a:off x="3276600" y="57404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21" name="x"/>
          <p:cNvSpPr txBox="1"/>
          <p:nvPr/>
        </p:nvSpPr>
        <p:spPr>
          <a:xfrm>
            <a:off x="3302000" y="59817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22" name="x"/>
          <p:cNvSpPr txBox="1"/>
          <p:nvPr/>
        </p:nvSpPr>
        <p:spPr>
          <a:xfrm>
            <a:off x="2806700" y="54991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23" name="x"/>
          <p:cNvSpPr txBox="1"/>
          <p:nvPr/>
        </p:nvSpPr>
        <p:spPr>
          <a:xfrm>
            <a:off x="2806700" y="57404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24" name="x"/>
          <p:cNvSpPr txBox="1"/>
          <p:nvPr/>
        </p:nvSpPr>
        <p:spPr>
          <a:xfrm>
            <a:off x="3276600" y="54991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25" name="x"/>
          <p:cNvSpPr txBox="1"/>
          <p:nvPr/>
        </p:nvSpPr>
        <p:spPr>
          <a:xfrm>
            <a:off x="3276600" y="52578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26" name="x"/>
          <p:cNvSpPr txBox="1"/>
          <p:nvPr/>
        </p:nvSpPr>
        <p:spPr>
          <a:xfrm>
            <a:off x="3276600" y="50165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27" name="x"/>
          <p:cNvSpPr txBox="1"/>
          <p:nvPr/>
        </p:nvSpPr>
        <p:spPr>
          <a:xfrm>
            <a:off x="3276600" y="47752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28" name="x"/>
          <p:cNvSpPr txBox="1"/>
          <p:nvPr/>
        </p:nvSpPr>
        <p:spPr>
          <a:xfrm>
            <a:off x="3784600" y="59817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rPr dirty="0"/>
              <a:t>x</a:t>
            </a:r>
          </a:p>
        </p:txBody>
      </p:sp>
      <p:sp>
        <p:nvSpPr>
          <p:cNvPr id="629" name="x"/>
          <p:cNvSpPr txBox="1"/>
          <p:nvPr/>
        </p:nvSpPr>
        <p:spPr>
          <a:xfrm>
            <a:off x="3784600" y="57404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30" name="x"/>
          <p:cNvSpPr txBox="1"/>
          <p:nvPr/>
        </p:nvSpPr>
        <p:spPr>
          <a:xfrm>
            <a:off x="3784600" y="54991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31" name="x"/>
          <p:cNvSpPr txBox="1"/>
          <p:nvPr/>
        </p:nvSpPr>
        <p:spPr>
          <a:xfrm>
            <a:off x="3784600" y="52578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rPr dirty="0"/>
              <a:t>x</a:t>
            </a:r>
          </a:p>
        </p:txBody>
      </p:sp>
      <p:sp>
        <p:nvSpPr>
          <p:cNvPr id="632" name="x"/>
          <p:cNvSpPr txBox="1"/>
          <p:nvPr/>
        </p:nvSpPr>
        <p:spPr>
          <a:xfrm>
            <a:off x="3784600" y="50165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33" name="x"/>
          <p:cNvSpPr txBox="1"/>
          <p:nvPr/>
        </p:nvSpPr>
        <p:spPr>
          <a:xfrm>
            <a:off x="4267200" y="59817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34" name="x"/>
          <p:cNvSpPr txBox="1"/>
          <p:nvPr/>
        </p:nvSpPr>
        <p:spPr>
          <a:xfrm>
            <a:off x="4267200" y="57404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35" name="x"/>
          <p:cNvSpPr txBox="1"/>
          <p:nvPr/>
        </p:nvSpPr>
        <p:spPr>
          <a:xfrm>
            <a:off x="4267200" y="54991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36" name="x"/>
          <p:cNvSpPr txBox="1"/>
          <p:nvPr/>
        </p:nvSpPr>
        <p:spPr>
          <a:xfrm>
            <a:off x="4267200" y="52578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37" name="x"/>
          <p:cNvSpPr txBox="1"/>
          <p:nvPr/>
        </p:nvSpPr>
        <p:spPr>
          <a:xfrm>
            <a:off x="4267200" y="50165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38" name="x"/>
          <p:cNvSpPr txBox="1"/>
          <p:nvPr/>
        </p:nvSpPr>
        <p:spPr>
          <a:xfrm>
            <a:off x="4267200" y="47752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39" name="x"/>
          <p:cNvSpPr txBox="1"/>
          <p:nvPr/>
        </p:nvSpPr>
        <p:spPr>
          <a:xfrm>
            <a:off x="4267200" y="45339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40" name="x"/>
          <p:cNvSpPr txBox="1"/>
          <p:nvPr/>
        </p:nvSpPr>
        <p:spPr>
          <a:xfrm>
            <a:off x="4737100" y="59817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41" name="x"/>
          <p:cNvSpPr txBox="1"/>
          <p:nvPr/>
        </p:nvSpPr>
        <p:spPr>
          <a:xfrm>
            <a:off x="4737100" y="57404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42" name="x"/>
          <p:cNvSpPr txBox="1"/>
          <p:nvPr/>
        </p:nvSpPr>
        <p:spPr>
          <a:xfrm>
            <a:off x="4737100" y="54991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43" name="x"/>
          <p:cNvSpPr txBox="1"/>
          <p:nvPr/>
        </p:nvSpPr>
        <p:spPr>
          <a:xfrm>
            <a:off x="4737100" y="52578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44" name="x"/>
          <p:cNvSpPr txBox="1"/>
          <p:nvPr/>
        </p:nvSpPr>
        <p:spPr>
          <a:xfrm>
            <a:off x="5194300" y="59817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45" name="x"/>
          <p:cNvSpPr txBox="1"/>
          <p:nvPr/>
        </p:nvSpPr>
        <p:spPr>
          <a:xfrm>
            <a:off x="5194300" y="57404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646" name="x = 7 people"/>
          <p:cNvSpPr txBox="1"/>
          <p:nvPr/>
        </p:nvSpPr>
        <p:spPr>
          <a:xfrm>
            <a:off x="3319809" y="6991350"/>
            <a:ext cx="1832075" cy="45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400" b="1" i="0">
                <a:solidFill>
                  <a:srgbClr val="000000"/>
                </a:solidFill>
              </a:defRPr>
            </a:lvl1pPr>
          </a:lstStyle>
          <a:p>
            <a:r>
              <a:t>x = 7 people</a:t>
            </a:r>
          </a:p>
        </p:txBody>
      </p:sp>
      <p:pic>
        <p:nvPicPr>
          <p:cNvPr id="647" name="Screen Shot 2013-04-14 at 3.46.40 PM.png" descr="Screen Shot 2013-04-14 at 3.46.40 PM.png"/>
          <p:cNvPicPr>
            <a:picLocks noChangeAspect="1"/>
          </p:cNvPicPr>
          <p:nvPr/>
        </p:nvPicPr>
        <p:blipFill>
          <a:blip r:embed="rId2"/>
          <a:stretch>
            <a:fillRect/>
          </a:stretch>
        </p:blipFill>
        <p:spPr>
          <a:xfrm>
            <a:off x="7416800" y="3454400"/>
            <a:ext cx="3441700" cy="2959100"/>
          </a:xfrm>
          <a:prstGeom prst="rect">
            <a:avLst/>
          </a:prstGeom>
          <a:ln w="12700">
            <a:miter lim="400000"/>
          </a:ln>
        </p:spPr>
      </p:pic>
      <p:sp>
        <p:nvSpPr>
          <p:cNvPr id="648" name="4. Find the surface area of the rectangular prism."/>
          <p:cNvSpPr txBox="1"/>
          <p:nvPr/>
        </p:nvSpPr>
        <p:spPr>
          <a:xfrm>
            <a:off x="7425729" y="2622550"/>
            <a:ext cx="4445001"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4. Find the surface area of the rectangular prism.</a:t>
            </a:r>
          </a:p>
        </p:txBody>
      </p:sp>
      <p:sp>
        <p:nvSpPr>
          <p:cNvPr id="649" name="3"/>
          <p:cNvSpPr txBox="1"/>
          <p:nvPr/>
        </p:nvSpPr>
        <p:spPr>
          <a:xfrm>
            <a:off x="7421810" y="5378450"/>
            <a:ext cx="228601" cy="3556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i="0">
                <a:solidFill>
                  <a:srgbClr val="000000"/>
                </a:solidFill>
              </a:defRPr>
            </a:lvl1pPr>
          </a:lstStyle>
          <a:p>
            <a:r>
              <a:t>3</a:t>
            </a:r>
          </a:p>
        </p:txBody>
      </p:sp>
      <p:sp>
        <p:nvSpPr>
          <p:cNvPr id="650" name="5"/>
          <p:cNvSpPr txBox="1"/>
          <p:nvPr/>
        </p:nvSpPr>
        <p:spPr>
          <a:xfrm>
            <a:off x="8267700" y="6070600"/>
            <a:ext cx="228600" cy="3556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i="0">
                <a:solidFill>
                  <a:srgbClr val="000000"/>
                </a:solidFill>
              </a:defRPr>
            </a:lvl1pPr>
          </a:lstStyle>
          <a:p>
            <a:r>
              <a:t>5</a:t>
            </a:r>
          </a:p>
        </p:txBody>
      </p:sp>
      <p:sp>
        <p:nvSpPr>
          <p:cNvPr id="651" name="8"/>
          <p:cNvSpPr txBox="1"/>
          <p:nvPr/>
        </p:nvSpPr>
        <p:spPr>
          <a:xfrm>
            <a:off x="10033000" y="5207000"/>
            <a:ext cx="228600" cy="3556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i="0">
                <a:solidFill>
                  <a:srgbClr val="000000"/>
                </a:solidFill>
              </a:defRPr>
            </a:lvl1pPr>
          </a:lstStyle>
          <a:p>
            <a:r>
              <a:t>8</a:t>
            </a:r>
          </a:p>
        </p:txBody>
      </p:sp>
      <p:pic>
        <p:nvPicPr>
          <p:cNvPr id="652" name="Screen Shot 2013-04-14 at 1.13.40 PM.png" descr="Screen Shot 2013-04-14 at 1.13.40 PM.png"/>
          <p:cNvPicPr>
            <a:picLocks noChangeAspect="1"/>
          </p:cNvPicPr>
          <p:nvPr/>
        </p:nvPicPr>
        <p:blipFill>
          <a:blip r:embed="rId3"/>
          <a:stretch>
            <a:fillRect/>
          </a:stretch>
        </p:blipFill>
        <p:spPr>
          <a:xfrm>
            <a:off x="10553700" y="7186838"/>
            <a:ext cx="1790700" cy="1822678"/>
          </a:xfrm>
          <a:prstGeom prst="rect">
            <a:avLst/>
          </a:prstGeom>
          <a:ln w="12700">
            <a:miter lim="400000"/>
          </a:ln>
        </p:spPr>
      </p:pic>
      <p:sp>
        <p:nvSpPr>
          <p:cNvPr id="653" name="5. Name the polygon and number of vertices."/>
          <p:cNvSpPr txBox="1"/>
          <p:nvPr/>
        </p:nvSpPr>
        <p:spPr>
          <a:xfrm>
            <a:off x="7416800" y="7071317"/>
            <a:ext cx="4292601"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rPr dirty="0"/>
              <a:t>5. Name the polygon and number of vertices.</a:t>
            </a:r>
          </a:p>
        </p:txBody>
      </p:sp>
      <p:sp>
        <p:nvSpPr>
          <p:cNvPr id="654" name="3. Evaluate the expression for x = 3…"/>
          <p:cNvSpPr txBox="1"/>
          <p:nvPr/>
        </p:nvSpPr>
        <p:spPr>
          <a:xfrm>
            <a:off x="507683" y="8098177"/>
            <a:ext cx="5953722" cy="104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defRPr sz="3200" i="0"/>
            </a:pPr>
            <a:r>
              <a:t>3. Evaluate the expression for </a:t>
            </a:r>
            <a:r>
              <a:rPr i="1"/>
              <a:t>x</a:t>
            </a:r>
            <a:r>
              <a:t> = 3</a:t>
            </a:r>
          </a:p>
          <a:p>
            <a:pPr algn="l">
              <a:defRPr sz="3200" i="0"/>
            </a:pPr>
            <a:r>
              <a:t>(9</a:t>
            </a:r>
            <a:r>
              <a:rPr i="1"/>
              <a:t>x</a:t>
            </a:r>
            <a:r>
              <a:t> - 8) + 2(4</a:t>
            </a:r>
            <a:r>
              <a:rPr i="1"/>
              <a:t>x</a:t>
            </a:r>
            <a:r>
              <a:t> + 5)</a:t>
            </a:r>
            <a:r>
              <a:rPr baseline="31999"/>
              <a:t>2</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 name="Daily Math Review"/>
          <p:cNvSpPr txBox="1">
            <a:spLocks noGrp="1"/>
          </p:cNvSpPr>
          <p:nvPr>
            <p:ph type="title"/>
          </p:nvPr>
        </p:nvSpPr>
        <p:spPr>
          <a:prstGeom prst="rect">
            <a:avLst/>
          </a:prstGeom>
        </p:spPr>
        <p:txBody>
          <a:bodyPr/>
          <a:lstStyle/>
          <a:p>
            <a:r>
              <a:t>Daily Math Review</a:t>
            </a:r>
          </a:p>
        </p:txBody>
      </p:sp>
      <p:sp>
        <p:nvSpPr>
          <p:cNvPr id="716" name="6th grade…"/>
          <p:cNvSpPr txBox="1">
            <a:spLocks noGrp="1"/>
          </p:cNvSpPr>
          <p:nvPr>
            <p:ph type="body" sz="quarter" idx="1"/>
          </p:nvPr>
        </p:nvSpPr>
        <p:spPr>
          <a:xfrm>
            <a:off x="1143000" y="4965700"/>
            <a:ext cx="10718800" cy="1689100"/>
          </a:xfrm>
          <a:prstGeom prst="rect">
            <a:avLst/>
          </a:prstGeom>
        </p:spPr>
        <p:txBody>
          <a:bodyPr/>
          <a:lstStyle/>
          <a:p>
            <a:r>
              <a:t>6th grade</a:t>
            </a:r>
          </a:p>
          <a:p>
            <a:r>
              <a:t>Benchmark 4</a:t>
            </a:r>
          </a:p>
          <a:p>
            <a:r>
              <a:t>Week 4</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Week 1, Day 1"/>
          <p:cNvSpPr txBox="1">
            <a:spLocks noGrp="1"/>
          </p:cNvSpPr>
          <p:nvPr>
            <p:ph type="title"/>
          </p:nvPr>
        </p:nvSpPr>
        <p:spPr>
          <a:prstGeom prst="rect">
            <a:avLst/>
          </a:prstGeom>
        </p:spPr>
        <p:txBody>
          <a:bodyPr/>
          <a:lstStyle/>
          <a:p>
            <a:r>
              <a:t>Week 1, Day 1</a:t>
            </a:r>
          </a:p>
        </p:txBody>
      </p:sp>
      <p:sp>
        <p:nvSpPr>
          <p:cNvPr id="55" name="5. Kelly bought 1/2 of a pound of heart erasers.  What was the cost?"/>
          <p:cNvSpPr txBox="1"/>
          <p:nvPr/>
        </p:nvSpPr>
        <p:spPr>
          <a:xfrm>
            <a:off x="7448656" y="5168900"/>
            <a:ext cx="5016500" cy="1397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000" i="0"/>
            </a:lvl1pPr>
          </a:lstStyle>
          <a:p>
            <a:r>
              <a:rPr dirty="0"/>
              <a:t>5. Kelly bought 1/2 of a pound of heart erasers.  What was the cost?</a:t>
            </a:r>
          </a:p>
        </p:txBody>
      </p:sp>
      <p:sp>
        <p:nvSpPr>
          <p:cNvPr id="56" name="1. Write out the algebraic equation and solve: At an ice cream parlor, three friends decide to divide the bill evenly.  If each friend paid $7, then what was the total bill?"/>
          <p:cNvSpPr txBox="1"/>
          <p:nvPr/>
        </p:nvSpPr>
        <p:spPr>
          <a:xfrm>
            <a:off x="635000" y="2609850"/>
            <a:ext cx="11772900" cy="1397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000" i="0"/>
            </a:lvl1pPr>
          </a:lstStyle>
          <a:p>
            <a:r>
              <a:t>1. Write out the algebraic equation and solve: At an ice cream parlor, three friends decide to divide the bill evenly.  If each friend paid $7, then what was the total bill?</a:t>
            </a:r>
          </a:p>
        </p:txBody>
      </p:sp>
      <p:pic>
        <p:nvPicPr>
          <p:cNvPr id="57" name="Screen Shot 2013-03-26 at 2.22.43 PM.png" descr="Screen Shot 2013-03-26 at 2.22.43 PM.png"/>
          <p:cNvPicPr>
            <a:picLocks noChangeAspect="1"/>
          </p:cNvPicPr>
          <p:nvPr/>
        </p:nvPicPr>
        <p:blipFill>
          <a:blip r:embed="rId2"/>
          <a:stretch>
            <a:fillRect/>
          </a:stretch>
        </p:blipFill>
        <p:spPr>
          <a:xfrm>
            <a:off x="8801100" y="6565900"/>
            <a:ext cx="3568700" cy="2527300"/>
          </a:xfrm>
          <a:prstGeom prst="rect">
            <a:avLst/>
          </a:prstGeom>
          <a:ln w="12700">
            <a:miter lim="400000"/>
          </a:ln>
        </p:spPr>
      </p:pic>
      <p:sp>
        <p:nvSpPr>
          <p:cNvPr id="58" name="3. How many students brought two cans of food to donate to the food bank?"/>
          <p:cNvSpPr txBox="1"/>
          <p:nvPr/>
        </p:nvSpPr>
        <p:spPr>
          <a:xfrm>
            <a:off x="711200" y="7416800"/>
            <a:ext cx="4165600" cy="1828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000" i="0"/>
            </a:lvl1pPr>
          </a:lstStyle>
          <a:p>
            <a:r>
              <a:rPr dirty="0"/>
              <a:t>3. How many students brought two cans of food to donate to the food bank?</a:t>
            </a:r>
          </a:p>
        </p:txBody>
      </p:sp>
      <p:pic>
        <p:nvPicPr>
          <p:cNvPr id="59" name="Screen Shot 2013-03-23 at 2.31.16 PM.png" descr="Screen Shot 2013-03-23 at 2.31.16 PM.png"/>
          <p:cNvPicPr>
            <a:picLocks noChangeAspect="1"/>
          </p:cNvPicPr>
          <p:nvPr/>
        </p:nvPicPr>
        <p:blipFill>
          <a:blip r:embed="rId3"/>
          <a:stretch>
            <a:fillRect/>
          </a:stretch>
        </p:blipFill>
        <p:spPr>
          <a:xfrm>
            <a:off x="4876800" y="7340600"/>
            <a:ext cx="2617490" cy="1701800"/>
          </a:xfrm>
          <a:prstGeom prst="rect">
            <a:avLst/>
          </a:prstGeom>
          <a:ln w="12700">
            <a:miter lim="400000"/>
          </a:ln>
        </p:spPr>
      </p:pic>
      <p:sp>
        <p:nvSpPr>
          <p:cNvPr id="60" name="2.  What order should you complete these according to the Order of Operations? Order as 1st, 2nd, 3rd, &amp; 4th."/>
          <p:cNvSpPr txBox="1"/>
          <p:nvPr/>
        </p:nvSpPr>
        <p:spPr>
          <a:xfrm>
            <a:off x="635000" y="4006850"/>
            <a:ext cx="54991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2.  What order should you complete these according to the Order of Operations? Order as 1st, 2nd, 3rd, &amp; 4th.</a:t>
            </a:r>
          </a:p>
        </p:txBody>
      </p:sp>
      <p:graphicFrame>
        <p:nvGraphicFramePr>
          <p:cNvPr id="61" name="Table"/>
          <p:cNvGraphicFramePr/>
          <p:nvPr/>
        </p:nvGraphicFramePr>
        <p:xfrm>
          <a:off x="1066800" y="5791200"/>
          <a:ext cx="5194300" cy="1720850"/>
        </p:xfrm>
        <a:graphic>
          <a:graphicData uri="http://schemas.openxmlformats.org/drawingml/2006/table">
            <a:tbl>
              <a:tblPr firstRow="1">
                <a:tableStyleId>{8F44A2F1-9E1F-4B54-A3A2-5F16C0AD49E2}</a:tableStyleId>
              </a:tblPr>
              <a:tblGrid>
                <a:gridCol w="1298575">
                  <a:extLst>
                    <a:ext uri="{9D8B030D-6E8A-4147-A177-3AD203B41FA5}">
                      <a16:colId xmlns:a16="http://schemas.microsoft.com/office/drawing/2014/main" xmlns="" val="20000"/>
                    </a:ext>
                  </a:extLst>
                </a:gridCol>
                <a:gridCol w="1298575">
                  <a:extLst>
                    <a:ext uri="{9D8B030D-6E8A-4147-A177-3AD203B41FA5}">
                      <a16:colId xmlns:a16="http://schemas.microsoft.com/office/drawing/2014/main" xmlns="" val="20001"/>
                    </a:ext>
                  </a:extLst>
                </a:gridCol>
                <a:gridCol w="1298575">
                  <a:extLst>
                    <a:ext uri="{9D8B030D-6E8A-4147-A177-3AD203B41FA5}">
                      <a16:colId xmlns:a16="http://schemas.microsoft.com/office/drawing/2014/main" xmlns="" val="20002"/>
                    </a:ext>
                  </a:extLst>
                </a:gridCol>
                <a:gridCol w="1298575">
                  <a:extLst>
                    <a:ext uri="{9D8B030D-6E8A-4147-A177-3AD203B41FA5}">
                      <a16:colId xmlns:a16="http://schemas.microsoft.com/office/drawing/2014/main" xmlns="" val="20003"/>
                    </a:ext>
                  </a:extLst>
                </a:gridCol>
              </a:tblGrid>
              <a:tr h="704850">
                <a:tc>
                  <a:txBody>
                    <a:bodyPr/>
                    <a:lstStyle/>
                    <a:p>
                      <a:pPr>
                        <a:defRPr sz="1800" b="0">
                          <a:solidFill>
                            <a:srgbClr val="000000"/>
                          </a:solidFill>
                        </a:defRPr>
                      </a:pPr>
                      <a:r>
                        <a:rPr>
                          <a:solidFill>
                            <a:srgbClr val="F5F5F5"/>
                          </a:solidFill>
                          <a:effectLst>
                            <a:outerShdw blurRad="50800" dist="12700" dir="5400000" rotWithShape="0">
                              <a:srgbClr val="000000">
                                <a:alpha val="35000"/>
                              </a:srgbClr>
                            </a:outerShdw>
                          </a:effectLst>
                        </a:rPr>
                        <a:t>Add and Subtract</a:t>
                      </a:r>
                    </a:p>
                  </a:txBody>
                  <a:tcPr marL="50800" marR="50800" marT="50800" marB="50800" anchor="ctr" horzOverflow="overflow">
                    <a:lnL w="12700">
                      <a:solidFill>
                        <a:srgbClr val="CBC5B7"/>
                      </a:solidFill>
                      <a:miter lim="400000"/>
                    </a:lnL>
                    <a:blipFill rotWithShape="1">
                      <a:blip r:embed="rId4"/>
                      <a:srcRect/>
                      <a:tile tx="0" ty="0" sx="100000" sy="100000" flip="none" algn="tl"/>
                    </a:blipFill>
                  </a:tcPr>
                </a:tc>
                <a:tc>
                  <a:txBody>
                    <a:bodyPr/>
                    <a:lstStyle/>
                    <a:p>
                      <a:pPr>
                        <a:defRPr sz="1800" b="0">
                          <a:solidFill>
                            <a:srgbClr val="000000"/>
                          </a:solidFill>
                        </a:defRPr>
                      </a:pPr>
                      <a:r>
                        <a:rPr>
                          <a:solidFill>
                            <a:srgbClr val="F5F5F5"/>
                          </a:solidFill>
                          <a:effectLst>
                            <a:outerShdw blurRad="50800" dist="12700" dir="5400000" rotWithShape="0">
                              <a:srgbClr val="000000">
                                <a:alpha val="35000"/>
                              </a:srgbClr>
                            </a:outerShdw>
                          </a:effectLst>
                        </a:rPr>
                        <a:t>Multiply and Divide</a:t>
                      </a:r>
                    </a:p>
                  </a:txBody>
                  <a:tcPr marL="50800" marR="50800" marT="50800" marB="50800" anchor="ctr" horzOverflow="overflow">
                    <a:blipFill rotWithShape="1">
                      <a:blip r:embed="rId4"/>
                      <a:srcRect/>
                      <a:tile tx="0" ty="0" sx="100000" sy="100000" flip="none" algn="tl"/>
                    </a:blipFill>
                  </a:tcPr>
                </a:tc>
                <a:tc>
                  <a:txBody>
                    <a:bodyPr/>
                    <a:lstStyle/>
                    <a:p>
                      <a:pPr>
                        <a:defRPr sz="1800" b="0">
                          <a:solidFill>
                            <a:srgbClr val="000000"/>
                          </a:solidFill>
                        </a:defRPr>
                      </a:pPr>
                      <a:r>
                        <a:rPr>
                          <a:solidFill>
                            <a:srgbClr val="F5F5F5"/>
                          </a:solidFill>
                          <a:effectLst>
                            <a:outerShdw blurRad="50800" dist="12700" dir="5400000" rotWithShape="0">
                              <a:srgbClr val="000000">
                                <a:alpha val="35000"/>
                              </a:srgbClr>
                            </a:outerShdw>
                          </a:effectLst>
                        </a:rPr>
                        <a:t>Evaluate Powers</a:t>
                      </a:r>
                    </a:p>
                  </a:txBody>
                  <a:tcPr marL="50800" marR="50800" marT="50800" marB="50800" anchor="ctr" horzOverflow="overflow">
                    <a:blipFill rotWithShape="1">
                      <a:blip r:embed="rId4"/>
                      <a:srcRect/>
                      <a:tile tx="0" ty="0" sx="100000" sy="100000" flip="none" algn="tl"/>
                    </a:blipFill>
                  </a:tcPr>
                </a:tc>
                <a:tc>
                  <a:txBody>
                    <a:bodyPr/>
                    <a:lstStyle/>
                    <a:p>
                      <a:pPr>
                        <a:defRPr sz="1800" b="0">
                          <a:solidFill>
                            <a:srgbClr val="000000"/>
                          </a:solidFill>
                        </a:defRPr>
                      </a:pPr>
                      <a:r>
                        <a:rPr sz="1500">
                          <a:solidFill>
                            <a:srgbClr val="F5F5F5"/>
                          </a:solidFill>
                          <a:effectLst>
                            <a:outerShdw blurRad="50800" dist="12700" dir="5400000" rotWithShape="0">
                              <a:srgbClr val="000000">
                                <a:alpha val="35000"/>
                              </a:srgbClr>
                            </a:outerShdw>
                          </a:effectLst>
                        </a:rPr>
                        <a:t>Completing Expressions inside Parentheses</a:t>
                      </a:r>
                    </a:p>
                  </a:txBody>
                  <a:tcPr marL="50800" marR="50800" marT="50800" marB="50800" anchor="ctr" horzOverflow="overflow">
                    <a:lnR w="12700">
                      <a:solidFill>
                        <a:srgbClr val="CBC5B7"/>
                      </a:solidFill>
                      <a:miter lim="400000"/>
                    </a:lnR>
                    <a:blipFill rotWithShape="1">
                      <a:blip r:embed="rId4"/>
                      <a:srcRect/>
                      <a:tile tx="0" ty="0" sx="100000" sy="100000" flip="none" algn="tl"/>
                    </a:blipFill>
                  </a:tcPr>
                </a:tc>
                <a:extLst>
                  <a:ext uri="{0D108BD9-81ED-4DB2-BD59-A6C34878D82A}">
                    <a16:rowId xmlns:a16="http://schemas.microsoft.com/office/drawing/2014/main" xmlns="" val="10000"/>
                  </a:ext>
                </a:extLst>
              </a:tr>
              <a:tr h="704850">
                <a:tc>
                  <a:txBody>
                    <a:bodyPr/>
                    <a:lstStyle/>
                    <a:p>
                      <a:pPr defTabSz="914400">
                        <a:tabLst>
                          <a:tab pos="914400" algn="l"/>
                        </a:tabLst>
                        <a:defRPr sz="3200">
                          <a:sym typeface="Baskerville"/>
                        </a:defRPr>
                      </a:pPr>
                      <a:endParaRPr/>
                    </a:p>
                  </a:txBody>
                  <a:tcPr marL="50800" marR="50800" marT="50800" marB="50800" anchor="ctr" horzOverflow="overflow">
                    <a:lnL w="12700">
                      <a:solidFill>
                        <a:srgbClr val="CBC5B7"/>
                      </a:solidFill>
                      <a:miter lim="400000"/>
                    </a:lnL>
                    <a:lnB w="12700">
                      <a:solidFill>
                        <a:srgbClr val="CBC5B7"/>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B w="12700">
                      <a:solidFill>
                        <a:srgbClr val="CBC5B7"/>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B w="12700">
                      <a:solidFill>
                        <a:srgbClr val="CBC5B7"/>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R w="12700">
                      <a:solidFill>
                        <a:srgbClr val="CBC5B7"/>
                      </a:solidFill>
                      <a:miter lim="400000"/>
                    </a:lnR>
                    <a:lnB w="12700">
                      <a:solidFill>
                        <a:srgbClr val="CBC5B7"/>
                      </a:solidFill>
                      <a:miter lim="400000"/>
                    </a:lnB>
                  </a:tcPr>
                </a:tc>
                <a:extLst>
                  <a:ext uri="{0D108BD9-81ED-4DB2-BD59-A6C34878D82A}">
                    <a16:rowId xmlns:a16="http://schemas.microsoft.com/office/drawing/2014/main" xmlns="" val="10001"/>
                  </a:ext>
                </a:extLst>
              </a:tr>
            </a:tbl>
          </a:graphicData>
        </a:graphic>
      </p:graphicFrame>
      <p:sp>
        <p:nvSpPr>
          <p:cNvPr id="62" name="4. A 4-yard piece of fabric costs $7.04.  What is the unit price of the fabric per yard?"/>
          <p:cNvSpPr txBox="1"/>
          <p:nvPr/>
        </p:nvSpPr>
        <p:spPr>
          <a:xfrm>
            <a:off x="7461356" y="3549650"/>
            <a:ext cx="4991100"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4. A 4-yard piece of fabric costs $7.04.  What is the unit price of the fabric per yard?</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 name="Week 4, Day 1"/>
          <p:cNvSpPr txBox="1">
            <a:spLocks noGrp="1"/>
          </p:cNvSpPr>
          <p:nvPr>
            <p:ph type="title"/>
          </p:nvPr>
        </p:nvSpPr>
        <p:spPr>
          <a:prstGeom prst="rect">
            <a:avLst/>
          </a:prstGeom>
        </p:spPr>
        <p:txBody>
          <a:bodyPr/>
          <a:lstStyle/>
          <a:p>
            <a:r>
              <a:t>Week 4, Day 1</a:t>
            </a:r>
          </a:p>
        </p:txBody>
      </p:sp>
      <p:sp>
        <p:nvSpPr>
          <p:cNvPr id="719" name="1. Find the area for the shape below."/>
          <p:cNvSpPr txBox="1"/>
          <p:nvPr/>
        </p:nvSpPr>
        <p:spPr>
          <a:xfrm>
            <a:off x="620960" y="2609850"/>
            <a:ext cx="1803401"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1. Find the area for the shape below.</a:t>
            </a:r>
          </a:p>
        </p:txBody>
      </p:sp>
      <p:sp>
        <p:nvSpPr>
          <p:cNvPr id="720" name="2. What is the interquartile range of the following?…"/>
          <p:cNvSpPr txBox="1"/>
          <p:nvPr/>
        </p:nvSpPr>
        <p:spPr>
          <a:xfrm>
            <a:off x="637579" y="4654550"/>
            <a:ext cx="5156201"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2800" i="0"/>
            </a:pPr>
            <a:r>
              <a:t>2. What is the interquartile range of the following?</a:t>
            </a:r>
          </a:p>
          <a:p>
            <a:pPr>
              <a:defRPr sz="2800" i="0"/>
            </a:pPr>
            <a:r>
              <a:t>3 8 2 9 1 0 4 5 8 2 1 </a:t>
            </a:r>
          </a:p>
        </p:txBody>
      </p:sp>
      <p:sp>
        <p:nvSpPr>
          <p:cNvPr id="721" name="3.  -9  + 3 ="/>
          <p:cNvSpPr txBox="1"/>
          <p:nvPr/>
        </p:nvSpPr>
        <p:spPr>
          <a:xfrm>
            <a:off x="627062" y="6381750"/>
            <a:ext cx="1631852"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defRPr sz="2400" i="0"/>
            </a:pPr>
            <a:r>
              <a:rPr sz="2800"/>
              <a:t>3</a:t>
            </a:r>
            <a:r>
              <a:t>.  -9  + 3 =</a:t>
            </a:r>
          </a:p>
        </p:txBody>
      </p:sp>
      <p:sp>
        <p:nvSpPr>
          <p:cNvPr id="722" name="5. A candy company is monitoring how many chocolates go into packaging unwrapped by randomly selecting bags from each batch.…"/>
          <p:cNvSpPr txBox="1"/>
          <p:nvPr/>
        </p:nvSpPr>
        <p:spPr>
          <a:xfrm>
            <a:off x="6168429" y="2597150"/>
            <a:ext cx="6121401" cy="299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2400" i="0"/>
            </a:pPr>
            <a:r>
              <a:rPr sz="2800"/>
              <a:t>5</a:t>
            </a:r>
            <a:r>
              <a:t>. A candy company is monitoring how many chocolates go into packaging unwrapped by randomly selecting bags from each batch.</a:t>
            </a:r>
          </a:p>
          <a:p>
            <a:pPr algn="l">
              <a:defRPr sz="2400" i="0"/>
            </a:pPr>
            <a:endParaRPr/>
          </a:p>
          <a:p>
            <a:pPr algn="l">
              <a:defRPr sz="2400" i="0"/>
            </a:pPr>
            <a:r>
              <a:t>Use the data to judge whether the histogram below is accurate.</a:t>
            </a:r>
          </a:p>
          <a:p>
            <a:pPr algn="l">
              <a:defRPr sz="2400" i="0"/>
            </a:pPr>
            <a:endParaRPr/>
          </a:p>
        </p:txBody>
      </p:sp>
      <p:sp>
        <p:nvSpPr>
          <p:cNvPr id="723" name="4. Graph…"/>
          <p:cNvSpPr txBox="1"/>
          <p:nvPr/>
        </p:nvSpPr>
        <p:spPr>
          <a:xfrm>
            <a:off x="635111" y="6978650"/>
            <a:ext cx="1592437"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defRPr sz="2800" i="0"/>
            </a:pPr>
            <a:r>
              <a:t>4. Graph </a:t>
            </a:r>
          </a:p>
          <a:p>
            <a:pPr algn="l">
              <a:defRPr sz="2800" i="0"/>
            </a:pPr>
            <a:r>
              <a:t>A (-4, 7)</a:t>
            </a:r>
          </a:p>
          <a:p>
            <a:pPr algn="l">
              <a:defRPr sz="2800" i="0"/>
            </a:pPr>
            <a:r>
              <a:t>B (-7, 4)</a:t>
            </a:r>
          </a:p>
        </p:txBody>
      </p:sp>
      <p:pic>
        <p:nvPicPr>
          <p:cNvPr id="724" name="Screen Shot 2013-04-15 at 11.27.07 AM.png" descr="Screen Shot 2013-04-15 at 11.27.07 AM.png"/>
          <p:cNvPicPr>
            <a:picLocks noChangeAspect="1"/>
          </p:cNvPicPr>
          <p:nvPr/>
        </p:nvPicPr>
        <p:blipFill>
          <a:blip r:embed="rId2"/>
          <a:srcRect l="4119" t="4686" r="3317" b="3210"/>
          <a:stretch>
            <a:fillRect/>
          </a:stretch>
        </p:blipFill>
        <p:spPr>
          <a:xfrm>
            <a:off x="2590888" y="2607326"/>
            <a:ext cx="1587501" cy="1629607"/>
          </a:xfrm>
          <a:custGeom>
            <a:avLst/>
            <a:gdLst/>
            <a:ahLst/>
            <a:cxnLst>
              <a:cxn ang="0">
                <a:pos x="wd2" y="hd2"/>
              </a:cxn>
              <a:cxn ang="5400000">
                <a:pos x="wd2" y="hd2"/>
              </a:cxn>
              <a:cxn ang="10800000">
                <a:pos x="wd2" y="hd2"/>
              </a:cxn>
              <a:cxn ang="16200000">
                <a:pos x="wd2" y="hd2"/>
              </a:cxn>
            </a:cxnLst>
            <a:rect l="0" t="0" r="r" b="b"/>
            <a:pathLst>
              <a:path w="21600" h="21595" extrusionOk="0">
                <a:moveTo>
                  <a:pt x="21298" y="0"/>
                </a:moveTo>
                <a:cubicBezTo>
                  <a:pt x="21100" y="-5"/>
                  <a:pt x="21012" y="35"/>
                  <a:pt x="20925" y="163"/>
                </a:cubicBezTo>
                <a:cubicBezTo>
                  <a:pt x="20814" y="328"/>
                  <a:pt x="20607" y="433"/>
                  <a:pt x="20380" y="442"/>
                </a:cubicBezTo>
                <a:cubicBezTo>
                  <a:pt x="20314" y="445"/>
                  <a:pt x="20267" y="516"/>
                  <a:pt x="20266" y="616"/>
                </a:cubicBezTo>
                <a:cubicBezTo>
                  <a:pt x="20264" y="840"/>
                  <a:pt x="20027" y="1016"/>
                  <a:pt x="19883" y="900"/>
                </a:cubicBezTo>
                <a:cubicBezTo>
                  <a:pt x="19802" y="835"/>
                  <a:pt x="19764" y="838"/>
                  <a:pt x="19715" y="916"/>
                </a:cubicBezTo>
                <a:cubicBezTo>
                  <a:pt x="19681" y="970"/>
                  <a:pt x="19670" y="1039"/>
                  <a:pt x="19688" y="1068"/>
                </a:cubicBezTo>
                <a:cubicBezTo>
                  <a:pt x="19742" y="1152"/>
                  <a:pt x="19571" y="1219"/>
                  <a:pt x="19273" y="1236"/>
                </a:cubicBezTo>
                <a:cubicBezTo>
                  <a:pt x="18933" y="1256"/>
                  <a:pt x="18824" y="1320"/>
                  <a:pt x="18878" y="1457"/>
                </a:cubicBezTo>
                <a:cubicBezTo>
                  <a:pt x="18901" y="1516"/>
                  <a:pt x="18869" y="1580"/>
                  <a:pt x="18803" y="1605"/>
                </a:cubicBezTo>
                <a:cubicBezTo>
                  <a:pt x="18738" y="1629"/>
                  <a:pt x="18701" y="1677"/>
                  <a:pt x="18722" y="1710"/>
                </a:cubicBezTo>
                <a:cubicBezTo>
                  <a:pt x="18780" y="1802"/>
                  <a:pt x="18598" y="1879"/>
                  <a:pt x="18365" y="1862"/>
                </a:cubicBezTo>
                <a:cubicBezTo>
                  <a:pt x="18245" y="1853"/>
                  <a:pt x="18173" y="1880"/>
                  <a:pt x="18198" y="1920"/>
                </a:cubicBezTo>
                <a:cubicBezTo>
                  <a:pt x="18235" y="1978"/>
                  <a:pt x="17950" y="2191"/>
                  <a:pt x="17890" y="2151"/>
                </a:cubicBezTo>
                <a:cubicBezTo>
                  <a:pt x="17880" y="2145"/>
                  <a:pt x="17800" y="2136"/>
                  <a:pt x="17712" y="2136"/>
                </a:cubicBezTo>
                <a:cubicBezTo>
                  <a:pt x="17560" y="2136"/>
                  <a:pt x="17557" y="2141"/>
                  <a:pt x="17680" y="2272"/>
                </a:cubicBezTo>
                <a:cubicBezTo>
                  <a:pt x="17803" y="2405"/>
                  <a:pt x="17798" y="2416"/>
                  <a:pt x="17539" y="2535"/>
                </a:cubicBezTo>
                <a:cubicBezTo>
                  <a:pt x="17391" y="2604"/>
                  <a:pt x="17167" y="2668"/>
                  <a:pt x="17048" y="2672"/>
                </a:cubicBezTo>
                <a:cubicBezTo>
                  <a:pt x="16908" y="2677"/>
                  <a:pt x="16847" y="2710"/>
                  <a:pt x="16870" y="2767"/>
                </a:cubicBezTo>
                <a:cubicBezTo>
                  <a:pt x="16909" y="2868"/>
                  <a:pt x="16658" y="3019"/>
                  <a:pt x="16432" y="3030"/>
                </a:cubicBezTo>
                <a:cubicBezTo>
                  <a:pt x="16329" y="3035"/>
                  <a:pt x="16283" y="3085"/>
                  <a:pt x="16281" y="3193"/>
                </a:cubicBezTo>
                <a:cubicBezTo>
                  <a:pt x="16278" y="3406"/>
                  <a:pt x="16197" y="3473"/>
                  <a:pt x="16065" y="3366"/>
                </a:cubicBezTo>
                <a:cubicBezTo>
                  <a:pt x="15924" y="3252"/>
                  <a:pt x="15781" y="3337"/>
                  <a:pt x="15827" y="3508"/>
                </a:cubicBezTo>
                <a:cubicBezTo>
                  <a:pt x="15871" y="3671"/>
                  <a:pt x="15700" y="3825"/>
                  <a:pt x="15541" y="3766"/>
                </a:cubicBezTo>
                <a:cubicBezTo>
                  <a:pt x="15478" y="3742"/>
                  <a:pt x="15348" y="3770"/>
                  <a:pt x="15255" y="3829"/>
                </a:cubicBezTo>
                <a:cubicBezTo>
                  <a:pt x="15162" y="3888"/>
                  <a:pt x="15066" y="3913"/>
                  <a:pt x="15039" y="3887"/>
                </a:cubicBezTo>
                <a:cubicBezTo>
                  <a:pt x="15012" y="3861"/>
                  <a:pt x="14940" y="3965"/>
                  <a:pt x="14877" y="4113"/>
                </a:cubicBezTo>
                <a:cubicBezTo>
                  <a:pt x="14785" y="4327"/>
                  <a:pt x="14741" y="4362"/>
                  <a:pt x="14661" y="4297"/>
                </a:cubicBezTo>
                <a:cubicBezTo>
                  <a:pt x="14597" y="4245"/>
                  <a:pt x="14544" y="4242"/>
                  <a:pt x="14515" y="4287"/>
                </a:cubicBezTo>
                <a:cubicBezTo>
                  <a:pt x="14455" y="4382"/>
                  <a:pt x="14026" y="4587"/>
                  <a:pt x="13964" y="4550"/>
                </a:cubicBezTo>
                <a:cubicBezTo>
                  <a:pt x="13937" y="4533"/>
                  <a:pt x="13909" y="4608"/>
                  <a:pt x="13900" y="4713"/>
                </a:cubicBezTo>
                <a:cubicBezTo>
                  <a:pt x="13877" y="4976"/>
                  <a:pt x="13736" y="5090"/>
                  <a:pt x="13419" y="5102"/>
                </a:cubicBezTo>
                <a:cubicBezTo>
                  <a:pt x="13271" y="5107"/>
                  <a:pt x="13167" y="5134"/>
                  <a:pt x="13187" y="5165"/>
                </a:cubicBezTo>
                <a:cubicBezTo>
                  <a:pt x="13206" y="5196"/>
                  <a:pt x="13166" y="5250"/>
                  <a:pt x="13100" y="5286"/>
                </a:cubicBezTo>
                <a:cubicBezTo>
                  <a:pt x="13035" y="5322"/>
                  <a:pt x="12984" y="5382"/>
                  <a:pt x="12987" y="5418"/>
                </a:cubicBezTo>
                <a:cubicBezTo>
                  <a:pt x="12994" y="5506"/>
                  <a:pt x="12641" y="5593"/>
                  <a:pt x="12496" y="5538"/>
                </a:cubicBezTo>
                <a:cubicBezTo>
                  <a:pt x="12424" y="5512"/>
                  <a:pt x="12396" y="5523"/>
                  <a:pt x="12425" y="5570"/>
                </a:cubicBezTo>
                <a:cubicBezTo>
                  <a:pt x="12452" y="5612"/>
                  <a:pt x="12426" y="5685"/>
                  <a:pt x="12366" y="5733"/>
                </a:cubicBezTo>
                <a:cubicBezTo>
                  <a:pt x="12306" y="5782"/>
                  <a:pt x="12275" y="5847"/>
                  <a:pt x="12296" y="5880"/>
                </a:cubicBezTo>
                <a:cubicBezTo>
                  <a:pt x="12317" y="5913"/>
                  <a:pt x="12268" y="5975"/>
                  <a:pt x="12188" y="6017"/>
                </a:cubicBezTo>
                <a:cubicBezTo>
                  <a:pt x="12074" y="6077"/>
                  <a:pt x="12030" y="6067"/>
                  <a:pt x="11977" y="5975"/>
                </a:cubicBezTo>
                <a:cubicBezTo>
                  <a:pt x="11896" y="5834"/>
                  <a:pt x="11779" y="5966"/>
                  <a:pt x="11842" y="6128"/>
                </a:cubicBezTo>
                <a:cubicBezTo>
                  <a:pt x="11898" y="6270"/>
                  <a:pt x="11477" y="6555"/>
                  <a:pt x="11313" y="6485"/>
                </a:cubicBezTo>
                <a:cubicBezTo>
                  <a:pt x="11126" y="6406"/>
                  <a:pt x="11005" y="6390"/>
                  <a:pt x="11016" y="6443"/>
                </a:cubicBezTo>
                <a:cubicBezTo>
                  <a:pt x="11035" y="6534"/>
                  <a:pt x="10869" y="6852"/>
                  <a:pt x="10757" y="6943"/>
                </a:cubicBezTo>
                <a:cubicBezTo>
                  <a:pt x="10695" y="6993"/>
                  <a:pt x="10600" y="7029"/>
                  <a:pt x="10546" y="7022"/>
                </a:cubicBezTo>
                <a:cubicBezTo>
                  <a:pt x="10334" y="6994"/>
                  <a:pt x="10247" y="7031"/>
                  <a:pt x="10287" y="7132"/>
                </a:cubicBezTo>
                <a:cubicBezTo>
                  <a:pt x="10349" y="7290"/>
                  <a:pt x="10183" y="7358"/>
                  <a:pt x="10076" y="7216"/>
                </a:cubicBezTo>
                <a:cubicBezTo>
                  <a:pt x="9997" y="7111"/>
                  <a:pt x="9959" y="7105"/>
                  <a:pt x="9828" y="7185"/>
                </a:cubicBezTo>
                <a:cubicBezTo>
                  <a:pt x="9733" y="7242"/>
                  <a:pt x="9690" y="7325"/>
                  <a:pt x="9715" y="7400"/>
                </a:cubicBezTo>
                <a:cubicBezTo>
                  <a:pt x="9737" y="7470"/>
                  <a:pt x="9703" y="7552"/>
                  <a:pt x="9634" y="7590"/>
                </a:cubicBezTo>
                <a:cubicBezTo>
                  <a:pt x="9567" y="7626"/>
                  <a:pt x="9517" y="7680"/>
                  <a:pt x="9520" y="7716"/>
                </a:cubicBezTo>
                <a:cubicBezTo>
                  <a:pt x="9523" y="7752"/>
                  <a:pt x="9467" y="7788"/>
                  <a:pt x="9396" y="7789"/>
                </a:cubicBezTo>
                <a:cubicBezTo>
                  <a:pt x="9220" y="7794"/>
                  <a:pt x="8987" y="7925"/>
                  <a:pt x="9018" y="8005"/>
                </a:cubicBezTo>
                <a:cubicBezTo>
                  <a:pt x="9032" y="8041"/>
                  <a:pt x="8952" y="8082"/>
                  <a:pt x="8840" y="8094"/>
                </a:cubicBezTo>
                <a:cubicBezTo>
                  <a:pt x="8727" y="8107"/>
                  <a:pt x="8656" y="8144"/>
                  <a:pt x="8678" y="8179"/>
                </a:cubicBezTo>
                <a:cubicBezTo>
                  <a:pt x="8724" y="8252"/>
                  <a:pt x="8575" y="8355"/>
                  <a:pt x="8419" y="8357"/>
                </a:cubicBezTo>
                <a:cubicBezTo>
                  <a:pt x="8358" y="8358"/>
                  <a:pt x="8305" y="8395"/>
                  <a:pt x="8305" y="8442"/>
                </a:cubicBezTo>
                <a:cubicBezTo>
                  <a:pt x="8305" y="8588"/>
                  <a:pt x="8202" y="8632"/>
                  <a:pt x="8084" y="8536"/>
                </a:cubicBezTo>
                <a:cubicBezTo>
                  <a:pt x="7950" y="8428"/>
                  <a:pt x="7912" y="8455"/>
                  <a:pt x="7879" y="8668"/>
                </a:cubicBezTo>
                <a:cubicBezTo>
                  <a:pt x="7840" y="8913"/>
                  <a:pt x="7798" y="8935"/>
                  <a:pt x="7236" y="8962"/>
                </a:cubicBezTo>
                <a:cubicBezTo>
                  <a:pt x="7091" y="8969"/>
                  <a:pt x="7031" y="9024"/>
                  <a:pt x="6977" y="9204"/>
                </a:cubicBezTo>
                <a:cubicBezTo>
                  <a:pt x="6923" y="9382"/>
                  <a:pt x="6866" y="9435"/>
                  <a:pt x="6750" y="9420"/>
                </a:cubicBezTo>
                <a:cubicBezTo>
                  <a:pt x="6666" y="9409"/>
                  <a:pt x="6538" y="9466"/>
                  <a:pt x="6464" y="9546"/>
                </a:cubicBezTo>
                <a:cubicBezTo>
                  <a:pt x="6389" y="9626"/>
                  <a:pt x="6351" y="9688"/>
                  <a:pt x="6383" y="9688"/>
                </a:cubicBezTo>
                <a:cubicBezTo>
                  <a:pt x="6414" y="9688"/>
                  <a:pt x="6400" y="9735"/>
                  <a:pt x="6350" y="9793"/>
                </a:cubicBezTo>
                <a:cubicBezTo>
                  <a:pt x="6284" y="9871"/>
                  <a:pt x="6222" y="9881"/>
                  <a:pt x="6124" y="9830"/>
                </a:cubicBezTo>
                <a:cubicBezTo>
                  <a:pt x="6037" y="9785"/>
                  <a:pt x="5973" y="9786"/>
                  <a:pt x="5945" y="9830"/>
                </a:cubicBezTo>
                <a:cubicBezTo>
                  <a:pt x="5921" y="9868"/>
                  <a:pt x="5848" y="9880"/>
                  <a:pt x="5783" y="9856"/>
                </a:cubicBezTo>
                <a:cubicBezTo>
                  <a:pt x="5692" y="9822"/>
                  <a:pt x="5681" y="9846"/>
                  <a:pt x="5719" y="9962"/>
                </a:cubicBezTo>
                <a:cubicBezTo>
                  <a:pt x="5759" y="10085"/>
                  <a:pt x="5709" y="10137"/>
                  <a:pt x="5422" y="10277"/>
                </a:cubicBezTo>
                <a:cubicBezTo>
                  <a:pt x="5232" y="10369"/>
                  <a:pt x="5022" y="10520"/>
                  <a:pt x="4963" y="10608"/>
                </a:cubicBezTo>
                <a:cubicBezTo>
                  <a:pt x="4903" y="10697"/>
                  <a:pt x="4833" y="10754"/>
                  <a:pt x="4801" y="10735"/>
                </a:cubicBezTo>
                <a:cubicBezTo>
                  <a:pt x="4769" y="10715"/>
                  <a:pt x="4718" y="10750"/>
                  <a:pt x="4693" y="10814"/>
                </a:cubicBezTo>
                <a:cubicBezTo>
                  <a:pt x="4655" y="10908"/>
                  <a:pt x="4627" y="10914"/>
                  <a:pt x="4536" y="10840"/>
                </a:cubicBezTo>
                <a:cubicBezTo>
                  <a:pt x="4405" y="10734"/>
                  <a:pt x="4369" y="10755"/>
                  <a:pt x="4336" y="10966"/>
                </a:cubicBezTo>
                <a:cubicBezTo>
                  <a:pt x="4302" y="11182"/>
                  <a:pt x="4230" y="11236"/>
                  <a:pt x="4104" y="11134"/>
                </a:cubicBezTo>
                <a:cubicBezTo>
                  <a:pt x="4017" y="11064"/>
                  <a:pt x="3981" y="11077"/>
                  <a:pt x="3915" y="11197"/>
                </a:cubicBezTo>
                <a:cubicBezTo>
                  <a:pt x="3870" y="11279"/>
                  <a:pt x="3858" y="11345"/>
                  <a:pt x="3888" y="11345"/>
                </a:cubicBezTo>
                <a:cubicBezTo>
                  <a:pt x="3918" y="11345"/>
                  <a:pt x="3909" y="11377"/>
                  <a:pt x="3866" y="11418"/>
                </a:cubicBezTo>
                <a:cubicBezTo>
                  <a:pt x="3798" y="11485"/>
                  <a:pt x="3490" y="11556"/>
                  <a:pt x="3186" y="11576"/>
                </a:cubicBezTo>
                <a:cubicBezTo>
                  <a:pt x="3096" y="11582"/>
                  <a:pt x="2936" y="11855"/>
                  <a:pt x="2921" y="12028"/>
                </a:cubicBezTo>
                <a:cubicBezTo>
                  <a:pt x="2918" y="12068"/>
                  <a:pt x="2799" y="12110"/>
                  <a:pt x="2657" y="12123"/>
                </a:cubicBezTo>
                <a:cubicBezTo>
                  <a:pt x="2515" y="12136"/>
                  <a:pt x="2371" y="12193"/>
                  <a:pt x="2338" y="12249"/>
                </a:cubicBezTo>
                <a:cubicBezTo>
                  <a:pt x="2291" y="12331"/>
                  <a:pt x="2245" y="12335"/>
                  <a:pt x="2117" y="12270"/>
                </a:cubicBezTo>
                <a:cubicBezTo>
                  <a:pt x="2028" y="12225"/>
                  <a:pt x="1980" y="12214"/>
                  <a:pt x="2009" y="12244"/>
                </a:cubicBezTo>
                <a:cubicBezTo>
                  <a:pt x="2038" y="12274"/>
                  <a:pt x="2024" y="12365"/>
                  <a:pt x="1976" y="12449"/>
                </a:cubicBezTo>
                <a:cubicBezTo>
                  <a:pt x="1928" y="12533"/>
                  <a:pt x="1886" y="12628"/>
                  <a:pt x="1885" y="12660"/>
                </a:cubicBezTo>
                <a:cubicBezTo>
                  <a:pt x="1880" y="12764"/>
                  <a:pt x="1685" y="12831"/>
                  <a:pt x="1469" y="12807"/>
                </a:cubicBezTo>
                <a:cubicBezTo>
                  <a:pt x="1351" y="12793"/>
                  <a:pt x="1265" y="12811"/>
                  <a:pt x="1274" y="12844"/>
                </a:cubicBezTo>
                <a:cubicBezTo>
                  <a:pt x="1306" y="12947"/>
                  <a:pt x="817" y="13302"/>
                  <a:pt x="702" y="13259"/>
                </a:cubicBezTo>
                <a:cubicBezTo>
                  <a:pt x="642" y="13237"/>
                  <a:pt x="589" y="13247"/>
                  <a:pt x="589" y="13285"/>
                </a:cubicBezTo>
                <a:cubicBezTo>
                  <a:pt x="589" y="13324"/>
                  <a:pt x="454" y="13490"/>
                  <a:pt x="292" y="13654"/>
                </a:cubicBezTo>
                <a:lnTo>
                  <a:pt x="0" y="13953"/>
                </a:lnTo>
                <a:lnTo>
                  <a:pt x="0" y="17772"/>
                </a:lnTo>
                <a:lnTo>
                  <a:pt x="0" y="21595"/>
                </a:lnTo>
                <a:lnTo>
                  <a:pt x="10800" y="21595"/>
                </a:lnTo>
                <a:lnTo>
                  <a:pt x="21600" y="21595"/>
                </a:lnTo>
                <a:lnTo>
                  <a:pt x="21578" y="10798"/>
                </a:lnTo>
                <a:lnTo>
                  <a:pt x="21562" y="11"/>
                </a:lnTo>
                <a:lnTo>
                  <a:pt x="21298" y="0"/>
                </a:lnTo>
                <a:close/>
              </a:path>
            </a:pathLst>
          </a:custGeom>
          <a:ln w="12700">
            <a:miter lim="400000"/>
          </a:ln>
        </p:spPr>
      </p:pic>
      <p:sp>
        <p:nvSpPr>
          <p:cNvPr id="725" name="8 cm"/>
          <p:cNvSpPr txBox="1"/>
          <p:nvPr/>
        </p:nvSpPr>
        <p:spPr>
          <a:xfrm>
            <a:off x="2984375" y="4248150"/>
            <a:ext cx="818209"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i="0">
                <a:solidFill>
                  <a:srgbClr val="000000"/>
                </a:solidFill>
              </a:defRPr>
            </a:lvl1pPr>
          </a:lstStyle>
          <a:p>
            <a:r>
              <a:t>8 cm</a:t>
            </a:r>
          </a:p>
        </p:txBody>
      </p:sp>
      <p:sp>
        <p:nvSpPr>
          <p:cNvPr id="726" name="3 cm"/>
          <p:cNvSpPr txBox="1"/>
          <p:nvPr/>
        </p:nvSpPr>
        <p:spPr>
          <a:xfrm>
            <a:off x="1765300" y="3784600"/>
            <a:ext cx="818208"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i="0">
                <a:solidFill>
                  <a:srgbClr val="000000"/>
                </a:solidFill>
              </a:defRPr>
            </a:lvl1pPr>
          </a:lstStyle>
          <a:p>
            <a:r>
              <a:t>3 cm</a:t>
            </a:r>
          </a:p>
        </p:txBody>
      </p:sp>
      <p:sp>
        <p:nvSpPr>
          <p:cNvPr id="727" name="9 cm"/>
          <p:cNvSpPr txBox="1"/>
          <p:nvPr/>
        </p:nvSpPr>
        <p:spPr>
          <a:xfrm>
            <a:off x="4178300" y="3175000"/>
            <a:ext cx="818208"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i="0">
                <a:solidFill>
                  <a:srgbClr val="000000"/>
                </a:solidFill>
              </a:defRPr>
            </a:lvl1pPr>
          </a:lstStyle>
          <a:p>
            <a:r>
              <a:t>9 cm</a:t>
            </a:r>
          </a:p>
        </p:txBody>
      </p:sp>
      <p:pic>
        <p:nvPicPr>
          <p:cNvPr id="728" name="Screen Shot 2013-04-15 at 4.36.15 PM.png" descr="Screen Shot 2013-04-15 at 4.36.15 PM.png"/>
          <p:cNvPicPr>
            <a:picLocks noChangeAspect="1"/>
          </p:cNvPicPr>
          <p:nvPr/>
        </p:nvPicPr>
        <p:blipFill>
          <a:blip r:embed="rId3"/>
          <a:stretch>
            <a:fillRect/>
          </a:stretch>
        </p:blipFill>
        <p:spPr>
          <a:xfrm>
            <a:off x="6832600" y="5524500"/>
            <a:ext cx="4787900" cy="2717800"/>
          </a:xfrm>
          <a:prstGeom prst="rect">
            <a:avLst/>
          </a:prstGeom>
          <a:ln w="12700">
            <a:miter lim="400000"/>
          </a:ln>
        </p:spPr>
      </p:pic>
      <p:pic>
        <p:nvPicPr>
          <p:cNvPr id="729" name="Screen Shot 2013-04-15 at 4.36.27 PM.png" descr="Screen Shot 2013-04-15 at 4.36.27 PM.png"/>
          <p:cNvPicPr>
            <a:picLocks noChangeAspect="1"/>
          </p:cNvPicPr>
          <p:nvPr/>
        </p:nvPicPr>
        <p:blipFill>
          <a:blip r:embed="rId4"/>
          <a:stretch>
            <a:fillRect/>
          </a:stretch>
        </p:blipFill>
        <p:spPr>
          <a:xfrm>
            <a:off x="6193829" y="5209624"/>
            <a:ext cx="6121400" cy="384726"/>
          </a:xfrm>
          <a:prstGeom prst="rect">
            <a:avLst/>
          </a:prstGeom>
          <a:ln w="12700">
            <a:miter lim="400000"/>
          </a:ln>
        </p:spPr>
      </p:pic>
      <p:sp>
        <p:nvSpPr>
          <p:cNvPr id="730" name="Number of Candies Unwrapped"/>
          <p:cNvSpPr txBox="1"/>
          <p:nvPr/>
        </p:nvSpPr>
        <p:spPr>
          <a:xfrm>
            <a:off x="6860579" y="8220639"/>
            <a:ext cx="4787901" cy="360822"/>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1800" i="0">
                <a:solidFill>
                  <a:srgbClr val="000000"/>
                </a:solidFill>
                <a:latin typeface="Arial"/>
                <a:ea typeface="Arial"/>
                <a:cs typeface="Arial"/>
                <a:sym typeface="Arial"/>
              </a:defRPr>
            </a:lvl1pPr>
          </a:lstStyle>
          <a:p>
            <a:r>
              <a:t>Number of Candies Unwrapped</a:t>
            </a:r>
          </a:p>
        </p:txBody>
      </p:sp>
      <p:sp>
        <p:nvSpPr>
          <p:cNvPr id="731" name="Line"/>
          <p:cNvSpPr/>
          <p:nvPr/>
        </p:nvSpPr>
        <p:spPr>
          <a:xfrm>
            <a:off x="1016000" y="6362700"/>
            <a:ext cx="9029" cy="577404"/>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732" name="Line"/>
          <p:cNvSpPr/>
          <p:nvPr/>
        </p:nvSpPr>
        <p:spPr>
          <a:xfrm>
            <a:off x="1384300" y="6350000"/>
            <a:ext cx="9029" cy="577404"/>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pic>
        <p:nvPicPr>
          <p:cNvPr id="733" name="Screen Shot 2013-04-01 at 3.20.11 PM.png" descr="Screen Shot 2013-04-01 at 3.20.11 PM.png"/>
          <p:cNvPicPr>
            <a:picLocks noChangeAspect="1"/>
          </p:cNvPicPr>
          <p:nvPr/>
        </p:nvPicPr>
        <p:blipFill>
          <a:blip r:embed="rId5"/>
          <a:stretch>
            <a:fillRect/>
          </a:stretch>
        </p:blipFill>
        <p:spPr>
          <a:xfrm>
            <a:off x="3890217" y="6424236"/>
            <a:ext cx="2654301" cy="2681665"/>
          </a:xfrm>
          <a:prstGeom prst="rect">
            <a:avLst/>
          </a:prstGeom>
          <a:ln w="12700">
            <a:miter lim="400000"/>
          </a:ln>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1" name="Week 4, Day 2"/>
          <p:cNvSpPr txBox="1">
            <a:spLocks noGrp="1"/>
          </p:cNvSpPr>
          <p:nvPr>
            <p:ph type="title"/>
          </p:nvPr>
        </p:nvSpPr>
        <p:spPr>
          <a:prstGeom prst="rect">
            <a:avLst/>
          </a:prstGeom>
        </p:spPr>
        <p:txBody>
          <a:bodyPr/>
          <a:lstStyle/>
          <a:p>
            <a:r>
              <a:t>Week 4, Day 2</a:t>
            </a:r>
          </a:p>
        </p:txBody>
      </p:sp>
      <p:sp>
        <p:nvSpPr>
          <p:cNvPr id="762" name="1. Find the volume."/>
          <p:cNvSpPr txBox="1"/>
          <p:nvPr/>
        </p:nvSpPr>
        <p:spPr>
          <a:xfrm>
            <a:off x="641101" y="2603500"/>
            <a:ext cx="3274419"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i="0"/>
            </a:lvl1pPr>
          </a:lstStyle>
          <a:p>
            <a:r>
              <a:t>1. Find the volume.</a:t>
            </a:r>
          </a:p>
        </p:txBody>
      </p:sp>
      <p:sp>
        <p:nvSpPr>
          <p:cNvPr id="763" name="4. Mrs. Guenther’s second grade class planted apple trees.  They’re tracking the number of apples on each tree.  How many trees did they plant?"/>
          <p:cNvSpPr txBox="1"/>
          <p:nvPr/>
        </p:nvSpPr>
        <p:spPr>
          <a:xfrm>
            <a:off x="4777779" y="3892550"/>
            <a:ext cx="7620001" cy="1346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2800" i="0"/>
            </a:pPr>
            <a:r>
              <a:rPr sz="3000"/>
              <a:t>4</a:t>
            </a:r>
            <a:r>
              <a:t>. Mrs. Guenther’s second grade class planted apple trees.  They’re tracking the number of apples on each tree.  How many trees did they plant?   </a:t>
            </a:r>
          </a:p>
        </p:txBody>
      </p:sp>
      <p:sp>
        <p:nvSpPr>
          <p:cNvPr id="764" name="2. Find the area of the shape below."/>
          <p:cNvSpPr txBox="1"/>
          <p:nvPr/>
        </p:nvSpPr>
        <p:spPr>
          <a:xfrm>
            <a:off x="619521" y="6051550"/>
            <a:ext cx="3568701"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2. Find the area of the shape below.</a:t>
            </a:r>
          </a:p>
        </p:txBody>
      </p:sp>
      <p:sp>
        <p:nvSpPr>
          <p:cNvPr id="765" name="5. Is the histogram correct?"/>
          <p:cNvSpPr txBox="1"/>
          <p:nvPr/>
        </p:nvSpPr>
        <p:spPr>
          <a:xfrm>
            <a:off x="4650184" y="6902450"/>
            <a:ext cx="3695701"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5. Is the histogram correct?</a:t>
            </a:r>
          </a:p>
        </p:txBody>
      </p:sp>
      <p:sp>
        <p:nvSpPr>
          <p:cNvPr id="766" name="3. What are quadrants?"/>
          <p:cNvSpPr txBox="1"/>
          <p:nvPr/>
        </p:nvSpPr>
        <p:spPr>
          <a:xfrm>
            <a:off x="4777779" y="2909866"/>
            <a:ext cx="4076701"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rPr dirty="0"/>
              <a:t>3. What are quadrants?</a:t>
            </a:r>
          </a:p>
        </p:txBody>
      </p:sp>
      <p:pic>
        <p:nvPicPr>
          <p:cNvPr id="767" name="Screen Shot 2013-04-15 at 4.36.27 PM.png" descr="Screen Shot 2013-04-15 at 4.36.27 PM.png"/>
          <p:cNvPicPr>
            <a:picLocks noChangeAspect="1"/>
          </p:cNvPicPr>
          <p:nvPr/>
        </p:nvPicPr>
        <p:blipFill>
          <a:blip r:embed="rId2"/>
          <a:stretch>
            <a:fillRect/>
          </a:stretch>
        </p:blipFill>
        <p:spPr>
          <a:xfrm>
            <a:off x="4777779" y="5441515"/>
            <a:ext cx="7569201" cy="475719"/>
          </a:xfrm>
          <a:prstGeom prst="rect">
            <a:avLst/>
          </a:prstGeom>
          <a:ln w="12700">
            <a:miter lim="400000"/>
          </a:ln>
        </p:spPr>
      </p:pic>
      <p:pic>
        <p:nvPicPr>
          <p:cNvPr id="768" name="Screen Shot 2013-04-16 at 8.37.04 AM.png" descr="Screen Shot 2013-04-16 at 8.37.04 AM.png"/>
          <p:cNvPicPr>
            <a:picLocks noChangeAspect="1"/>
          </p:cNvPicPr>
          <p:nvPr/>
        </p:nvPicPr>
        <p:blipFill>
          <a:blip r:embed="rId3"/>
          <a:stretch>
            <a:fillRect/>
          </a:stretch>
        </p:blipFill>
        <p:spPr>
          <a:xfrm>
            <a:off x="8375274" y="5837485"/>
            <a:ext cx="3996120" cy="3314701"/>
          </a:xfrm>
          <a:prstGeom prst="rect">
            <a:avLst/>
          </a:prstGeom>
          <a:ln w="12700">
            <a:miter lim="400000"/>
          </a:ln>
        </p:spPr>
      </p:pic>
      <p:grpSp>
        <p:nvGrpSpPr>
          <p:cNvPr id="773" name="Group"/>
          <p:cNvGrpSpPr/>
          <p:nvPr/>
        </p:nvGrpSpPr>
        <p:grpSpPr>
          <a:xfrm>
            <a:off x="1081509" y="7270750"/>
            <a:ext cx="2122687" cy="1549400"/>
            <a:chOff x="0" y="0"/>
            <a:chExt cx="2122685" cy="1549399"/>
          </a:xfrm>
        </p:grpSpPr>
        <p:sp>
          <p:nvSpPr>
            <p:cNvPr id="769" name="Triangle"/>
            <p:cNvSpPr/>
            <p:nvPr/>
          </p:nvSpPr>
          <p:spPr>
            <a:xfrm>
              <a:off x="676101" y="0"/>
              <a:ext cx="1168401" cy="11684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chemeClr val="accent2">
                <a:hueOff val="-2473793"/>
                <a:satOff val="-50209"/>
                <a:lumOff val="23543"/>
              </a:schemeClr>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770" name="3 mm"/>
            <p:cNvSpPr txBox="1"/>
            <p:nvPr/>
          </p:nvSpPr>
          <p:spPr>
            <a:xfrm>
              <a:off x="0" y="285750"/>
              <a:ext cx="712342" cy="3937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sz="2000" i="0">
                  <a:solidFill>
                    <a:srgbClr val="000000"/>
                  </a:solidFill>
                </a:defRPr>
              </a:lvl1pPr>
            </a:lstStyle>
            <a:p>
              <a:r>
                <a:t>3 mm</a:t>
              </a:r>
            </a:p>
          </p:txBody>
        </p:sp>
        <p:sp>
          <p:nvSpPr>
            <p:cNvPr id="771" name="6 mm"/>
            <p:cNvSpPr txBox="1"/>
            <p:nvPr/>
          </p:nvSpPr>
          <p:spPr>
            <a:xfrm>
              <a:off x="705494" y="1155700"/>
              <a:ext cx="712342" cy="3937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sz="2000" i="0">
                  <a:solidFill>
                    <a:srgbClr val="000000"/>
                  </a:solidFill>
                </a:defRPr>
              </a:lvl1pPr>
            </a:lstStyle>
            <a:p>
              <a:r>
                <a:t>6 mm</a:t>
              </a:r>
            </a:p>
          </p:txBody>
        </p:sp>
        <p:sp>
          <p:nvSpPr>
            <p:cNvPr id="772" name="6.7 mm"/>
            <p:cNvSpPr txBox="1"/>
            <p:nvPr/>
          </p:nvSpPr>
          <p:spPr>
            <a:xfrm>
              <a:off x="1219844" y="279400"/>
              <a:ext cx="902842" cy="3937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sz="2000" i="0">
                  <a:solidFill>
                    <a:srgbClr val="000000"/>
                  </a:solidFill>
                </a:defRPr>
              </a:lvl1pPr>
            </a:lstStyle>
            <a:p>
              <a:r>
                <a:t>6.7 mm</a:t>
              </a:r>
            </a:p>
          </p:txBody>
        </p:sp>
      </p:grpSp>
      <p:pic>
        <p:nvPicPr>
          <p:cNvPr id="774" name="Image" descr="Image"/>
          <p:cNvPicPr>
            <a:picLocks noChangeAspect="1"/>
          </p:cNvPicPr>
          <p:nvPr/>
        </p:nvPicPr>
        <p:blipFill>
          <a:blip r:embed="rId4"/>
          <a:stretch>
            <a:fillRect/>
          </a:stretch>
        </p:blipFill>
        <p:spPr>
          <a:xfrm>
            <a:off x="776816" y="3297292"/>
            <a:ext cx="3781922" cy="1563049"/>
          </a:xfrm>
          <a:prstGeom prst="rect">
            <a:avLst/>
          </a:prstGeom>
          <a:ln w="12700">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 name="Week 4, Day 3"/>
          <p:cNvSpPr txBox="1">
            <a:spLocks noGrp="1"/>
          </p:cNvSpPr>
          <p:nvPr>
            <p:ph type="title"/>
          </p:nvPr>
        </p:nvSpPr>
        <p:spPr>
          <a:prstGeom prst="rect">
            <a:avLst/>
          </a:prstGeom>
        </p:spPr>
        <p:txBody>
          <a:bodyPr/>
          <a:lstStyle/>
          <a:p>
            <a:r>
              <a:t>Week 4, Day 3</a:t>
            </a:r>
          </a:p>
        </p:txBody>
      </p:sp>
      <p:sp>
        <p:nvSpPr>
          <p:cNvPr id="799" name="1.  -8  +  12  ="/>
          <p:cNvSpPr txBox="1"/>
          <p:nvPr/>
        </p:nvSpPr>
        <p:spPr>
          <a:xfrm>
            <a:off x="629493" y="2603500"/>
            <a:ext cx="2510235"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i="0"/>
            </a:lvl1pPr>
          </a:lstStyle>
          <a:p>
            <a:r>
              <a:t>1.  -8  +  12  =</a:t>
            </a:r>
          </a:p>
        </p:txBody>
      </p:sp>
      <p:sp>
        <p:nvSpPr>
          <p:cNvPr id="800" name="2. What is a reflection?"/>
          <p:cNvSpPr txBox="1"/>
          <p:nvPr/>
        </p:nvSpPr>
        <p:spPr>
          <a:xfrm>
            <a:off x="624879" y="3352800"/>
            <a:ext cx="3937001"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2. What is a reflection?</a:t>
            </a:r>
          </a:p>
        </p:txBody>
      </p:sp>
      <p:sp>
        <p:nvSpPr>
          <p:cNvPr id="801" name="4. Find the volume."/>
          <p:cNvSpPr txBox="1"/>
          <p:nvPr/>
        </p:nvSpPr>
        <p:spPr>
          <a:xfrm>
            <a:off x="7293185" y="2635250"/>
            <a:ext cx="4849789"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i="0"/>
            </a:lvl1pPr>
          </a:lstStyle>
          <a:p>
            <a:r>
              <a:t>4. Find the volume.</a:t>
            </a:r>
          </a:p>
        </p:txBody>
      </p:sp>
      <p:sp>
        <p:nvSpPr>
          <p:cNvPr id="802" name="5. Find the area of the triangle…"/>
          <p:cNvSpPr txBox="1"/>
          <p:nvPr/>
        </p:nvSpPr>
        <p:spPr>
          <a:xfrm>
            <a:off x="7379394" y="5827183"/>
            <a:ext cx="4677371" cy="914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2800" i="0"/>
            </a:pPr>
            <a:r>
              <a:t>5. Find the area of the triangle </a:t>
            </a:r>
          </a:p>
          <a:p>
            <a:pPr>
              <a:defRPr sz="2800" i="0"/>
            </a:pPr>
            <a:r>
              <a:t>(units in cm).</a:t>
            </a:r>
          </a:p>
        </p:txBody>
      </p:sp>
      <p:sp>
        <p:nvSpPr>
          <p:cNvPr id="803" name="3. Target is measuring the wait time to check out during Black Friday’s sale rush right after Thanksgiving.…"/>
          <p:cNvSpPr txBox="1"/>
          <p:nvPr/>
        </p:nvSpPr>
        <p:spPr>
          <a:xfrm>
            <a:off x="616412" y="5155308"/>
            <a:ext cx="6337301" cy="1981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200" i="0"/>
            </a:pPr>
            <a:r>
              <a:rPr dirty="0"/>
              <a:t>3. Target is measuring the wait time to check out during Black Friday’s sale rush right after Thanksgiving.</a:t>
            </a:r>
          </a:p>
          <a:p>
            <a:pPr algn="l">
              <a:defRPr sz="3200" i="0"/>
            </a:pPr>
            <a:r>
              <a:rPr dirty="0"/>
              <a:t>What is the minimum value?</a:t>
            </a:r>
          </a:p>
        </p:txBody>
      </p:sp>
      <p:sp>
        <p:nvSpPr>
          <p:cNvPr id="804" name="Line"/>
          <p:cNvSpPr/>
          <p:nvPr/>
        </p:nvSpPr>
        <p:spPr>
          <a:xfrm flipH="1">
            <a:off x="1155700" y="2655192"/>
            <a:ext cx="794" cy="519808"/>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805" name="Line"/>
          <p:cNvSpPr/>
          <p:nvPr/>
        </p:nvSpPr>
        <p:spPr>
          <a:xfrm flipH="1">
            <a:off x="1549400" y="2654300"/>
            <a:ext cx="794" cy="519808"/>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806" name="Line"/>
          <p:cNvSpPr/>
          <p:nvPr/>
        </p:nvSpPr>
        <p:spPr>
          <a:xfrm flipH="1">
            <a:off x="2235200" y="2628900"/>
            <a:ext cx="794" cy="519808"/>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807" name="Line"/>
          <p:cNvSpPr/>
          <p:nvPr/>
        </p:nvSpPr>
        <p:spPr>
          <a:xfrm flipH="1">
            <a:off x="2628900" y="2628900"/>
            <a:ext cx="794" cy="519808"/>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pic>
        <p:nvPicPr>
          <p:cNvPr id="808" name="Screen Shot 2013-04-16 at 12.56.51 PM.png" descr="Screen Shot 2013-04-16 at 12.56.51 PM.png"/>
          <p:cNvPicPr>
            <a:picLocks noChangeAspect="1"/>
          </p:cNvPicPr>
          <p:nvPr/>
        </p:nvPicPr>
        <p:blipFill>
          <a:blip r:embed="rId2"/>
          <a:stretch>
            <a:fillRect/>
          </a:stretch>
        </p:blipFill>
        <p:spPr>
          <a:xfrm>
            <a:off x="647700" y="7912100"/>
            <a:ext cx="6553200" cy="1155700"/>
          </a:xfrm>
          <a:prstGeom prst="rect">
            <a:avLst/>
          </a:prstGeom>
          <a:ln w="12700">
            <a:miter lim="400000"/>
          </a:ln>
        </p:spPr>
      </p:pic>
      <p:sp>
        <p:nvSpPr>
          <p:cNvPr id="809" name="Wait time at Target (minutes)"/>
          <p:cNvSpPr txBox="1"/>
          <p:nvPr/>
        </p:nvSpPr>
        <p:spPr>
          <a:xfrm>
            <a:off x="2460079" y="7550150"/>
            <a:ext cx="2786063" cy="3556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i="0">
                <a:solidFill>
                  <a:srgbClr val="000000"/>
                </a:solidFill>
              </a:defRPr>
            </a:lvl1pPr>
          </a:lstStyle>
          <a:p>
            <a:r>
              <a:t>Wait time at Target (minutes)</a:t>
            </a:r>
          </a:p>
        </p:txBody>
      </p:sp>
      <p:pic>
        <p:nvPicPr>
          <p:cNvPr id="810" name="Image" descr="Image"/>
          <p:cNvPicPr>
            <a:picLocks noChangeAspect="1"/>
          </p:cNvPicPr>
          <p:nvPr/>
        </p:nvPicPr>
        <p:blipFill>
          <a:blip r:embed="rId3"/>
          <a:stretch>
            <a:fillRect/>
          </a:stretch>
        </p:blipFill>
        <p:spPr>
          <a:xfrm>
            <a:off x="8830733" y="3165204"/>
            <a:ext cx="2138760" cy="2572292"/>
          </a:xfrm>
          <a:prstGeom prst="rect">
            <a:avLst/>
          </a:prstGeom>
          <a:ln w="12700">
            <a:miter lim="400000"/>
          </a:ln>
        </p:spPr>
      </p:pic>
      <p:pic>
        <p:nvPicPr>
          <p:cNvPr id="811" name="Image" descr="Image"/>
          <p:cNvPicPr>
            <a:picLocks noChangeAspect="1"/>
          </p:cNvPicPr>
          <p:nvPr/>
        </p:nvPicPr>
        <p:blipFill>
          <a:blip r:embed="rId4"/>
          <a:stretch>
            <a:fillRect/>
          </a:stretch>
        </p:blipFill>
        <p:spPr>
          <a:xfrm>
            <a:off x="8052262" y="6756400"/>
            <a:ext cx="3695701" cy="1790700"/>
          </a:xfrm>
          <a:prstGeom prst="rect">
            <a:avLst/>
          </a:prstGeom>
          <a:ln w="12700">
            <a:miter lim="400000"/>
          </a:ln>
        </p:spPr>
      </p:pic>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 name="Week 4, Day 4"/>
          <p:cNvSpPr txBox="1">
            <a:spLocks noGrp="1"/>
          </p:cNvSpPr>
          <p:nvPr>
            <p:ph type="title"/>
          </p:nvPr>
        </p:nvSpPr>
        <p:spPr>
          <a:prstGeom prst="rect">
            <a:avLst/>
          </a:prstGeom>
        </p:spPr>
        <p:txBody>
          <a:bodyPr/>
          <a:lstStyle/>
          <a:p>
            <a:r>
              <a:t>Week 4, Day 4</a:t>
            </a:r>
          </a:p>
        </p:txBody>
      </p:sp>
      <p:sp>
        <p:nvSpPr>
          <p:cNvPr id="837" name="Rectangle"/>
          <p:cNvSpPr/>
          <p:nvPr/>
        </p:nvSpPr>
        <p:spPr>
          <a:xfrm>
            <a:off x="7645400" y="3683000"/>
            <a:ext cx="4216400" cy="622300"/>
          </a:xfrm>
          <a:prstGeom prst="rect">
            <a:avLst/>
          </a:prstGeom>
          <a:solidFill>
            <a:srgbClr val="FFFFFF"/>
          </a:solidFill>
          <a:ln w="38100">
            <a:solidFill>
              <a:srgbClr val="000000"/>
            </a:solidFill>
            <a:miter lim="400000"/>
          </a:ln>
        </p:spPr>
        <p:txBody>
          <a:bodyPr lIns="50800" tIns="50800" rIns="50800" bIns="50800" anchor="ct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838" name="2. What is the lifespan of a flying squirrel?"/>
          <p:cNvSpPr txBox="1"/>
          <p:nvPr/>
        </p:nvSpPr>
        <p:spPr>
          <a:xfrm>
            <a:off x="646360" y="3663950"/>
            <a:ext cx="5791201"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2. What is the lifespan of a flying squirrel?</a:t>
            </a:r>
          </a:p>
        </p:txBody>
      </p:sp>
      <p:sp>
        <p:nvSpPr>
          <p:cNvPr id="839" name="1.  -11 -  -8  ="/>
          <p:cNvSpPr txBox="1"/>
          <p:nvPr/>
        </p:nvSpPr>
        <p:spPr>
          <a:xfrm>
            <a:off x="507243" y="2605365"/>
            <a:ext cx="2902385"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3200" i="0"/>
            </a:lvl1pPr>
          </a:lstStyle>
          <a:p>
            <a:r>
              <a:rPr dirty="0"/>
              <a:t>1.  -11 -  -8  =</a:t>
            </a:r>
          </a:p>
        </p:txBody>
      </p:sp>
      <p:sp>
        <p:nvSpPr>
          <p:cNvPr id="840" name="11 mm"/>
          <p:cNvSpPr txBox="1"/>
          <p:nvPr/>
        </p:nvSpPr>
        <p:spPr>
          <a:xfrm>
            <a:off x="9276705" y="4286250"/>
            <a:ext cx="984350" cy="45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400" i="0">
                <a:solidFill>
                  <a:srgbClr val="000000"/>
                </a:solidFill>
              </a:defRPr>
            </a:lvl1pPr>
          </a:lstStyle>
          <a:p>
            <a:r>
              <a:t>11 mm</a:t>
            </a:r>
          </a:p>
        </p:txBody>
      </p:sp>
      <p:sp>
        <p:nvSpPr>
          <p:cNvPr id="841" name="5. Find the volume of the prism."/>
          <p:cNvSpPr txBox="1"/>
          <p:nvPr/>
        </p:nvSpPr>
        <p:spPr>
          <a:xfrm>
            <a:off x="7440514" y="5030503"/>
            <a:ext cx="4854178" cy="10874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3200" i="0"/>
            </a:lvl1pPr>
          </a:lstStyle>
          <a:p>
            <a:r>
              <a:rPr dirty="0"/>
              <a:t>5. Find the volume of the prism.</a:t>
            </a:r>
          </a:p>
        </p:txBody>
      </p:sp>
      <p:sp>
        <p:nvSpPr>
          <p:cNvPr id="842" name="3. 87 - 23 + 45 ÷ 9 + (4 x 3)"/>
          <p:cNvSpPr txBox="1"/>
          <p:nvPr/>
        </p:nvSpPr>
        <p:spPr>
          <a:xfrm>
            <a:off x="624879" y="7607300"/>
            <a:ext cx="4838701"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3200" i="0"/>
            </a:lvl1pPr>
          </a:lstStyle>
          <a:p>
            <a:r>
              <a:t>3. 87 - 23 + 45 ÷ 9 + (4 x 3)</a:t>
            </a:r>
          </a:p>
        </p:txBody>
      </p:sp>
      <p:sp>
        <p:nvSpPr>
          <p:cNvPr id="843" name="3 mm"/>
          <p:cNvSpPr txBox="1"/>
          <p:nvPr/>
        </p:nvSpPr>
        <p:spPr>
          <a:xfrm>
            <a:off x="6781800" y="3848100"/>
            <a:ext cx="831950" cy="45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400" i="0">
                <a:solidFill>
                  <a:srgbClr val="000000"/>
                </a:solidFill>
              </a:defRPr>
            </a:lvl1pPr>
          </a:lstStyle>
          <a:p>
            <a:r>
              <a:t>3 mm</a:t>
            </a:r>
          </a:p>
        </p:txBody>
      </p:sp>
      <p:sp>
        <p:nvSpPr>
          <p:cNvPr id="844" name="4. Find the area of the rectangle."/>
          <p:cNvSpPr txBox="1"/>
          <p:nvPr/>
        </p:nvSpPr>
        <p:spPr>
          <a:xfrm>
            <a:off x="6832897" y="2641600"/>
            <a:ext cx="5461795"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200" i="0"/>
            </a:lvl1pPr>
          </a:lstStyle>
          <a:p>
            <a:r>
              <a:t>4. Find the area of the rectangle.</a:t>
            </a:r>
          </a:p>
        </p:txBody>
      </p:sp>
      <p:pic>
        <p:nvPicPr>
          <p:cNvPr id="845" name="Screen Shot 2013-04-16 at 1.02.36 PM.png" descr="Screen Shot 2013-04-16 at 1.02.36 PM.png"/>
          <p:cNvPicPr>
            <a:picLocks noChangeAspect="1"/>
          </p:cNvPicPr>
          <p:nvPr/>
        </p:nvPicPr>
        <p:blipFill>
          <a:blip r:embed="rId2"/>
          <a:stretch>
            <a:fillRect/>
          </a:stretch>
        </p:blipFill>
        <p:spPr>
          <a:xfrm>
            <a:off x="647700" y="4673600"/>
            <a:ext cx="6452282" cy="2540001"/>
          </a:xfrm>
          <a:prstGeom prst="rect">
            <a:avLst/>
          </a:prstGeom>
          <a:ln w="12700">
            <a:miter lim="400000"/>
          </a:ln>
        </p:spPr>
      </p:pic>
      <p:sp>
        <p:nvSpPr>
          <p:cNvPr id="846" name="Line"/>
          <p:cNvSpPr/>
          <p:nvPr/>
        </p:nvSpPr>
        <p:spPr>
          <a:xfrm flipH="1">
            <a:off x="2565400" y="2651819"/>
            <a:ext cx="5259" cy="548581"/>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847" name="Line"/>
          <p:cNvSpPr/>
          <p:nvPr/>
        </p:nvSpPr>
        <p:spPr>
          <a:xfrm flipH="1">
            <a:off x="1739900" y="2654300"/>
            <a:ext cx="5259" cy="548581"/>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848" name="Line"/>
          <p:cNvSpPr/>
          <p:nvPr/>
        </p:nvSpPr>
        <p:spPr>
          <a:xfrm flipH="1">
            <a:off x="1155700" y="2654300"/>
            <a:ext cx="5259" cy="548581"/>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849" name="Line"/>
          <p:cNvSpPr/>
          <p:nvPr/>
        </p:nvSpPr>
        <p:spPr>
          <a:xfrm flipH="1">
            <a:off x="2082800" y="2654300"/>
            <a:ext cx="5259" cy="548581"/>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850" name="2"/>
          <p:cNvSpPr txBox="1"/>
          <p:nvPr/>
        </p:nvSpPr>
        <p:spPr>
          <a:xfrm>
            <a:off x="4547920" y="7607300"/>
            <a:ext cx="210581" cy="317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400" b="1" i="0"/>
            </a:lvl1pPr>
          </a:lstStyle>
          <a:p>
            <a:r>
              <a:t>2</a:t>
            </a:r>
          </a:p>
        </p:txBody>
      </p:sp>
      <p:pic>
        <p:nvPicPr>
          <p:cNvPr id="851" name="Image" descr="Image"/>
          <p:cNvPicPr>
            <a:picLocks noChangeAspect="1"/>
          </p:cNvPicPr>
          <p:nvPr/>
        </p:nvPicPr>
        <p:blipFill>
          <a:blip r:embed="rId3"/>
          <a:stretch>
            <a:fillRect/>
          </a:stretch>
        </p:blipFill>
        <p:spPr>
          <a:xfrm>
            <a:off x="7919144" y="6405033"/>
            <a:ext cx="3289301" cy="2463801"/>
          </a:xfrm>
          <a:prstGeom prst="rect">
            <a:avLst/>
          </a:prstGeom>
          <a:ln w="12700">
            <a:miter lim="400000"/>
          </a:ln>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 name="Friday Five"/>
          <p:cNvSpPr txBox="1">
            <a:spLocks noGrp="1"/>
          </p:cNvSpPr>
          <p:nvPr>
            <p:ph type="title"/>
          </p:nvPr>
        </p:nvSpPr>
        <p:spPr>
          <a:prstGeom prst="rect">
            <a:avLst/>
          </a:prstGeom>
        </p:spPr>
        <p:txBody>
          <a:bodyPr/>
          <a:lstStyle/>
          <a:p>
            <a:r>
              <a:t>Friday Five</a:t>
            </a:r>
          </a:p>
        </p:txBody>
      </p:sp>
      <p:sp>
        <p:nvSpPr>
          <p:cNvPr id="879" name="1. Find the area for the shape below."/>
          <p:cNvSpPr txBox="1"/>
          <p:nvPr/>
        </p:nvSpPr>
        <p:spPr>
          <a:xfrm>
            <a:off x="620960" y="2609850"/>
            <a:ext cx="1803401"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1. Find the area for the shape below.</a:t>
            </a:r>
          </a:p>
        </p:txBody>
      </p:sp>
      <p:sp>
        <p:nvSpPr>
          <p:cNvPr id="880" name="2. What is the interquartile range of the following?…"/>
          <p:cNvSpPr txBox="1"/>
          <p:nvPr/>
        </p:nvSpPr>
        <p:spPr>
          <a:xfrm>
            <a:off x="637579" y="5149850"/>
            <a:ext cx="5156201"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2800" i="0"/>
            </a:pPr>
            <a:r>
              <a:t>2. What is the interquartile range of the following?</a:t>
            </a:r>
          </a:p>
          <a:p>
            <a:pPr>
              <a:defRPr sz="2800" i="0"/>
            </a:pPr>
            <a:r>
              <a:t>3 8 2 9 1 0 4 5 8 2 1 </a:t>
            </a:r>
          </a:p>
        </p:txBody>
      </p:sp>
      <p:pic>
        <p:nvPicPr>
          <p:cNvPr id="881" name="Screen Shot 2013-04-15 at 11.27.07 AM.png" descr="Screen Shot 2013-04-15 at 11.27.07 AM.png"/>
          <p:cNvPicPr>
            <a:picLocks noChangeAspect="1"/>
          </p:cNvPicPr>
          <p:nvPr/>
        </p:nvPicPr>
        <p:blipFill>
          <a:blip r:embed="rId2"/>
          <a:srcRect l="4119" t="4686" r="3317" b="3210"/>
          <a:stretch>
            <a:fillRect/>
          </a:stretch>
        </p:blipFill>
        <p:spPr>
          <a:xfrm>
            <a:off x="2590888" y="2607326"/>
            <a:ext cx="1587501" cy="1629607"/>
          </a:xfrm>
          <a:custGeom>
            <a:avLst/>
            <a:gdLst/>
            <a:ahLst/>
            <a:cxnLst>
              <a:cxn ang="0">
                <a:pos x="wd2" y="hd2"/>
              </a:cxn>
              <a:cxn ang="5400000">
                <a:pos x="wd2" y="hd2"/>
              </a:cxn>
              <a:cxn ang="10800000">
                <a:pos x="wd2" y="hd2"/>
              </a:cxn>
              <a:cxn ang="16200000">
                <a:pos x="wd2" y="hd2"/>
              </a:cxn>
            </a:cxnLst>
            <a:rect l="0" t="0" r="r" b="b"/>
            <a:pathLst>
              <a:path w="21600" h="21595" extrusionOk="0">
                <a:moveTo>
                  <a:pt x="21298" y="0"/>
                </a:moveTo>
                <a:cubicBezTo>
                  <a:pt x="21100" y="-5"/>
                  <a:pt x="21012" y="35"/>
                  <a:pt x="20925" y="163"/>
                </a:cubicBezTo>
                <a:cubicBezTo>
                  <a:pt x="20814" y="328"/>
                  <a:pt x="20607" y="433"/>
                  <a:pt x="20380" y="442"/>
                </a:cubicBezTo>
                <a:cubicBezTo>
                  <a:pt x="20314" y="445"/>
                  <a:pt x="20267" y="516"/>
                  <a:pt x="20266" y="616"/>
                </a:cubicBezTo>
                <a:cubicBezTo>
                  <a:pt x="20264" y="840"/>
                  <a:pt x="20027" y="1016"/>
                  <a:pt x="19883" y="900"/>
                </a:cubicBezTo>
                <a:cubicBezTo>
                  <a:pt x="19802" y="835"/>
                  <a:pt x="19764" y="838"/>
                  <a:pt x="19715" y="916"/>
                </a:cubicBezTo>
                <a:cubicBezTo>
                  <a:pt x="19681" y="970"/>
                  <a:pt x="19670" y="1039"/>
                  <a:pt x="19688" y="1068"/>
                </a:cubicBezTo>
                <a:cubicBezTo>
                  <a:pt x="19742" y="1152"/>
                  <a:pt x="19571" y="1219"/>
                  <a:pt x="19273" y="1236"/>
                </a:cubicBezTo>
                <a:cubicBezTo>
                  <a:pt x="18933" y="1256"/>
                  <a:pt x="18824" y="1320"/>
                  <a:pt x="18878" y="1457"/>
                </a:cubicBezTo>
                <a:cubicBezTo>
                  <a:pt x="18901" y="1516"/>
                  <a:pt x="18869" y="1580"/>
                  <a:pt x="18803" y="1605"/>
                </a:cubicBezTo>
                <a:cubicBezTo>
                  <a:pt x="18738" y="1629"/>
                  <a:pt x="18701" y="1677"/>
                  <a:pt x="18722" y="1710"/>
                </a:cubicBezTo>
                <a:cubicBezTo>
                  <a:pt x="18780" y="1802"/>
                  <a:pt x="18598" y="1879"/>
                  <a:pt x="18365" y="1862"/>
                </a:cubicBezTo>
                <a:cubicBezTo>
                  <a:pt x="18245" y="1853"/>
                  <a:pt x="18173" y="1880"/>
                  <a:pt x="18198" y="1920"/>
                </a:cubicBezTo>
                <a:cubicBezTo>
                  <a:pt x="18235" y="1978"/>
                  <a:pt x="17950" y="2191"/>
                  <a:pt x="17890" y="2151"/>
                </a:cubicBezTo>
                <a:cubicBezTo>
                  <a:pt x="17880" y="2145"/>
                  <a:pt x="17800" y="2136"/>
                  <a:pt x="17712" y="2136"/>
                </a:cubicBezTo>
                <a:cubicBezTo>
                  <a:pt x="17560" y="2136"/>
                  <a:pt x="17557" y="2141"/>
                  <a:pt x="17680" y="2272"/>
                </a:cubicBezTo>
                <a:cubicBezTo>
                  <a:pt x="17803" y="2405"/>
                  <a:pt x="17798" y="2416"/>
                  <a:pt x="17539" y="2535"/>
                </a:cubicBezTo>
                <a:cubicBezTo>
                  <a:pt x="17391" y="2604"/>
                  <a:pt x="17167" y="2668"/>
                  <a:pt x="17048" y="2672"/>
                </a:cubicBezTo>
                <a:cubicBezTo>
                  <a:pt x="16908" y="2677"/>
                  <a:pt x="16847" y="2710"/>
                  <a:pt x="16870" y="2767"/>
                </a:cubicBezTo>
                <a:cubicBezTo>
                  <a:pt x="16909" y="2868"/>
                  <a:pt x="16658" y="3019"/>
                  <a:pt x="16432" y="3030"/>
                </a:cubicBezTo>
                <a:cubicBezTo>
                  <a:pt x="16329" y="3035"/>
                  <a:pt x="16283" y="3085"/>
                  <a:pt x="16281" y="3193"/>
                </a:cubicBezTo>
                <a:cubicBezTo>
                  <a:pt x="16278" y="3406"/>
                  <a:pt x="16197" y="3473"/>
                  <a:pt x="16065" y="3366"/>
                </a:cubicBezTo>
                <a:cubicBezTo>
                  <a:pt x="15924" y="3252"/>
                  <a:pt x="15781" y="3337"/>
                  <a:pt x="15827" y="3508"/>
                </a:cubicBezTo>
                <a:cubicBezTo>
                  <a:pt x="15871" y="3671"/>
                  <a:pt x="15700" y="3825"/>
                  <a:pt x="15541" y="3766"/>
                </a:cubicBezTo>
                <a:cubicBezTo>
                  <a:pt x="15478" y="3742"/>
                  <a:pt x="15348" y="3770"/>
                  <a:pt x="15255" y="3829"/>
                </a:cubicBezTo>
                <a:cubicBezTo>
                  <a:pt x="15162" y="3888"/>
                  <a:pt x="15066" y="3913"/>
                  <a:pt x="15039" y="3887"/>
                </a:cubicBezTo>
                <a:cubicBezTo>
                  <a:pt x="15012" y="3861"/>
                  <a:pt x="14940" y="3965"/>
                  <a:pt x="14877" y="4113"/>
                </a:cubicBezTo>
                <a:cubicBezTo>
                  <a:pt x="14785" y="4327"/>
                  <a:pt x="14741" y="4362"/>
                  <a:pt x="14661" y="4297"/>
                </a:cubicBezTo>
                <a:cubicBezTo>
                  <a:pt x="14597" y="4245"/>
                  <a:pt x="14544" y="4242"/>
                  <a:pt x="14515" y="4287"/>
                </a:cubicBezTo>
                <a:cubicBezTo>
                  <a:pt x="14455" y="4382"/>
                  <a:pt x="14026" y="4587"/>
                  <a:pt x="13964" y="4550"/>
                </a:cubicBezTo>
                <a:cubicBezTo>
                  <a:pt x="13937" y="4533"/>
                  <a:pt x="13909" y="4608"/>
                  <a:pt x="13900" y="4713"/>
                </a:cubicBezTo>
                <a:cubicBezTo>
                  <a:pt x="13877" y="4976"/>
                  <a:pt x="13736" y="5090"/>
                  <a:pt x="13419" y="5102"/>
                </a:cubicBezTo>
                <a:cubicBezTo>
                  <a:pt x="13271" y="5107"/>
                  <a:pt x="13167" y="5134"/>
                  <a:pt x="13187" y="5165"/>
                </a:cubicBezTo>
                <a:cubicBezTo>
                  <a:pt x="13206" y="5196"/>
                  <a:pt x="13166" y="5250"/>
                  <a:pt x="13100" y="5286"/>
                </a:cubicBezTo>
                <a:cubicBezTo>
                  <a:pt x="13035" y="5322"/>
                  <a:pt x="12984" y="5382"/>
                  <a:pt x="12987" y="5418"/>
                </a:cubicBezTo>
                <a:cubicBezTo>
                  <a:pt x="12994" y="5506"/>
                  <a:pt x="12641" y="5593"/>
                  <a:pt x="12496" y="5538"/>
                </a:cubicBezTo>
                <a:cubicBezTo>
                  <a:pt x="12424" y="5512"/>
                  <a:pt x="12396" y="5523"/>
                  <a:pt x="12425" y="5570"/>
                </a:cubicBezTo>
                <a:cubicBezTo>
                  <a:pt x="12452" y="5612"/>
                  <a:pt x="12426" y="5685"/>
                  <a:pt x="12366" y="5733"/>
                </a:cubicBezTo>
                <a:cubicBezTo>
                  <a:pt x="12306" y="5782"/>
                  <a:pt x="12275" y="5847"/>
                  <a:pt x="12296" y="5880"/>
                </a:cubicBezTo>
                <a:cubicBezTo>
                  <a:pt x="12317" y="5913"/>
                  <a:pt x="12268" y="5975"/>
                  <a:pt x="12188" y="6017"/>
                </a:cubicBezTo>
                <a:cubicBezTo>
                  <a:pt x="12074" y="6077"/>
                  <a:pt x="12030" y="6067"/>
                  <a:pt x="11977" y="5975"/>
                </a:cubicBezTo>
                <a:cubicBezTo>
                  <a:pt x="11896" y="5834"/>
                  <a:pt x="11779" y="5966"/>
                  <a:pt x="11842" y="6128"/>
                </a:cubicBezTo>
                <a:cubicBezTo>
                  <a:pt x="11898" y="6270"/>
                  <a:pt x="11477" y="6555"/>
                  <a:pt x="11313" y="6485"/>
                </a:cubicBezTo>
                <a:cubicBezTo>
                  <a:pt x="11126" y="6406"/>
                  <a:pt x="11005" y="6390"/>
                  <a:pt x="11016" y="6443"/>
                </a:cubicBezTo>
                <a:cubicBezTo>
                  <a:pt x="11035" y="6534"/>
                  <a:pt x="10869" y="6852"/>
                  <a:pt x="10757" y="6943"/>
                </a:cubicBezTo>
                <a:cubicBezTo>
                  <a:pt x="10695" y="6993"/>
                  <a:pt x="10600" y="7029"/>
                  <a:pt x="10546" y="7022"/>
                </a:cubicBezTo>
                <a:cubicBezTo>
                  <a:pt x="10334" y="6994"/>
                  <a:pt x="10247" y="7031"/>
                  <a:pt x="10287" y="7132"/>
                </a:cubicBezTo>
                <a:cubicBezTo>
                  <a:pt x="10349" y="7290"/>
                  <a:pt x="10183" y="7358"/>
                  <a:pt x="10076" y="7216"/>
                </a:cubicBezTo>
                <a:cubicBezTo>
                  <a:pt x="9997" y="7111"/>
                  <a:pt x="9959" y="7105"/>
                  <a:pt x="9828" y="7185"/>
                </a:cubicBezTo>
                <a:cubicBezTo>
                  <a:pt x="9733" y="7242"/>
                  <a:pt x="9690" y="7325"/>
                  <a:pt x="9715" y="7400"/>
                </a:cubicBezTo>
                <a:cubicBezTo>
                  <a:pt x="9737" y="7470"/>
                  <a:pt x="9703" y="7552"/>
                  <a:pt x="9634" y="7590"/>
                </a:cubicBezTo>
                <a:cubicBezTo>
                  <a:pt x="9567" y="7626"/>
                  <a:pt x="9517" y="7680"/>
                  <a:pt x="9520" y="7716"/>
                </a:cubicBezTo>
                <a:cubicBezTo>
                  <a:pt x="9523" y="7752"/>
                  <a:pt x="9467" y="7788"/>
                  <a:pt x="9396" y="7789"/>
                </a:cubicBezTo>
                <a:cubicBezTo>
                  <a:pt x="9220" y="7794"/>
                  <a:pt x="8987" y="7925"/>
                  <a:pt x="9018" y="8005"/>
                </a:cubicBezTo>
                <a:cubicBezTo>
                  <a:pt x="9032" y="8041"/>
                  <a:pt x="8952" y="8082"/>
                  <a:pt x="8840" y="8094"/>
                </a:cubicBezTo>
                <a:cubicBezTo>
                  <a:pt x="8727" y="8107"/>
                  <a:pt x="8656" y="8144"/>
                  <a:pt x="8678" y="8179"/>
                </a:cubicBezTo>
                <a:cubicBezTo>
                  <a:pt x="8724" y="8252"/>
                  <a:pt x="8575" y="8355"/>
                  <a:pt x="8419" y="8357"/>
                </a:cubicBezTo>
                <a:cubicBezTo>
                  <a:pt x="8358" y="8358"/>
                  <a:pt x="8305" y="8395"/>
                  <a:pt x="8305" y="8442"/>
                </a:cubicBezTo>
                <a:cubicBezTo>
                  <a:pt x="8305" y="8588"/>
                  <a:pt x="8202" y="8632"/>
                  <a:pt x="8084" y="8536"/>
                </a:cubicBezTo>
                <a:cubicBezTo>
                  <a:pt x="7950" y="8428"/>
                  <a:pt x="7912" y="8455"/>
                  <a:pt x="7879" y="8668"/>
                </a:cubicBezTo>
                <a:cubicBezTo>
                  <a:pt x="7840" y="8913"/>
                  <a:pt x="7798" y="8935"/>
                  <a:pt x="7236" y="8962"/>
                </a:cubicBezTo>
                <a:cubicBezTo>
                  <a:pt x="7091" y="8969"/>
                  <a:pt x="7031" y="9024"/>
                  <a:pt x="6977" y="9204"/>
                </a:cubicBezTo>
                <a:cubicBezTo>
                  <a:pt x="6923" y="9382"/>
                  <a:pt x="6866" y="9435"/>
                  <a:pt x="6750" y="9420"/>
                </a:cubicBezTo>
                <a:cubicBezTo>
                  <a:pt x="6666" y="9409"/>
                  <a:pt x="6538" y="9466"/>
                  <a:pt x="6464" y="9546"/>
                </a:cubicBezTo>
                <a:cubicBezTo>
                  <a:pt x="6389" y="9626"/>
                  <a:pt x="6351" y="9688"/>
                  <a:pt x="6383" y="9688"/>
                </a:cubicBezTo>
                <a:cubicBezTo>
                  <a:pt x="6414" y="9688"/>
                  <a:pt x="6400" y="9735"/>
                  <a:pt x="6350" y="9793"/>
                </a:cubicBezTo>
                <a:cubicBezTo>
                  <a:pt x="6284" y="9871"/>
                  <a:pt x="6222" y="9881"/>
                  <a:pt x="6124" y="9830"/>
                </a:cubicBezTo>
                <a:cubicBezTo>
                  <a:pt x="6037" y="9785"/>
                  <a:pt x="5973" y="9786"/>
                  <a:pt x="5945" y="9830"/>
                </a:cubicBezTo>
                <a:cubicBezTo>
                  <a:pt x="5921" y="9868"/>
                  <a:pt x="5848" y="9880"/>
                  <a:pt x="5783" y="9856"/>
                </a:cubicBezTo>
                <a:cubicBezTo>
                  <a:pt x="5692" y="9822"/>
                  <a:pt x="5681" y="9846"/>
                  <a:pt x="5719" y="9962"/>
                </a:cubicBezTo>
                <a:cubicBezTo>
                  <a:pt x="5759" y="10085"/>
                  <a:pt x="5709" y="10137"/>
                  <a:pt x="5422" y="10277"/>
                </a:cubicBezTo>
                <a:cubicBezTo>
                  <a:pt x="5232" y="10369"/>
                  <a:pt x="5022" y="10520"/>
                  <a:pt x="4963" y="10608"/>
                </a:cubicBezTo>
                <a:cubicBezTo>
                  <a:pt x="4903" y="10697"/>
                  <a:pt x="4833" y="10754"/>
                  <a:pt x="4801" y="10735"/>
                </a:cubicBezTo>
                <a:cubicBezTo>
                  <a:pt x="4769" y="10715"/>
                  <a:pt x="4718" y="10750"/>
                  <a:pt x="4693" y="10814"/>
                </a:cubicBezTo>
                <a:cubicBezTo>
                  <a:pt x="4655" y="10908"/>
                  <a:pt x="4627" y="10914"/>
                  <a:pt x="4536" y="10840"/>
                </a:cubicBezTo>
                <a:cubicBezTo>
                  <a:pt x="4405" y="10734"/>
                  <a:pt x="4369" y="10755"/>
                  <a:pt x="4336" y="10966"/>
                </a:cubicBezTo>
                <a:cubicBezTo>
                  <a:pt x="4302" y="11182"/>
                  <a:pt x="4230" y="11236"/>
                  <a:pt x="4104" y="11134"/>
                </a:cubicBezTo>
                <a:cubicBezTo>
                  <a:pt x="4017" y="11064"/>
                  <a:pt x="3981" y="11077"/>
                  <a:pt x="3915" y="11197"/>
                </a:cubicBezTo>
                <a:cubicBezTo>
                  <a:pt x="3870" y="11279"/>
                  <a:pt x="3858" y="11345"/>
                  <a:pt x="3888" y="11345"/>
                </a:cubicBezTo>
                <a:cubicBezTo>
                  <a:pt x="3918" y="11345"/>
                  <a:pt x="3909" y="11377"/>
                  <a:pt x="3866" y="11418"/>
                </a:cubicBezTo>
                <a:cubicBezTo>
                  <a:pt x="3798" y="11485"/>
                  <a:pt x="3490" y="11556"/>
                  <a:pt x="3186" y="11576"/>
                </a:cubicBezTo>
                <a:cubicBezTo>
                  <a:pt x="3096" y="11582"/>
                  <a:pt x="2936" y="11855"/>
                  <a:pt x="2921" y="12028"/>
                </a:cubicBezTo>
                <a:cubicBezTo>
                  <a:pt x="2918" y="12068"/>
                  <a:pt x="2799" y="12110"/>
                  <a:pt x="2657" y="12123"/>
                </a:cubicBezTo>
                <a:cubicBezTo>
                  <a:pt x="2515" y="12136"/>
                  <a:pt x="2371" y="12193"/>
                  <a:pt x="2338" y="12249"/>
                </a:cubicBezTo>
                <a:cubicBezTo>
                  <a:pt x="2291" y="12331"/>
                  <a:pt x="2245" y="12335"/>
                  <a:pt x="2117" y="12270"/>
                </a:cubicBezTo>
                <a:cubicBezTo>
                  <a:pt x="2028" y="12225"/>
                  <a:pt x="1980" y="12214"/>
                  <a:pt x="2009" y="12244"/>
                </a:cubicBezTo>
                <a:cubicBezTo>
                  <a:pt x="2038" y="12274"/>
                  <a:pt x="2024" y="12365"/>
                  <a:pt x="1976" y="12449"/>
                </a:cubicBezTo>
                <a:cubicBezTo>
                  <a:pt x="1928" y="12533"/>
                  <a:pt x="1886" y="12628"/>
                  <a:pt x="1885" y="12660"/>
                </a:cubicBezTo>
                <a:cubicBezTo>
                  <a:pt x="1880" y="12764"/>
                  <a:pt x="1685" y="12831"/>
                  <a:pt x="1469" y="12807"/>
                </a:cubicBezTo>
                <a:cubicBezTo>
                  <a:pt x="1351" y="12793"/>
                  <a:pt x="1265" y="12811"/>
                  <a:pt x="1274" y="12844"/>
                </a:cubicBezTo>
                <a:cubicBezTo>
                  <a:pt x="1306" y="12947"/>
                  <a:pt x="817" y="13302"/>
                  <a:pt x="702" y="13259"/>
                </a:cubicBezTo>
                <a:cubicBezTo>
                  <a:pt x="642" y="13237"/>
                  <a:pt x="589" y="13247"/>
                  <a:pt x="589" y="13285"/>
                </a:cubicBezTo>
                <a:cubicBezTo>
                  <a:pt x="589" y="13324"/>
                  <a:pt x="454" y="13490"/>
                  <a:pt x="292" y="13654"/>
                </a:cubicBezTo>
                <a:lnTo>
                  <a:pt x="0" y="13953"/>
                </a:lnTo>
                <a:lnTo>
                  <a:pt x="0" y="17772"/>
                </a:lnTo>
                <a:lnTo>
                  <a:pt x="0" y="21595"/>
                </a:lnTo>
                <a:lnTo>
                  <a:pt x="10800" y="21595"/>
                </a:lnTo>
                <a:lnTo>
                  <a:pt x="21600" y="21595"/>
                </a:lnTo>
                <a:lnTo>
                  <a:pt x="21578" y="10798"/>
                </a:lnTo>
                <a:lnTo>
                  <a:pt x="21562" y="11"/>
                </a:lnTo>
                <a:lnTo>
                  <a:pt x="21298" y="0"/>
                </a:lnTo>
                <a:close/>
              </a:path>
            </a:pathLst>
          </a:custGeom>
          <a:ln w="12700">
            <a:miter lim="400000"/>
          </a:ln>
        </p:spPr>
      </p:pic>
      <p:sp>
        <p:nvSpPr>
          <p:cNvPr id="882" name="8 cm"/>
          <p:cNvSpPr txBox="1"/>
          <p:nvPr/>
        </p:nvSpPr>
        <p:spPr>
          <a:xfrm>
            <a:off x="2984375" y="4248150"/>
            <a:ext cx="818209"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i="0">
                <a:solidFill>
                  <a:srgbClr val="000000"/>
                </a:solidFill>
              </a:defRPr>
            </a:lvl1pPr>
          </a:lstStyle>
          <a:p>
            <a:r>
              <a:t>8 cm</a:t>
            </a:r>
          </a:p>
        </p:txBody>
      </p:sp>
      <p:sp>
        <p:nvSpPr>
          <p:cNvPr id="883" name="3 cm"/>
          <p:cNvSpPr txBox="1"/>
          <p:nvPr/>
        </p:nvSpPr>
        <p:spPr>
          <a:xfrm>
            <a:off x="1765300" y="3784600"/>
            <a:ext cx="818208"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i="0">
                <a:solidFill>
                  <a:srgbClr val="000000"/>
                </a:solidFill>
              </a:defRPr>
            </a:lvl1pPr>
          </a:lstStyle>
          <a:p>
            <a:r>
              <a:t>3 cm</a:t>
            </a:r>
          </a:p>
        </p:txBody>
      </p:sp>
      <p:sp>
        <p:nvSpPr>
          <p:cNvPr id="884" name="9 cm"/>
          <p:cNvSpPr txBox="1"/>
          <p:nvPr/>
        </p:nvSpPr>
        <p:spPr>
          <a:xfrm>
            <a:off x="4178300" y="3175000"/>
            <a:ext cx="818208"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i="0">
                <a:solidFill>
                  <a:srgbClr val="000000"/>
                </a:solidFill>
              </a:defRPr>
            </a:lvl1pPr>
          </a:lstStyle>
          <a:p>
            <a:r>
              <a:t>9 cm</a:t>
            </a:r>
          </a:p>
        </p:txBody>
      </p:sp>
      <p:sp>
        <p:nvSpPr>
          <p:cNvPr id="885" name="3. What are quadrants?"/>
          <p:cNvSpPr txBox="1"/>
          <p:nvPr/>
        </p:nvSpPr>
        <p:spPr>
          <a:xfrm>
            <a:off x="637579" y="7188200"/>
            <a:ext cx="4076701"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3. What are quadrants?</a:t>
            </a:r>
          </a:p>
        </p:txBody>
      </p:sp>
      <p:sp>
        <p:nvSpPr>
          <p:cNvPr id="886" name="5. Find the volume."/>
          <p:cNvSpPr txBox="1"/>
          <p:nvPr/>
        </p:nvSpPr>
        <p:spPr>
          <a:xfrm>
            <a:off x="7471900" y="6826250"/>
            <a:ext cx="4849789"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i="0"/>
            </a:lvl1pPr>
          </a:lstStyle>
          <a:p>
            <a:r>
              <a:rPr dirty="0"/>
              <a:t>5. Find the volume.</a:t>
            </a:r>
          </a:p>
        </p:txBody>
      </p:sp>
      <p:sp>
        <p:nvSpPr>
          <p:cNvPr id="887" name="4. Target is measuring the wait time to check out during Black Friday’s sale rush right after Thanksgiving.…"/>
          <p:cNvSpPr txBox="1"/>
          <p:nvPr/>
        </p:nvSpPr>
        <p:spPr>
          <a:xfrm>
            <a:off x="5793780" y="2884030"/>
            <a:ext cx="6337301" cy="1981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200" i="0"/>
            </a:pPr>
            <a:r>
              <a:rPr dirty="0"/>
              <a:t>4. Target is measuring the wait time to check out during Black Friday’s sale rush right after Thanksgiving.</a:t>
            </a:r>
          </a:p>
          <a:p>
            <a:pPr algn="l">
              <a:defRPr sz="3200" i="0"/>
            </a:pPr>
            <a:r>
              <a:rPr dirty="0"/>
              <a:t>What is the maximum value?</a:t>
            </a:r>
          </a:p>
        </p:txBody>
      </p:sp>
      <p:pic>
        <p:nvPicPr>
          <p:cNvPr id="888" name="Screen Shot 2013-04-16 at 12.56.51 PM.png" descr="Screen Shot 2013-04-16 at 12.56.51 PM.png"/>
          <p:cNvPicPr>
            <a:picLocks noChangeAspect="1"/>
          </p:cNvPicPr>
          <p:nvPr/>
        </p:nvPicPr>
        <p:blipFill>
          <a:blip r:embed="rId3"/>
          <a:stretch>
            <a:fillRect/>
          </a:stretch>
        </p:blipFill>
        <p:spPr>
          <a:xfrm>
            <a:off x="5768489" y="5473700"/>
            <a:ext cx="6553200" cy="1155700"/>
          </a:xfrm>
          <a:prstGeom prst="rect">
            <a:avLst/>
          </a:prstGeom>
          <a:ln w="12700">
            <a:miter lim="400000"/>
          </a:ln>
        </p:spPr>
      </p:pic>
      <p:sp>
        <p:nvSpPr>
          <p:cNvPr id="889" name="Wait time at Target (minutes)"/>
          <p:cNvSpPr txBox="1"/>
          <p:nvPr/>
        </p:nvSpPr>
        <p:spPr>
          <a:xfrm>
            <a:off x="7641679" y="5118100"/>
            <a:ext cx="2786063" cy="3556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i="0">
                <a:solidFill>
                  <a:srgbClr val="000000"/>
                </a:solidFill>
              </a:defRPr>
            </a:lvl1pPr>
          </a:lstStyle>
          <a:p>
            <a:r>
              <a:rPr dirty="0"/>
              <a:t>Wait time at Target (minutes)</a:t>
            </a:r>
          </a:p>
        </p:txBody>
      </p:sp>
      <p:pic>
        <p:nvPicPr>
          <p:cNvPr id="890" name="Image" descr="Image"/>
          <p:cNvPicPr>
            <a:picLocks noChangeAspect="1"/>
          </p:cNvPicPr>
          <p:nvPr/>
        </p:nvPicPr>
        <p:blipFill>
          <a:blip r:embed="rId4"/>
          <a:stretch>
            <a:fillRect/>
          </a:stretch>
        </p:blipFill>
        <p:spPr>
          <a:xfrm>
            <a:off x="7641679" y="7473950"/>
            <a:ext cx="3781922" cy="1563049"/>
          </a:xfrm>
          <a:prstGeom prst="rect">
            <a:avLst/>
          </a:prstGeom>
          <a:ln w="12700">
            <a:miter lim="400000"/>
          </a:ln>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 name="Daily Math Review"/>
          <p:cNvSpPr txBox="1">
            <a:spLocks noGrp="1"/>
          </p:cNvSpPr>
          <p:nvPr>
            <p:ph type="title"/>
          </p:nvPr>
        </p:nvSpPr>
        <p:spPr>
          <a:prstGeom prst="rect">
            <a:avLst/>
          </a:prstGeom>
        </p:spPr>
        <p:txBody>
          <a:bodyPr/>
          <a:lstStyle/>
          <a:p>
            <a:r>
              <a:t>Daily Math Review</a:t>
            </a:r>
          </a:p>
        </p:txBody>
      </p:sp>
      <p:sp>
        <p:nvSpPr>
          <p:cNvPr id="913" name="6th grade…"/>
          <p:cNvSpPr txBox="1">
            <a:spLocks noGrp="1"/>
          </p:cNvSpPr>
          <p:nvPr>
            <p:ph type="body" sz="quarter" idx="1"/>
          </p:nvPr>
        </p:nvSpPr>
        <p:spPr>
          <a:xfrm>
            <a:off x="1143000" y="4965700"/>
            <a:ext cx="10718800" cy="1689100"/>
          </a:xfrm>
          <a:prstGeom prst="rect">
            <a:avLst/>
          </a:prstGeom>
        </p:spPr>
        <p:txBody>
          <a:bodyPr/>
          <a:lstStyle/>
          <a:p>
            <a:r>
              <a:t>6th grade</a:t>
            </a:r>
          </a:p>
          <a:p>
            <a:r>
              <a:t>Benchmark 4</a:t>
            </a:r>
          </a:p>
          <a:p>
            <a:r>
              <a:t>Week 5</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5" name="Week 5, Day 1"/>
          <p:cNvSpPr txBox="1">
            <a:spLocks noGrp="1"/>
          </p:cNvSpPr>
          <p:nvPr>
            <p:ph type="title"/>
          </p:nvPr>
        </p:nvSpPr>
        <p:spPr>
          <a:prstGeom prst="rect">
            <a:avLst/>
          </a:prstGeom>
        </p:spPr>
        <p:txBody>
          <a:bodyPr/>
          <a:lstStyle/>
          <a:p>
            <a:r>
              <a:t>Week 5, Day 1</a:t>
            </a:r>
          </a:p>
        </p:txBody>
      </p:sp>
      <p:sp>
        <p:nvSpPr>
          <p:cNvPr id="916" name="1. 13 - 42 + 56 ÷ 7 + (13 x 9)"/>
          <p:cNvSpPr txBox="1"/>
          <p:nvPr/>
        </p:nvSpPr>
        <p:spPr>
          <a:xfrm>
            <a:off x="633660" y="3090298"/>
            <a:ext cx="5016501"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3200" i="0"/>
            </a:lvl1pPr>
          </a:lstStyle>
          <a:p>
            <a:r>
              <a:rPr dirty="0"/>
              <a:t>1. 13 - 42 + 56 ÷ 7 + (13 x 9)</a:t>
            </a:r>
          </a:p>
        </p:txBody>
      </p:sp>
      <p:sp>
        <p:nvSpPr>
          <p:cNvPr id="917" name="2. Write an equivalent expression.…"/>
          <p:cNvSpPr txBox="1"/>
          <p:nvPr/>
        </p:nvSpPr>
        <p:spPr>
          <a:xfrm>
            <a:off x="633660" y="4641850"/>
            <a:ext cx="5676901" cy="1511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200" i="0"/>
            </a:pPr>
            <a:r>
              <a:rPr dirty="0"/>
              <a:t>2. Write an equivalent expression.</a:t>
            </a:r>
          </a:p>
          <a:p>
            <a:pPr>
              <a:defRPr sz="3200" i="0"/>
            </a:pPr>
            <a:r>
              <a:rPr dirty="0"/>
              <a:t>1/2 + 5/7 - 1/3</a:t>
            </a:r>
          </a:p>
          <a:p>
            <a:pPr>
              <a:defRPr sz="3200" i="0"/>
            </a:pPr>
            <a:r>
              <a:rPr dirty="0"/>
              <a:t>___/10 + 25/___ - ___/15</a:t>
            </a:r>
          </a:p>
        </p:txBody>
      </p:sp>
      <p:sp>
        <p:nvSpPr>
          <p:cNvPr id="918" name="5. If there is a class of 30 students and two thirds of them are allergic to peanut products, how many students is that?"/>
          <p:cNvSpPr txBox="1"/>
          <p:nvPr/>
        </p:nvSpPr>
        <p:spPr>
          <a:xfrm>
            <a:off x="7203479" y="5397500"/>
            <a:ext cx="5168901" cy="2451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5. If there is a class of 30 students and two thirds of them are allergic to peanut products, how many students is that?</a:t>
            </a:r>
          </a:p>
        </p:txBody>
      </p:sp>
      <p:sp>
        <p:nvSpPr>
          <p:cNvPr id="919" name="4.     42"/>
          <p:cNvSpPr txBox="1"/>
          <p:nvPr/>
        </p:nvSpPr>
        <p:spPr>
          <a:xfrm>
            <a:off x="7095529" y="2616200"/>
            <a:ext cx="1333501"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i="0"/>
            </a:lvl1pPr>
          </a:lstStyle>
          <a:p>
            <a:r>
              <a:t>4.     42</a:t>
            </a:r>
          </a:p>
        </p:txBody>
      </p:sp>
      <p:sp>
        <p:nvSpPr>
          <p:cNvPr id="920" name="3. Create the inverse operation for:…"/>
          <p:cNvSpPr txBox="1"/>
          <p:nvPr/>
        </p:nvSpPr>
        <p:spPr>
          <a:xfrm>
            <a:off x="764364" y="7133202"/>
            <a:ext cx="5854701"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200" i="0"/>
            </a:pPr>
            <a:r>
              <a:rPr dirty="0"/>
              <a:t>3. Create the inverse operation for:</a:t>
            </a:r>
          </a:p>
          <a:p>
            <a:pPr>
              <a:defRPr sz="3200" i="0"/>
            </a:pPr>
            <a:r>
              <a:rPr dirty="0"/>
              <a:t>18 ÷ 6 = 3</a:t>
            </a:r>
          </a:p>
        </p:txBody>
      </p:sp>
      <p:sp>
        <p:nvSpPr>
          <p:cNvPr id="921" name="Line"/>
          <p:cNvSpPr/>
          <p:nvPr/>
        </p:nvSpPr>
        <p:spPr>
          <a:xfrm>
            <a:off x="7912100" y="2624980"/>
            <a:ext cx="0" cy="499220"/>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922" name="Line"/>
          <p:cNvSpPr/>
          <p:nvPr/>
        </p:nvSpPr>
        <p:spPr>
          <a:xfrm>
            <a:off x="8420100" y="2628900"/>
            <a:ext cx="0" cy="499220"/>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0" name="Week 5, Day 2"/>
          <p:cNvSpPr txBox="1">
            <a:spLocks noGrp="1"/>
          </p:cNvSpPr>
          <p:nvPr>
            <p:ph type="title"/>
          </p:nvPr>
        </p:nvSpPr>
        <p:spPr>
          <a:prstGeom prst="rect">
            <a:avLst/>
          </a:prstGeom>
        </p:spPr>
        <p:txBody>
          <a:bodyPr/>
          <a:lstStyle/>
          <a:p>
            <a:r>
              <a:t>Week 5, Day 2</a:t>
            </a:r>
          </a:p>
        </p:txBody>
      </p:sp>
      <p:sp>
        <p:nvSpPr>
          <p:cNvPr id="941" name="1. Put in order of Least to Greatest value.…"/>
          <p:cNvSpPr txBox="1"/>
          <p:nvPr/>
        </p:nvSpPr>
        <p:spPr>
          <a:xfrm>
            <a:off x="637430" y="2609850"/>
            <a:ext cx="6978254"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defRPr sz="3200" i="0"/>
            </a:pPr>
            <a:r>
              <a:t>1. Put in order of Least to Greatest value.</a:t>
            </a:r>
          </a:p>
          <a:p>
            <a:pPr algn="l">
              <a:defRPr sz="3200" i="0"/>
            </a:pPr>
            <a:r>
              <a:t>63/65, 92%, 4.12, 10:17</a:t>
            </a:r>
          </a:p>
        </p:txBody>
      </p:sp>
      <p:sp>
        <p:nvSpPr>
          <p:cNvPr id="942" name="2. Evaluate the expression for w = 20%…"/>
          <p:cNvSpPr txBox="1"/>
          <p:nvPr/>
        </p:nvSpPr>
        <p:spPr>
          <a:xfrm>
            <a:off x="637579" y="4273550"/>
            <a:ext cx="6794501"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3200" i="0"/>
            </a:pPr>
            <a:r>
              <a:t>2. Evaluate the expression for w = 20%</a:t>
            </a:r>
          </a:p>
          <a:p>
            <a:pPr>
              <a:defRPr sz="3200" i="0"/>
            </a:pPr>
            <a:r>
              <a:t>4w - 12w + 50w x 60w</a:t>
            </a:r>
          </a:p>
        </p:txBody>
      </p:sp>
      <p:sp>
        <p:nvSpPr>
          <p:cNvPr id="943" name="4. 87 - 43 + 3 x 9 - 2 x 8 + 13"/>
          <p:cNvSpPr txBox="1"/>
          <p:nvPr/>
        </p:nvSpPr>
        <p:spPr>
          <a:xfrm>
            <a:off x="7430095" y="3251200"/>
            <a:ext cx="495697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i="0"/>
            </a:lvl1pPr>
          </a:lstStyle>
          <a:p>
            <a:r>
              <a:t>4. 87 - 43 + 3 x 9 - 2 x 8 + 13</a:t>
            </a:r>
          </a:p>
        </p:txBody>
      </p:sp>
      <p:sp>
        <p:nvSpPr>
          <p:cNvPr id="944" name="5. Create a Fact Family for:…"/>
          <p:cNvSpPr txBox="1"/>
          <p:nvPr/>
        </p:nvSpPr>
        <p:spPr>
          <a:xfrm>
            <a:off x="7424638" y="5086350"/>
            <a:ext cx="4663084"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3200" i="0"/>
            </a:pPr>
            <a:r>
              <a:t>5. Create a Fact Family for:</a:t>
            </a:r>
          </a:p>
          <a:p>
            <a:pPr>
              <a:defRPr sz="3200" i="0"/>
            </a:pPr>
            <a:r>
              <a:t>4, 8, 12</a:t>
            </a:r>
          </a:p>
        </p:txBody>
      </p:sp>
      <p:sp>
        <p:nvSpPr>
          <p:cNvPr id="945" name="3.  If the temperature is 61 degrees Fahrenheit at 7:30 am, and the temperature rises 2 degrees every hour, what will the temperature be at 5:00 pm?"/>
          <p:cNvSpPr txBox="1"/>
          <p:nvPr/>
        </p:nvSpPr>
        <p:spPr>
          <a:xfrm>
            <a:off x="624879" y="5943600"/>
            <a:ext cx="7162801" cy="2451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3.  If the temperature is 61 degrees Fahrenheit at 7:30 am, and the temperature rises 2 degrees every hour, what will the temperature be at 5:00 pm?</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9" name="Week 5, Day 3"/>
          <p:cNvSpPr txBox="1">
            <a:spLocks noGrp="1"/>
          </p:cNvSpPr>
          <p:nvPr>
            <p:ph type="title"/>
          </p:nvPr>
        </p:nvSpPr>
        <p:spPr>
          <a:prstGeom prst="rect">
            <a:avLst/>
          </a:prstGeom>
        </p:spPr>
        <p:txBody>
          <a:bodyPr/>
          <a:lstStyle/>
          <a:p>
            <a:r>
              <a:t>Week 5, Day 3</a:t>
            </a:r>
          </a:p>
        </p:txBody>
      </p:sp>
      <p:sp>
        <p:nvSpPr>
          <p:cNvPr id="960" name="1. Find the unit rate for:…"/>
          <p:cNvSpPr txBox="1"/>
          <p:nvPr/>
        </p:nvSpPr>
        <p:spPr>
          <a:xfrm>
            <a:off x="646360" y="2647950"/>
            <a:ext cx="5029201" cy="965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000" i="0"/>
            </a:pPr>
            <a:r>
              <a:t>1. Find the unit rate for:</a:t>
            </a:r>
          </a:p>
          <a:p>
            <a:pPr>
              <a:defRPr sz="3000" i="0"/>
            </a:pPr>
            <a:r>
              <a:t>3 lightbulbs for $15.66</a:t>
            </a:r>
          </a:p>
        </p:txBody>
      </p:sp>
      <p:sp>
        <p:nvSpPr>
          <p:cNvPr id="961" name="5. What is a variable?"/>
          <p:cNvSpPr txBox="1"/>
          <p:nvPr/>
        </p:nvSpPr>
        <p:spPr>
          <a:xfrm>
            <a:off x="6512917" y="4381500"/>
            <a:ext cx="3616326"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i="0"/>
            </a:lvl1pPr>
          </a:lstStyle>
          <a:p>
            <a:r>
              <a:t>5. What is a variable?</a:t>
            </a:r>
          </a:p>
        </p:txBody>
      </p:sp>
      <p:sp>
        <p:nvSpPr>
          <p:cNvPr id="962" name="4. Evaluate the expression for s = .5…"/>
          <p:cNvSpPr txBox="1"/>
          <p:nvPr/>
        </p:nvSpPr>
        <p:spPr>
          <a:xfrm>
            <a:off x="6502400" y="2516025"/>
            <a:ext cx="5316316" cy="15799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defRPr sz="3200" i="0"/>
            </a:pPr>
            <a:r>
              <a:rPr dirty="0"/>
              <a:t>4. Evaluate the expression for s = .5</a:t>
            </a:r>
          </a:p>
          <a:p>
            <a:pPr>
              <a:defRPr sz="3200" i="0"/>
            </a:pPr>
            <a:r>
              <a:rPr dirty="0"/>
              <a:t>13 + 60 - (9s + 78s) + 90s</a:t>
            </a:r>
          </a:p>
        </p:txBody>
      </p:sp>
      <p:sp>
        <p:nvSpPr>
          <p:cNvPr id="963" name="3. Looking at the line diagram, how many students drew a number greater than 6?"/>
          <p:cNvSpPr txBox="1"/>
          <p:nvPr/>
        </p:nvSpPr>
        <p:spPr>
          <a:xfrm>
            <a:off x="760346" y="6229350"/>
            <a:ext cx="5410201" cy="1511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3. Looking at the line diagram, how many students drew a number greater than 6?  </a:t>
            </a:r>
          </a:p>
        </p:txBody>
      </p:sp>
      <p:sp>
        <p:nvSpPr>
          <p:cNvPr id="964" name="2. Create a Fact Family for:…"/>
          <p:cNvSpPr txBox="1"/>
          <p:nvPr/>
        </p:nvSpPr>
        <p:spPr>
          <a:xfrm>
            <a:off x="592038" y="4400550"/>
            <a:ext cx="4663084"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3200" i="0"/>
            </a:pPr>
            <a:r>
              <a:t>2. Create a Fact Family for:</a:t>
            </a:r>
          </a:p>
          <a:p>
            <a:pPr>
              <a:defRPr sz="3200" i="0"/>
            </a:pPr>
            <a:r>
              <a:t>24, 4, 6</a:t>
            </a:r>
          </a:p>
        </p:txBody>
      </p:sp>
      <p:pic>
        <p:nvPicPr>
          <p:cNvPr id="965" name="Screen Shot 2013-04-16 at 2.06.54 PM.png" descr="Screen Shot 2013-04-16 at 2.06.54 PM.png"/>
          <p:cNvPicPr>
            <a:picLocks noChangeAspect="1"/>
          </p:cNvPicPr>
          <p:nvPr/>
        </p:nvPicPr>
        <p:blipFill>
          <a:blip r:embed="rId2"/>
          <a:stretch>
            <a:fillRect/>
          </a:stretch>
        </p:blipFill>
        <p:spPr>
          <a:xfrm>
            <a:off x="6146800" y="6028515"/>
            <a:ext cx="3721100" cy="2772585"/>
          </a:xfrm>
          <a:prstGeom prst="rect">
            <a:avLst/>
          </a:prstGeom>
          <a:ln w="12700">
            <a:miter lim="400000"/>
          </a:ln>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 name="Week 5, Day 4"/>
          <p:cNvSpPr txBox="1">
            <a:spLocks noGrp="1"/>
          </p:cNvSpPr>
          <p:nvPr>
            <p:ph type="title"/>
          </p:nvPr>
        </p:nvSpPr>
        <p:spPr>
          <a:prstGeom prst="rect">
            <a:avLst/>
          </a:prstGeom>
        </p:spPr>
        <p:txBody>
          <a:bodyPr/>
          <a:lstStyle/>
          <a:p>
            <a:r>
              <a:t>Week 5, Day 4</a:t>
            </a:r>
          </a:p>
        </p:txBody>
      </p:sp>
      <p:sp>
        <p:nvSpPr>
          <p:cNvPr id="981" name="1. What is a better rate of measurement for a car:…"/>
          <p:cNvSpPr txBox="1"/>
          <p:nvPr/>
        </p:nvSpPr>
        <p:spPr>
          <a:xfrm>
            <a:off x="646360" y="3189637"/>
            <a:ext cx="4470401" cy="1511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200" i="0"/>
            </a:pPr>
            <a:r>
              <a:rPr dirty="0"/>
              <a:t>1. What is a better rate of measurement for a car:</a:t>
            </a:r>
          </a:p>
          <a:p>
            <a:pPr>
              <a:defRPr sz="3200" i="0"/>
            </a:pPr>
            <a:r>
              <a:rPr dirty="0"/>
              <a:t>ounces or tons?</a:t>
            </a:r>
          </a:p>
        </p:txBody>
      </p:sp>
      <p:sp>
        <p:nvSpPr>
          <p:cNvPr id="982" name="4. If the rest are daisies, then how many are there?"/>
          <p:cNvSpPr txBox="1"/>
          <p:nvPr/>
        </p:nvSpPr>
        <p:spPr>
          <a:xfrm>
            <a:off x="6035079" y="5556250"/>
            <a:ext cx="5930901"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4. If the rest are daisies, then how many are there?</a:t>
            </a:r>
          </a:p>
        </p:txBody>
      </p:sp>
      <p:sp>
        <p:nvSpPr>
          <p:cNvPr id="983" name="3. There are 22 violets.  There are 4 times the number of violets for the total number of flowers in the flower bed.  Write the equation to solve for the number of daisies."/>
          <p:cNvSpPr txBox="1"/>
          <p:nvPr/>
        </p:nvSpPr>
        <p:spPr>
          <a:xfrm>
            <a:off x="5958879" y="2603500"/>
            <a:ext cx="6388101" cy="2451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3. There are 22 violets.  There are 4 times the number of violets for the total number of flowers in the flower bed.  Write the equation to solve for the number of daisies.</a:t>
            </a:r>
          </a:p>
        </p:txBody>
      </p:sp>
      <p:sp>
        <p:nvSpPr>
          <p:cNvPr id="984" name="5. Evaluate the expression for y = 3.5…"/>
          <p:cNvSpPr txBox="1"/>
          <p:nvPr/>
        </p:nvSpPr>
        <p:spPr>
          <a:xfrm>
            <a:off x="6035079" y="7067550"/>
            <a:ext cx="6235701"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3200" i="0"/>
            </a:pPr>
            <a:r>
              <a:t>5. Evaluate the expression for y = 3.5</a:t>
            </a:r>
          </a:p>
          <a:p>
            <a:pPr>
              <a:defRPr sz="3200" i="0"/>
            </a:pPr>
            <a:r>
              <a:t>32 - 8y + (-12 x 8)y</a:t>
            </a:r>
          </a:p>
        </p:txBody>
      </p:sp>
      <p:sp>
        <p:nvSpPr>
          <p:cNvPr id="985" name="2. Put in order of Greatest to Least values.…"/>
          <p:cNvSpPr txBox="1"/>
          <p:nvPr/>
        </p:nvSpPr>
        <p:spPr>
          <a:xfrm>
            <a:off x="646360" y="5842000"/>
            <a:ext cx="4876801" cy="1511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200" i="0"/>
            </a:pPr>
            <a:r>
              <a:rPr dirty="0"/>
              <a:t>2. Put in order of Greatest to Least values.</a:t>
            </a:r>
          </a:p>
          <a:p>
            <a:pPr>
              <a:defRPr sz="3200" i="0"/>
            </a:pPr>
            <a:r>
              <a:rPr dirty="0"/>
              <a:t>9:15, 72/83, 23%, .35</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Week 1, Day 2"/>
          <p:cNvSpPr txBox="1">
            <a:spLocks noGrp="1"/>
          </p:cNvSpPr>
          <p:nvPr>
            <p:ph type="title"/>
          </p:nvPr>
        </p:nvSpPr>
        <p:spPr>
          <a:prstGeom prst="rect">
            <a:avLst/>
          </a:prstGeom>
        </p:spPr>
        <p:txBody>
          <a:bodyPr/>
          <a:lstStyle/>
          <a:p>
            <a:r>
              <a:t>Week 1, Day 2</a:t>
            </a:r>
          </a:p>
        </p:txBody>
      </p:sp>
      <p:pic>
        <p:nvPicPr>
          <p:cNvPr id="83" name="Screen Shot 2013-03-19 at 3.17.15 PM.png" descr="Screen Shot 2013-03-19 at 3.17.15 PM.png"/>
          <p:cNvPicPr>
            <a:picLocks noChangeAspect="1"/>
          </p:cNvPicPr>
          <p:nvPr/>
        </p:nvPicPr>
        <p:blipFill>
          <a:blip r:embed="rId2"/>
          <a:srcRect r="158"/>
          <a:stretch>
            <a:fillRect/>
          </a:stretch>
        </p:blipFill>
        <p:spPr>
          <a:xfrm>
            <a:off x="2908300" y="5461000"/>
            <a:ext cx="1574800" cy="1054100"/>
          </a:xfrm>
          <a:prstGeom prst="rect">
            <a:avLst/>
          </a:prstGeom>
          <a:ln w="12700">
            <a:miter lim="400000"/>
          </a:ln>
        </p:spPr>
      </p:pic>
      <p:sp>
        <p:nvSpPr>
          <p:cNvPr id="84" name="1. Rachel and Monica are competing for their apartment against Joey and Chandler.  Rachel and Monica have a 2:3 ratio in answering questions correctly.  Together, the four of them have answered correctly a total of 35 questions.  How many questions has each team answered correctly?"/>
          <p:cNvSpPr txBox="1"/>
          <p:nvPr/>
        </p:nvSpPr>
        <p:spPr>
          <a:xfrm>
            <a:off x="665447" y="2279650"/>
            <a:ext cx="6743700" cy="294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rPr dirty="0"/>
              <a:t>1. Rachel and Monica are competing for their apartment against Joey and Chandler.  Rachel and Monica have a 2:3 ratio in answering questions correctly.  Together, the four of them have answered correctly a total of 35 questions.  How many questions has each team answered correctly? </a:t>
            </a:r>
          </a:p>
        </p:txBody>
      </p:sp>
      <p:sp>
        <p:nvSpPr>
          <p:cNvPr id="85" name="Rachel &amp; Monica"/>
          <p:cNvSpPr txBox="1"/>
          <p:nvPr/>
        </p:nvSpPr>
        <p:spPr>
          <a:xfrm>
            <a:off x="372242" y="5447288"/>
            <a:ext cx="2704072" cy="471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2400" i="0">
                <a:solidFill>
                  <a:srgbClr val="000000"/>
                </a:solidFill>
              </a:defRPr>
            </a:lvl1pPr>
          </a:lstStyle>
          <a:p>
            <a:r>
              <a:rPr dirty="0"/>
              <a:t>Rachel &amp; Monica</a:t>
            </a:r>
          </a:p>
        </p:txBody>
      </p:sp>
      <p:sp>
        <p:nvSpPr>
          <p:cNvPr id="86" name="Chandler &amp; Joey"/>
          <p:cNvSpPr txBox="1"/>
          <p:nvPr/>
        </p:nvSpPr>
        <p:spPr>
          <a:xfrm>
            <a:off x="372242" y="6070600"/>
            <a:ext cx="2511110" cy="471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2400" i="0">
                <a:solidFill>
                  <a:srgbClr val="000000"/>
                </a:solidFill>
              </a:defRPr>
            </a:lvl1pPr>
          </a:lstStyle>
          <a:p>
            <a:r>
              <a:rPr dirty="0"/>
              <a:t>Chandler &amp; Joey</a:t>
            </a:r>
          </a:p>
        </p:txBody>
      </p:sp>
      <p:sp>
        <p:nvSpPr>
          <p:cNvPr id="87" name="="/>
          <p:cNvSpPr txBox="1"/>
          <p:nvPr/>
        </p:nvSpPr>
        <p:spPr>
          <a:xfrm>
            <a:off x="4037297" y="5372100"/>
            <a:ext cx="419027"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i="0"/>
            </a:lvl1pPr>
          </a:lstStyle>
          <a:p>
            <a:r>
              <a:t>=</a:t>
            </a:r>
          </a:p>
        </p:txBody>
      </p:sp>
      <p:sp>
        <p:nvSpPr>
          <p:cNvPr id="88" name="="/>
          <p:cNvSpPr txBox="1"/>
          <p:nvPr/>
        </p:nvSpPr>
        <p:spPr>
          <a:xfrm>
            <a:off x="4495800" y="5981700"/>
            <a:ext cx="419026"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i="0"/>
            </a:lvl1pPr>
          </a:lstStyle>
          <a:p>
            <a:r>
              <a:t>=</a:t>
            </a:r>
          </a:p>
        </p:txBody>
      </p:sp>
      <p:sp>
        <p:nvSpPr>
          <p:cNvPr id="89" name="3. Your family parked in the third level of the underground parking garage.  Luckily, there’s an elevator to take you to the 10th floor of the building.  How many levels were you either on or passed by?"/>
          <p:cNvSpPr txBox="1"/>
          <p:nvPr/>
        </p:nvSpPr>
        <p:spPr>
          <a:xfrm>
            <a:off x="7545819" y="2275506"/>
            <a:ext cx="4838700" cy="294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rPr dirty="0"/>
              <a:t>3. Your family parked in the third level of the underground parking garage.  Luckily, there’s an elevator to take you to the 10th floor of the building.  How many levels were you either on or passed by?</a:t>
            </a:r>
          </a:p>
        </p:txBody>
      </p:sp>
      <p:pic>
        <p:nvPicPr>
          <p:cNvPr id="90" name="Screen Shot 2013-03-20 at 1.02.27 PM.png" descr="Screen Shot 2013-03-20 at 1.02.27 PM.png"/>
          <p:cNvPicPr>
            <a:picLocks noChangeAspect="1"/>
          </p:cNvPicPr>
          <p:nvPr/>
        </p:nvPicPr>
        <p:blipFill>
          <a:blip r:embed="rId3"/>
          <a:srcRect t="5793" r="214" b="5795"/>
          <a:stretch>
            <a:fillRect/>
          </a:stretch>
        </p:blipFill>
        <p:spPr>
          <a:xfrm>
            <a:off x="7282871" y="5511800"/>
            <a:ext cx="5118568" cy="558800"/>
          </a:xfrm>
          <a:prstGeom prst="rect">
            <a:avLst/>
          </a:prstGeom>
          <a:ln w="12700">
            <a:miter lim="400000"/>
          </a:ln>
        </p:spPr>
      </p:pic>
      <p:sp>
        <p:nvSpPr>
          <p:cNvPr id="91" name="5. A shark swims at 140 feet…"/>
          <p:cNvSpPr txBox="1"/>
          <p:nvPr/>
        </p:nvSpPr>
        <p:spPr>
          <a:xfrm>
            <a:off x="7658100" y="7283450"/>
            <a:ext cx="5003800"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2800" i="0"/>
            </a:pPr>
            <a:r>
              <a:t>5. A shark swims at 140 feet </a:t>
            </a:r>
          </a:p>
          <a:p>
            <a:pPr algn="l">
              <a:defRPr sz="2800" i="0"/>
            </a:pPr>
            <a:r>
              <a:t>below sea level.  It then descends 20 feet, what is its new position?</a:t>
            </a:r>
          </a:p>
        </p:txBody>
      </p:sp>
      <p:sp>
        <p:nvSpPr>
          <p:cNvPr id="92" name="4. What is the range?…"/>
          <p:cNvSpPr txBox="1"/>
          <p:nvPr/>
        </p:nvSpPr>
        <p:spPr>
          <a:xfrm>
            <a:off x="7658100" y="6311900"/>
            <a:ext cx="3444330" cy="977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defRPr sz="3000" i="0"/>
            </a:pPr>
            <a:r>
              <a:t>4. What is the range?</a:t>
            </a:r>
          </a:p>
          <a:p>
            <a:pPr>
              <a:defRPr sz="3000" i="0"/>
            </a:pPr>
            <a:r>
              <a:rPr b="1"/>
              <a:t>3  2  0  8  5</a:t>
            </a:r>
          </a:p>
        </p:txBody>
      </p:sp>
      <p:sp>
        <p:nvSpPr>
          <p:cNvPr id="93" name="2. Your starting balance is $17.00. You then deposit $35.00.  The next day you withdraw $28.63.  You find $5.50 and are given the $4.75 that your friend owed you.  What is the total you have after these transactions?"/>
          <p:cNvSpPr txBox="1"/>
          <p:nvPr/>
        </p:nvSpPr>
        <p:spPr>
          <a:xfrm>
            <a:off x="622300" y="6572250"/>
            <a:ext cx="6426200" cy="2540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2. Your starting balance is $17.00. You then deposit $35.00.  The next day you withdraw $28.63.  You find $5.50 and are given the $4.75 that your friend owed you.  What is the total you have after these transactions?</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 name="Friday Five"/>
          <p:cNvSpPr txBox="1">
            <a:spLocks noGrp="1"/>
          </p:cNvSpPr>
          <p:nvPr>
            <p:ph type="title"/>
          </p:nvPr>
        </p:nvSpPr>
        <p:spPr>
          <a:prstGeom prst="rect">
            <a:avLst/>
          </a:prstGeom>
        </p:spPr>
        <p:txBody>
          <a:bodyPr/>
          <a:lstStyle/>
          <a:p>
            <a:r>
              <a:t>Friday Five</a:t>
            </a:r>
          </a:p>
        </p:txBody>
      </p:sp>
      <p:sp>
        <p:nvSpPr>
          <p:cNvPr id="1000" name="5. Write an equivalent expression.…"/>
          <p:cNvSpPr txBox="1"/>
          <p:nvPr/>
        </p:nvSpPr>
        <p:spPr>
          <a:xfrm>
            <a:off x="5755679" y="7061200"/>
            <a:ext cx="5676901" cy="1511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200" i="0"/>
            </a:pPr>
            <a:r>
              <a:t>5. Write an equivalent expression.</a:t>
            </a:r>
          </a:p>
          <a:p>
            <a:pPr>
              <a:defRPr sz="3200" i="0"/>
            </a:pPr>
            <a:r>
              <a:t>1/2 + 5/7 - 1/3</a:t>
            </a:r>
          </a:p>
          <a:p>
            <a:pPr>
              <a:defRPr sz="3200" i="0"/>
            </a:pPr>
            <a:r>
              <a:t>___/10 + 25/___ - ___/15</a:t>
            </a:r>
          </a:p>
        </p:txBody>
      </p:sp>
      <p:sp>
        <p:nvSpPr>
          <p:cNvPr id="1001" name="3. Evaluate the expression for w = 20%…"/>
          <p:cNvSpPr txBox="1"/>
          <p:nvPr/>
        </p:nvSpPr>
        <p:spPr>
          <a:xfrm>
            <a:off x="5675561" y="2806700"/>
            <a:ext cx="6794501"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3200" i="0"/>
            </a:pPr>
            <a:r>
              <a:rPr dirty="0"/>
              <a:t>3. Evaluate the expression for w = 20%</a:t>
            </a:r>
          </a:p>
          <a:p>
            <a:pPr>
              <a:defRPr sz="3200" i="0"/>
            </a:pPr>
            <a:r>
              <a:rPr dirty="0"/>
              <a:t>4w - 12w + 50w x 60w</a:t>
            </a:r>
          </a:p>
        </p:txBody>
      </p:sp>
      <p:sp>
        <p:nvSpPr>
          <p:cNvPr id="1002" name="4.  If the temperature is 61 degrees Fahrenheit at 7:30 am, and the temperature rises 2 degrees every hour, what will the temperature be at 5:00 pm?"/>
          <p:cNvSpPr txBox="1"/>
          <p:nvPr/>
        </p:nvSpPr>
        <p:spPr>
          <a:xfrm>
            <a:off x="5730279" y="4305300"/>
            <a:ext cx="6794501" cy="2451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4.  If the temperature is 61 degrees Fahrenheit at 7:30 am, and the temperature rises 2 degrees every hour, what will the temperature be at 5:00 pm?</a:t>
            </a:r>
          </a:p>
        </p:txBody>
      </p:sp>
      <p:sp>
        <p:nvSpPr>
          <p:cNvPr id="1003" name="1. Find the unit rate for:…"/>
          <p:cNvSpPr txBox="1"/>
          <p:nvPr/>
        </p:nvSpPr>
        <p:spPr>
          <a:xfrm>
            <a:off x="646360" y="2647950"/>
            <a:ext cx="5029201" cy="965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000" i="0"/>
            </a:pPr>
            <a:r>
              <a:t>1. Find the unit rate for:</a:t>
            </a:r>
          </a:p>
          <a:p>
            <a:pPr>
              <a:defRPr sz="3000" i="0"/>
            </a:pPr>
            <a:r>
              <a:t>3 lightbulbs for $15.66</a:t>
            </a:r>
          </a:p>
        </p:txBody>
      </p:sp>
      <p:sp>
        <p:nvSpPr>
          <p:cNvPr id="1004" name="2. Create the inverse operation for:…"/>
          <p:cNvSpPr txBox="1"/>
          <p:nvPr/>
        </p:nvSpPr>
        <p:spPr>
          <a:xfrm>
            <a:off x="637579" y="5511800"/>
            <a:ext cx="3492501" cy="1511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200" i="0"/>
            </a:pPr>
            <a:r>
              <a:t>2. Create the inverse operation for:</a:t>
            </a:r>
          </a:p>
          <a:p>
            <a:pPr>
              <a:defRPr sz="3200" i="0"/>
            </a:pPr>
            <a:r>
              <a:t>18 + 6 = 24</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0" name="Daily Math Review"/>
          <p:cNvSpPr txBox="1">
            <a:spLocks noGrp="1"/>
          </p:cNvSpPr>
          <p:nvPr>
            <p:ph type="title"/>
          </p:nvPr>
        </p:nvSpPr>
        <p:spPr>
          <a:prstGeom prst="rect">
            <a:avLst/>
          </a:prstGeom>
        </p:spPr>
        <p:txBody>
          <a:bodyPr/>
          <a:lstStyle/>
          <a:p>
            <a:r>
              <a:t>Daily Math Review</a:t>
            </a:r>
          </a:p>
        </p:txBody>
      </p:sp>
      <p:sp>
        <p:nvSpPr>
          <p:cNvPr id="1021" name="6th grade…"/>
          <p:cNvSpPr txBox="1">
            <a:spLocks noGrp="1"/>
          </p:cNvSpPr>
          <p:nvPr>
            <p:ph type="body" sz="quarter" idx="1"/>
          </p:nvPr>
        </p:nvSpPr>
        <p:spPr>
          <a:xfrm>
            <a:off x="1143000" y="4965700"/>
            <a:ext cx="10718800" cy="1689100"/>
          </a:xfrm>
          <a:prstGeom prst="rect">
            <a:avLst/>
          </a:prstGeom>
        </p:spPr>
        <p:txBody>
          <a:bodyPr/>
          <a:lstStyle/>
          <a:p>
            <a:r>
              <a:t>6th grade</a:t>
            </a:r>
          </a:p>
          <a:p>
            <a:r>
              <a:t>Benchmark 4</a:t>
            </a:r>
          </a:p>
          <a:p>
            <a:r>
              <a:t>Week 6</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3" name="Week 6, Day 1"/>
          <p:cNvSpPr txBox="1">
            <a:spLocks noGrp="1"/>
          </p:cNvSpPr>
          <p:nvPr>
            <p:ph type="title"/>
          </p:nvPr>
        </p:nvSpPr>
        <p:spPr>
          <a:prstGeom prst="rect">
            <a:avLst/>
          </a:prstGeom>
        </p:spPr>
        <p:txBody>
          <a:bodyPr/>
          <a:lstStyle/>
          <a:p>
            <a:r>
              <a:t>Week 6, Day 1</a:t>
            </a:r>
          </a:p>
        </p:txBody>
      </p:sp>
      <p:sp>
        <p:nvSpPr>
          <p:cNvPr id="1024" name="2. Find the Mean.…"/>
          <p:cNvSpPr txBox="1"/>
          <p:nvPr/>
        </p:nvSpPr>
        <p:spPr>
          <a:xfrm>
            <a:off x="633846" y="4013200"/>
            <a:ext cx="3924301" cy="965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defRPr sz="3000" i="0"/>
            </a:pPr>
            <a:r>
              <a:t>2. Find the Mean.</a:t>
            </a:r>
          </a:p>
          <a:p>
            <a:pPr algn="l">
              <a:defRPr sz="3000" i="0"/>
            </a:pPr>
            <a:r>
              <a:t>45 20 16 64 32 34 29 50 </a:t>
            </a:r>
          </a:p>
        </p:txBody>
      </p:sp>
      <p:sp>
        <p:nvSpPr>
          <p:cNvPr id="1025" name="5. The histogram below represents M&amp;M as a favorite candy for various age groups. How many people under…"/>
          <p:cNvSpPr txBox="1"/>
          <p:nvPr/>
        </p:nvSpPr>
        <p:spPr>
          <a:xfrm>
            <a:off x="6248201" y="4516680"/>
            <a:ext cx="6087931" cy="3556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r">
              <a:defRPr sz="3000" i="0"/>
            </a:pPr>
            <a:r>
              <a:rPr dirty="0"/>
              <a:t>5. The histogram below represents M&amp;M as a favorite candy for various age groups. How many people under    </a:t>
            </a:r>
          </a:p>
          <a:p>
            <a:pPr algn="r">
              <a:defRPr sz="3000" i="0"/>
            </a:pPr>
            <a:r>
              <a:rPr dirty="0"/>
              <a:t>                   the age of 11 chose  </a:t>
            </a:r>
          </a:p>
          <a:p>
            <a:pPr algn="r">
              <a:defRPr sz="3000" i="0"/>
            </a:pPr>
            <a:r>
              <a:rPr dirty="0"/>
              <a:t>      M&amp;M’s as their </a:t>
            </a:r>
          </a:p>
          <a:p>
            <a:pPr algn="r">
              <a:defRPr sz="3000" i="0"/>
            </a:pPr>
            <a:r>
              <a:rPr dirty="0"/>
              <a:t>favorite candy?</a:t>
            </a:r>
          </a:p>
          <a:p>
            <a:pPr algn="r">
              <a:defRPr sz="3000" i="0"/>
            </a:pPr>
            <a:r>
              <a:rPr dirty="0"/>
              <a:t>What’s your </a:t>
            </a:r>
          </a:p>
          <a:p>
            <a:pPr algn="r">
              <a:defRPr sz="3000" i="0"/>
            </a:pPr>
            <a:r>
              <a:rPr dirty="0"/>
              <a:t>favorite candy?</a:t>
            </a:r>
          </a:p>
        </p:txBody>
      </p:sp>
      <p:sp>
        <p:nvSpPr>
          <p:cNvPr id="1026" name="1.  24/25 ÷ 8/9"/>
          <p:cNvSpPr txBox="1"/>
          <p:nvPr/>
        </p:nvSpPr>
        <p:spPr>
          <a:xfrm>
            <a:off x="624321" y="2603500"/>
            <a:ext cx="2574988"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i="0"/>
            </a:lvl1pPr>
          </a:lstStyle>
          <a:p>
            <a:r>
              <a:t>1.  24/25 ÷ 8/9</a:t>
            </a:r>
          </a:p>
        </p:txBody>
      </p:sp>
      <p:sp>
        <p:nvSpPr>
          <p:cNvPr id="1027" name="3. 5,432 x 38 ="/>
          <p:cNvSpPr txBox="1"/>
          <p:nvPr/>
        </p:nvSpPr>
        <p:spPr>
          <a:xfrm>
            <a:off x="685800" y="5638800"/>
            <a:ext cx="2455739"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i="0"/>
            </a:lvl1pPr>
          </a:lstStyle>
          <a:p>
            <a:r>
              <a:t>3. 5,432 x 38 =</a:t>
            </a:r>
          </a:p>
        </p:txBody>
      </p:sp>
      <p:sp>
        <p:nvSpPr>
          <p:cNvPr id="1028" name="4. Put the following in order from GREATEST to LEAST.…"/>
          <p:cNvSpPr txBox="1"/>
          <p:nvPr/>
        </p:nvSpPr>
        <p:spPr>
          <a:xfrm>
            <a:off x="5304366" y="2556790"/>
            <a:ext cx="6705600" cy="1752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spcBef>
                <a:spcPts val="2800"/>
              </a:spcBef>
              <a:defRPr sz="3000" i="0"/>
            </a:pPr>
            <a:r>
              <a:rPr dirty="0"/>
              <a:t>4. Put the following in order from GREATEST to LEAST. </a:t>
            </a:r>
          </a:p>
          <a:p>
            <a:pPr>
              <a:spcBef>
                <a:spcPts val="2800"/>
              </a:spcBef>
              <a:defRPr sz="3000" i="0"/>
            </a:pPr>
            <a:r>
              <a:rPr dirty="0"/>
              <a:t>4/17, 0.66, 1.20, 80%</a:t>
            </a:r>
          </a:p>
        </p:txBody>
      </p:sp>
      <p:pic>
        <p:nvPicPr>
          <p:cNvPr id="1029" name="Image" descr="Image"/>
          <p:cNvPicPr>
            <a:picLocks noChangeAspect="1"/>
          </p:cNvPicPr>
          <p:nvPr/>
        </p:nvPicPr>
        <p:blipFill>
          <a:blip r:embed="rId2"/>
          <a:stretch>
            <a:fillRect/>
          </a:stretch>
        </p:blipFill>
        <p:spPr>
          <a:xfrm>
            <a:off x="4110997" y="5886342"/>
            <a:ext cx="3987801" cy="2984501"/>
          </a:xfrm>
          <a:prstGeom prst="rect">
            <a:avLst/>
          </a:prstGeom>
          <a:ln w="12700">
            <a:miter lim="400000"/>
          </a:ln>
        </p:spPr>
      </p:pic>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 name="Week 6, Day 2"/>
          <p:cNvSpPr txBox="1">
            <a:spLocks noGrp="1"/>
          </p:cNvSpPr>
          <p:nvPr>
            <p:ph type="title"/>
          </p:nvPr>
        </p:nvSpPr>
        <p:spPr>
          <a:prstGeom prst="rect">
            <a:avLst/>
          </a:prstGeom>
        </p:spPr>
        <p:txBody>
          <a:bodyPr/>
          <a:lstStyle/>
          <a:p>
            <a:r>
              <a:t>Week 6, Day 2</a:t>
            </a:r>
          </a:p>
        </p:txBody>
      </p:sp>
      <p:sp>
        <p:nvSpPr>
          <p:cNvPr id="1045" name="1. 3,380 ÷ 52="/>
          <p:cNvSpPr txBox="1"/>
          <p:nvPr/>
        </p:nvSpPr>
        <p:spPr>
          <a:xfrm>
            <a:off x="253851" y="2609850"/>
            <a:ext cx="3517901"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spcBef>
                <a:spcPts val="2800"/>
              </a:spcBef>
              <a:defRPr i="0"/>
            </a:lvl1pPr>
          </a:lstStyle>
          <a:p>
            <a:r>
              <a:t>1. 3,380 ÷ 52=   </a:t>
            </a:r>
          </a:p>
        </p:txBody>
      </p:sp>
      <p:sp>
        <p:nvSpPr>
          <p:cNvPr id="1046" name="2. 5/6 ÷ 9/10="/>
          <p:cNvSpPr txBox="1"/>
          <p:nvPr/>
        </p:nvSpPr>
        <p:spPr>
          <a:xfrm>
            <a:off x="732085" y="3962400"/>
            <a:ext cx="3143251"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i="0"/>
            </a:lvl1pPr>
          </a:lstStyle>
          <a:p>
            <a:r>
              <a:t>2. 5/6 ÷ 9/10= </a:t>
            </a:r>
          </a:p>
        </p:txBody>
      </p:sp>
      <p:sp>
        <p:nvSpPr>
          <p:cNvPr id="1047" name="3. Determine the perimeter and area of the rectangle."/>
          <p:cNvSpPr txBox="1"/>
          <p:nvPr/>
        </p:nvSpPr>
        <p:spPr>
          <a:xfrm>
            <a:off x="805854" y="5384800"/>
            <a:ext cx="5270501" cy="1663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i="0"/>
            </a:pPr>
            <a:r>
              <a:t>3. Determine the perimeter and area of the rectangle.</a:t>
            </a:r>
          </a:p>
          <a:p>
            <a:pPr algn="l">
              <a:defRPr i="0"/>
            </a:pPr>
            <a:r>
              <a:t> </a:t>
            </a:r>
          </a:p>
        </p:txBody>
      </p:sp>
      <p:sp>
        <p:nvSpPr>
          <p:cNvPr id="1048" name="Rectangle"/>
          <p:cNvSpPr/>
          <p:nvPr/>
        </p:nvSpPr>
        <p:spPr>
          <a:xfrm>
            <a:off x="1892300" y="6921500"/>
            <a:ext cx="2438400" cy="939800"/>
          </a:xfrm>
          <a:prstGeom prst="rect">
            <a:avLst/>
          </a:prstGeom>
          <a:blipFill>
            <a:blip r:embed="rId2"/>
          </a:blipFill>
          <a:ln w="25400">
            <a:miter lim="400000"/>
          </a:ln>
        </p:spPr>
        <p:txBody>
          <a:bodyPr lIns="50800" tIns="50800" rIns="50800" bIns="50800" anchor="ct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1049" name="5 inches"/>
          <p:cNvSpPr txBox="1"/>
          <p:nvPr/>
        </p:nvSpPr>
        <p:spPr>
          <a:xfrm>
            <a:off x="4285022" y="7073900"/>
            <a:ext cx="1599977"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i="0"/>
            </a:lvl1pPr>
          </a:lstStyle>
          <a:p>
            <a:r>
              <a:t>5 inches</a:t>
            </a:r>
          </a:p>
        </p:txBody>
      </p:sp>
      <p:sp>
        <p:nvSpPr>
          <p:cNvPr id="1050" name="9 inches"/>
          <p:cNvSpPr txBox="1"/>
          <p:nvPr/>
        </p:nvSpPr>
        <p:spPr>
          <a:xfrm>
            <a:off x="2303822" y="7861300"/>
            <a:ext cx="1599977"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i="0"/>
            </a:lvl1pPr>
          </a:lstStyle>
          <a:p>
            <a:r>
              <a:t>9 inches</a:t>
            </a:r>
          </a:p>
        </p:txBody>
      </p:sp>
      <p:sp>
        <p:nvSpPr>
          <p:cNvPr id="1051" name="4. Write the ratio and do not simplify."/>
          <p:cNvSpPr txBox="1"/>
          <p:nvPr/>
        </p:nvSpPr>
        <p:spPr>
          <a:xfrm>
            <a:off x="6723595" y="2609850"/>
            <a:ext cx="5359401" cy="1143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i="0"/>
            </a:lvl1pPr>
          </a:lstStyle>
          <a:p>
            <a:r>
              <a:t>4. Write the ratio and do not simplify. </a:t>
            </a:r>
          </a:p>
        </p:txBody>
      </p:sp>
      <p:pic>
        <p:nvPicPr>
          <p:cNvPr id="1052" name="Screen Shot 2013-03-04 at 3.48.47 PM.png" descr="Screen Shot 2013-03-04 at 3.48.47 PM.png"/>
          <p:cNvPicPr>
            <a:picLocks noChangeAspect="1"/>
          </p:cNvPicPr>
          <p:nvPr/>
        </p:nvPicPr>
        <p:blipFill>
          <a:blip r:embed="rId3"/>
          <a:stretch>
            <a:fillRect/>
          </a:stretch>
        </p:blipFill>
        <p:spPr>
          <a:xfrm>
            <a:off x="7531100" y="3822700"/>
            <a:ext cx="4635500" cy="812800"/>
          </a:xfrm>
          <a:prstGeom prst="rect">
            <a:avLst/>
          </a:prstGeom>
          <a:ln w="12700">
            <a:miter lim="400000"/>
          </a:ln>
        </p:spPr>
      </p:pic>
      <p:sp>
        <p:nvSpPr>
          <p:cNvPr id="1053" name="Red to triangles."/>
          <p:cNvSpPr txBox="1"/>
          <p:nvPr/>
        </p:nvSpPr>
        <p:spPr>
          <a:xfrm>
            <a:off x="7500094" y="4711700"/>
            <a:ext cx="3113336"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i="0"/>
            </a:lvl1pPr>
          </a:lstStyle>
          <a:p>
            <a:r>
              <a:t>Red to triangles.</a:t>
            </a:r>
          </a:p>
        </p:txBody>
      </p:sp>
      <p:sp>
        <p:nvSpPr>
          <p:cNvPr id="1054" name="5. A secretary works 5 days/week and 8 hours/day.  She earned $1180.80 every two weeks.  What was her hourly rate of pay?"/>
          <p:cNvSpPr txBox="1"/>
          <p:nvPr/>
        </p:nvSpPr>
        <p:spPr>
          <a:xfrm>
            <a:off x="6845300" y="6019799"/>
            <a:ext cx="5664200" cy="2705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i="0"/>
            </a:lvl1pPr>
          </a:lstStyle>
          <a:p>
            <a:r>
              <a:t>5. A secretary works 5 days/week and 8 hours/day.  She earned $1180.80 every two weeks.  What was her hourly rate of pay?</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3" name="Week 6, Day 3"/>
          <p:cNvSpPr txBox="1">
            <a:spLocks noGrp="1"/>
          </p:cNvSpPr>
          <p:nvPr>
            <p:ph type="title"/>
          </p:nvPr>
        </p:nvSpPr>
        <p:spPr>
          <a:prstGeom prst="rect">
            <a:avLst/>
          </a:prstGeom>
        </p:spPr>
        <p:txBody>
          <a:bodyPr/>
          <a:lstStyle/>
          <a:p>
            <a:r>
              <a:t>Week 6, Day 3</a:t>
            </a:r>
          </a:p>
        </p:txBody>
      </p:sp>
      <p:sp>
        <p:nvSpPr>
          <p:cNvPr id="1074" name="1. What is absolute value?"/>
          <p:cNvSpPr txBox="1"/>
          <p:nvPr/>
        </p:nvSpPr>
        <p:spPr>
          <a:xfrm>
            <a:off x="627905" y="2622550"/>
            <a:ext cx="4367611"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i="0"/>
            </a:lvl1pPr>
          </a:lstStyle>
          <a:p>
            <a:r>
              <a:t>1. What is absolute value?</a:t>
            </a:r>
          </a:p>
        </p:txBody>
      </p:sp>
      <p:pic>
        <p:nvPicPr>
          <p:cNvPr id="1075" name="Screen Shot 2013-04-17 at 9.19.37 AM.png" descr="Screen Shot 2013-04-17 at 9.19.37 AM.png"/>
          <p:cNvPicPr>
            <a:picLocks noChangeAspect="1"/>
          </p:cNvPicPr>
          <p:nvPr/>
        </p:nvPicPr>
        <p:blipFill>
          <a:blip r:embed="rId2"/>
          <a:stretch>
            <a:fillRect/>
          </a:stretch>
        </p:blipFill>
        <p:spPr>
          <a:xfrm>
            <a:off x="6934200" y="4229100"/>
            <a:ext cx="5397500" cy="4851400"/>
          </a:xfrm>
          <a:prstGeom prst="rect">
            <a:avLst/>
          </a:prstGeom>
          <a:ln w="12700">
            <a:miter lim="400000"/>
          </a:ln>
        </p:spPr>
      </p:pic>
      <p:sp>
        <p:nvSpPr>
          <p:cNvPr id="1076" name="5. What is the difference between total cheese and vegetarian pizza sales?"/>
          <p:cNvSpPr txBox="1"/>
          <p:nvPr/>
        </p:nvSpPr>
        <p:spPr>
          <a:xfrm>
            <a:off x="6934200" y="2628900"/>
            <a:ext cx="5397500" cy="1320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5. What is the difference between total cheese and vegetarian pizza sales?</a:t>
            </a:r>
          </a:p>
        </p:txBody>
      </p:sp>
      <p:sp>
        <p:nvSpPr>
          <p:cNvPr id="1077" name="2. You’re going to the movies with your dad, grandpa, and little brother. Your dad’s and grandpa’s ticket together is six dollars more than your brother’s and yours. A child’s ticket is $6.99.  How much is each adult’s ticket?"/>
          <p:cNvSpPr txBox="1"/>
          <p:nvPr/>
        </p:nvSpPr>
        <p:spPr>
          <a:xfrm>
            <a:off x="622300" y="4375150"/>
            <a:ext cx="5549900" cy="312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000" i="0"/>
            </a:lvl1pPr>
          </a:lstStyle>
          <a:p>
            <a:r>
              <a:t>2. You’re going to the movies with your dad, grandpa, and little brother. Your dad’s and grandpa’s ticket together is six dollars more than your brother’s and yours. A child’s ticket is $6.99.  How much is each adult’s ticket?  </a:t>
            </a:r>
          </a:p>
        </p:txBody>
      </p:sp>
      <p:sp>
        <p:nvSpPr>
          <p:cNvPr id="1078" name="3. -5 + 12 + 4((14-2) x 3)"/>
          <p:cNvSpPr txBox="1"/>
          <p:nvPr/>
        </p:nvSpPr>
        <p:spPr>
          <a:xfrm>
            <a:off x="609600" y="7505700"/>
            <a:ext cx="4676924"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i="0"/>
            </a:lvl1pPr>
          </a:lstStyle>
          <a:p>
            <a:r>
              <a:t>3. -5 + 12 + 4((14-2) x 3)</a:t>
            </a:r>
          </a:p>
        </p:txBody>
      </p:sp>
      <p:sp>
        <p:nvSpPr>
          <p:cNvPr id="1079" name="4. 84 x 24%="/>
          <p:cNvSpPr txBox="1"/>
          <p:nvPr/>
        </p:nvSpPr>
        <p:spPr>
          <a:xfrm>
            <a:off x="635000" y="8267700"/>
            <a:ext cx="2638277"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i="0"/>
            </a:lvl1pPr>
          </a:lstStyle>
          <a:p>
            <a:r>
              <a:t>4. 84 x 24%=</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4" name="Week 6, Day 4"/>
          <p:cNvSpPr txBox="1">
            <a:spLocks noGrp="1"/>
          </p:cNvSpPr>
          <p:nvPr>
            <p:ph type="title"/>
          </p:nvPr>
        </p:nvSpPr>
        <p:spPr>
          <a:prstGeom prst="rect">
            <a:avLst/>
          </a:prstGeom>
        </p:spPr>
        <p:txBody>
          <a:bodyPr/>
          <a:lstStyle/>
          <a:p>
            <a:r>
              <a:t>Week 6, Day 4</a:t>
            </a:r>
          </a:p>
        </p:txBody>
      </p:sp>
      <p:pic>
        <p:nvPicPr>
          <p:cNvPr id="1095" name="Screen Shot 2013-04-17 at 9.23.56 AM.png" descr="Screen Shot 2013-04-17 at 9.23.56 AM.png"/>
          <p:cNvPicPr>
            <a:picLocks noChangeAspect="1"/>
          </p:cNvPicPr>
          <p:nvPr/>
        </p:nvPicPr>
        <p:blipFill>
          <a:blip r:embed="rId2"/>
          <a:stretch>
            <a:fillRect/>
          </a:stretch>
        </p:blipFill>
        <p:spPr>
          <a:xfrm>
            <a:off x="8229600" y="2680904"/>
            <a:ext cx="4127500" cy="6356954"/>
          </a:xfrm>
          <a:prstGeom prst="rect">
            <a:avLst/>
          </a:prstGeom>
          <a:ln w="12700">
            <a:miter lim="400000"/>
          </a:ln>
        </p:spPr>
      </p:pic>
      <p:sp>
        <p:nvSpPr>
          <p:cNvPr id="1096" name="1. Which day of the week is more monetarily productive for the companies on average?"/>
          <p:cNvSpPr txBox="1"/>
          <p:nvPr/>
        </p:nvSpPr>
        <p:spPr>
          <a:xfrm>
            <a:off x="641498" y="2571750"/>
            <a:ext cx="7531101"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1. Which day of the week is more monetarily productive for the companies on average?</a:t>
            </a:r>
          </a:p>
        </p:txBody>
      </p:sp>
      <p:sp>
        <p:nvSpPr>
          <p:cNvPr id="1097" name="2. Use the Distributive Property on  8(9+2)"/>
          <p:cNvSpPr txBox="1"/>
          <p:nvPr/>
        </p:nvSpPr>
        <p:spPr>
          <a:xfrm>
            <a:off x="635000" y="4464050"/>
            <a:ext cx="7442200"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2. Use the Distributive Property on  8(9+2)</a:t>
            </a:r>
          </a:p>
        </p:txBody>
      </p:sp>
      <p:sp>
        <p:nvSpPr>
          <p:cNvPr id="1098" name="3. (7 + (36 ÷ 4 + 17) x .5)"/>
          <p:cNvSpPr txBox="1"/>
          <p:nvPr/>
        </p:nvSpPr>
        <p:spPr>
          <a:xfrm>
            <a:off x="635000" y="5797550"/>
            <a:ext cx="4381500"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t>3. (7 + (36 ÷ 4 + 17) x .5)</a:t>
            </a:r>
          </a:p>
        </p:txBody>
      </p:sp>
      <p:sp>
        <p:nvSpPr>
          <p:cNvPr id="1099" name="4. What property is xy - 2 = yx - 2 ?"/>
          <p:cNvSpPr txBox="1"/>
          <p:nvPr/>
        </p:nvSpPr>
        <p:spPr>
          <a:xfrm>
            <a:off x="635000" y="6940550"/>
            <a:ext cx="5245100"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4. What property is xy - 2 = yx - 2 ?</a:t>
            </a:r>
          </a:p>
        </p:txBody>
      </p:sp>
      <p:sp>
        <p:nvSpPr>
          <p:cNvPr id="1100" name="5. If 7 is 20% of a value, what is the value?"/>
          <p:cNvSpPr txBox="1"/>
          <p:nvPr/>
        </p:nvSpPr>
        <p:spPr>
          <a:xfrm>
            <a:off x="635000" y="8096250"/>
            <a:ext cx="6249442"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t>5. If 7 is 20% of a value, what is the value?</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 name="Friday Five"/>
          <p:cNvSpPr txBox="1">
            <a:spLocks noGrp="1"/>
          </p:cNvSpPr>
          <p:nvPr>
            <p:ph type="title"/>
          </p:nvPr>
        </p:nvSpPr>
        <p:spPr>
          <a:prstGeom prst="rect">
            <a:avLst/>
          </a:prstGeom>
        </p:spPr>
        <p:txBody>
          <a:bodyPr/>
          <a:lstStyle/>
          <a:p>
            <a:r>
              <a:t>Friday Five</a:t>
            </a:r>
          </a:p>
        </p:txBody>
      </p:sp>
      <p:sp>
        <p:nvSpPr>
          <p:cNvPr id="1116" name="3. Find the Mean. 45 20 16 64 32 34 29 50"/>
          <p:cNvSpPr txBox="1"/>
          <p:nvPr/>
        </p:nvSpPr>
        <p:spPr>
          <a:xfrm>
            <a:off x="646546" y="6273800"/>
            <a:ext cx="6261101"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3. Find the Mean. 45 20 16 64 32 34 29 50 </a:t>
            </a:r>
          </a:p>
        </p:txBody>
      </p:sp>
      <p:sp>
        <p:nvSpPr>
          <p:cNvPr id="1117" name="4. A secretary works 5 days/week and 8 hours/day.  She earned $1180.80 every two weeks.  What was her hourly rate of pay?"/>
          <p:cNvSpPr txBox="1"/>
          <p:nvPr/>
        </p:nvSpPr>
        <p:spPr>
          <a:xfrm>
            <a:off x="635000" y="7372350"/>
            <a:ext cx="56642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4. A secretary works 5 days/week and 8 hours/day.  She earned $1180.80 every two weeks.  What was her hourly rate of pay?</a:t>
            </a:r>
          </a:p>
        </p:txBody>
      </p:sp>
      <p:pic>
        <p:nvPicPr>
          <p:cNvPr id="1118" name="Screen Shot 2013-04-17 at 9.19.37 AM.png" descr="Screen Shot 2013-04-17 at 9.19.37 AM.png"/>
          <p:cNvPicPr>
            <a:picLocks noChangeAspect="1"/>
          </p:cNvPicPr>
          <p:nvPr/>
        </p:nvPicPr>
        <p:blipFill>
          <a:blip r:embed="rId2"/>
          <a:stretch>
            <a:fillRect/>
          </a:stretch>
        </p:blipFill>
        <p:spPr>
          <a:xfrm>
            <a:off x="6934200" y="4229100"/>
            <a:ext cx="5397500" cy="4851400"/>
          </a:xfrm>
          <a:prstGeom prst="rect">
            <a:avLst/>
          </a:prstGeom>
          <a:ln w="12700">
            <a:miter lim="400000"/>
          </a:ln>
        </p:spPr>
      </p:pic>
      <p:sp>
        <p:nvSpPr>
          <p:cNvPr id="1119" name="5. What is the difference between total pizza sales of Arnold’s Pizzeria and New York Slice?"/>
          <p:cNvSpPr txBox="1"/>
          <p:nvPr/>
        </p:nvSpPr>
        <p:spPr>
          <a:xfrm>
            <a:off x="7009804" y="2603500"/>
            <a:ext cx="5397501"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5. What is the difference between total pizza sales of Arnold’s Pizzeria and New York Slice?</a:t>
            </a:r>
          </a:p>
        </p:txBody>
      </p:sp>
      <p:sp>
        <p:nvSpPr>
          <p:cNvPr id="1120" name="2. 5,432 x 38 ="/>
          <p:cNvSpPr txBox="1"/>
          <p:nvPr/>
        </p:nvSpPr>
        <p:spPr>
          <a:xfrm>
            <a:off x="609600" y="5283200"/>
            <a:ext cx="2455739"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i="0"/>
            </a:lvl1pPr>
          </a:lstStyle>
          <a:p>
            <a:r>
              <a:t>2. 5,432 x 38 =</a:t>
            </a:r>
          </a:p>
        </p:txBody>
      </p:sp>
      <p:sp>
        <p:nvSpPr>
          <p:cNvPr id="1121" name="1. Put the following in order from GREATEST to LEAST.…"/>
          <p:cNvSpPr txBox="1"/>
          <p:nvPr/>
        </p:nvSpPr>
        <p:spPr>
          <a:xfrm>
            <a:off x="622300" y="2616200"/>
            <a:ext cx="5245100" cy="1752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spcBef>
                <a:spcPts val="2800"/>
              </a:spcBef>
              <a:defRPr sz="3000" i="0"/>
            </a:pPr>
            <a:r>
              <a:t>1. Put the following in order from GREATEST to LEAST. </a:t>
            </a:r>
          </a:p>
          <a:p>
            <a:pPr>
              <a:spcBef>
                <a:spcPts val="2800"/>
              </a:spcBef>
              <a:defRPr sz="3000" i="0"/>
            </a:pPr>
            <a:r>
              <a:t>4/17, 0.66, 1.20, 80%</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 name="Daily Math Review"/>
          <p:cNvSpPr txBox="1">
            <a:spLocks noGrp="1"/>
          </p:cNvSpPr>
          <p:nvPr>
            <p:ph type="title"/>
          </p:nvPr>
        </p:nvSpPr>
        <p:spPr>
          <a:prstGeom prst="rect">
            <a:avLst/>
          </a:prstGeom>
        </p:spPr>
        <p:txBody>
          <a:bodyPr/>
          <a:lstStyle/>
          <a:p>
            <a:r>
              <a:t>Daily Math Review</a:t>
            </a:r>
          </a:p>
        </p:txBody>
      </p:sp>
      <p:sp>
        <p:nvSpPr>
          <p:cNvPr id="1137" name="6th grade…"/>
          <p:cNvSpPr txBox="1">
            <a:spLocks noGrp="1"/>
          </p:cNvSpPr>
          <p:nvPr>
            <p:ph type="body" sz="quarter" idx="1"/>
          </p:nvPr>
        </p:nvSpPr>
        <p:spPr>
          <a:xfrm>
            <a:off x="1143000" y="4965700"/>
            <a:ext cx="10718800" cy="1689100"/>
          </a:xfrm>
          <a:prstGeom prst="rect">
            <a:avLst/>
          </a:prstGeom>
        </p:spPr>
        <p:txBody>
          <a:bodyPr/>
          <a:lstStyle/>
          <a:p>
            <a:r>
              <a:t>6th grade</a:t>
            </a:r>
          </a:p>
          <a:p>
            <a:r>
              <a:t>Benchmark 4</a:t>
            </a:r>
          </a:p>
          <a:p>
            <a:r>
              <a:t>Week 7</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9" name="Week 7, Day 1"/>
          <p:cNvSpPr txBox="1">
            <a:spLocks noGrp="1"/>
          </p:cNvSpPr>
          <p:nvPr>
            <p:ph type="title"/>
          </p:nvPr>
        </p:nvSpPr>
        <p:spPr>
          <a:prstGeom prst="rect">
            <a:avLst/>
          </a:prstGeom>
        </p:spPr>
        <p:txBody>
          <a:bodyPr/>
          <a:lstStyle/>
          <a:p>
            <a:r>
              <a:t>Week 7, Day 1</a:t>
            </a:r>
          </a:p>
        </p:txBody>
      </p:sp>
      <p:sp>
        <p:nvSpPr>
          <p:cNvPr id="1140" name="2. What would correctly represent x &lt; 2?"/>
          <p:cNvSpPr txBox="1"/>
          <p:nvPr/>
        </p:nvSpPr>
        <p:spPr>
          <a:xfrm>
            <a:off x="5863937" y="2212916"/>
            <a:ext cx="6540501"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000" i="0"/>
            </a:lvl1pPr>
          </a:lstStyle>
          <a:p>
            <a:r>
              <a:rPr dirty="0"/>
              <a:t>2. What would correctly represent x &lt; 2?</a:t>
            </a:r>
          </a:p>
        </p:txBody>
      </p:sp>
      <p:pic>
        <p:nvPicPr>
          <p:cNvPr id="1141" name="Screen Shot 2013-04-17 at 8.49.47 AM.png" descr="Screen Shot 2013-04-17 at 8.49.47 AM.png"/>
          <p:cNvPicPr>
            <a:picLocks noChangeAspect="1"/>
          </p:cNvPicPr>
          <p:nvPr/>
        </p:nvPicPr>
        <p:blipFill>
          <a:blip r:embed="rId2"/>
          <a:stretch>
            <a:fillRect/>
          </a:stretch>
        </p:blipFill>
        <p:spPr>
          <a:xfrm>
            <a:off x="5863937" y="2934410"/>
            <a:ext cx="6405686" cy="1054101"/>
          </a:xfrm>
          <a:prstGeom prst="rect">
            <a:avLst/>
          </a:prstGeom>
          <a:ln w="12700">
            <a:miter lim="400000"/>
          </a:ln>
        </p:spPr>
      </p:pic>
      <p:sp>
        <p:nvSpPr>
          <p:cNvPr id="1142" name="1"/>
          <p:cNvSpPr txBox="1"/>
          <p:nvPr/>
        </p:nvSpPr>
        <p:spPr>
          <a:xfrm>
            <a:off x="9823191" y="3420500"/>
            <a:ext cx="3937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rPr dirty="0"/>
              <a:t>1</a:t>
            </a:r>
          </a:p>
        </p:txBody>
      </p:sp>
      <p:sp>
        <p:nvSpPr>
          <p:cNvPr id="1143" name="0"/>
          <p:cNvSpPr txBox="1"/>
          <p:nvPr/>
        </p:nvSpPr>
        <p:spPr>
          <a:xfrm>
            <a:off x="8788175" y="3393633"/>
            <a:ext cx="4572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rPr dirty="0"/>
              <a:t>0</a:t>
            </a:r>
          </a:p>
        </p:txBody>
      </p:sp>
      <p:sp>
        <p:nvSpPr>
          <p:cNvPr id="1144" name="-1"/>
          <p:cNvSpPr txBox="1"/>
          <p:nvPr/>
        </p:nvSpPr>
        <p:spPr>
          <a:xfrm>
            <a:off x="7704227" y="3423217"/>
            <a:ext cx="4572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rPr dirty="0"/>
              <a:t>-1</a:t>
            </a:r>
          </a:p>
        </p:txBody>
      </p:sp>
      <p:sp>
        <p:nvSpPr>
          <p:cNvPr id="1145" name="-2"/>
          <p:cNvSpPr txBox="1"/>
          <p:nvPr/>
        </p:nvSpPr>
        <p:spPr>
          <a:xfrm>
            <a:off x="6655212" y="3412399"/>
            <a:ext cx="4572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rPr dirty="0"/>
              <a:t>-2</a:t>
            </a:r>
          </a:p>
        </p:txBody>
      </p:sp>
      <p:sp>
        <p:nvSpPr>
          <p:cNvPr id="1146" name="2"/>
          <p:cNvSpPr txBox="1"/>
          <p:nvPr/>
        </p:nvSpPr>
        <p:spPr>
          <a:xfrm>
            <a:off x="10825315" y="3420500"/>
            <a:ext cx="5207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rPr dirty="0"/>
              <a:t>2</a:t>
            </a:r>
          </a:p>
        </p:txBody>
      </p:sp>
      <p:sp>
        <p:nvSpPr>
          <p:cNvPr id="1147" name="5. Find the mean absolute deviation of the maximum speeds of theme park rides."/>
          <p:cNvSpPr txBox="1"/>
          <p:nvPr/>
        </p:nvSpPr>
        <p:spPr>
          <a:xfrm>
            <a:off x="572404" y="4564442"/>
            <a:ext cx="8636000" cy="965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000" i="0"/>
            </a:pPr>
            <a:r>
              <a:rPr dirty="0"/>
              <a:t>5. Find the mean absolute deviation of the maximum speeds of theme park rides</a:t>
            </a:r>
            <a:r>
              <a:rPr sz="2800" dirty="0"/>
              <a:t>.</a:t>
            </a:r>
          </a:p>
        </p:txBody>
      </p:sp>
      <p:graphicFrame>
        <p:nvGraphicFramePr>
          <p:cNvPr id="1148" name="Table"/>
          <p:cNvGraphicFramePr/>
          <p:nvPr>
            <p:extLst>
              <p:ext uri="{D42A27DB-BD31-4B8C-83A1-F6EECF244321}">
                <p14:modId xmlns:p14="http://schemas.microsoft.com/office/powerpoint/2010/main" val="182139752"/>
              </p:ext>
            </p:extLst>
          </p:nvPr>
        </p:nvGraphicFramePr>
        <p:xfrm>
          <a:off x="572404" y="5546863"/>
          <a:ext cx="8685896" cy="3291840"/>
        </p:xfrm>
        <a:graphic>
          <a:graphicData uri="http://schemas.openxmlformats.org/drawingml/2006/table">
            <a:tbl>
              <a:tblPr firstRow="1">
                <a:tableStyleId>{8F44A2F1-9E1F-4B54-A3A2-5F16C0AD49E2}</a:tableStyleId>
              </a:tblPr>
              <a:tblGrid>
                <a:gridCol w="2171474">
                  <a:extLst>
                    <a:ext uri="{9D8B030D-6E8A-4147-A177-3AD203B41FA5}">
                      <a16:colId xmlns:a16="http://schemas.microsoft.com/office/drawing/2014/main" xmlns="" val="20000"/>
                    </a:ext>
                  </a:extLst>
                </a:gridCol>
                <a:gridCol w="2186224">
                  <a:extLst>
                    <a:ext uri="{9D8B030D-6E8A-4147-A177-3AD203B41FA5}">
                      <a16:colId xmlns:a16="http://schemas.microsoft.com/office/drawing/2014/main" xmlns="" val="20001"/>
                    </a:ext>
                  </a:extLst>
                </a:gridCol>
                <a:gridCol w="2156724">
                  <a:extLst>
                    <a:ext uri="{9D8B030D-6E8A-4147-A177-3AD203B41FA5}">
                      <a16:colId xmlns:a16="http://schemas.microsoft.com/office/drawing/2014/main" xmlns="" val="20002"/>
                    </a:ext>
                  </a:extLst>
                </a:gridCol>
                <a:gridCol w="2171474">
                  <a:extLst>
                    <a:ext uri="{9D8B030D-6E8A-4147-A177-3AD203B41FA5}">
                      <a16:colId xmlns:a16="http://schemas.microsoft.com/office/drawing/2014/main" xmlns="" val="20003"/>
                    </a:ext>
                  </a:extLst>
                </a:gridCol>
              </a:tblGrid>
              <a:tr h="1921908">
                <a:tc>
                  <a:txBody>
                    <a:bodyPr/>
                    <a:lstStyle/>
                    <a:p>
                      <a:pPr algn="l">
                        <a:defRPr sz="1800" b="0">
                          <a:solidFill>
                            <a:srgbClr val="000000"/>
                          </a:solidFill>
                        </a:defRPr>
                      </a:pPr>
                      <a:r>
                        <a:rPr sz="2800" dirty="0">
                          <a:solidFill>
                            <a:srgbClr val="F5F5F5"/>
                          </a:solidFill>
                          <a:effectLst>
                            <a:outerShdw blurRad="50800" dist="12700" dir="5400000" rotWithShape="0">
                              <a:srgbClr val="000000">
                                <a:alpha val="35000"/>
                              </a:srgbClr>
                            </a:outerShdw>
                          </a:effectLst>
                        </a:rPr>
                        <a:t>Maximum Speeds of Theme Park Rides (mph)
 </a:t>
                      </a:r>
                    </a:p>
                  </a:txBody>
                  <a:tcPr marL="50800" marR="50800" marT="50800" marB="50800" anchor="ctr" horzOverflow="overflow">
                    <a:lnL w="12700">
                      <a:solidFill>
                        <a:srgbClr val="CBC5B7"/>
                      </a:solidFill>
                      <a:miter lim="400000"/>
                    </a:lnL>
                    <a:blipFill rotWithShape="1">
                      <a:blip r:embed="rId3"/>
                      <a:srcRect/>
                      <a:tile tx="0" ty="0" sx="100000" sy="100000" flip="none" algn="tl"/>
                    </a:blipFill>
                  </a:tcPr>
                </a:tc>
                <a:tc>
                  <a:txBody>
                    <a:bodyPr/>
                    <a:lstStyle/>
                    <a:p>
                      <a:pPr>
                        <a:defRPr sz="2800" b="0">
                          <a:effectLst>
                            <a:outerShdw blurRad="50800" dist="12700" dir="5400000" rotWithShape="0">
                              <a:srgbClr val="000000">
                                <a:alpha val="35000"/>
                              </a:srgbClr>
                            </a:outerShdw>
                          </a:effectLst>
                        </a:defRPr>
                      </a:pPr>
                      <a:endParaRPr dirty="0"/>
                    </a:p>
                  </a:txBody>
                  <a:tcPr marL="50800" marR="50800" marT="50800" marB="50800" anchor="ctr" horzOverflow="overflow">
                    <a:blipFill rotWithShape="1">
                      <a:blip r:embed="rId3"/>
                      <a:srcRect/>
                      <a:tile tx="0" ty="0" sx="100000" sy="100000" flip="none" algn="tl"/>
                    </a:blipFill>
                  </a:tcPr>
                </a:tc>
                <a:tc>
                  <a:txBody>
                    <a:bodyPr/>
                    <a:lstStyle/>
                    <a:p>
                      <a:pPr>
                        <a:defRPr sz="2800" b="0">
                          <a:effectLst>
                            <a:outerShdw blurRad="50800" dist="12700" dir="5400000" rotWithShape="0">
                              <a:srgbClr val="000000">
                                <a:alpha val="35000"/>
                              </a:srgbClr>
                            </a:outerShdw>
                          </a:effectLst>
                        </a:defRPr>
                      </a:pPr>
                      <a:endParaRPr/>
                    </a:p>
                  </a:txBody>
                  <a:tcPr marL="50800" marR="50800" marT="50800" marB="50800" anchor="ctr" horzOverflow="overflow">
                    <a:blipFill rotWithShape="1">
                      <a:blip r:embed="rId3"/>
                      <a:srcRect/>
                      <a:tile tx="0" ty="0" sx="100000" sy="100000" flip="none" algn="tl"/>
                    </a:blipFill>
                  </a:tcPr>
                </a:tc>
                <a:tc>
                  <a:txBody>
                    <a:bodyPr/>
                    <a:lstStyle/>
                    <a:p>
                      <a:pPr>
                        <a:defRPr sz="2800" b="0">
                          <a:effectLst>
                            <a:outerShdw blurRad="50800" dist="12700" dir="5400000" rotWithShape="0">
                              <a:srgbClr val="000000">
                                <a:alpha val="35000"/>
                              </a:srgbClr>
                            </a:outerShdw>
                          </a:effectLst>
                        </a:defRPr>
                      </a:pPr>
                      <a:endParaRPr/>
                    </a:p>
                  </a:txBody>
                  <a:tcPr marL="50800" marR="50800" marT="50800" marB="50800" anchor="ctr" horzOverflow="overflow">
                    <a:lnR w="12700">
                      <a:solidFill>
                        <a:srgbClr val="CBC5B7"/>
                      </a:solidFill>
                      <a:miter lim="400000"/>
                    </a:lnR>
                    <a:blipFill rotWithShape="1">
                      <a:blip r:embed="rId3"/>
                      <a:srcRect/>
                      <a:tile tx="0" ty="0" sx="100000" sy="100000" flip="none" algn="tl"/>
                    </a:blipFill>
                  </a:tcPr>
                </a:tc>
                <a:extLst>
                  <a:ext uri="{0D108BD9-81ED-4DB2-BD59-A6C34878D82A}">
                    <a16:rowId xmlns:a16="http://schemas.microsoft.com/office/drawing/2014/main" xmlns="" val="10000"/>
                  </a:ext>
                </a:extLst>
              </a:tr>
              <a:tr h="454269">
                <a:tc>
                  <a:txBody>
                    <a:bodyPr/>
                    <a:lstStyle/>
                    <a:p>
                      <a:pPr defTabSz="914400">
                        <a:tabLst>
                          <a:tab pos="914400" algn="l"/>
                        </a:tabLst>
                        <a:defRPr sz="1800">
                          <a:solidFill>
                            <a:srgbClr val="000000"/>
                          </a:solidFill>
                        </a:defRPr>
                      </a:pPr>
                      <a:r>
                        <a:rPr sz="2800">
                          <a:solidFill>
                            <a:srgbClr val="937958"/>
                          </a:solidFill>
                          <a:sym typeface="Baskerville"/>
                        </a:rPr>
                        <a:t>30</a:t>
                      </a:r>
                    </a:p>
                  </a:txBody>
                  <a:tcPr marL="50800" marR="50800" marT="50800" marB="50800" anchor="ctr" horzOverflow="overflow">
                    <a:lnL w="12700">
                      <a:solidFill>
                        <a:srgbClr val="CBC5B7"/>
                      </a:solidFill>
                      <a:miter lim="400000"/>
                    </a:lnL>
                  </a:tcPr>
                </a:tc>
                <a:tc>
                  <a:txBody>
                    <a:bodyPr/>
                    <a:lstStyle/>
                    <a:p>
                      <a:pPr defTabSz="914400">
                        <a:tabLst>
                          <a:tab pos="914400" algn="l"/>
                        </a:tabLst>
                        <a:defRPr sz="1800">
                          <a:solidFill>
                            <a:srgbClr val="000000"/>
                          </a:solidFill>
                        </a:defRPr>
                      </a:pPr>
                      <a:r>
                        <a:rPr sz="2800">
                          <a:solidFill>
                            <a:srgbClr val="937958"/>
                          </a:solidFill>
                          <a:sym typeface="Baskerville"/>
                        </a:rPr>
                        <a:t>45</a:t>
                      </a:r>
                    </a:p>
                  </a:txBody>
                  <a:tcPr marL="50800" marR="50800" marT="50800" marB="50800" anchor="ctr" horzOverflow="overflow"/>
                </a:tc>
                <a:tc>
                  <a:txBody>
                    <a:bodyPr/>
                    <a:lstStyle/>
                    <a:p>
                      <a:pPr defTabSz="914400">
                        <a:tabLst>
                          <a:tab pos="914400" algn="l"/>
                        </a:tabLst>
                        <a:defRPr sz="1800">
                          <a:solidFill>
                            <a:srgbClr val="000000"/>
                          </a:solidFill>
                        </a:defRPr>
                      </a:pPr>
                      <a:r>
                        <a:rPr sz="2800">
                          <a:solidFill>
                            <a:srgbClr val="937958"/>
                          </a:solidFill>
                          <a:sym typeface="Baskerville"/>
                        </a:rPr>
                        <a:t>25</a:t>
                      </a:r>
                    </a:p>
                  </a:txBody>
                  <a:tcPr marL="50800" marR="50800" marT="50800" marB="50800" anchor="ctr" horzOverflow="overflow"/>
                </a:tc>
                <a:tc>
                  <a:txBody>
                    <a:bodyPr/>
                    <a:lstStyle/>
                    <a:p>
                      <a:pPr defTabSz="914400">
                        <a:tabLst>
                          <a:tab pos="914400" algn="l"/>
                        </a:tabLst>
                        <a:defRPr sz="1800">
                          <a:solidFill>
                            <a:srgbClr val="000000"/>
                          </a:solidFill>
                        </a:defRPr>
                      </a:pPr>
                      <a:r>
                        <a:rPr sz="2800">
                          <a:solidFill>
                            <a:srgbClr val="937958"/>
                          </a:solidFill>
                          <a:sym typeface="Baskerville"/>
                        </a:rPr>
                        <a:t>82</a:t>
                      </a:r>
                    </a:p>
                  </a:txBody>
                  <a:tcPr marL="50800" marR="50800" marT="50800" marB="50800" anchor="ctr" horzOverflow="overflow">
                    <a:lnR w="12700">
                      <a:solidFill>
                        <a:srgbClr val="CBC5B7"/>
                      </a:solidFill>
                      <a:miter lim="400000"/>
                    </a:lnR>
                  </a:tcPr>
                </a:tc>
                <a:extLst>
                  <a:ext uri="{0D108BD9-81ED-4DB2-BD59-A6C34878D82A}">
                    <a16:rowId xmlns:a16="http://schemas.microsoft.com/office/drawing/2014/main" xmlns="" val="10001"/>
                  </a:ext>
                </a:extLst>
              </a:tr>
              <a:tr h="454269">
                <a:tc>
                  <a:txBody>
                    <a:bodyPr/>
                    <a:lstStyle/>
                    <a:p>
                      <a:pPr defTabSz="914400">
                        <a:tabLst>
                          <a:tab pos="914400" algn="l"/>
                        </a:tabLst>
                        <a:defRPr sz="1800">
                          <a:solidFill>
                            <a:srgbClr val="000000"/>
                          </a:solidFill>
                        </a:defRPr>
                      </a:pPr>
                      <a:r>
                        <a:rPr sz="2800">
                          <a:solidFill>
                            <a:srgbClr val="937958"/>
                          </a:solidFill>
                          <a:sym typeface="Baskerville"/>
                        </a:rPr>
                        <a:t>48</a:t>
                      </a:r>
                    </a:p>
                  </a:txBody>
                  <a:tcPr marL="50800" marR="50800" marT="50800" marB="50800" anchor="ctr" horzOverflow="overflow">
                    <a:lnL w="12700">
                      <a:solidFill>
                        <a:srgbClr val="CBC5B7"/>
                      </a:solidFill>
                      <a:miter lim="400000"/>
                    </a:lnL>
                    <a:lnB w="12700">
                      <a:solidFill>
                        <a:srgbClr val="CBC5B7"/>
                      </a:solidFill>
                      <a:miter lim="400000"/>
                    </a:lnB>
                  </a:tcPr>
                </a:tc>
                <a:tc>
                  <a:txBody>
                    <a:bodyPr/>
                    <a:lstStyle/>
                    <a:p>
                      <a:pPr defTabSz="914400">
                        <a:tabLst>
                          <a:tab pos="914400" algn="l"/>
                        </a:tabLst>
                        <a:defRPr sz="1800">
                          <a:solidFill>
                            <a:srgbClr val="000000"/>
                          </a:solidFill>
                        </a:defRPr>
                      </a:pPr>
                      <a:r>
                        <a:rPr sz="2800">
                          <a:solidFill>
                            <a:srgbClr val="937958"/>
                          </a:solidFill>
                          <a:sym typeface="Baskerville"/>
                        </a:rPr>
                        <a:t>52</a:t>
                      </a:r>
                    </a:p>
                  </a:txBody>
                  <a:tcPr marL="50800" marR="50800" marT="50800" marB="50800" anchor="ctr" horzOverflow="overflow">
                    <a:lnB w="12700">
                      <a:solidFill>
                        <a:srgbClr val="CBC5B7"/>
                      </a:solidFill>
                      <a:miter lim="400000"/>
                    </a:lnB>
                  </a:tcPr>
                </a:tc>
                <a:tc>
                  <a:txBody>
                    <a:bodyPr/>
                    <a:lstStyle/>
                    <a:p>
                      <a:pPr defTabSz="914400">
                        <a:tabLst>
                          <a:tab pos="914400" algn="l"/>
                        </a:tabLst>
                        <a:defRPr sz="1800">
                          <a:solidFill>
                            <a:srgbClr val="000000"/>
                          </a:solidFill>
                        </a:defRPr>
                      </a:pPr>
                      <a:r>
                        <a:rPr sz="2800">
                          <a:solidFill>
                            <a:srgbClr val="937958"/>
                          </a:solidFill>
                          <a:sym typeface="Baskerville"/>
                        </a:rPr>
                        <a:t>80</a:t>
                      </a:r>
                    </a:p>
                  </a:txBody>
                  <a:tcPr marL="50800" marR="50800" marT="50800" marB="50800" anchor="ctr" horzOverflow="overflow">
                    <a:lnB w="12700">
                      <a:solidFill>
                        <a:srgbClr val="CBC5B7"/>
                      </a:solidFill>
                      <a:miter lim="400000"/>
                    </a:lnB>
                  </a:tcPr>
                </a:tc>
                <a:tc>
                  <a:txBody>
                    <a:bodyPr/>
                    <a:lstStyle/>
                    <a:p>
                      <a:pPr defTabSz="914400">
                        <a:tabLst>
                          <a:tab pos="914400" algn="l"/>
                        </a:tabLst>
                        <a:defRPr sz="1800">
                          <a:solidFill>
                            <a:srgbClr val="000000"/>
                          </a:solidFill>
                        </a:defRPr>
                      </a:pPr>
                      <a:r>
                        <a:rPr sz="2800" dirty="0">
                          <a:solidFill>
                            <a:srgbClr val="937958"/>
                          </a:solidFill>
                          <a:sym typeface="Baskerville"/>
                        </a:rPr>
                        <a:t>75</a:t>
                      </a:r>
                    </a:p>
                  </a:txBody>
                  <a:tcPr marL="50800" marR="50800" marT="50800" marB="50800" anchor="ctr" horzOverflow="overflow">
                    <a:lnR w="12700">
                      <a:solidFill>
                        <a:srgbClr val="CBC5B7"/>
                      </a:solidFill>
                      <a:miter lim="400000"/>
                    </a:lnR>
                    <a:lnB w="12700">
                      <a:solidFill>
                        <a:srgbClr val="CBC5B7"/>
                      </a:solidFill>
                      <a:miter lim="400000"/>
                    </a:lnB>
                  </a:tcPr>
                </a:tc>
                <a:extLst>
                  <a:ext uri="{0D108BD9-81ED-4DB2-BD59-A6C34878D82A}">
                    <a16:rowId xmlns:a16="http://schemas.microsoft.com/office/drawing/2014/main" xmlns="" val="10002"/>
                  </a:ext>
                </a:extLst>
              </a:tr>
            </a:tbl>
          </a:graphicData>
        </a:graphic>
      </p:graphicFrame>
      <p:sp>
        <p:nvSpPr>
          <p:cNvPr id="1149" name="4. 4:7 = __:14 = __:21 = 16:__ = __:35 =24:__"/>
          <p:cNvSpPr txBox="1"/>
          <p:nvPr/>
        </p:nvSpPr>
        <p:spPr>
          <a:xfrm>
            <a:off x="546985" y="3907852"/>
            <a:ext cx="9875506" cy="6565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i="0"/>
            </a:lvl1pPr>
          </a:lstStyle>
          <a:p>
            <a:r>
              <a:rPr dirty="0"/>
              <a:t>4. 4:7 = __:14 = __:21 = 16:__ = __:35 =24:__ </a:t>
            </a:r>
          </a:p>
        </p:txBody>
      </p:sp>
      <p:sp>
        <p:nvSpPr>
          <p:cNvPr id="1150" name="1. Convert 75% to…"/>
          <p:cNvSpPr txBox="1"/>
          <p:nvPr/>
        </p:nvSpPr>
        <p:spPr>
          <a:xfrm>
            <a:off x="622300" y="2006600"/>
            <a:ext cx="3736182" cy="1143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defRPr i="0"/>
            </a:pPr>
            <a:r>
              <a:rPr dirty="0"/>
              <a:t>1. Convert 75% to </a:t>
            </a:r>
          </a:p>
          <a:p>
            <a:pPr algn="l">
              <a:defRPr i="0"/>
            </a:pPr>
            <a:r>
              <a:rPr dirty="0"/>
              <a:t>a fraction. </a:t>
            </a:r>
          </a:p>
        </p:txBody>
      </p:sp>
      <p:sp>
        <p:nvSpPr>
          <p:cNvPr id="1151" name="3. 7 pt = ____qt"/>
          <p:cNvSpPr txBox="1"/>
          <p:nvPr/>
        </p:nvSpPr>
        <p:spPr>
          <a:xfrm>
            <a:off x="622300" y="3237329"/>
            <a:ext cx="3105077"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i="0"/>
            </a:lvl1pPr>
          </a:lstStyle>
          <a:p>
            <a:r>
              <a:rPr dirty="0"/>
              <a:t>3. 7 </a:t>
            </a:r>
            <a:r>
              <a:rPr dirty="0" err="1"/>
              <a:t>pt</a:t>
            </a:r>
            <a:r>
              <a:rPr dirty="0"/>
              <a:t> = ____</a:t>
            </a:r>
            <a:r>
              <a:rPr dirty="0" err="1"/>
              <a:t>qt</a:t>
            </a:r>
            <a:endParaRPr dirty="0"/>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 name="Week 7, Day 2"/>
          <p:cNvSpPr txBox="1">
            <a:spLocks noGrp="1"/>
          </p:cNvSpPr>
          <p:nvPr>
            <p:ph type="title"/>
          </p:nvPr>
        </p:nvSpPr>
        <p:spPr>
          <a:prstGeom prst="rect">
            <a:avLst/>
          </a:prstGeom>
        </p:spPr>
        <p:txBody>
          <a:bodyPr/>
          <a:lstStyle/>
          <a:p>
            <a:r>
              <a:t>Week 7, Day 2</a:t>
            </a:r>
          </a:p>
        </p:txBody>
      </p:sp>
      <p:graphicFrame>
        <p:nvGraphicFramePr>
          <p:cNvPr id="1178" name="Table"/>
          <p:cNvGraphicFramePr/>
          <p:nvPr/>
        </p:nvGraphicFramePr>
        <p:xfrm>
          <a:off x="825500" y="3695700"/>
          <a:ext cx="11442699" cy="1560406"/>
        </p:xfrm>
        <a:graphic>
          <a:graphicData uri="http://schemas.openxmlformats.org/drawingml/2006/table">
            <a:tbl>
              <a:tblPr firstRow="1">
                <a:tableStyleId>{8F44A2F1-9E1F-4B54-A3A2-5F16C0AD49E2}</a:tableStyleId>
              </a:tblPr>
              <a:tblGrid>
                <a:gridCol w="3814233">
                  <a:extLst>
                    <a:ext uri="{9D8B030D-6E8A-4147-A177-3AD203B41FA5}">
                      <a16:colId xmlns:a16="http://schemas.microsoft.com/office/drawing/2014/main" xmlns="" val="20000"/>
                    </a:ext>
                  </a:extLst>
                </a:gridCol>
                <a:gridCol w="3814233">
                  <a:extLst>
                    <a:ext uri="{9D8B030D-6E8A-4147-A177-3AD203B41FA5}">
                      <a16:colId xmlns:a16="http://schemas.microsoft.com/office/drawing/2014/main" xmlns="" val="20001"/>
                    </a:ext>
                  </a:extLst>
                </a:gridCol>
                <a:gridCol w="3814233">
                  <a:extLst>
                    <a:ext uri="{9D8B030D-6E8A-4147-A177-3AD203B41FA5}">
                      <a16:colId xmlns:a16="http://schemas.microsoft.com/office/drawing/2014/main" xmlns="" val="20002"/>
                    </a:ext>
                  </a:extLst>
                </a:gridCol>
              </a:tblGrid>
              <a:tr h="503766">
                <a:tc>
                  <a:txBody>
                    <a:bodyPr/>
                    <a:lstStyle/>
                    <a:p>
                      <a:pPr>
                        <a:defRPr sz="1800" b="0">
                          <a:solidFill>
                            <a:srgbClr val="000000"/>
                          </a:solidFill>
                        </a:defRPr>
                      </a:pPr>
                      <a:r>
                        <a:rPr sz="2600">
                          <a:solidFill>
                            <a:srgbClr val="F5F5F5"/>
                          </a:solidFill>
                          <a:effectLst>
                            <a:outerShdw blurRad="50800" dist="12700" dir="5400000" rotWithShape="0">
                              <a:srgbClr val="000000">
                                <a:alpha val="35000"/>
                              </a:srgbClr>
                            </a:outerShdw>
                          </a:effectLst>
                        </a:rPr>
                        <a:t>Maximum Speed</a:t>
                      </a:r>
                    </a:p>
                  </a:txBody>
                  <a:tcPr marL="50800" marR="50800" marT="50800" marB="50800" anchor="ctr" horzOverflow="overflow">
                    <a:lnL w="12700">
                      <a:solidFill>
                        <a:srgbClr val="CBC5B7"/>
                      </a:solidFill>
                      <a:miter lim="400000"/>
                    </a:lnL>
                    <a:blipFill rotWithShape="1">
                      <a:blip r:embed="rId2"/>
                      <a:srcRect/>
                      <a:tile tx="0" ty="0" sx="100000" sy="100000" flip="none" algn="tl"/>
                    </a:blipFill>
                  </a:tcPr>
                </a:tc>
                <a:tc>
                  <a:txBody>
                    <a:bodyPr/>
                    <a:lstStyle/>
                    <a:p>
                      <a:pPr>
                        <a:defRPr sz="1800" b="0">
                          <a:solidFill>
                            <a:srgbClr val="000000"/>
                          </a:solidFill>
                        </a:defRPr>
                      </a:pPr>
                      <a:r>
                        <a:rPr sz="2600">
                          <a:solidFill>
                            <a:srgbClr val="F5F5F5"/>
                          </a:solidFill>
                          <a:effectLst>
                            <a:outerShdw blurRad="50800" dist="12700" dir="5400000" rotWithShape="0">
                              <a:srgbClr val="000000">
                                <a:alpha val="35000"/>
                              </a:srgbClr>
                            </a:outerShdw>
                          </a:effectLst>
                        </a:rPr>
                        <a:t>of Electronic </a:t>
                      </a:r>
                    </a:p>
                  </a:txBody>
                  <a:tcPr marL="50800" marR="50800" marT="50800" marB="50800" anchor="ctr" horzOverflow="overflow">
                    <a:blipFill rotWithShape="1">
                      <a:blip r:embed="rId2"/>
                      <a:srcRect/>
                      <a:tile tx="0" ty="0" sx="100000" sy="100000" flip="none" algn="tl"/>
                    </a:blipFill>
                  </a:tcPr>
                </a:tc>
                <a:tc>
                  <a:txBody>
                    <a:bodyPr/>
                    <a:lstStyle/>
                    <a:p>
                      <a:pPr>
                        <a:defRPr sz="1800" b="0">
                          <a:solidFill>
                            <a:srgbClr val="000000"/>
                          </a:solidFill>
                        </a:defRPr>
                      </a:pPr>
                      <a:r>
                        <a:rPr sz="2600">
                          <a:solidFill>
                            <a:srgbClr val="F5F5F5"/>
                          </a:solidFill>
                          <a:effectLst>
                            <a:outerShdw blurRad="50800" dist="12700" dir="5400000" rotWithShape="0">
                              <a:srgbClr val="000000">
                                <a:alpha val="35000"/>
                              </a:srgbClr>
                            </a:outerShdw>
                          </a:effectLst>
                        </a:rPr>
                        <a:t>Speed Boats (mph)</a:t>
                      </a:r>
                    </a:p>
                  </a:txBody>
                  <a:tcPr marL="50800" marR="50800" marT="50800" marB="50800" anchor="ctr" horzOverflow="overflow">
                    <a:lnR w="12700">
                      <a:solidFill>
                        <a:srgbClr val="CBC5B7"/>
                      </a:solidFill>
                      <a:miter lim="400000"/>
                    </a:lnR>
                    <a:blipFill rotWithShape="1">
                      <a:blip r:embed="rId2"/>
                      <a:srcRect/>
                      <a:tile tx="0" ty="0" sx="100000" sy="100000" flip="none" algn="tl"/>
                    </a:blipFill>
                  </a:tcPr>
                </a:tc>
                <a:extLst>
                  <a:ext uri="{0D108BD9-81ED-4DB2-BD59-A6C34878D82A}">
                    <a16:rowId xmlns:a16="http://schemas.microsoft.com/office/drawing/2014/main" xmlns="" val="10000"/>
                  </a:ext>
                </a:extLst>
              </a:tr>
              <a:tr h="503766">
                <a:tc>
                  <a:txBody>
                    <a:bodyPr/>
                    <a:lstStyle/>
                    <a:p>
                      <a:pPr defTabSz="914400">
                        <a:tabLst>
                          <a:tab pos="914400" algn="l"/>
                        </a:tabLst>
                        <a:defRPr sz="1800">
                          <a:solidFill>
                            <a:srgbClr val="000000"/>
                          </a:solidFill>
                        </a:defRPr>
                      </a:pPr>
                      <a:r>
                        <a:rPr sz="2800">
                          <a:solidFill>
                            <a:srgbClr val="937958"/>
                          </a:solidFill>
                          <a:sym typeface="Baskerville"/>
                        </a:rPr>
                        <a:t>12 mph</a:t>
                      </a:r>
                    </a:p>
                  </a:txBody>
                  <a:tcPr marL="50800" marR="50800" marT="50800" marB="50800" anchor="ctr" horzOverflow="overflow">
                    <a:lnL w="12700">
                      <a:solidFill>
                        <a:srgbClr val="CBC5B7"/>
                      </a:solidFill>
                      <a:miter lim="400000"/>
                    </a:lnL>
                  </a:tcPr>
                </a:tc>
                <a:tc>
                  <a:txBody>
                    <a:bodyPr/>
                    <a:lstStyle/>
                    <a:p>
                      <a:pPr defTabSz="914400">
                        <a:tabLst>
                          <a:tab pos="914400" algn="l"/>
                        </a:tabLst>
                        <a:defRPr sz="1800">
                          <a:solidFill>
                            <a:srgbClr val="000000"/>
                          </a:solidFill>
                        </a:defRPr>
                      </a:pPr>
                      <a:r>
                        <a:rPr sz="2800">
                          <a:solidFill>
                            <a:srgbClr val="937958"/>
                          </a:solidFill>
                          <a:sym typeface="Baskerville"/>
                        </a:rPr>
                        <a:t>15 mph</a:t>
                      </a:r>
                    </a:p>
                  </a:txBody>
                  <a:tcPr marL="50800" marR="50800" marT="50800" marB="50800" anchor="ctr" horzOverflow="overflow"/>
                </a:tc>
                <a:tc>
                  <a:txBody>
                    <a:bodyPr/>
                    <a:lstStyle/>
                    <a:p>
                      <a:pPr defTabSz="914400">
                        <a:tabLst>
                          <a:tab pos="914400" algn="l"/>
                        </a:tabLst>
                        <a:defRPr sz="1800">
                          <a:solidFill>
                            <a:srgbClr val="000000"/>
                          </a:solidFill>
                        </a:defRPr>
                      </a:pPr>
                      <a:r>
                        <a:rPr sz="2800">
                          <a:solidFill>
                            <a:srgbClr val="937958"/>
                          </a:solidFill>
                          <a:sym typeface="Baskerville"/>
                        </a:rPr>
                        <a:t>22 mph</a:t>
                      </a:r>
                    </a:p>
                  </a:txBody>
                  <a:tcPr marL="50800" marR="50800" marT="50800" marB="50800" anchor="ctr" horzOverflow="overflow">
                    <a:lnR w="12700">
                      <a:solidFill>
                        <a:srgbClr val="CBC5B7"/>
                      </a:solidFill>
                      <a:miter lim="400000"/>
                    </a:lnR>
                  </a:tcPr>
                </a:tc>
                <a:extLst>
                  <a:ext uri="{0D108BD9-81ED-4DB2-BD59-A6C34878D82A}">
                    <a16:rowId xmlns:a16="http://schemas.microsoft.com/office/drawing/2014/main" xmlns="" val="10001"/>
                  </a:ext>
                </a:extLst>
              </a:tr>
              <a:tr h="503766">
                <a:tc>
                  <a:txBody>
                    <a:bodyPr/>
                    <a:lstStyle/>
                    <a:p>
                      <a:pPr defTabSz="914400">
                        <a:tabLst>
                          <a:tab pos="914400" algn="l"/>
                        </a:tabLst>
                        <a:defRPr sz="1800">
                          <a:solidFill>
                            <a:srgbClr val="000000"/>
                          </a:solidFill>
                        </a:defRPr>
                      </a:pPr>
                      <a:r>
                        <a:rPr sz="2800">
                          <a:solidFill>
                            <a:srgbClr val="937958"/>
                          </a:solidFill>
                          <a:sym typeface="Baskerville"/>
                        </a:rPr>
                        <a:t>20 mph</a:t>
                      </a:r>
                    </a:p>
                  </a:txBody>
                  <a:tcPr marL="50800" marR="50800" marT="50800" marB="50800" anchor="ctr" horzOverflow="overflow">
                    <a:lnL w="12700">
                      <a:solidFill>
                        <a:srgbClr val="CBC5B7"/>
                      </a:solidFill>
                      <a:miter lim="400000"/>
                    </a:lnL>
                    <a:lnB w="12700">
                      <a:solidFill>
                        <a:srgbClr val="CBC5B7"/>
                      </a:solidFill>
                      <a:miter lim="400000"/>
                    </a:lnB>
                  </a:tcPr>
                </a:tc>
                <a:tc>
                  <a:txBody>
                    <a:bodyPr/>
                    <a:lstStyle/>
                    <a:p>
                      <a:pPr defTabSz="914400">
                        <a:tabLst>
                          <a:tab pos="914400" algn="l"/>
                        </a:tabLst>
                        <a:defRPr sz="1800">
                          <a:solidFill>
                            <a:srgbClr val="000000"/>
                          </a:solidFill>
                        </a:defRPr>
                      </a:pPr>
                      <a:r>
                        <a:rPr sz="2800">
                          <a:solidFill>
                            <a:srgbClr val="937958"/>
                          </a:solidFill>
                          <a:sym typeface="Baskerville"/>
                        </a:rPr>
                        <a:t>13 mph</a:t>
                      </a:r>
                    </a:p>
                  </a:txBody>
                  <a:tcPr marL="50800" marR="50800" marT="50800" marB="50800" anchor="ctr" horzOverflow="overflow">
                    <a:lnB w="12700">
                      <a:solidFill>
                        <a:srgbClr val="CBC5B7"/>
                      </a:solidFill>
                      <a:miter lim="400000"/>
                    </a:lnB>
                  </a:tcPr>
                </a:tc>
                <a:tc>
                  <a:txBody>
                    <a:bodyPr/>
                    <a:lstStyle/>
                    <a:p>
                      <a:pPr defTabSz="914400">
                        <a:tabLst>
                          <a:tab pos="914400" algn="l"/>
                        </a:tabLst>
                        <a:defRPr sz="1800">
                          <a:solidFill>
                            <a:srgbClr val="000000"/>
                          </a:solidFill>
                        </a:defRPr>
                      </a:pPr>
                      <a:r>
                        <a:rPr sz="2800">
                          <a:solidFill>
                            <a:srgbClr val="937958"/>
                          </a:solidFill>
                          <a:sym typeface="Baskerville"/>
                        </a:rPr>
                        <a:t>16 mph</a:t>
                      </a:r>
                    </a:p>
                  </a:txBody>
                  <a:tcPr marL="50800" marR="50800" marT="50800" marB="50800" anchor="ctr" horzOverflow="overflow">
                    <a:lnR w="12700">
                      <a:solidFill>
                        <a:srgbClr val="CBC5B7"/>
                      </a:solidFill>
                      <a:miter lim="400000"/>
                    </a:lnR>
                    <a:lnB w="12700">
                      <a:solidFill>
                        <a:srgbClr val="CBC5B7"/>
                      </a:solidFill>
                      <a:miter lim="400000"/>
                    </a:lnB>
                  </a:tcPr>
                </a:tc>
                <a:extLst>
                  <a:ext uri="{0D108BD9-81ED-4DB2-BD59-A6C34878D82A}">
                    <a16:rowId xmlns:a16="http://schemas.microsoft.com/office/drawing/2014/main" xmlns="" val="10002"/>
                  </a:ext>
                </a:extLst>
              </a:tr>
            </a:tbl>
          </a:graphicData>
        </a:graphic>
      </p:graphicFrame>
      <p:sp>
        <p:nvSpPr>
          <p:cNvPr id="1179" name="1. Find the mean absolute deviation of the maximum speeds of electronic speed boats."/>
          <p:cNvSpPr txBox="1"/>
          <p:nvPr/>
        </p:nvSpPr>
        <p:spPr>
          <a:xfrm>
            <a:off x="635000" y="2641600"/>
            <a:ext cx="11760200" cy="965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000" i="0"/>
            </a:pPr>
            <a:r>
              <a:t>1. Find the mean absolute deviation of the maximum speeds of electronic speed boats</a:t>
            </a:r>
            <a:r>
              <a:rPr sz="2800"/>
              <a:t>.</a:t>
            </a:r>
          </a:p>
        </p:txBody>
      </p:sp>
      <p:sp>
        <p:nvSpPr>
          <p:cNvPr id="1180" name="5. Find Quartiles 1, 2, and 3 for the following set of data.…"/>
          <p:cNvSpPr txBox="1"/>
          <p:nvPr/>
        </p:nvSpPr>
        <p:spPr>
          <a:xfrm>
            <a:off x="6108700" y="6369050"/>
            <a:ext cx="6350000" cy="120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2600" i="0"/>
            </a:pPr>
            <a:r>
              <a:t>5. Find Quartiles 1, 2, and 3 for the following set of data.</a:t>
            </a:r>
          </a:p>
          <a:p>
            <a:pPr>
              <a:defRPr sz="2600" i="0"/>
            </a:pPr>
            <a:r>
              <a:t>8 5 6 9 8 7 9 5 8 6 7</a:t>
            </a:r>
          </a:p>
        </p:txBody>
      </p:sp>
      <p:sp>
        <p:nvSpPr>
          <p:cNvPr id="1181" name="2. Convert 1.75 miles…"/>
          <p:cNvSpPr txBox="1"/>
          <p:nvPr/>
        </p:nvSpPr>
        <p:spPr>
          <a:xfrm>
            <a:off x="673100" y="5480050"/>
            <a:ext cx="3108673" cy="838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defRPr sz="2600" i="0"/>
            </a:pPr>
            <a:r>
              <a:t>2. Convert 1.75 miles </a:t>
            </a:r>
          </a:p>
          <a:p>
            <a:pPr algn="l">
              <a:defRPr sz="2600" i="0"/>
            </a:pPr>
            <a:r>
              <a:t>=________yds.</a:t>
            </a:r>
          </a:p>
        </p:txBody>
      </p:sp>
      <p:sp>
        <p:nvSpPr>
          <p:cNvPr id="1182" name="3. 7(28 - 17) + 12 x 2 - 7"/>
          <p:cNvSpPr txBox="1"/>
          <p:nvPr/>
        </p:nvSpPr>
        <p:spPr>
          <a:xfrm>
            <a:off x="711200" y="6604000"/>
            <a:ext cx="3333750" cy="469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600" i="0"/>
            </a:lvl1pPr>
          </a:lstStyle>
          <a:p>
            <a:r>
              <a:t>3. 7(28 - 17) + 12 x 2 - 7</a:t>
            </a:r>
          </a:p>
        </p:txBody>
      </p:sp>
      <p:sp>
        <p:nvSpPr>
          <p:cNvPr id="1183" name="2"/>
          <p:cNvSpPr txBox="1"/>
          <p:nvPr/>
        </p:nvSpPr>
        <p:spPr>
          <a:xfrm>
            <a:off x="3962400" y="6540500"/>
            <a:ext cx="210580" cy="317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1400" b="1" i="0"/>
            </a:lvl1pPr>
          </a:lstStyle>
          <a:p>
            <a:r>
              <a:t>2</a:t>
            </a:r>
          </a:p>
        </p:txBody>
      </p:sp>
      <p:sp>
        <p:nvSpPr>
          <p:cNvPr id="1184" name="4. 1344 oz = ____ gal ____qt ____ cups"/>
          <p:cNvSpPr txBox="1"/>
          <p:nvPr/>
        </p:nvSpPr>
        <p:spPr>
          <a:xfrm>
            <a:off x="6096000" y="5543550"/>
            <a:ext cx="5852344"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t>4. 1344 oz = ____ gal ____qt ____ cups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Week 1, Day 3"/>
          <p:cNvSpPr txBox="1">
            <a:spLocks noGrp="1"/>
          </p:cNvSpPr>
          <p:nvPr>
            <p:ph type="title"/>
          </p:nvPr>
        </p:nvSpPr>
        <p:spPr>
          <a:prstGeom prst="rect">
            <a:avLst/>
          </a:prstGeom>
        </p:spPr>
        <p:txBody>
          <a:bodyPr/>
          <a:lstStyle/>
          <a:p>
            <a:r>
              <a:t>Week 1, Day 3</a:t>
            </a:r>
          </a:p>
        </p:txBody>
      </p:sp>
      <p:sp>
        <p:nvSpPr>
          <p:cNvPr id="119" name="1. Write out the algebraic equation: Seven is a quarter of some number."/>
          <p:cNvSpPr txBox="1"/>
          <p:nvPr/>
        </p:nvSpPr>
        <p:spPr>
          <a:xfrm>
            <a:off x="635000" y="2876550"/>
            <a:ext cx="5422900"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rPr dirty="0"/>
              <a:t>1. Write out the algebraic equation: Seven is a quarter of some number.</a:t>
            </a:r>
          </a:p>
        </p:txBody>
      </p:sp>
      <p:sp>
        <p:nvSpPr>
          <p:cNvPr id="120" name="4. What is “Mode”?"/>
          <p:cNvSpPr txBox="1"/>
          <p:nvPr/>
        </p:nvSpPr>
        <p:spPr>
          <a:xfrm>
            <a:off x="7162800" y="2622550"/>
            <a:ext cx="2963268"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t>4. What is “Mode”?</a:t>
            </a:r>
          </a:p>
        </p:txBody>
      </p:sp>
      <p:sp>
        <p:nvSpPr>
          <p:cNvPr id="121" name="5. Teenagers were polled to see how long they take showers.  Which, boys or girls, has the lowest lower quartile?"/>
          <p:cNvSpPr txBox="1"/>
          <p:nvPr/>
        </p:nvSpPr>
        <p:spPr>
          <a:xfrm>
            <a:off x="7162800" y="6508750"/>
            <a:ext cx="48260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rPr dirty="0"/>
              <a:t>5. Teenagers were polled to see how long they take showers.  Which, boys or girls, has the lowest lower quartile?</a:t>
            </a:r>
          </a:p>
        </p:txBody>
      </p:sp>
      <p:sp>
        <p:nvSpPr>
          <p:cNvPr id="122" name="2. 8 + 34 - 5(20 ÷ 2)"/>
          <p:cNvSpPr txBox="1"/>
          <p:nvPr/>
        </p:nvSpPr>
        <p:spPr>
          <a:xfrm>
            <a:off x="635000" y="4959350"/>
            <a:ext cx="3209925"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i="0"/>
            </a:lvl1pPr>
          </a:lstStyle>
          <a:p>
            <a:r>
              <a:t>2. 8 + 34 - 5(20 ÷ 2)</a:t>
            </a:r>
          </a:p>
        </p:txBody>
      </p:sp>
      <p:pic>
        <p:nvPicPr>
          <p:cNvPr id="123" name="Screen Shot 2013-03-27 at 6.24.33 PM.png" descr="Screen Shot 2013-03-27 at 6.24.33 PM.png"/>
          <p:cNvPicPr>
            <a:picLocks noChangeAspect="1"/>
          </p:cNvPicPr>
          <p:nvPr/>
        </p:nvPicPr>
        <p:blipFill>
          <a:blip r:embed="rId2"/>
          <a:stretch>
            <a:fillRect/>
          </a:stretch>
        </p:blipFill>
        <p:spPr>
          <a:xfrm>
            <a:off x="6510472" y="4959350"/>
            <a:ext cx="5884729" cy="1358900"/>
          </a:xfrm>
          <a:prstGeom prst="rect">
            <a:avLst/>
          </a:prstGeom>
          <a:ln w="12700">
            <a:miter lim="400000"/>
          </a:ln>
        </p:spPr>
      </p:pic>
      <p:sp>
        <p:nvSpPr>
          <p:cNvPr id="124" name="Boys"/>
          <p:cNvSpPr txBox="1"/>
          <p:nvPr/>
        </p:nvSpPr>
        <p:spPr>
          <a:xfrm>
            <a:off x="5715000" y="5473700"/>
            <a:ext cx="628762"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1800" b="1" i="0">
                <a:solidFill>
                  <a:srgbClr val="000000"/>
                </a:solidFill>
              </a:defRPr>
            </a:lvl1pPr>
          </a:lstStyle>
          <a:p>
            <a:r>
              <a:t>Boys</a:t>
            </a:r>
          </a:p>
        </p:txBody>
      </p:sp>
      <p:sp>
        <p:nvSpPr>
          <p:cNvPr id="125" name="Girls"/>
          <p:cNvSpPr txBox="1"/>
          <p:nvPr/>
        </p:nvSpPr>
        <p:spPr>
          <a:xfrm>
            <a:off x="5702300" y="5054600"/>
            <a:ext cx="657560"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1800" b="1" i="0">
                <a:solidFill>
                  <a:srgbClr val="000000"/>
                </a:solidFill>
              </a:defRPr>
            </a:lvl1pPr>
          </a:lstStyle>
          <a:p>
            <a:r>
              <a:t>Girls</a:t>
            </a:r>
          </a:p>
        </p:txBody>
      </p:sp>
      <p:sp>
        <p:nvSpPr>
          <p:cNvPr id="126" name="3. Write out the algebraic equation and solve: A number squared is 25."/>
          <p:cNvSpPr txBox="1"/>
          <p:nvPr/>
        </p:nvSpPr>
        <p:spPr>
          <a:xfrm>
            <a:off x="635000" y="6508750"/>
            <a:ext cx="4483100"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3. Write out the algebraic equation and solve: A number squared is 25.</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2" name="Week 7, Day 3"/>
          <p:cNvSpPr txBox="1">
            <a:spLocks noGrp="1"/>
          </p:cNvSpPr>
          <p:nvPr>
            <p:ph type="title"/>
          </p:nvPr>
        </p:nvSpPr>
        <p:spPr>
          <a:prstGeom prst="rect">
            <a:avLst/>
          </a:prstGeom>
        </p:spPr>
        <p:txBody>
          <a:bodyPr/>
          <a:lstStyle/>
          <a:p>
            <a:r>
              <a:t>Week 7, Day 3</a:t>
            </a:r>
          </a:p>
        </p:txBody>
      </p:sp>
      <p:sp>
        <p:nvSpPr>
          <p:cNvPr id="1203" name="1. What are four signs which represent inequalities? Label what they stand for."/>
          <p:cNvSpPr txBox="1"/>
          <p:nvPr/>
        </p:nvSpPr>
        <p:spPr>
          <a:xfrm>
            <a:off x="642664" y="2622550"/>
            <a:ext cx="11747501"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1. What are four signs which represent inequalities? Label what they stand for.</a:t>
            </a:r>
          </a:p>
        </p:txBody>
      </p:sp>
      <p:sp>
        <p:nvSpPr>
          <p:cNvPr id="1204" name="3. Find the unit price for each item in the group.  Which item offers the consumer the most product for his/her money?"/>
          <p:cNvSpPr txBox="1"/>
          <p:nvPr/>
        </p:nvSpPr>
        <p:spPr>
          <a:xfrm>
            <a:off x="635000" y="4254931"/>
            <a:ext cx="6159500"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rPr dirty="0"/>
              <a:t>3. Find the unit price for each item in the group.  Which item offers the consumer the most product for his/her money?</a:t>
            </a:r>
          </a:p>
        </p:txBody>
      </p:sp>
      <p:graphicFrame>
        <p:nvGraphicFramePr>
          <p:cNvPr id="1205" name="Table"/>
          <p:cNvGraphicFramePr/>
          <p:nvPr>
            <p:extLst>
              <p:ext uri="{D42A27DB-BD31-4B8C-83A1-F6EECF244321}">
                <p14:modId xmlns:p14="http://schemas.microsoft.com/office/powerpoint/2010/main" val="1803303773"/>
              </p:ext>
            </p:extLst>
          </p:nvPr>
        </p:nvGraphicFramePr>
        <p:xfrm>
          <a:off x="550677" y="5855454"/>
          <a:ext cx="5676900" cy="2499360"/>
        </p:xfrm>
        <a:graphic>
          <a:graphicData uri="http://schemas.openxmlformats.org/drawingml/2006/table">
            <a:tbl>
              <a:tblPr>
                <a:tableStyleId>{8F44A2F1-9E1F-4B54-A3A2-5F16C0AD49E2}</a:tableStyleId>
              </a:tblPr>
              <a:tblGrid>
                <a:gridCol w="1419225">
                  <a:extLst>
                    <a:ext uri="{9D8B030D-6E8A-4147-A177-3AD203B41FA5}">
                      <a16:colId xmlns:a16="http://schemas.microsoft.com/office/drawing/2014/main" xmlns="" val="20000"/>
                    </a:ext>
                  </a:extLst>
                </a:gridCol>
                <a:gridCol w="1419225">
                  <a:extLst>
                    <a:ext uri="{9D8B030D-6E8A-4147-A177-3AD203B41FA5}">
                      <a16:colId xmlns:a16="http://schemas.microsoft.com/office/drawing/2014/main" xmlns="" val="20001"/>
                    </a:ext>
                  </a:extLst>
                </a:gridCol>
                <a:gridCol w="1419225">
                  <a:extLst>
                    <a:ext uri="{9D8B030D-6E8A-4147-A177-3AD203B41FA5}">
                      <a16:colId xmlns:a16="http://schemas.microsoft.com/office/drawing/2014/main" xmlns="" val="20002"/>
                    </a:ext>
                  </a:extLst>
                </a:gridCol>
                <a:gridCol w="1419225">
                  <a:extLst>
                    <a:ext uri="{9D8B030D-6E8A-4147-A177-3AD203B41FA5}">
                      <a16:colId xmlns:a16="http://schemas.microsoft.com/office/drawing/2014/main" xmlns="" val="20003"/>
                    </a:ext>
                  </a:extLst>
                </a:gridCol>
              </a:tblGrid>
              <a:tr h="529166">
                <a:tc>
                  <a:txBody>
                    <a:bodyPr/>
                    <a:lstStyle/>
                    <a:p>
                      <a:pPr defTabSz="914400">
                        <a:tabLst>
                          <a:tab pos="914400" algn="l"/>
                        </a:tabLst>
                        <a:defRPr sz="1800">
                          <a:solidFill>
                            <a:srgbClr val="000000"/>
                          </a:solidFill>
                        </a:defRPr>
                      </a:pPr>
                      <a:r>
                        <a:rPr sz="2400">
                          <a:solidFill>
                            <a:srgbClr val="937958"/>
                          </a:solidFill>
                          <a:sym typeface="Baskerville"/>
                        </a:rPr>
                        <a:t>Item</a:t>
                      </a:r>
                    </a:p>
                  </a:txBody>
                  <a:tcPr marL="50800" marR="50800" marT="50800" marB="50800" anchor="ctr" horzOverflow="overflow">
                    <a:lnL w="12700">
                      <a:solidFill>
                        <a:srgbClr val="CBC5B7"/>
                      </a:solidFill>
                      <a:miter lim="400000"/>
                    </a:lnL>
                    <a:lnT w="12700">
                      <a:solidFill>
                        <a:srgbClr val="CBC5B7"/>
                      </a:solidFill>
                      <a:miter lim="400000"/>
                    </a:lnT>
                  </a:tcPr>
                </a:tc>
                <a:tc>
                  <a:txBody>
                    <a:bodyPr/>
                    <a:lstStyle/>
                    <a:p>
                      <a:pPr defTabSz="914400">
                        <a:tabLst>
                          <a:tab pos="914400" algn="l"/>
                        </a:tabLst>
                        <a:defRPr sz="1800">
                          <a:solidFill>
                            <a:srgbClr val="000000"/>
                          </a:solidFill>
                        </a:defRPr>
                      </a:pPr>
                      <a:r>
                        <a:rPr sz="2400">
                          <a:solidFill>
                            <a:srgbClr val="937958"/>
                          </a:solidFill>
                          <a:sym typeface="Baskerville"/>
                        </a:rPr>
                        <a:t>Size</a:t>
                      </a:r>
                    </a:p>
                  </a:txBody>
                  <a:tcPr marL="50800" marR="50800" marT="50800" marB="50800" anchor="ctr" horzOverflow="overflow">
                    <a:lnT w="12700">
                      <a:solidFill>
                        <a:srgbClr val="CBC5B7"/>
                      </a:solidFill>
                      <a:miter lim="400000"/>
                    </a:lnT>
                  </a:tcPr>
                </a:tc>
                <a:tc>
                  <a:txBody>
                    <a:bodyPr/>
                    <a:lstStyle/>
                    <a:p>
                      <a:pPr defTabSz="914400">
                        <a:tabLst>
                          <a:tab pos="914400" algn="l"/>
                        </a:tabLst>
                        <a:defRPr sz="1800">
                          <a:solidFill>
                            <a:srgbClr val="000000"/>
                          </a:solidFill>
                        </a:defRPr>
                      </a:pPr>
                      <a:r>
                        <a:rPr sz="2400">
                          <a:solidFill>
                            <a:srgbClr val="937958"/>
                          </a:solidFill>
                          <a:sym typeface="Baskerville"/>
                        </a:rPr>
                        <a:t>Price</a:t>
                      </a:r>
                    </a:p>
                  </a:txBody>
                  <a:tcPr marL="50800" marR="50800" marT="50800" marB="50800" anchor="ctr" horzOverflow="overflow">
                    <a:lnT w="12700">
                      <a:solidFill>
                        <a:srgbClr val="CBC5B7"/>
                      </a:solidFill>
                      <a:miter lim="400000"/>
                    </a:lnT>
                  </a:tcPr>
                </a:tc>
                <a:tc>
                  <a:txBody>
                    <a:bodyPr/>
                    <a:lstStyle/>
                    <a:p>
                      <a:pPr defTabSz="914400">
                        <a:tabLst>
                          <a:tab pos="914400" algn="l"/>
                        </a:tabLst>
                        <a:defRPr sz="1800">
                          <a:solidFill>
                            <a:srgbClr val="000000"/>
                          </a:solidFill>
                        </a:defRPr>
                      </a:pPr>
                      <a:r>
                        <a:rPr>
                          <a:solidFill>
                            <a:srgbClr val="937958"/>
                          </a:solidFill>
                          <a:sym typeface="Baskerville"/>
                        </a:rPr>
                        <a:t>$ Price /per Ounce</a:t>
                      </a:r>
                    </a:p>
                  </a:txBody>
                  <a:tcPr marL="50800" marR="50800" marT="50800" marB="50800" anchor="ctr" horzOverflow="overflow">
                    <a:lnR w="12700">
                      <a:solidFill>
                        <a:srgbClr val="CBC5B7"/>
                      </a:solidFill>
                      <a:miter lim="400000"/>
                    </a:lnR>
                    <a:lnT w="12700">
                      <a:solidFill>
                        <a:srgbClr val="CBC5B7"/>
                      </a:solidFill>
                      <a:miter lim="400000"/>
                    </a:lnT>
                  </a:tcPr>
                </a:tc>
                <a:extLst>
                  <a:ext uri="{0D108BD9-81ED-4DB2-BD59-A6C34878D82A}">
                    <a16:rowId xmlns:a16="http://schemas.microsoft.com/office/drawing/2014/main" xmlns="" val="10000"/>
                  </a:ext>
                </a:extLst>
              </a:tr>
              <a:tr h="529166">
                <a:tc>
                  <a:txBody>
                    <a:bodyPr/>
                    <a:lstStyle/>
                    <a:p>
                      <a:pPr defTabSz="914400">
                        <a:tabLst>
                          <a:tab pos="914400" algn="l"/>
                        </a:tabLst>
                        <a:defRPr sz="1800">
                          <a:solidFill>
                            <a:srgbClr val="000000"/>
                          </a:solidFill>
                        </a:defRPr>
                      </a:pPr>
                      <a:r>
                        <a:rPr>
                          <a:solidFill>
                            <a:srgbClr val="937958"/>
                          </a:solidFill>
                          <a:sym typeface="Baskerville"/>
                        </a:rPr>
                        <a:t>Lucerne Ice Cream Cones</a:t>
                      </a:r>
                    </a:p>
                  </a:txBody>
                  <a:tcPr marL="50800" marR="50800" marT="50800" marB="50800" anchor="ctr" horzOverflow="overflow">
                    <a:lnL w="12700">
                      <a:solidFill>
                        <a:srgbClr val="CBC5B7"/>
                      </a:solidFill>
                      <a:miter lim="400000"/>
                    </a:lnL>
                  </a:tcPr>
                </a:tc>
                <a:tc>
                  <a:txBody>
                    <a:bodyPr/>
                    <a:lstStyle/>
                    <a:p>
                      <a:pPr defTabSz="914400">
                        <a:tabLst>
                          <a:tab pos="914400" algn="l"/>
                        </a:tabLst>
                        <a:defRPr sz="1800">
                          <a:solidFill>
                            <a:srgbClr val="000000"/>
                          </a:solidFill>
                        </a:defRPr>
                      </a:pPr>
                      <a:r>
                        <a:rPr sz="2000">
                          <a:solidFill>
                            <a:srgbClr val="937958"/>
                          </a:solidFill>
                          <a:sym typeface="Baskerville"/>
                        </a:rPr>
                        <a:t>8 - 4.6 fl. oz.</a:t>
                      </a:r>
                    </a:p>
                  </a:txBody>
                  <a:tcPr marL="50800" marR="50800" marT="50800" marB="50800" anchor="ctr" horzOverflow="overflow"/>
                </a:tc>
                <a:tc>
                  <a:txBody>
                    <a:bodyPr/>
                    <a:lstStyle/>
                    <a:p>
                      <a:pPr defTabSz="914400">
                        <a:tabLst>
                          <a:tab pos="914400" algn="l"/>
                        </a:tabLst>
                        <a:defRPr sz="1800">
                          <a:solidFill>
                            <a:srgbClr val="000000"/>
                          </a:solidFill>
                        </a:defRPr>
                      </a:pPr>
                      <a:r>
                        <a:rPr sz="2400">
                          <a:solidFill>
                            <a:srgbClr val="937958"/>
                          </a:solidFill>
                          <a:sym typeface="Baskerville"/>
                        </a:rPr>
                        <a:t>$5.49</a:t>
                      </a:r>
                    </a:p>
                  </a:txBody>
                  <a:tcPr marL="50800" marR="50800" marT="50800" marB="50800" anchor="ctr" horzOverflow="overflow"/>
                </a:tc>
                <a:tc>
                  <a:txBody>
                    <a:bodyPr/>
                    <a:lstStyle/>
                    <a:p>
                      <a:pPr defTabSz="914400">
                        <a:tabLst>
                          <a:tab pos="914400" algn="l"/>
                        </a:tabLst>
                        <a:defRPr sz="2400">
                          <a:sym typeface="Baskerville"/>
                        </a:defRPr>
                      </a:pPr>
                      <a:endParaRPr/>
                    </a:p>
                  </a:txBody>
                  <a:tcPr marL="50800" marR="50800" marT="50800" marB="50800" anchor="ctr" horzOverflow="overflow">
                    <a:lnR w="12700">
                      <a:solidFill>
                        <a:srgbClr val="CBC5B7"/>
                      </a:solidFill>
                      <a:miter lim="400000"/>
                    </a:lnR>
                  </a:tcPr>
                </a:tc>
                <a:extLst>
                  <a:ext uri="{0D108BD9-81ED-4DB2-BD59-A6C34878D82A}">
                    <a16:rowId xmlns:a16="http://schemas.microsoft.com/office/drawing/2014/main" xmlns="" val="10001"/>
                  </a:ext>
                </a:extLst>
              </a:tr>
              <a:tr h="529166">
                <a:tc>
                  <a:txBody>
                    <a:bodyPr/>
                    <a:lstStyle/>
                    <a:p>
                      <a:pPr defTabSz="914400">
                        <a:tabLst>
                          <a:tab pos="914400" algn="l"/>
                        </a:tabLst>
                        <a:defRPr sz="1800">
                          <a:solidFill>
                            <a:srgbClr val="000000"/>
                          </a:solidFill>
                        </a:defRPr>
                      </a:pPr>
                      <a:r>
                        <a:rPr>
                          <a:solidFill>
                            <a:srgbClr val="937958"/>
                          </a:solidFill>
                          <a:sym typeface="Baskerville"/>
                        </a:rPr>
                        <a:t>Drumstick Ice Cream Cones</a:t>
                      </a:r>
                    </a:p>
                  </a:txBody>
                  <a:tcPr marL="50800" marR="50800" marT="50800" marB="50800" anchor="ctr" horzOverflow="overflow">
                    <a:lnL w="12700">
                      <a:solidFill>
                        <a:srgbClr val="CBC5B7"/>
                      </a:solidFill>
                      <a:miter lim="400000"/>
                    </a:lnL>
                    <a:lnB w="12700">
                      <a:solidFill>
                        <a:srgbClr val="CBC5B7"/>
                      </a:solidFill>
                      <a:miter lim="400000"/>
                    </a:lnB>
                  </a:tcPr>
                </a:tc>
                <a:tc>
                  <a:txBody>
                    <a:bodyPr/>
                    <a:lstStyle/>
                    <a:p>
                      <a:pPr defTabSz="914400">
                        <a:tabLst>
                          <a:tab pos="914400" algn="l"/>
                        </a:tabLst>
                        <a:defRPr sz="1800">
                          <a:solidFill>
                            <a:srgbClr val="000000"/>
                          </a:solidFill>
                        </a:defRPr>
                      </a:pPr>
                      <a:r>
                        <a:rPr sz="2000">
                          <a:solidFill>
                            <a:srgbClr val="937958"/>
                          </a:solidFill>
                          <a:sym typeface="Baskerville"/>
                        </a:rPr>
                        <a:t>4 - 4.6 fl. oz.</a:t>
                      </a:r>
                    </a:p>
                  </a:txBody>
                  <a:tcPr marL="50800" marR="50800" marT="50800" marB="50800" anchor="ctr" horzOverflow="overflow">
                    <a:lnB w="12700">
                      <a:solidFill>
                        <a:srgbClr val="CBC5B7"/>
                      </a:solidFill>
                      <a:miter lim="400000"/>
                    </a:lnB>
                  </a:tcPr>
                </a:tc>
                <a:tc>
                  <a:txBody>
                    <a:bodyPr/>
                    <a:lstStyle/>
                    <a:p>
                      <a:pPr defTabSz="914400">
                        <a:tabLst>
                          <a:tab pos="914400" algn="l"/>
                        </a:tabLst>
                        <a:defRPr sz="1800">
                          <a:solidFill>
                            <a:srgbClr val="000000"/>
                          </a:solidFill>
                        </a:defRPr>
                      </a:pPr>
                      <a:r>
                        <a:rPr sz="2400">
                          <a:solidFill>
                            <a:srgbClr val="937958"/>
                          </a:solidFill>
                          <a:sym typeface="Baskerville"/>
                        </a:rPr>
                        <a:t>$4.99</a:t>
                      </a:r>
                    </a:p>
                  </a:txBody>
                  <a:tcPr marL="50800" marR="50800" marT="50800" marB="50800" anchor="ctr" horzOverflow="overflow">
                    <a:lnB w="12700">
                      <a:solidFill>
                        <a:srgbClr val="CBC5B7"/>
                      </a:solidFill>
                      <a:miter lim="400000"/>
                    </a:lnB>
                  </a:tcPr>
                </a:tc>
                <a:tc>
                  <a:txBody>
                    <a:bodyPr/>
                    <a:lstStyle/>
                    <a:p>
                      <a:pPr defTabSz="914400">
                        <a:tabLst>
                          <a:tab pos="914400" algn="l"/>
                        </a:tabLst>
                        <a:defRPr sz="2400">
                          <a:sym typeface="Baskerville"/>
                        </a:defRPr>
                      </a:pPr>
                      <a:endParaRPr dirty="0"/>
                    </a:p>
                  </a:txBody>
                  <a:tcPr marL="50800" marR="50800" marT="50800" marB="50800" anchor="ctr" horzOverflow="overflow">
                    <a:lnR w="12700">
                      <a:solidFill>
                        <a:srgbClr val="CBC5B7"/>
                      </a:solidFill>
                      <a:miter lim="400000"/>
                    </a:lnR>
                    <a:lnB w="12700">
                      <a:solidFill>
                        <a:srgbClr val="CBC5B7"/>
                      </a:solidFill>
                      <a:miter lim="400000"/>
                    </a:lnB>
                  </a:tcPr>
                </a:tc>
                <a:extLst>
                  <a:ext uri="{0D108BD9-81ED-4DB2-BD59-A6C34878D82A}">
                    <a16:rowId xmlns:a16="http://schemas.microsoft.com/office/drawing/2014/main" xmlns="" val="10002"/>
                  </a:ext>
                </a:extLst>
              </a:tr>
            </a:tbl>
          </a:graphicData>
        </a:graphic>
      </p:graphicFrame>
      <p:sp>
        <p:nvSpPr>
          <p:cNvPr id="1206" name="2. 4 cups = ____ pints = 1 qt = ____ gal."/>
          <p:cNvSpPr txBox="1"/>
          <p:nvPr/>
        </p:nvSpPr>
        <p:spPr>
          <a:xfrm>
            <a:off x="660400" y="3467208"/>
            <a:ext cx="5974234"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rPr dirty="0"/>
              <a:t>2. 4 cups = ____ pints = 1 </a:t>
            </a:r>
            <a:r>
              <a:rPr dirty="0" err="1"/>
              <a:t>qt</a:t>
            </a:r>
            <a:r>
              <a:rPr dirty="0"/>
              <a:t> = ____ gal.</a:t>
            </a:r>
          </a:p>
        </p:txBody>
      </p:sp>
      <p:sp>
        <p:nvSpPr>
          <p:cNvPr id="1207" name="5. Everyone gets a basket with 15 apples. If there are 7 baskets, how many apples are there altogether?"/>
          <p:cNvSpPr txBox="1"/>
          <p:nvPr/>
        </p:nvSpPr>
        <p:spPr>
          <a:xfrm>
            <a:off x="7086600" y="4210050"/>
            <a:ext cx="5600700"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5. Everyone gets a basket with 15 apples. If there are 7 baskets, how many apples are there altogether?</a:t>
            </a:r>
          </a:p>
        </p:txBody>
      </p:sp>
      <p:pic>
        <p:nvPicPr>
          <p:cNvPr id="1208" name="Screen Shot 2013-03-20 at 1.17.45 PM.png" descr="Screen Shot 2013-03-20 at 1.17.45 PM.png"/>
          <p:cNvPicPr>
            <a:picLocks noChangeAspect="1"/>
          </p:cNvPicPr>
          <p:nvPr/>
        </p:nvPicPr>
        <p:blipFill>
          <a:blip r:embed="rId2"/>
          <a:srcRect b="3846"/>
          <a:stretch>
            <a:fillRect/>
          </a:stretch>
        </p:blipFill>
        <p:spPr>
          <a:xfrm>
            <a:off x="7162800" y="6007100"/>
            <a:ext cx="5105400" cy="1270000"/>
          </a:xfrm>
          <a:prstGeom prst="rect">
            <a:avLst/>
          </a:prstGeom>
          <a:ln w="12700">
            <a:miter lim="400000"/>
          </a:ln>
        </p:spPr>
      </p:pic>
      <p:sp>
        <p:nvSpPr>
          <p:cNvPr id="1209" name="baskets"/>
          <p:cNvSpPr txBox="1"/>
          <p:nvPr/>
        </p:nvSpPr>
        <p:spPr>
          <a:xfrm>
            <a:off x="11430000" y="6959600"/>
            <a:ext cx="753877" cy="317500"/>
          </a:xfrm>
          <a:prstGeom prst="rect">
            <a:avLst/>
          </a:prstGeom>
          <a:solidFill>
            <a:srgbClr val="FFC677"/>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1400" b="1" i="0">
                <a:solidFill>
                  <a:srgbClr val="000000"/>
                </a:solidFill>
              </a:defRPr>
            </a:lvl1pPr>
          </a:lstStyle>
          <a:p>
            <a:r>
              <a:t>baskets</a:t>
            </a:r>
          </a:p>
        </p:txBody>
      </p:sp>
      <p:sp>
        <p:nvSpPr>
          <p:cNvPr id="1210" name="7"/>
          <p:cNvSpPr txBox="1"/>
          <p:nvPr/>
        </p:nvSpPr>
        <p:spPr>
          <a:xfrm>
            <a:off x="11087100" y="6959600"/>
            <a:ext cx="210580" cy="317500"/>
          </a:xfrm>
          <a:prstGeom prst="rect">
            <a:avLst/>
          </a:prstGeom>
          <a:solidFill>
            <a:srgbClr val="EECB7D"/>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1400" b="1" i="0">
                <a:solidFill>
                  <a:srgbClr val="000000"/>
                </a:solidFill>
              </a:defRPr>
            </a:lvl1pPr>
          </a:lstStyle>
          <a:p>
            <a:r>
              <a:t>7</a:t>
            </a:r>
          </a:p>
        </p:txBody>
      </p:sp>
      <p:sp>
        <p:nvSpPr>
          <p:cNvPr id="1211" name="15"/>
          <p:cNvSpPr txBox="1"/>
          <p:nvPr/>
        </p:nvSpPr>
        <p:spPr>
          <a:xfrm>
            <a:off x="7772400" y="6019800"/>
            <a:ext cx="306859" cy="317500"/>
          </a:xfrm>
          <a:prstGeom prst="rect">
            <a:avLst/>
          </a:prstGeom>
          <a:solidFill>
            <a:srgbClr val="EECB7D"/>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1400" b="1" i="0">
                <a:solidFill>
                  <a:srgbClr val="000000"/>
                </a:solidFill>
              </a:defRPr>
            </a:lvl1pPr>
          </a:lstStyle>
          <a:p>
            <a:r>
              <a:t>15</a:t>
            </a:r>
          </a:p>
        </p:txBody>
      </p:sp>
      <p:sp>
        <p:nvSpPr>
          <p:cNvPr id="1212" name="4. When reading an ordered pair to put on a graph, which number has you following which axis?"/>
          <p:cNvSpPr txBox="1"/>
          <p:nvPr/>
        </p:nvSpPr>
        <p:spPr>
          <a:xfrm>
            <a:off x="635000" y="8177337"/>
            <a:ext cx="10718800"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rPr dirty="0"/>
              <a:t>4. When reading an ordered pair to put on a graph, which number has you following which axis?</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3" name="Week 7, Day 4"/>
          <p:cNvSpPr txBox="1">
            <a:spLocks noGrp="1"/>
          </p:cNvSpPr>
          <p:nvPr>
            <p:ph type="title"/>
          </p:nvPr>
        </p:nvSpPr>
        <p:spPr>
          <a:prstGeom prst="rect">
            <a:avLst/>
          </a:prstGeom>
        </p:spPr>
        <p:txBody>
          <a:bodyPr/>
          <a:lstStyle/>
          <a:p>
            <a:r>
              <a:t>Week 7, Day 4</a:t>
            </a:r>
          </a:p>
        </p:txBody>
      </p:sp>
      <p:sp>
        <p:nvSpPr>
          <p:cNvPr id="1234" name="5. What would correctly represent x ≥ -2"/>
          <p:cNvSpPr txBox="1"/>
          <p:nvPr/>
        </p:nvSpPr>
        <p:spPr>
          <a:xfrm>
            <a:off x="5828146" y="6953250"/>
            <a:ext cx="6540501"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000" i="0"/>
            </a:pPr>
            <a:r>
              <a:rPr sz="3600"/>
              <a:t>5</a:t>
            </a:r>
            <a:r>
              <a:t>. </a:t>
            </a:r>
            <a:r>
              <a:rPr sz="2800"/>
              <a:t>What would correctly represent x ≥ -2</a:t>
            </a:r>
          </a:p>
        </p:txBody>
      </p:sp>
      <p:pic>
        <p:nvPicPr>
          <p:cNvPr id="1235" name="Screen Shot 2013-04-17 at 8.49.47 AM.png" descr="Screen Shot 2013-04-17 at 8.49.47 AM.png"/>
          <p:cNvPicPr>
            <a:picLocks noChangeAspect="1"/>
          </p:cNvPicPr>
          <p:nvPr/>
        </p:nvPicPr>
        <p:blipFill>
          <a:blip r:embed="rId2"/>
          <a:stretch>
            <a:fillRect/>
          </a:stretch>
        </p:blipFill>
        <p:spPr>
          <a:xfrm>
            <a:off x="5884007" y="7732048"/>
            <a:ext cx="6405686" cy="1054101"/>
          </a:xfrm>
          <a:prstGeom prst="rect">
            <a:avLst/>
          </a:prstGeom>
          <a:ln w="12700">
            <a:miter lim="400000"/>
          </a:ln>
        </p:spPr>
      </p:pic>
      <p:sp>
        <p:nvSpPr>
          <p:cNvPr id="1236" name="1"/>
          <p:cNvSpPr txBox="1"/>
          <p:nvPr/>
        </p:nvSpPr>
        <p:spPr>
          <a:xfrm>
            <a:off x="9863856" y="8266335"/>
            <a:ext cx="3937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1</a:t>
            </a:r>
          </a:p>
        </p:txBody>
      </p:sp>
      <p:sp>
        <p:nvSpPr>
          <p:cNvPr id="1237" name="0"/>
          <p:cNvSpPr txBox="1"/>
          <p:nvPr/>
        </p:nvSpPr>
        <p:spPr>
          <a:xfrm>
            <a:off x="8780251" y="8272685"/>
            <a:ext cx="4572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0</a:t>
            </a:r>
          </a:p>
        </p:txBody>
      </p:sp>
      <p:sp>
        <p:nvSpPr>
          <p:cNvPr id="1238" name="-1"/>
          <p:cNvSpPr txBox="1"/>
          <p:nvPr/>
        </p:nvSpPr>
        <p:spPr>
          <a:xfrm>
            <a:off x="7688002" y="8272685"/>
            <a:ext cx="4572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-1</a:t>
            </a:r>
          </a:p>
        </p:txBody>
      </p:sp>
      <p:sp>
        <p:nvSpPr>
          <p:cNvPr id="1239" name="-2"/>
          <p:cNvSpPr txBox="1"/>
          <p:nvPr/>
        </p:nvSpPr>
        <p:spPr>
          <a:xfrm>
            <a:off x="6722802" y="8272685"/>
            <a:ext cx="4572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-2</a:t>
            </a:r>
          </a:p>
        </p:txBody>
      </p:sp>
      <p:sp>
        <p:nvSpPr>
          <p:cNvPr id="1240" name="2"/>
          <p:cNvSpPr txBox="1"/>
          <p:nvPr/>
        </p:nvSpPr>
        <p:spPr>
          <a:xfrm>
            <a:off x="10799551" y="8272685"/>
            <a:ext cx="5207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2</a:t>
            </a:r>
          </a:p>
        </p:txBody>
      </p:sp>
      <p:sp>
        <p:nvSpPr>
          <p:cNvPr id="1241" name="4. Find the interquartile range for the following set of data.…"/>
          <p:cNvSpPr txBox="1"/>
          <p:nvPr/>
        </p:nvSpPr>
        <p:spPr>
          <a:xfrm>
            <a:off x="5778500" y="4997450"/>
            <a:ext cx="6642100" cy="1485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000" i="0"/>
            </a:pPr>
            <a:r>
              <a:rPr sz="3600"/>
              <a:t>4</a:t>
            </a:r>
            <a:r>
              <a:t>. Find the interquartile range for the following set of data.                  </a:t>
            </a:r>
          </a:p>
          <a:p>
            <a:pPr algn="l">
              <a:defRPr sz="3000" i="0"/>
            </a:pPr>
            <a:r>
              <a:t>                    8 5 6 9 8 7 9 5 8 6 7</a:t>
            </a:r>
          </a:p>
        </p:txBody>
      </p:sp>
      <p:sp>
        <p:nvSpPr>
          <p:cNvPr id="1242" name="1. (48 - 6) ÷ 7 + 5"/>
          <p:cNvSpPr txBox="1"/>
          <p:nvPr/>
        </p:nvSpPr>
        <p:spPr>
          <a:xfrm>
            <a:off x="622300" y="2616200"/>
            <a:ext cx="3486150"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i="0"/>
            </a:lvl1pPr>
          </a:lstStyle>
          <a:p>
            <a:r>
              <a:t>1. (48 - 6) ÷ 7 + 5 </a:t>
            </a:r>
          </a:p>
        </p:txBody>
      </p:sp>
      <p:sp>
        <p:nvSpPr>
          <p:cNvPr id="1243" name="2"/>
          <p:cNvSpPr txBox="1"/>
          <p:nvPr/>
        </p:nvSpPr>
        <p:spPr>
          <a:xfrm>
            <a:off x="3898900" y="2616200"/>
            <a:ext cx="210580" cy="317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1400" b="1" i="0"/>
            </a:lvl1pPr>
          </a:lstStyle>
          <a:p>
            <a:r>
              <a:t>2</a:t>
            </a:r>
          </a:p>
        </p:txBody>
      </p:sp>
      <p:sp>
        <p:nvSpPr>
          <p:cNvPr id="1244" name="3. The sum of forty and a number"/>
          <p:cNvSpPr txBox="1"/>
          <p:nvPr/>
        </p:nvSpPr>
        <p:spPr>
          <a:xfrm>
            <a:off x="5676900" y="2609850"/>
            <a:ext cx="6146800" cy="1143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i="0"/>
            </a:lvl1pPr>
          </a:lstStyle>
          <a:p>
            <a:r>
              <a:t>3. The sum of forty and a number</a:t>
            </a:r>
          </a:p>
        </p:txBody>
      </p:sp>
      <p:sp>
        <p:nvSpPr>
          <p:cNvPr id="1245" name="2. John took his younger cousins for ice cream.  He was determined not to spend over $5.  Does he have enough for two ice cream sandwiches, one sundae, and two scoops of ice cream? If not, how much is needed?"/>
          <p:cNvSpPr txBox="1"/>
          <p:nvPr/>
        </p:nvSpPr>
        <p:spPr>
          <a:xfrm>
            <a:off x="622300" y="4064000"/>
            <a:ext cx="5041900" cy="306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i="0"/>
            </a:pPr>
            <a:r>
              <a:rPr dirty="0"/>
              <a:t>2.</a:t>
            </a:r>
            <a:r>
              <a:rPr sz="2800" dirty="0"/>
              <a:t> John took his younger cousins for ice cream.  He was determined not to spend over $5.  Does he have enough for two ice cream sandwiches, one sundae, and two scoops of ice cream? If not, how much is needed? </a:t>
            </a:r>
          </a:p>
        </p:txBody>
      </p:sp>
      <p:pic>
        <p:nvPicPr>
          <p:cNvPr id="1246" name="Screen Shot 2013-03-14 at 3.55.56 PM.png" descr="Screen Shot 2013-03-14 at 3.55.56 PM.png"/>
          <p:cNvPicPr>
            <a:picLocks noChangeAspect="1"/>
          </p:cNvPicPr>
          <p:nvPr/>
        </p:nvPicPr>
        <p:blipFill>
          <a:blip r:embed="rId3"/>
          <a:stretch>
            <a:fillRect/>
          </a:stretch>
        </p:blipFill>
        <p:spPr>
          <a:xfrm>
            <a:off x="673100" y="7327900"/>
            <a:ext cx="3594100" cy="1625600"/>
          </a:xfrm>
          <a:prstGeom prst="rect">
            <a:avLst/>
          </a:prstGeom>
          <a:ln w="12700">
            <a:miter lim="400000"/>
          </a:ln>
        </p:spPr>
      </p:pic>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 name="Friday Five"/>
          <p:cNvSpPr txBox="1">
            <a:spLocks noGrp="1"/>
          </p:cNvSpPr>
          <p:nvPr>
            <p:ph type="title"/>
          </p:nvPr>
        </p:nvSpPr>
        <p:spPr>
          <a:prstGeom prst="rect">
            <a:avLst/>
          </a:prstGeom>
        </p:spPr>
        <p:txBody>
          <a:bodyPr/>
          <a:lstStyle/>
          <a:p>
            <a:r>
              <a:t>Friday Five</a:t>
            </a:r>
          </a:p>
        </p:txBody>
      </p:sp>
      <p:sp>
        <p:nvSpPr>
          <p:cNvPr id="1270" name="2. What would correctly represent x &lt; 2?"/>
          <p:cNvSpPr txBox="1"/>
          <p:nvPr/>
        </p:nvSpPr>
        <p:spPr>
          <a:xfrm>
            <a:off x="633846" y="4660900"/>
            <a:ext cx="6540501"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000" i="0"/>
            </a:lvl1pPr>
          </a:lstStyle>
          <a:p>
            <a:r>
              <a:t>2. What would correctly represent x &lt; 2?</a:t>
            </a:r>
          </a:p>
        </p:txBody>
      </p:sp>
      <p:pic>
        <p:nvPicPr>
          <p:cNvPr id="1271" name="Screen Shot 2013-04-17 at 8.49.47 AM.png" descr="Screen Shot 2013-04-17 at 8.49.47 AM.png"/>
          <p:cNvPicPr>
            <a:picLocks noChangeAspect="1"/>
          </p:cNvPicPr>
          <p:nvPr/>
        </p:nvPicPr>
        <p:blipFill>
          <a:blip r:embed="rId2"/>
          <a:stretch>
            <a:fillRect/>
          </a:stretch>
        </p:blipFill>
        <p:spPr>
          <a:xfrm>
            <a:off x="689707" y="5395248"/>
            <a:ext cx="6405686" cy="1054101"/>
          </a:xfrm>
          <a:prstGeom prst="rect">
            <a:avLst/>
          </a:prstGeom>
          <a:ln w="12700">
            <a:miter lim="400000"/>
          </a:ln>
        </p:spPr>
      </p:pic>
      <p:sp>
        <p:nvSpPr>
          <p:cNvPr id="1272" name="1"/>
          <p:cNvSpPr txBox="1"/>
          <p:nvPr/>
        </p:nvSpPr>
        <p:spPr>
          <a:xfrm>
            <a:off x="4669556" y="5929535"/>
            <a:ext cx="3937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1</a:t>
            </a:r>
          </a:p>
        </p:txBody>
      </p:sp>
      <p:sp>
        <p:nvSpPr>
          <p:cNvPr id="1273" name="0"/>
          <p:cNvSpPr txBox="1"/>
          <p:nvPr/>
        </p:nvSpPr>
        <p:spPr>
          <a:xfrm>
            <a:off x="3585951" y="5935885"/>
            <a:ext cx="4572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0</a:t>
            </a:r>
          </a:p>
        </p:txBody>
      </p:sp>
      <p:sp>
        <p:nvSpPr>
          <p:cNvPr id="1274" name="-1"/>
          <p:cNvSpPr txBox="1"/>
          <p:nvPr/>
        </p:nvSpPr>
        <p:spPr>
          <a:xfrm>
            <a:off x="2493702" y="5935885"/>
            <a:ext cx="4572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-1</a:t>
            </a:r>
          </a:p>
        </p:txBody>
      </p:sp>
      <p:sp>
        <p:nvSpPr>
          <p:cNvPr id="1275" name="-2"/>
          <p:cNvSpPr txBox="1"/>
          <p:nvPr/>
        </p:nvSpPr>
        <p:spPr>
          <a:xfrm>
            <a:off x="1528502" y="5935885"/>
            <a:ext cx="4572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-2</a:t>
            </a:r>
          </a:p>
        </p:txBody>
      </p:sp>
      <p:sp>
        <p:nvSpPr>
          <p:cNvPr id="1276" name="2"/>
          <p:cNvSpPr txBox="1"/>
          <p:nvPr/>
        </p:nvSpPr>
        <p:spPr>
          <a:xfrm>
            <a:off x="5605251" y="5935885"/>
            <a:ext cx="5207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2</a:t>
            </a:r>
          </a:p>
        </p:txBody>
      </p:sp>
      <p:sp>
        <p:nvSpPr>
          <p:cNvPr id="1277" name="3. Find Quartiles 1, 2, and 3 average for the following set of data.…"/>
          <p:cNvSpPr txBox="1"/>
          <p:nvPr/>
        </p:nvSpPr>
        <p:spPr>
          <a:xfrm>
            <a:off x="635000" y="6470650"/>
            <a:ext cx="6350000" cy="120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2600" i="0"/>
            </a:pPr>
            <a:r>
              <a:t>3. Find Quartiles 1, 2, and 3 average for the following set of data.</a:t>
            </a:r>
          </a:p>
          <a:p>
            <a:pPr>
              <a:defRPr sz="2600" i="0"/>
            </a:pPr>
            <a:r>
              <a:t>8 5 6 9 8 7 9 5 8 6 7</a:t>
            </a:r>
          </a:p>
        </p:txBody>
      </p:sp>
      <p:sp>
        <p:nvSpPr>
          <p:cNvPr id="1278" name="1. What are four signs which represent inequalities? Label what they stand for."/>
          <p:cNvSpPr txBox="1"/>
          <p:nvPr/>
        </p:nvSpPr>
        <p:spPr>
          <a:xfrm>
            <a:off x="619943" y="2733675"/>
            <a:ext cx="11747501"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rPr dirty="0"/>
              <a:t>1. What are four signs which represent inequalities? Label what they stand for.</a:t>
            </a:r>
          </a:p>
        </p:txBody>
      </p:sp>
      <p:sp>
        <p:nvSpPr>
          <p:cNvPr id="1279" name="4. John took his younger cousins for ice cream.  He was determined not to spend over $5.  Does he have enough for two ice cream sandwiches, one sundae, and two scoops of ice cream? If not, how much is needed?"/>
          <p:cNvSpPr txBox="1"/>
          <p:nvPr/>
        </p:nvSpPr>
        <p:spPr>
          <a:xfrm>
            <a:off x="7213600" y="3200400"/>
            <a:ext cx="5181600" cy="306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i="0"/>
            </a:pPr>
            <a:r>
              <a:rPr sz="2800"/>
              <a:t>4</a:t>
            </a:r>
            <a:r>
              <a:t>.</a:t>
            </a:r>
            <a:r>
              <a:rPr sz="2800"/>
              <a:t> John took his younger cousins for ice cream.  He was determined not to spend over $5.  Does he have enough for two ice cream sandwiches, one sundae, and two scoops of ice cream? If not, how much is needed? </a:t>
            </a:r>
          </a:p>
        </p:txBody>
      </p:sp>
      <p:pic>
        <p:nvPicPr>
          <p:cNvPr id="1280" name="Screen Shot 2013-03-14 at 3.55.56 PM.png" descr="Screen Shot 2013-03-14 at 3.55.56 PM.png"/>
          <p:cNvPicPr>
            <a:picLocks noChangeAspect="1"/>
          </p:cNvPicPr>
          <p:nvPr/>
        </p:nvPicPr>
        <p:blipFill>
          <a:blip r:embed="rId3"/>
          <a:stretch>
            <a:fillRect/>
          </a:stretch>
        </p:blipFill>
        <p:spPr>
          <a:xfrm>
            <a:off x="8007350" y="6470650"/>
            <a:ext cx="3594100" cy="1625600"/>
          </a:xfrm>
          <a:prstGeom prst="rect">
            <a:avLst/>
          </a:prstGeom>
          <a:ln w="12700">
            <a:miter lim="400000"/>
          </a:ln>
        </p:spPr>
      </p:pic>
      <p:sp>
        <p:nvSpPr>
          <p:cNvPr id="1281" name="5. 1344 oz = ____ gal ____qt ____ cups"/>
          <p:cNvSpPr txBox="1"/>
          <p:nvPr/>
        </p:nvSpPr>
        <p:spPr>
          <a:xfrm>
            <a:off x="6009456" y="8195375"/>
            <a:ext cx="5852344"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t>5. 1344 oz = ____ gal ____qt ____ cups</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5" name="Daily Math Review"/>
          <p:cNvSpPr txBox="1">
            <a:spLocks noGrp="1"/>
          </p:cNvSpPr>
          <p:nvPr>
            <p:ph type="title"/>
          </p:nvPr>
        </p:nvSpPr>
        <p:spPr>
          <a:prstGeom prst="rect">
            <a:avLst/>
          </a:prstGeom>
        </p:spPr>
        <p:txBody>
          <a:bodyPr/>
          <a:lstStyle/>
          <a:p>
            <a:r>
              <a:t>Daily Math Review</a:t>
            </a:r>
          </a:p>
        </p:txBody>
      </p:sp>
      <p:sp>
        <p:nvSpPr>
          <p:cNvPr id="1306" name="6th grade…"/>
          <p:cNvSpPr txBox="1">
            <a:spLocks noGrp="1"/>
          </p:cNvSpPr>
          <p:nvPr>
            <p:ph type="body" sz="quarter" idx="1"/>
          </p:nvPr>
        </p:nvSpPr>
        <p:spPr>
          <a:xfrm>
            <a:off x="1143000" y="4965700"/>
            <a:ext cx="10718800" cy="1689100"/>
          </a:xfrm>
          <a:prstGeom prst="rect">
            <a:avLst/>
          </a:prstGeom>
        </p:spPr>
        <p:txBody>
          <a:bodyPr/>
          <a:lstStyle/>
          <a:p>
            <a:r>
              <a:t>6th grade</a:t>
            </a:r>
          </a:p>
          <a:p>
            <a:r>
              <a:t>Benchmark 4</a:t>
            </a:r>
          </a:p>
          <a:p>
            <a:r>
              <a:t>Week 8</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8" name="Week 8, Day 1"/>
          <p:cNvSpPr txBox="1">
            <a:spLocks noGrp="1"/>
          </p:cNvSpPr>
          <p:nvPr>
            <p:ph type="title"/>
          </p:nvPr>
        </p:nvSpPr>
        <p:spPr>
          <a:prstGeom prst="rect">
            <a:avLst/>
          </a:prstGeom>
        </p:spPr>
        <p:txBody>
          <a:bodyPr/>
          <a:lstStyle/>
          <a:p>
            <a:r>
              <a:t>Week 8, Day 1</a:t>
            </a:r>
          </a:p>
        </p:txBody>
      </p:sp>
      <p:sp>
        <p:nvSpPr>
          <p:cNvPr id="1309" name="2. What would correctly represent x &gt; 3"/>
          <p:cNvSpPr txBox="1"/>
          <p:nvPr/>
        </p:nvSpPr>
        <p:spPr>
          <a:xfrm>
            <a:off x="633846" y="3378200"/>
            <a:ext cx="6227416"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i="0"/>
            </a:lvl1pPr>
          </a:lstStyle>
          <a:p>
            <a:r>
              <a:t>2. What would correctly represent x &gt; 3</a:t>
            </a:r>
          </a:p>
        </p:txBody>
      </p:sp>
      <p:pic>
        <p:nvPicPr>
          <p:cNvPr id="1310" name="Screen Shot 2013-04-14 at 12.26.25 PM.png" descr="Screen Shot 2013-04-14 at 12.26.25 PM.png"/>
          <p:cNvPicPr>
            <a:picLocks noChangeAspect="1"/>
          </p:cNvPicPr>
          <p:nvPr/>
        </p:nvPicPr>
        <p:blipFill>
          <a:blip r:embed="rId2"/>
          <a:stretch>
            <a:fillRect/>
          </a:stretch>
        </p:blipFill>
        <p:spPr>
          <a:xfrm>
            <a:off x="685800" y="4380740"/>
            <a:ext cx="6299200" cy="458720"/>
          </a:xfrm>
          <a:prstGeom prst="rect">
            <a:avLst/>
          </a:prstGeom>
          <a:ln w="12700">
            <a:miter lim="400000"/>
          </a:ln>
        </p:spPr>
      </p:pic>
      <p:sp>
        <p:nvSpPr>
          <p:cNvPr id="1311" name="4. How many students brought more than 2 cans of food to donate to the food bank if each x represents one student?"/>
          <p:cNvSpPr txBox="1"/>
          <p:nvPr/>
        </p:nvSpPr>
        <p:spPr>
          <a:xfrm>
            <a:off x="7493000" y="2609850"/>
            <a:ext cx="4889500" cy="1828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000" i="0"/>
            </a:lvl1pPr>
          </a:lstStyle>
          <a:p>
            <a:r>
              <a:t>4. How many students brought more than 2 cans of food to donate to the food bank if each x represents one student?</a:t>
            </a:r>
          </a:p>
        </p:txBody>
      </p:sp>
      <p:pic>
        <p:nvPicPr>
          <p:cNvPr id="1312" name="Screen Shot 2013-03-23 at 2.31.16 PM.png" descr="Screen Shot 2013-03-23 at 2.31.16 PM.png"/>
          <p:cNvPicPr>
            <a:picLocks noChangeAspect="1"/>
          </p:cNvPicPr>
          <p:nvPr/>
        </p:nvPicPr>
        <p:blipFill>
          <a:blip r:embed="rId3"/>
          <a:stretch>
            <a:fillRect/>
          </a:stretch>
        </p:blipFill>
        <p:spPr>
          <a:xfrm>
            <a:off x="7857684" y="4774430"/>
            <a:ext cx="3948135" cy="2566939"/>
          </a:xfrm>
          <a:prstGeom prst="rect">
            <a:avLst/>
          </a:prstGeom>
          <a:ln w="12700">
            <a:miter lim="400000"/>
          </a:ln>
        </p:spPr>
      </p:pic>
      <p:pic>
        <p:nvPicPr>
          <p:cNvPr id="1313" name="Screen Shot 2013-03-23 at 3.03.28 PM.png" descr="Screen Shot 2013-03-23 at 3.03.28 PM.png"/>
          <p:cNvPicPr>
            <a:picLocks noChangeAspect="1"/>
          </p:cNvPicPr>
          <p:nvPr/>
        </p:nvPicPr>
        <p:blipFill>
          <a:blip r:embed="rId4"/>
          <a:srcRect l="930" t="47" r="2790"/>
          <a:stretch>
            <a:fillRect/>
          </a:stretch>
        </p:blipFill>
        <p:spPr>
          <a:xfrm>
            <a:off x="4813300" y="6991350"/>
            <a:ext cx="2628900" cy="2197100"/>
          </a:xfrm>
          <a:prstGeom prst="rect">
            <a:avLst/>
          </a:prstGeom>
          <a:ln w="12700">
            <a:miter lim="400000"/>
          </a:ln>
        </p:spPr>
      </p:pic>
      <p:sp>
        <p:nvSpPr>
          <p:cNvPr id="1314" name="3. An ice cream shop wanted to know the…"/>
          <p:cNvSpPr txBox="1"/>
          <p:nvPr/>
        </p:nvSpPr>
        <p:spPr>
          <a:xfrm>
            <a:off x="609600" y="5175250"/>
            <a:ext cx="64897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2800" i="0"/>
            </a:pPr>
            <a:r>
              <a:t>3. An ice cream shop wanted to know the </a:t>
            </a:r>
          </a:p>
          <a:p>
            <a:pPr algn="l">
              <a:defRPr sz="2800" i="0"/>
            </a:pPr>
            <a:r>
              <a:t>number of scoops that customers ordered </a:t>
            </a:r>
          </a:p>
          <a:p>
            <a:pPr algn="l">
              <a:defRPr sz="2800" i="0"/>
            </a:pPr>
            <a:r>
              <a:t>over the last month. Use the info in the </a:t>
            </a:r>
          </a:p>
          <a:p>
            <a:pPr algn="l">
              <a:defRPr sz="2800" i="0"/>
            </a:pPr>
            <a:r>
              <a:t>chart to fill in the line plot.</a:t>
            </a:r>
          </a:p>
        </p:txBody>
      </p:sp>
      <p:pic>
        <p:nvPicPr>
          <p:cNvPr id="1315" name="Screen Shot 2013-03-23 at 3.04.20 PM.png" descr="Screen Shot 2013-03-23 at 3.04.20 PM.png"/>
          <p:cNvPicPr>
            <a:picLocks noChangeAspect="1"/>
          </p:cNvPicPr>
          <p:nvPr/>
        </p:nvPicPr>
        <p:blipFill>
          <a:blip r:embed="rId5"/>
          <a:stretch>
            <a:fillRect/>
          </a:stretch>
        </p:blipFill>
        <p:spPr>
          <a:xfrm>
            <a:off x="609600" y="7238240"/>
            <a:ext cx="3093431" cy="2197100"/>
          </a:xfrm>
          <a:prstGeom prst="rect">
            <a:avLst/>
          </a:prstGeom>
          <a:ln w="12700">
            <a:miter lim="400000"/>
          </a:ln>
        </p:spPr>
      </p:pic>
      <p:sp>
        <p:nvSpPr>
          <p:cNvPr id="1316" name="scoops"/>
          <p:cNvSpPr txBox="1"/>
          <p:nvPr/>
        </p:nvSpPr>
        <p:spPr>
          <a:xfrm>
            <a:off x="1482284" y="6870700"/>
            <a:ext cx="508001" cy="241300"/>
          </a:xfrm>
          <a:prstGeom prst="rect">
            <a:avLst/>
          </a:prstGeom>
          <a:solidFill>
            <a:srgbClr val="CDC0F3"/>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1000" i="0">
                <a:solidFill>
                  <a:srgbClr val="000000"/>
                </a:solidFill>
                <a:latin typeface="Arial"/>
                <a:ea typeface="Arial"/>
                <a:cs typeface="Arial"/>
                <a:sym typeface="Arial"/>
              </a:defRPr>
            </a:lvl1pPr>
          </a:lstStyle>
          <a:p>
            <a:r>
              <a:t>scoops</a:t>
            </a:r>
          </a:p>
        </p:txBody>
      </p:sp>
      <p:sp>
        <p:nvSpPr>
          <p:cNvPr id="1317" name="6"/>
          <p:cNvSpPr txBox="1"/>
          <p:nvPr/>
        </p:nvSpPr>
        <p:spPr>
          <a:xfrm>
            <a:off x="2724881" y="7677150"/>
            <a:ext cx="199059" cy="279400"/>
          </a:xfrm>
          <a:prstGeom prst="rect">
            <a:avLst/>
          </a:prstGeom>
          <a:solidFill>
            <a:srgbClr val="E9E7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200" i="0">
                <a:solidFill>
                  <a:srgbClr val="000000"/>
                </a:solidFill>
                <a:latin typeface="Arial"/>
                <a:ea typeface="Arial"/>
                <a:cs typeface="Arial"/>
                <a:sym typeface="Arial"/>
              </a:defRPr>
            </a:lvl1pPr>
          </a:lstStyle>
          <a:p>
            <a:r>
              <a:t>6</a:t>
            </a:r>
          </a:p>
        </p:txBody>
      </p:sp>
      <p:sp>
        <p:nvSpPr>
          <p:cNvPr id="1318" name="1. 8(4)-7(24÷8)+2"/>
          <p:cNvSpPr txBox="1"/>
          <p:nvPr/>
        </p:nvSpPr>
        <p:spPr>
          <a:xfrm>
            <a:off x="622300" y="2609850"/>
            <a:ext cx="2821112"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i="0"/>
            </a:lvl1pPr>
          </a:lstStyle>
          <a:p>
            <a:r>
              <a:t>1. 8(4)-7(24÷8)+2</a:t>
            </a:r>
          </a:p>
        </p:txBody>
      </p:sp>
      <p:sp>
        <p:nvSpPr>
          <p:cNvPr id="1319" name="5. The product of 7 and a number increased by six"/>
          <p:cNvSpPr txBox="1"/>
          <p:nvPr/>
        </p:nvSpPr>
        <p:spPr>
          <a:xfrm>
            <a:off x="7696200" y="7677150"/>
            <a:ext cx="4686300" cy="965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000" i="0"/>
            </a:lvl1pPr>
          </a:lstStyle>
          <a:p>
            <a:r>
              <a:rPr dirty="0"/>
              <a:t>5. The product of 7 and a number increased by six</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2" name="Week 8, Day 2"/>
          <p:cNvSpPr txBox="1">
            <a:spLocks noGrp="1"/>
          </p:cNvSpPr>
          <p:nvPr>
            <p:ph type="title"/>
          </p:nvPr>
        </p:nvSpPr>
        <p:spPr>
          <a:prstGeom prst="rect">
            <a:avLst/>
          </a:prstGeom>
        </p:spPr>
        <p:txBody>
          <a:bodyPr/>
          <a:lstStyle/>
          <a:p>
            <a:r>
              <a:t>Week 8, Day 2</a:t>
            </a:r>
          </a:p>
        </p:txBody>
      </p:sp>
      <p:sp>
        <p:nvSpPr>
          <p:cNvPr id="1343" name="5. Write an inequality to represent the following situation:…"/>
          <p:cNvSpPr txBox="1"/>
          <p:nvPr/>
        </p:nvSpPr>
        <p:spPr>
          <a:xfrm>
            <a:off x="6299199" y="5441950"/>
            <a:ext cx="6705601" cy="1752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000" i="0"/>
            </a:pPr>
            <a:r>
              <a:rPr dirty="0"/>
              <a:t>5. </a:t>
            </a:r>
            <a:r>
              <a:rPr sz="2800" dirty="0"/>
              <a:t>Write an inequality to represent the following situation: </a:t>
            </a:r>
          </a:p>
          <a:p>
            <a:pPr algn="l">
              <a:defRPr sz="3000" i="0"/>
            </a:pPr>
            <a:r>
              <a:rPr sz="2800" dirty="0"/>
              <a:t>The trampoline allows jumpers who weigh up to 250 pounds.</a:t>
            </a:r>
          </a:p>
        </p:txBody>
      </p:sp>
      <p:pic>
        <p:nvPicPr>
          <p:cNvPr id="1344" name="Screen Shot 2013-04-17 at 8.49.47 AM.png" descr="Screen Shot 2013-04-17 at 8.49.47 AM.png"/>
          <p:cNvPicPr>
            <a:picLocks noChangeAspect="1"/>
          </p:cNvPicPr>
          <p:nvPr/>
        </p:nvPicPr>
        <p:blipFill>
          <a:blip r:embed="rId2"/>
          <a:stretch>
            <a:fillRect/>
          </a:stretch>
        </p:blipFill>
        <p:spPr>
          <a:xfrm>
            <a:off x="5884007" y="7732048"/>
            <a:ext cx="6405686" cy="1054101"/>
          </a:xfrm>
          <a:prstGeom prst="rect">
            <a:avLst/>
          </a:prstGeom>
          <a:ln w="12700">
            <a:miter lim="400000"/>
          </a:ln>
        </p:spPr>
      </p:pic>
      <p:sp>
        <p:nvSpPr>
          <p:cNvPr id="1345" name="250"/>
          <p:cNvSpPr txBox="1"/>
          <p:nvPr/>
        </p:nvSpPr>
        <p:spPr>
          <a:xfrm>
            <a:off x="9795805" y="8297254"/>
            <a:ext cx="538089" cy="385392"/>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000" i="0">
                <a:solidFill>
                  <a:srgbClr val="000000"/>
                </a:solidFill>
                <a:latin typeface="Arial"/>
                <a:ea typeface="Arial"/>
                <a:cs typeface="Arial"/>
                <a:sym typeface="Arial"/>
              </a:defRPr>
            </a:lvl1pPr>
          </a:lstStyle>
          <a:p>
            <a:r>
              <a:t>250</a:t>
            </a:r>
          </a:p>
        </p:txBody>
      </p:sp>
      <p:sp>
        <p:nvSpPr>
          <p:cNvPr id="1346" name="200"/>
          <p:cNvSpPr txBox="1"/>
          <p:nvPr/>
        </p:nvSpPr>
        <p:spPr>
          <a:xfrm>
            <a:off x="8826500" y="8303604"/>
            <a:ext cx="538089" cy="385392"/>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000" i="0">
                <a:solidFill>
                  <a:srgbClr val="000000"/>
                </a:solidFill>
                <a:latin typeface="Arial"/>
                <a:ea typeface="Arial"/>
                <a:cs typeface="Arial"/>
                <a:sym typeface="Arial"/>
              </a:defRPr>
            </a:lvl1pPr>
          </a:lstStyle>
          <a:p>
            <a:r>
              <a:t>200</a:t>
            </a:r>
          </a:p>
        </p:txBody>
      </p:sp>
      <p:sp>
        <p:nvSpPr>
          <p:cNvPr id="1347" name="150"/>
          <p:cNvSpPr txBox="1"/>
          <p:nvPr/>
        </p:nvSpPr>
        <p:spPr>
          <a:xfrm>
            <a:off x="7683500" y="8303604"/>
            <a:ext cx="538089" cy="385392"/>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000" i="0">
                <a:solidFill>
                  <a:srgbClr val="000000"/>
                </a:solidFill>
                <a:latin typeface="Arial"/>
                <a:ea typeface="Arial"/>
                <a:cs typeface="Arial"/>
                <a:sym typeface="Arial"/>
              </a:defRPr>
            </a:lvl1pPr>
          </a:lstStyle>
          <a:p>
            <a:r>
              <a:t>150</a:t>
            </a:r>
          </a:p>
        </p:txBody>
      </p:sp>
      <p:sp>
        <p:nvSpPr>
          <p:cNvPr id="1348" name="100"/>
          <p:cNvSpPr txBox="1"/>
          <p:nvPr/>
        </p:nvSpPr>
        <p:spPr>
          <a:xfrm>
            <a:off x="6718300" y="8303604"/>
            <a:ext cx="538089" cy="385392"/>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000" i="0">
                <a:solidFill>
                  <a:srgbClr val="000000"/>
                </a:solidFill>
                <a:latin typeface="Arial"/>
                <a:ea typeface="Arial"/>
                <a:cs typeface="Arial"/>
                <a:sym typeface="Arial"/>
              </a:defRPr>
            </a:lvl1pPr>
          </a:lstStyle>
          <a:p>
            <a:r>
              <a:t>100</a:t>
            </a:r>
          </a:p>
        </p:txBody>
      </p:sp>
      <p:sp>
        <p:nvSpPr>
          <p:cNvPr id="1349" name="300"/>
          <p:cNvSpPr txBox="1"/>
          <p:nvPr/>
        </p:nvSpPr>
        <p:spPr>
          <a:xfrm>
            <a:off x="10769600" y="8303604"/>
            <a:ext cx="538089" cy="385392"/>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000" i="0">
                <a:solidFill>
                  <a:srgbClr val="000000"/>
                </a:solidFill>
                <a:latin typeface="Arial"/>
                <a:ea typeface="Arial"/>
                <a:cs typeface="Arial"/>
                <a:sym typeface="Arial"/>
              </a:defRPr>
            </a:lvl1pPr>
          </a:lstStyle>
          <a:p>
            <a:r>
              <a:t>300</a:t>
            </a:r>
          </a:p>
        </p:txBody>
      </p:sp>
      <p:sp>
        <p:nvSpPr>
          <p:cNvPr id="1350" name="1. Starling has $250 in her bank account at the beginning of the second semester.  Her goal is to have at least $150 in the account when school lets out for summer.  She withdraws $8 each week for food and movie rentals. Write an inequality problem based on the above information."/>
          <p:cNvSpPr txBox="1"/>
          <p:nvPr/>
        </p:nvSpPr>
        <p:spPr>
          <a:xfrm>
            <a:off x="622300" y="2622550"/>
            <a:ext cx="117729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1. Starling has $250 in her bank account at the beginning of the second semester.  Her goal is to have at least $150 in the account when school lets out for summer.  She withdraws $8 each week for food and movie rentals. Write an inequality problem based on the above information.</a:t>
            </a:r>
          </a:p>
        </p:txBody>
      </p:sp>
      <p:sp>
        <p:nvSpPr>
          <p:cNvPr id="1351" name="2. Write out the algebraic equation and solve: The quotient of a number and thirty is equal to 6."/>
          <p:cNvSpPr txBox="1"/>
          <p:nvPr/>
        </p:nvSpPr>
        <p:spPr>
          <a:xfrm>
            <a:off x="622300" y="4584700"/>
            <a:ext cx="11772900"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2. Write out the algebraic equation and solve: The quotient of a number and thirty is equal to 6.</a:t>
            </a:r>
          </a:p>
        </p:txBody>
      </p:sp>
      <p:sp>
        <p:nvSpPr>
          <p:cNvPr id="1352" name="3. 26 ÷ 2 + 4 (8 + 3 - 4 x 2  ) + 17"/>
          <p:cNvSpPr txBox="1"/>
          <p:nvPr/>
        </p:nvSpPr>
        <p:spPr>
          <a:xfrm>
            <a:off x="609600" y="5810250"/>
            <a:ext cx="4981402"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t>3. 26 ÷ 2 + 4 (8 + 3 - 4 x 2  ) + 17</a:t>
            </a:r>
          </a:p>
        </p:txBody>
      </p:sp>
      <p:sp>
        <p:nvSpPr>
          <p:cNvPr id="1353" name="2"/>
          <p:cNvSpPr txBox="1"/>
          <p:nvPr/>
        </p:nvSpPr>
        <p:spPr>
          <a:xfrm>
            <a:off x="4445000" y="5734050"/>
            <a:ext cx="210580" cy="317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1400" b="1" i="0"/>
            </a:lvl1pPr>
          </a:lstStyle>
          <a:p>
            <a:r>
              <a:t>2</a:t>
            </a:r>
          </a:p>
        </p:txBody>
      </p:sp>
      <p:sp>
        <p:nvSpPr>
          <p:cNvPr id="1354" name="4. Range:"/>
          <p:cNvSpPr txBox="1"/>
          <p:nvPr/>
        </p:nvSpPr>
        <p:spPr>
          <a:xfrm>
            <a:off x="660400" y="8007350"/>
            <a:ext cx="1495897"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t>4. Range:</a:t>
            </a:r>
          </a:p>
        </p:txBody>
      </p:sp>
      <p:sp>
        <p:nvSpPr>
          <p:cNvPr id="1355" name="87, 96, 83, 84, 90, 99, 85, 81, 90"/>
          <p:cNvSpPr txBox="1"/>
          <p:nvPr/>
        </p:nvSpPr>
        <p:spPr>
          <a:xfrm>
            <a:off x="580911" y="7478048"/>
            <a:ext cx="4737100"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rPr dirty="0"/>
              <a:t>87, 96, 83, 84, 90, 99, 85, 81, 90</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9" name="Week 8, Day 3"/>
          <p:cNvSpPr txBox="1">
            <a:spLocks noGrp="1"/>
          </p:cNvSpPr>
          <p:nvPr>
            <p:ph type="title"/>
          </p:nvPr>
        </p:nvSpPr>
        <p:spPr>
          <a:prstGeom prst="rect">
            <a:avLst/>
          </a:prstGeom>
        </p:spPr>
        <p:txBody>
          <a:bodyPr/>
          <a:lstStyle/>
          <a:p>
            <a:r>
              <a:t>Week 8, Day 3</a:t>
            </a:r>
          </a:p>
        </p:txBody>
      </p:sp>
      <p:sp>
        <p:nvSpPr>
          <p:cNvPr id="1380" name="3. Compare 6 and 8 as inequalities."/>
          <p:cNvSpPr txBox="1"/>
          <p:nvPr/>
        </p:nvSpPr>
        <p:spPr>
          <a:xfrm>
            <a:off x="646546" y="6388100"/>
            <a:ext cx="7035801"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000" i="0"/>
            </a:pPr>
            <a:r>
              <a:t>3. </a:t>
            </a:r>
            <a:r>
              <a:rPr sz="2800"/>
              <a:t>Compare 6 and 8 as inequalities.</a:t>
            </a:r>
          </a:p>
        </p:txBody>
      </p:sp>
      <p:pic>
        <p:nvPicPr>
          <p:cNvPr id="1381" name="Screen Shot 2013-04-17 at 8.49.47 AM.png" descr="Screen Shot 2013-04-17 at 8.49.47 AM.png"/>
          <p:cNvPicPr>
            <a:picLocks noChangeAspect="1"/>
          </p:cNvPicPr>
          <p:nvPr/>
        </p:nvPicPr>
        <p:blipFill>
          <a:blip r:embed="rId2"/>
          <a:stretch>
            <a:fillRect/>
          </a:stretch>
        </p:blipFill>
        <p:spPr>
          <a:xfrm>
            <a:off x="651607" y="7947948"/>
            <a:ext cx="6405686" cy="1054101"/>
          </a:xfrm>
          <a:prstGeom prst="rect">
            <a:avLst/>
          </a:prstGeom>
          <a:ln w="12700">
            <a:miter lim="400000"/>
          </a:ln>
        </p:spPr>
      </p:pic>
      <p:sp>
        <p:nvSpPr>
          <p:cNvPr id="1382" name="5"/>
          <p:cNvSpPr txBox="1"/>
          <p:nvPr/>
        </p:nvSpPr>
        <p:spPr>
          <a:xfrm>
            <a:off x="1439651" y="8488585"/>
            <a:ext cx="5334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5</a:t>
            </a:r>
          </a:p>
        </p:txBody>
      </p:sp>
      <p:sp>
        <p:nvSpPr>
          <p:cNvPr id="1383" name="6"/>
          <p:cNvSpPr txBox="1"/>
          <p:nvPr/>
        </p:nvSpPr>
        <p:spPr>
          <a:xfrm>
            <a:off x="2463800" y="8494935"/>
            <a:ext cx="533400"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6</a:t>
            </a:r>
          </a:p>
        </p:txBody>
      </p:sp>
      <p:sp>
        <p:nvSpPr>
          <p:cNvPr id="1384" name="7"/>
          <p:cNvSpPr txBox="1"/>
          <p:nvPr/>
        </p:nvSpPr>
        <p:spPr>
          <a:xfrm>
            <a:off x="3492500" y="8494935"/>
            <a:ext cx="533400"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7</a:t>
            </a:r>
          </a:p>
        </p:txBody>
      </p:sp>
      <p:sp>
        <p:nvSpPr>
          <p:cNvPr id="1385" name="8"/>
          <p:cNvSpPr txBox="1"/>
          <p:nvPr/>
        </p:nvSpPr>
        <p:spPr>
          <a:xfrm>
            <a:off x="4521200" y="8507635"/>
            <a:ext cx="533400"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8</a:t>
            </a:r>
          </a:p>
        </p:txBody>
      </p:sp>
      <p:sp>
        <p:nvSpPr>
          <p:cNvPr id="1386" name="9"/>
          <p:cNvSpPr txBox="1"/>
          <p:nvPr/>
        </p:nvSpPr>
        <p:spPr>
          <a:xfrm>
            <a:off x="5549900" y="8507635"/>
            <a:ext cx="533400"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9</a:t>
            </a:r>
          </a:p>
        </p:txBody>
      </p:sp>
      <p:sp>
        <p:nvSpPr>
          <p:cNvPr id="1387" name="5.  What order should you complete these in according to the rules of Order of Operations? Put 1st, 2nd, 3rd, 4th."/>
          <p:cNvSpPr txBox="1"/>
          <p:nvPr/>
        </p:nvSpPr>
        <p:spPr>
          <a:xfrm>
            <a:off x="7073900" y="5530850"/>
            <a:ext cx="53086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5.  What order should you complete these in according to the rules of Order of Operations? Put 1st, 2nd, 3rd, 4th.</a:t>
            </a:r>
          </a:p>
        </p:txBody>
      </p:sp>
      <p:sp>
        <p:nvSpPr>
          <p:cNvPr id="1388" name="2. A tiger shark was swimming 500 feet below sea level.  If it ascends 160 feet, what is its new swimming level?"/>
          <p:cNvSpPr txBox="1"/>
          <p:nvPr/>
        </p:nvSpPr>
        <p:spPr>
          <a:xfrm>
            <a:off x="635000" y="4654550"/>
            <a:ext cx="6248400"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2. A tiger shark was swimming 500 feet below sea level.  If it ascends 160 feet, what is its new swimming level?</a:t>
            </a:r>
          </a:p>
        </p:txBody>
      </p:sp>
      <p:sp>
        <p:nvSpPr>
          <p:cNvPr id="1389" name="4. 3/4 + 332 - 5 (14 ÷ 7)"/>
          <p:cNvSpPr txBox="1"/>
          <p:nvPr/>
        </p:nvSpPr>
        <p:spPr>
          <a:xfrm>
            <a:off x="7073900" y="4692650"/>
            <a:ext cx="3633317"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t>4. 3/4 + 332 - 5 (14 ÷ 7)</a:t>
            </a:r>
          </a:p>
        </p:txBody>
      </p:sp>
      <p:graphicFrame>
        <p:nvGraphicFramePr>
          <p:cNvPr id="1390" name="Table"/>
          <p:cNvGraphicFramePr/>
          <p:nvPr/>
        </p:nvGraphicFramePr>
        <p:xfrm>
          <a:off x="7073900" y="7251700"/>
          <a:ext cx="5308600" cy="1869440"/>
        </p:xfrm>
        <a:graphic>
          <a:graphicData uri="http://schemas.openxmlformats.org/drawingml/2006/table">
            <a:tbl>
              <a:tblPr firstRow="1">
                <a:tableStyleId>{8F44A2F1-9E1F-4B54-A3A2-5F16C0AD49E2}</a:tableStyleId>
              </a:tblPr>
              <a:tblGrid>
                <a:gridCol w="1327150">
                  <a:extLst>
                    <a:ext uri="{9D8B030D-6E8A-4147-A177-3AD203B41FA5}">
                      <a16:colId xmlns:a16="http://schemas.microsoft.com/office/drawing/2014/main" xmlns="" val="20000"/>
                    </a:ext>
                  </a:extLst>
                </a:gridCol>
                <a:gridCol w="1327150">
                  <a:extLst>
                    <a:ext uri="{9D8B030D-6E8A-4147-A177-3AD203B41FA5}">
                      <a16:colId xmlns:a16="http://schemas.microsoft.com/office/drawing/2014/main" xmlns="" val="20001"/>
                    </a:ext>
                  </a:extLst>
                </a:gridCol>
                <a:gridCol w="1327150">
                  <a:extLst>
                    <a:ext uri="{9D8B030D-6E8A-4147-A177-3AD203B41FA5}">
                      <a16:colId xmlns:a16="http://schemas.microsoft.com/office/drawing/2014/main" xmlns="" val="20002"/>
                    </a:ext>
                  </a:extLst>
                </a:gridCol>
                <a:gridCol w="1327150">
                  <a:extLst>
                    <a:ext uri="{9D8B030D-6E8A-4147-A177-3AD203B41FA5}">
                      <a16:colId xmlns:a16="http://schemas.microsoft.com/office/drawing/2014/main" xmlns="" val="20003"/>
                    </a:ext>
                  </a:extLst>
                </a:gridCol>
              </a:tblGrid>
              <a:tr h="914400">
                <a:tc>
                  <a:txBody>
                    <a:bodyPr/>
                    <a:lstStyle/>
                    <a:p>
                      <a:pPr>
                        <a:defRPr sz="1800" b="0">
                          <a:solidFill>
                            <a:srgbClr val="000000"/>
                          </a:solidFill>
                        </a:defRPr>
                      </a:pPr>
                      <a:r>
                        <a:rPr>
                          <a:solidFill>
                            <a:srgbClr val="F5F5F5"/>
                          </a:solidFill>
                          <a:effectLst>
                            <a:outerShdw blurRad="50800" dist="12700" dir="5400000" rotWithShape="0">
                              <a:srgbClr val="000000">
                                <a:alpha val="35000"/>
                              </a:srgbClr>
                            </a:outerShdw>
                          </a:effectLst>
                        </a:rPr>
                        <a:t>Add and Subtract</a:t>
                      </a:r>
                    </a:p>
                  </a:txBody>
                  <a:tcPr marL="50800" marR="50800" marT="50800" marB="50800" anchor="ctr" horzOverflow="overflow">
                    <a:lnL w="12700">
                      <a:solidFill>
                        <a:srgbClr val="CBC5B7"/>
                      </a:solidFill>
                      <a:miter lim="400000"/>
                    </a:lnL>
                    <a:blipFill rotWithShape="1">
                      <a:blip r:embed="rId3"/>
                      <a:srcRect/>
                      <a:tile tx="0" ty="0" sx="100000" sy="100000" flip="none" algn="tl"/>
                    </a:blipFill>
                  </a:tcPr>
                </a:tc>
                <a:tc>
                  <a:txBody>
                    <a:bodyPr/>
                    <a:lstStyle/>
                    <a:p>
                      <a:pPr>
                        <a:defRPr sz="1800" b="0">
                          <a:solidFill>
                            <a:srgbClr val="000000"/>
                          </a:solidFill>
                        </a:defRPr>
                      </a:pPr>
                      <a:r>
                        <a:rPr>
                          <a:solidFill>
                            <a:srgbClr val="F5F5F5"/>
                          </a:solidFill>
                          <a:effectLst>
                            <a:outerShdw blurRad="50800" dist="12700" dir="5400000" rotWithShape="0">
                              <a:srgbClr val="000000">
                                <a:alpha val="35000"/>
                              </a:srgbClr>
                            </a:outerShdw>
                          </a:effectLst>
                        </a:rPr>
                        <a:t>Evaluate Powers</a:t>
                      </a:r>
                    </a:p>
                  </a:txBody>
                  <a:tcPr marL="50800" marR="50800" marT="50800" marB="50800" anchor="ctr" horzOverflow="overflow">
                    <a:blipFill rotWithShape="1">
                      <a:blip r:embed="rId3"/>
                      <a:srcRect/>
                      <a:tile tx="0" ty="0" sx="100000" sy="100000" flip="none" algn="tl"/>
                    </a:blipFill>
                  </a:tcPr>
                </a:tc>
                <a:tc>
                  <a:txBody>
                    <a:bodyPr/>
                    <a:lstStyle/>
                    <a:p>
                      <a:pPr>
                        <a:defRPr sz="1800" b="0">
                          <a:solidFill>
                            <a:srgbClr val="000000"/>
                          </a:solidFill>
                        </a:defRPr>
                      </a:pPr>
                      <a:r>
                        <a:rPr sz="1400">
                          <a:solidFill>
                            <a:srgbClr val="F5F5F5"/>
                          </a:solidFill>
                          <a:effectLst>
                            <a:outerShdw blurRad="50800" dist="12700" dir="5400000" rotWithShape="0">
                              <a:srgbClr val="000000">
                                <a:alpha val="35000"/>
                              </a:srgbClr>
                            </a:outerShdw>
                          </a:effectLst>
                        </a:rPr>
                        <a:t>Completing Expressions inside Parentheses</a:t>
                      </a:r>
                    </a:p>
                  </a:txBody>
                  <a:tcPr marL="50800" marR="50800" marT="50800" marB="50800" anchor="ctr" horzOverflow="overflow">
                    <a:blipFill rotWithShape="1">
                      <a:blip r:embed="rId3"/>
                      <a:srcRect/>
                      <a:tile tx="0" ty="0" sx="100000" sy="100000" flip="none" algn="tl"/>
                    </a:blipFill>
                  </a:tcPr>
                </a:tc>
                <a:tc>
                  <a:txBody>
                    <a:bodyPr/>
                    <a:lstStyle/>
                    <a:p>
                      <a:pPr>
                        <a:defRPr sz="1800" b="0">
                          <a:solidFill>
                            <a:srgbClr val="000000"/>
                          </a:solidFill>
                        </a:defRPr>
                      </a:pPr>
                      <a:r>
                        <a:rPr>
                          <a:solidFill>
                            <a:srgbClr val="F5F5F5"/>
                          </a:solidFill>
                          <a:effectLst>
                            <a:outerShdw blurRad="50800" dist="12700" dir="5400000" rotWithShape="0">
                              <a:srgbClr val="000000">
                                <a:alpha val="35000"/>
                              </a:srgbClr>
                            </a:outerShdw>
                          </a:effectLst>
                        </a:rPr>
                        <a:t>Multiply and Divide</a:t>
                      </a:r>
                    </a:p>
                  </a:txBody>
                  <a:tcPr marL="50800" marR="50800" marT="50800" marB="50800" anchor="ctr" horzOverflow="overflow">
                    <a:lnR w="12700">
                      <a:solidFill>
                        <a:srgbClr val="CBC5B7"/>
                      </a:solidFill>
                      <a:miter lim="400000"/>
                    </a:lnR>
                    <a:blipFill rotWithShape="1">
                      <a:blip r:embed="rId3"/>
                      <a:srcRect/>
                      <a:tile tx="0" ty="0" sx="100000" sy="100000" flip="none" algn="tl"/>
                    </a:blipFill>
                  </a:tcPr>
                </a:tc>
                <a:extLst>
                  <a:ext uri="{0D108BD9-81ED-4DB2-BD59-A6C34878D82A}">
                    <a16:rowId xmlns:a16="http://schemas.microsoft.com/office/drawing/2014/main" xmlns="" val="10000"/>
                  </a:ext>
                </a:extLst>
              </a:tr>
              <a:tr h="914400">
                <a:tc>
                  <a:txBody>
                    <a:bodyPr/>
                    <a:lstStyle/>
                    <a:p>
                      <a:pPr defTabSz="914400">
                        <a:tabLst>
                          <a:tab pos="914400" algn="l"/>
                        </a:tabLst>
                        <a:defRPr sz="3200">
                          <a:sym typeface="Baskerville"/>
                        </a:defRPr>
                      </a:pPr>
                      <a:endParaRPr/>
                    </a:p>
                  </a:txBody>
                  <a:tcPr marL="50800" marR="50800" marT="50800" marB="50800" anchor="ctr" horzOverflow="overflow">
                    <a:lnL w="12700">
                      <a:solidFill>
                        <a:srgbClr val="CBC5B7"/>
                      </a:solidFill>
                      <a:miter lim="400000"/>
                    </a:lnL>
                    <a:lnB w="12700">
                      <a:solidFill>
                        <a:srgbClr val="CBC5B7"/>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B w="12700">
                      <a:solidFill>
                        <a:srgbClr val="CBC5B7"/>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B w="12700">
                      <a:solidFill>
                        <a:srgbClr val="CBC5B7"/>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R w="12700">
                      <a:solidFill>
                        <a:srgbClr val="CBC5B7"/>
                      </a:solidFill>
                      <a:miter lim="400000"/>
                    </a:lnR>
                    <a:lnB w="12700">
                      <a:solidFill>
                        <a:srgbClr val="CBC5B7"/>
                      </a:solidFill>
                      <a:miter lim="400000"/>
                    </a:lnB>
                  </a:tcPr>
                </a:tc>
                <a:extLst>
                  <a:ext uri="{0D108BD9-81ED-4DB2-BD59-A6C34878D82A}">
                    <a16:rowId xmlns:a16="http://schemas.microsoft.com/office/drawing/2014/main" xmlns="" val="10001"/>
                  </a:ext>
                </a:extLst>
              </a:tr>
            </a:tbl>
          </a:graphicData>
        </a:graphic>
      </p:graphicFrame>
      <p:sp>
        <p:nvSpPr>
          <p:cNvPr id="1391" name="1. Show on the number line 7+ -6 = ?"/>
          <p:cNvSpPr txBox="1"/>
          <p:nvPr/>
        </p:nvSpPr>
        <p:spPr>
          <a:xfrm>
            <a:off x="622300" y="2609850"/>
            <a:ext cx="6000639"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i="0"/>
            </a:lvl1pPr>
          </a:lstStyle>
          <a:p>
            <a:r>
              <a:t>1. Show on the number line 7+ -6 = ? </a:t>
            </a:r>
          </a:p>
        </p:txBody>
      </p:sp>
      <p:pic>
        <p:nvPicPr>
          <p:cNvPr id="1392" name="Screen Shot 2013-03-27 at 5.31.02 PM.png" descr="Screen Shot 2013-03-27 at 5.31.02 PM.png"/>
          <p:cNvPicPr>
            <a:picLocks noChangeAspect="1"/>
          </p:cNvPicPr>
          <p:nvPr/>
        </p:nvPicPr>
        <p:blipFill>
          <a:blip r:embed="rId4"/>
          <a:stretch>
            <a:fillRect/>
          </a:stretch>
        </p:blipFill>
        <p:spPr>
          <a:xfrm>
            <a:off x="1028700" y="3543300"/>
            <a:ext cx="9537700" cy="635000"/>
          </a:xfrm>
          <a:prstGeom prst="rect">
            <a:avLst/>
          </a:prstGeom>
          <a:ln w="12700">
            <a:miter lim="400000"/>
          </a:ln>
        </p:spPr>
      </p:pic>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4" name="Week 8, Day 4"/>
          <p:cNvSpPr txBox="1">
            <a:spLocks noGrp="1"/>
          </p:cNvSpPr>
          <p:nvPr>
            <p:ph type="title"/>
          </p:nvPr>
        </p:nvSpPr>
        <p:spPr>
          <a:prstGeom prst="rect">
            <a:avLst/>
          </a:prstGeom>
        </p:spPr>
        <p:txBody>
          <a:bodyPr/>
          <a:lstStyle/>
          <a:p>
            <a:r>
              <a:t>Week 8, Day 4</a:t>
            </a:r>
          </a:p>
        </p:txBody>
      </p:sp>
      <p:sp>
        <p:nvSpPr>
          <p:cNvPr id="1425" name="2. Compare -4 and -6 as inequalities."/>
          <p:cNvSpPr txBox="1"/>
          <p:nvPr/>
        </p:nvSpPr>
        <p:spPr>
          <a:xfrm>
            <a:off x="507999" y="7208137"/>
            <a:ext cx="7035801"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000" i="0"/>
            </a:pPr>
            <a:r>
              <a:rPr dirty="0"/>
              <a:t>2. </a:t>
            </a:r>
            <a:r>
              <a:rPr sz="2800" dirty="0"/>
              <a:t>Compare -4 and -6 as inequalities.</a:t>
            </a:r>
          </a:p>
        </p:txBody>
      </p:sp>
      <p:pic>
        <p:nvPicPr>
          <p:cNvPr id="1426" name="Screen Shot 2013-04-17 at 8.49.47 AM.png" descr="Screen Shot 2013-04-17 at 8.49.47 AM.png"/>
          <p:cNvPicPr>
            <a:picLocks noChangeAspect="1"/>
          </p:cNvPicPr>
          <p:nvPr/>
        </p:nvPicPr>
        <p:blipFill>
          <a:blip r:embed="rId2"/>
          <a:stretch>
            <a:fillRect/>
          </a:stretch>
        </p:blipFill>
        <p:spPr>
          <a:xfrm>
            <a:off x="651607" y="7947948"/>
            <a:ext cx="6405686" cy="1054101"/>
          </a:xfrm>
          <a:prstGeom prst="rect">
            <a:avLst/>
          </a:prstGeom>
          <a:ln w="12700">
            <a:miter lim="400000"/>
          </a:ln>
        </p:spPr>
      </p:pic>
      <p:sp>
        <p:nvSpPr>
          <p:cNvPr id="1427" name="-7"/>
          <p:cNvSpPr txBox="1"/>
          <p:nvPr/>
        </p:nvSpPr>
        <p:spPr>
          <a:xfrm>
            <a:off x="1439651" y="8488585"/>
            <a:ext cx="5334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-7</a:t>
            </a:r>
          </a:p>
        </p:txBody>
      </p:sp>
      <p:sp>
        <p:nvSpPr>
          <p:cNvPr id="1428" name="-6"/>
          <p:cNvSpPr txBox="1"/>
          <p:nvPr/>
        </p:nvSpPr>
        <p:spPr>
          <a:xfrm>
            <a:off x="2463800" y="8494935"/>
            <a:ext cx="533400"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-6</a:t>
            </a:r>
          </a:p>
        </p:txBody>
      </p:sp>
      <p:sp>
        <p:nvSpPr>
          <p:cNvPr id="1429" name="-5"/>
          <p:cNvSpPr txBox="1"/>
          <p:nvPr/>
        </p:nvSpPr>
        <p:spPr>
          <a:xfrm>
            <a:off x="3492500" y="8494935"/>
            <a:ext cx="533400"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-5</a:t>
            </a:r>
          </a:p>
        </p:txBody>
      </p:sp>
      <p:sp>
        <p:nvSpPr>
          <p:cNvPr id="1430" name="-4"/>
          <p:cNvSpPr txBox="1"/>
          <p:nvPr/>
        </p:nvSpPr>
        <p:spPr>
          <a:xfrm>
            <a:off x="4521200" y="8507635"/>
            <a:ext cx="533400"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-4</a:t>
            </a:r>
          </a:p>
        </p:txBody>
      </p:sp>
      <p:sp>
        <p:nvSpPr>
          <p:cNvPr id="1431" name="-3"/>
          <p:cNvSpPr txBox="1"/>
          <p:nvPr/>
        </p:nvSpPr>
        <p:spPr>
          <a:xfrm>
            <a:off x="5549900" y="8507635"/>
            <a:ext cx="533400"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-3</a:t>
            </a:r>
          </a:p>
        </p:txBody>
      </p:sp>
      <p:sp>
        <p:nvSpPr>
          <p:cNvPr id="1432" name="1. How many students scored…"/>
          <p:cNvSpPr txBox="1"/>
          <p:nvPr/>
        </p:nvSpPr>
        <p:spPr>
          <a:xfrm>
            <a:off x="635000" y="2546350"/>
            <a:ext cx="5016500"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2800" i="0"/>
            </a:pPr>
            <a:r>
              <a:t>1. How many students scored </a:t>
            </a:r>
          </a:p>
          <a:p>
            <a:pPr algn="l">
              <a:defRPr sz="2800" i="0"/>
            </a:pPr>
            <a:r>
              <a:t>between a 51 and 90 on their test?</a:t>
            </a:r>
          </a:p>
        </p:txBody>
      </p:sp>
      <p:pic>
        <p:nvPicPr>
          <p:cNvPr id="1433" name="Screen Shot 2013-03-29 at 3.41.46 PM.png" descr="Screen Shot 2013-03-29 at 3.41.46 PM.png"/>
          <p:cNvPicPr>
            <a:picLocks noChangeAspect="1"/>
          </p:cNvPicPr>
          <p:nvPr/>
        </p:nvPicPr>
        <p:blipFill>
          <a:blip r:embed="rId3"/>
          <a:stretch>
            <a:fillRect/>
          </a:stretch>
        </p:blipFill>
        <p:spPr>
          <a:xfrm>
            <a:off x="651607" y="3836085"/>
            <a:ext cx="3911600" cy="3079065"/>
          </a:xfrm>
          <a:prstGeom prst="rect">
            <a:avLst/>
          </a:prstGeom>
          <a:ln w="12700">
            <a:miter lim="400000"/>
          </a:ln>
        </p:spPr>
      </p:pic>
      <p:sp>
        <p:nvSpPr>
          <p:cNvPr id="1434" name="4. Kelly bought 1/2 of a pound of heart erasers, 1/4 of a pound of flower erasers, and one pound of star erasers.  What was the total cost?"/>
          <p:cNvSpPr txBox="1"/>
          <p:nvPr/>
        </p:nvSpPr>
        <p:spPr>
          <a:xfrm>
            <a:off x="4940300" y="4109763"/>
            <a:ext cx="3733800" cy="2540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rPr dirty="0"/>
              <a:t>4. Kelly bought 1/2 of a pound of heart erasers, 1/4 of a pound of flower erasers, and one pound of star erasers.  What was the total cost?</a:t>
            </a:r>
          </a:p>
        </p:txBody>
      </p:sp>
      <p:pic>
        <p:nvPicPr>
          <p:cNvPr id="1435" name="Screen Shot 2013-03-26 at 2.22.43 PM.png" descr="Screen Shot 2013-03-26 at 2.22.43 PM.png"/>
          <p:cNvPicPr>
            <a:picLocks noChangeAspect="1"/>
          </p:cNvPicPr>
          <p:nvPr/>
        </p:nvPicPr>
        <p:blipFill>
          <a:blip r:embed="rId4"/>
          <a:stretch>
            <a:fillRect/>
          </a:stretch>
        </p:blipFill>
        <p:spPr>
          <a:xfrm>
            <a:off x="8674100" y="3553378"/>
            <a:ext cx="3733800" cy="2644222"/>
          </a:xfrm>
          <a:prstGeom prst="rect">
            <a:avLst/>
          </a:prstGeom>
          <a:ln w="12700">
            <a:miter lim="400000"/>
          </a:ln>
        </p:spPr>
      </p:pic>
      <p:sp>
        <p:nvSpPr>
          <p:cNvPr id="1436" name="3. What is the median cost of the erasers per pound?"/>
          <p:cNvSpPr txBox="1"/>
          <p:nvPr/>
        </p:nvSpPr>
        <p:spPr>
          <a:xfrm>
            <a:off x="6375400" y="2603500"/>
            <a:ext cx="6019800" cy="939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000" i="0"/>
            </a:pPr>
            <a:r>
              <a:t>3. </a:t>
            </a:r>
            <a:r>
              <a:rPr sz="2800"/>
              <a:t>What is the median cost of the erasers per pound? </a:t>
            </a:r>
          </a:p>
        </p:txBody>
      </p:sp>
      <p:sp>
        <p:nvSpPr>
          <p:cNvPr id="1437" name="5. What are reflections?"/>
          <p:cNvSpPr txBox="1"/>
          <p:nvPr/>
        </p:nvSpPr>
        <p:spPr>
          <a:xfrm>
            <a:off x="8383364" y="7693948"/>
            <a:ext cx="3478436"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rPr dirty="0"/>
              <a:t>5. What are reflections?</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2" name="Friday Five"/>
          <p:cNvSpPr txBox="1">
            <a:spLocks noGrp="1"/>
          </p:cNvSpPr>
          <p:nvPr>
            <p:ph type="title"/>
          </p:nvPr>
        </p:nvSpPr>
        <p:spPr>
          <a:prstGeom prst="rect">
            <a:avLst/>
          </a:prstGeom>
        </p:spPr>
        <p:txBody>
          <a:bodyPr/>
          <a:lstStyle/>
          <a:p>
            <a:r>
              <a:t>Friday Five</a:t>
            </a:r>
          </a:p>
        </p:txBody>
      </p:sp>
      <p:sp>
        <p:nvSpPr>
          <p:cNvPr id="1463" name="5. What would correctly represent x &gt; 3"/>
          <p:cNvSpPr txBox="1"/>
          <p:nvPr/>
        </p:nvSpPr>
        <p:spPr>
          <a:xfrm>
            <a:off x="5355829" y="7318262"/>
            <a:ext cx="6227416"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i="0"/>
            </a:lvl1pPr>
          </a:lstStyle>
          <a:p>
            <a:r>
              <a:rPr dirty="0"/>
              <a:t>5. What would correctly represent x &gt; 3</a:t>
            </a:r>
          </a:p>
        </p:txBody>
      </p:sp>
      <p:pic>
        <p:nvPicPr>
          <p:cNvPr id="1464" name="Screen Shot 2013-04-14 at 12.26.25 PM.png" descr="Screen Shot 2013-04-14 at 12.26.25 PM.png"/>
          <p:cNvPicPr>
            <a:picLocks noChangeAspect="1"/>
          </p:cNvPicPr>
          <p:nvPr/>
        </p:nvPicPr>
        <p:blipFill>
          <a:blip r:embed="rId2"/>
          <a:stretch>
            <a:fillRect/>
          </a:stretch>
        </p:blipFill>
        <p:spPr>
          <a:xfrm>
            <a:off x="5816600" y="8094654"/>
            <a:ext cx="6299200" cy="458720"/>
          </a:xfrm>
          <a:prstGeom prst="rect">
            <a:avLst/>
          </a:prstGeom>
          <a:ln w="12700">
            <a:miter lim="400000"/>
          </a:ln>
        </p:spPr>
      </p:pic>
      <p:sp>
        <p:nvSpPr>
          <p:cNvPr id="1465" name="3. Write out the algebraic equation and solve: The quotient of a number and thirty is equal to 6."/>
          <p:cNvSpPr txBox="1"/>
          <p:nvPr/>
        </p:nvSpPr>
        <p:spPr>
          <a:xfrm>
            <a:off x="622300" y="6908800"/>
            <a:ext cx="39116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3. Write out the algebraic equation and solve: The quotient of a number and thirty is equal to 6.</a:t>
            </a:r>
          </a:p>
        </p:txBody>
      </p:sp>
      <p:sp>
        <p:nvSpPr>
          <p:cNvPr id="1466" name="2. Show on the number line 7+ -6 = ?"/>
          <p:cNvSpPr txBox="1"/>
          <p:nvPr/>
        </p:nvSpPr>
        <p:spPr>
          <a:xfrm>
            <a:off x="622300" y="5314950"/>
            <a:ext cx="6000639"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i="0"/>
            </a:lvl1pPr>
          </a:lstStyle>
          <a:p>
            <a:r>
              <a:t>2. Show on the number line 7+ -6 = ? </a:t>
            </a:r>
          </a:p>
        </p:txBody>
      </p:sp>
      <p:pic>
        <p:nvPicPr>
          <p:cNvPr id="1467" name="Screen Shot 2013-03-27 at 5.31.02 PM.png" descr="Screen Shot 2013-03-27 at 5.31.02 PM.png"/>
          <p:cNvPicPr>
            <a:picLocks noChangeAspect="1"/>
          </p:cNvPicPr>
          <p:nvPr/>
        </p:nvPicPr>
        <p:blipFill>
          <a:blip r:embed="rId3"/>
          <a:stretch>
            <a:fillRect/>
          </a:stretch>
        </p:blipFill>
        <p:spPr>
          <a:xfrm>
            <a:off x="647700" y="6216574"/>
            <a:ext cx="7823200" cy="520853"/>
          </a:xfrm>
          <a:prstGeom prst="rect">
            <a:avLst/>
          </a:prstGeom>
          <a:ln w="12700">
            <a:miter lim="400000"/>
          </a:ln>
        </p:spPr>
      </p:pic>
      <p:sp>
        <p:nvSpPr>
          <p:cNvPr id="1468" name="4. How many students scored…"/>
          <p:cNvSpPr txBox="1"/>
          <p:nvPr/>
        </p:nvSpPr>
        <p:spPr>
          <a:xfrm>
            <a:off x="7416800" y="2597150"/>
            <a:ext cx="5016500"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2800" i="0"/>
            </a:pPr>
            <a:r>
              <a:t>4. How many students scored </a:t>
            </a:r>
          </a:p>
          <a:p>
            <a:pPr algn="l">
              <a:defRPr sz="2800" i="0"/>
            </a:pPr>
            <a:r>
              <a:t>between a 41 and 80 on their test?</a:t>
            </a:r>
          </a:p>
        </p:txBody>
      </p:sp>
      <p:pic>
        <p:nvPicPr>
          <p:cNvPr id="1469" name="Screen Shot 2013-03-29 at 3.41.46 PM.png" descr="Screen Shot 2013-03-29 at 3.41.46 PM.png"/>
          <p:cNvPicPr>
            <a:picLocks noChangeAspect="1"/>
          </p:cNvPicPr>
          <p:nvPr/>
        </p:nvPicPr>
        <p:blipFill>
          <a:blip r:embed="rId4"/>
          <a:stretch>
            <a:fillRect/>
          </a:stretch>
        </p:blipFill>
        <p:spPr>
          <a:xfrm>
            <a:off x="8469537" y="3439254"/>
            <a:ext cx="3646263" cy="2870201"/>
          </a:xfrm>
          <a:prstGeom prst="rect">
            <a:avLst/>
          </a:prstGeom>
          <a:ln w="12700">
            <a:miter lim="400000"/>
          </a:ln>
        </p:spPr>
      </p:pic>
      <p:pic>
        <p:nvPicPr>
          <p:cNvPr id="1470" name="Screen Shot 2013-03-23 at 2.31.16 PM.png" descr="Screen Shot 2013-03-23 at 2.31.16 PM.png"/>
          <p:cNvPicPr>
            <a:picLocks noChangeAspect="1"/>
          </p:cNvPicPr>
          <p:nvPr/>
        </p:nvPicPr>
        <p:blipFill>
          <a:blip r:embed="rId5"/>
          <a:stretch>
            <a:fillRect/>
          </a:stretch>
        </p:blipFill>
        <p:spPr>
          <a:xfrm>
            <a:off x="3822635" y="2794038"/>
            <a:ext cx="3594165" cy="2336800"/>
          </a:xfrm>
          <a:prstGeom prst="rect">
            <a:avLst/>
          </a:prstGeom>
          <a:ln w="12700">
            <a:miter lim="400000"/>
          </a:ln>
        </p:spPr>
      </p:pic>
      <p:sp>
        <p:nvSpPr>
          <p:cNvPr id="1471" name="1. How many students brought more than 3 cans of food to donate to the food bank if each x represents one student?"/>
          <p:cNvSpPr txBox="1"/>
          <p:nvPr/>
        </p:nvSpPr>
        <p:spPr>
          <a:xfrm>
            <a:off x="647700" y="2616200"/>
            <a:ext cx="3263900" cy="2349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2600" i="0"/>
            </a:pPr>
            <a:r>
              <a:rPr sz="2800"/>
              <a:t>1</a:t>
            </a:r>
            <a:r>
              <a:t>. How many students brought more than 3 cans of food to donate to the food bank if each x represents one student?</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4" name="Daily Math Review"/>
          <p:cNvSpPr txBox="1">
            <a:spLocks noGrp="1"/>
          </p:cNvSpPr>
          <p:nvPr>
            <p:ph type="title"/>
          </p:nvPr>
        </p:nvSpPr>
        <p:spPr>
          <a:prstGeom prst="rect">
            <a:avLst/>
          </a:prstGeom>
        </p:spPr>
        <p:txBody>
          <a:bodyPr/>
          <a:lstStyle/>
          <a:p>
            <a:r>
              <a:t>Daily Math Review</a:t>
            </a:r>
          </a:p>
        </p:txBody>
      </p:sp>
      <p:sp>
        <p:nvSpPr>
          <p:cNvPr id="1495" name="6th grade…"/>
          <p:cNvSpPr txBox="1">
            <a:spLocks noGrp="1"/>
          </p:cNvSpPr>
          <p:nvPr>
            <p:ph type="body" sz="quarter" idx="1"/>
          </p:nvPr>
        </p:nvSpPr>
        <p:spPr>
          <a:xfrm>
            <a:off x="1143000" y="4965700"/>
            <a:ext cx="10718800" cy="1689100"/>
          </a:xfrm>
          <a:prstGeom prst="rect">
            <a:avLst/>
          </a:prstGeom>
        </p:spPr>
        <p:txBody>
          <a:bodyPr/>
          <a:lstStyle/>
          <a:p>
            <a:r>
              <a:t>6th grade</a:t>
            </a:r>
          </a:p>
          <a:p>
            <a:r>
              <a:t>Benchmark 4</a:t>
            </a:r>
          </a:p>
          <a:p>
            <a:r>
              <a:t>Week 9</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Week 1, Day 4"/>
          <p:cNvSpPr txBox="1">
            <a:spLocks noGrp="1"/>
          </p:cNvSpPr>
          <p:nvPr>
            <p:ph type="title"/>
          </p:nvPr>
        </p:nvSpPr>
        <p:spPr>
          <a:prstGeom prst="rect">
            <a:avLst/>
          </a:prstGeom>
        </p:spPr>
        <p:txBody>
          <a:bodyPr/>
          <a:lstStyle/>
          <a:p>
            <a:r>
              <a:t>Week 1, Day 4</a:t>
            </a:r>
          </a:p>
        </p:txBody>
      </p:sp>
      <p:sp>
        <p:nvSpPr>
          <p:cNvPr id="144" name="2. What is “Mean”?"/>
          <p:cNvSpPr txBox="1"/>
          <p:nvPr/>
        </p:nvSpPr>
        <p:spPr>
          <a:xfrm>
            <a:off x="622300" y="4610100"/>
            <a:ext cx="3564695"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400" i="0"/>
            </a:lvl1pPr>
          </a:lstStyle>
          <a:p>
            <a:r>
              <a:t>2. What is “Mean”?</a:t>
            </a:r>
          </a:p>
        </p:txBody>
      </p:sp>
      <p:sp>
        <p:nvSpPr>
          <p:cNvPr id="145" name="1. (32 ÷ 8) + 4 = 2x"/>
          <p:cNvSpPr txBox="1"/>
          <p:nvPr/>
        </p:nvSpPr>
        <p:spPr>
          <a:xfrm>
            <a:off x="622300" y="2628900"/>
            <a:ext cx="3752702"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i="0"/>
            </a:lvl1pPr>
          </a:lstStyle>
          <a:p>
            <a:r>
              <a:t>1. (32 ÷ 8) + 4 = 2x</a:t>
            </a:r>
          </a:p>
        </p:txBody>
      </p:sp>
      <p:sp>
        <p:nvSpPr>
          <p:cNvPr id="146" name="4. How many students scored…"/>
          <p:cNvSpPr txBox="1"/>
          <p:nvPr/>
        </p:nvSpPr>
        <p:spPr>
          <a:xfrm>
            <a:off x="5867400" y="2746589"/>
            <a:ext cx="6413500" cy="1143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i="0"/>
            </a:pPr>
            <a:r>
              <a:rPr dirty="0"/>
              <a:t>4. How many students scored </a:t>
            </a:r>
          </a:p>
          <a:p>
            <a:pPr algn="l">
              <a:defRPr i="0"/>
            </a:pPr>
            <a:r>
              <a:rPr dirty="0"/>
              <a:t>between a 51 and 70 on their test?</a:t>
            </a:r>
          </a:p>
        </p:txBody>
      </p:sp>
      <p:sp>
        <p:nvSpPr>
          <p:cNvPr id="147" name="5. Only three students scored in…"/>
          <p:cNvSpPr txBox="1"/>
          <p:nvPr/>
        </p:nvSpPr>
        <p:spPr>
          <a:xfrm>
            <a:off x="6045435" y="7423150"/>
            <a:ext cx="6159029" cy="1143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defRPr i="0"/>
            </a:pPr>
            <a:r>
              <a:rPr dirty="0"/>
              <a:t>5. Only three students scored in </a:t>
            </a:r>
          </a:p>
          <a:p>
            <a:pPr algn="l">
              <a:defRPr i="0"/>
            </a:pPr>
            <a:r>
              <a:rPr dirty="0"/>
              <a:t>what test range?</a:t>
            </a:r>
          </a:p>
        </p:txBody>
      </p:sp>
      <p:pic>
        <p:nvPicPr>
          <p:cNvPr id="148" name="Screen Shot 2013-03-29 at 3.41.46 PM.png" descr="Screen Shot 2013-03-29 at 3.41.46 PM.png"/>
          <p:cNvPicPr>
            <a:picLocks noChangeAspect="1"/>
          </p:cNvPicPr>
          <p:nvPr/>
        </p:nvPicPr>
        <p:blipFill>
          <a:blip r:embed="rId2"/>
          <a:stretch>
            <a:fillRect/>
          </a:stretch>
        </p:blipFill>
        <p:spPr>
          <a:xfrm>
            <a:off x="7112000" y="3937000"/>
            <a:ext cx="3924300" cy="3089061"/>
          </a:xfrm>
          <a:prstGeom prst="rect">
            <a:avLst/>
          </a:prstGeom>
          <a:ln w="12700">
            <a:miter lim="400000"/>
          </a:ln>
        </p:spPr>
      </p:pic>
      <p:sp>
        <p:nvSpPr>
          <p:cNvPr id="149" name="3. 8 - 3(4 x 3) + 30 ÷ 6"/>
          <p:cNvSpPr txBox="1"/>
          <p:nvPr/>
        </p:nvSpPr>
        <p:spPr>
          <a:xfrm>
            <a:off x="647700" y="7683500"/>
            <a:ext cx="4276651"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i="0"/>
            </a:lvl1pPr>
          </a:lstStyle>
          <a:p>
            <a:r>
              <a:t>3. 8 - 3(4 x 3) + 30 ÷ 6</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7" name="Week 9, Day 1"/>
          <p:cNvSpPr txBox="1">
            <a:spLocks noGrp="1"/>
          </p:cNvSpPr>
          <p:nvPr>
            <p:ph type="title"/>
          </p:nvPr>
        </p:nvSpPr>
        <p:spPr>
          <a:prstGeom prst="rect">
            <a:avLst/>
          </a:prstGeom>
        </p:spPr>
        <p:txBody>
          <a:bodyPr/>
          <a:lstStyle/>
          <a:p>
            <a:r>
              <a:t>Week 9, Day 1</a:t>
            </a:r>
          </a:p>
        </p:txBody>
      </p:sp>
      <p:sp>
        <p:nvSpPr>
          <p:cNvPr id="1498" name="2.  -6 in  +  13 in"/>
          <p:cNvSpPr txBox="1"/>
          <p:nvPr/>
        </p:nvSpPr>
        <p:spPr>
          <a:xfrm>
            <a:off x="698500" y="4959350"/>
            <a:ext cx="2796059"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t>2.  -6 in  +  13 in   </a:t>
            </a:r>
          </a:p>
        </p:txBody>
      </p:sp>
      <p:sp>
        <p:nvSpPr>
          <p:cNvPr id="1499" name="Line"/>
          <p:cNvSpPr/>
          <p:nvPr/>
        </p:nvSpPr>
        <p:spPr>
          <a:xfrm flipH="1">
            <a:off x="1168399" y="4890442"/>
            <a:ext cx="2333" cy="697559"/>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1500" name="Line"/>
          <p:cNvSpPr/>
          <p:nvPr/>
        </p:nvSpPr>
        <p:spPr>
          <a:xfrm flipH="1">
            <a:off x="1934344" y="4883427"/>
            <a:ext cx="2332" cy="697558"/>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1501" name="Line"/>
          <p:cNvSpPr/>
          <p:nvPr/>
        </p:nvSpPr>
        <p:spPr>
          <a:xfrm flipH="1">
            <a:off x="2413000" y="4889500"/>
            <a:ext cx="2332" cy="697558"/>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1502" name="Line"/>
          <p:cNvSpPr/>
          <p:nvPr/>
        </p:nvSpPr>
        <p:spPr>
          <a:xfrm flipH="1">
            <a:off x="3377034" y="4917975"/>
            <a:ext cx="2332" cy="697558"/>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pic>
        <p:nvPicPr>
          <p:cNvPr id="1503" name="Screen Shot 2013-03-19 at 3.17.15 PM.png" descr="Screen Shot 2013-03-19 at 3.17.15 PM.png"/>
          <p:cNvPicPr>
            <a:picLocks noChangeAspect="1"/>
          </p:cNvPicPr>
          <p:nvPr/>
        </p:nvPicPr>
        <p:blipFill>
          <a:blip r:embed="rId2"/>
          <a:srcRect r="158"/>
          <a:stretch>
            <a:fillRect/>
          </a:stretch>
        </p:blipFill>
        <p:spPr>
          <a:xfrm>
            <a:off x="7823200" y="5461000"/>
            <a:ext cx="1574800" cy="1054100"/>
          </a:xfrm>
          <a:prstGeom prst="rect">
            <a:avLst/>
          </a:prstGeom>
          <a:ln w="12700">
            <a:miter lim="400000"/>
          </a:ln>
        </p:spPr>
      </p:pic>
      <p:sp>
        <p:nvSpPr>
          <p:cNvPr id="1504" name="4. Rachel and Monica are competing for their apartment against Joey and Chandler.  Rachel and Monica have a 2:3 ratio in answering questions correctly.  Together, the four of them have answered correctly a total of 45 questions.  How many questions has each team answered correctly?"/>
          <p:cNvSpPr txBox="1"/>
          <p:nvPr/>
        </p:nvSpPr>
        <p:spPr>
          <a:xfrm>
            <a:off x="5549900" y="2609850"/>
            <a:ext cx="6845300" cy="294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4. Rachel and Monica are competing for their apartment against Joey and Chandler.  Rachel and Monica have a 2:3 ratio in answering questions correctly.  Together, the four of them have answered correctly a total of 45 questions.  How many questions has each team answered correctly? </a:t>
            </a:r>
          </a:p>
        </p:txBody>
      </p:sp>
      <p:sp>
        <p:nvSpPr>
          <p:cNvPr id="1505" name="Rachel &amp; Monica"/>
          <p:cNvSpPr txBox="1"/>
          <p:nvPr/>
        </p:nvSpPr>
        <p:spPr>
          <a:xfrm>
            <a:off x="5191933" y="5662176"/>
            <a:ext cx="2706128" cy="471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2400" i="0">
                <a:solidFill>
                  <a:srgbClr val="000000"/>
                </a:solidFill>
              </a:defRPr>
            </a:lvl1pPr>
          </a:lstStyle>
          <a:p>
            <a:r>
              <a:rPr dirty="0"/>
              <a:t>Rachel &amp; Monica</a:t>
            </a:r>
          </a:p>
        </p:txBody>
      </p:sp>
      <p:sp>
        <p:nvSpPr>
          <p:cNvPr id="1506" name="Chandler &amp; Joey"/>
          <p:cNvSpPr txBox="1"/>
          <p:nvPr/>
        </p:nvSpPr>
        <p:spPr>
          <a:xfrm>
            <a:off x="5191933" y="6056888"/>
            <a:ext cx="2590514" cy="471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2400" i="0">
                <a:solidFill>
                  <a:srgbClr val="000000"/>
                </a:solidFill>
              </a:defRPr>
            </a:lvl1pPr>
          </a:lstStyle>
          <a:p>
            <a:r>
              <a:rPr dirty="0"/>
              <a:t>Chandler &amp; Joey</a:t>
            </a:r>
          </a:p>
        </p:txBody>
      </p:sp>
      <p:sp>
        <p:nvSpPr>
          <p:cNvPr id="1507" name="="/>
          <p:cNvSpPr txBox="1"/>
          <p:nvPr/>
        </p:nvSpPr>
        <p:spPr>
          <a:xfrm>
            <a:off x="8952197" y="5372100"/>
            <a:ext cx="419027"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i="0"/>
            </a:lvl1pPr>
          </a:lstStyle>
          <a:p>
            <a:r>
              <a:t>=</a:t>
            </a:r>
          </a:p>
        </p:txBody>
      </p:sp>
      <p:sp>
        <p:nvSpPr>
          <p:cNvPr id="1508" name="="/>
          <p:cNvSpPr txBox="1"/>
          <p:nvPr/>
        </p:nvSpPr>
        <p:spPr>
          <a:xfrm>
            <a:off x="9410700" y="5981700"/>
            <a:ext cx="419026" cy="622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i="0"/>
            </a:lvl1pPr>
          </a:lstStyle>
          <a:p>
            <a:r>
              <a:t>=</a:t>
            </a:r>
          </a:p>
        </p:txBody>
      </p:sp>
      <p:graphicFrame>
        <p:nvGraphicFramePr>
          <p:cNvPr id="1509" name="Table"/>
          <p:cNvGraphicFramePr/>
          <p:nvPr/>
        </p:nvGraphicFramePr>
        <p:xfrm>
          <a:off x="965200" y="6870700"/>
          <a:ext cx="4991100" cy="2323252"/>
        </p:xfrm>
        <a:graphic>
          <a:graphicData uri="http://schemas.openxmlformats.org/drawingml/2006/table">
            <a:tbl>
              <a:tblPr firstRow="1" firstCol="1">
                <a:tableStyleId>{8F44A2F1-9E1F-4B54-A3A2-5F16C0AD49E2}</a:tableStyleId>
              </a:tblPr>
              <a:tblGrid>
                <a:gridCol w="1663700">
                  <a:extLst>
                    <a:ext uri="{9D8B030D-6E8A-4147-A177-3AD203B41FA5}">
                      <a16:colId xmlns:a16="http://schemas.microsoft.com/office/drawing/2014/main" xmlns="" val="20000"/>
                    </a:ext>
                  </a:extLst>
                </a:gridCol>
                <a:gridCol w="1663700">
                  <a:extLst>
                    <a:ext uri="{9D8B030D-6E8A-4147-A177-3AD203B41FA5}">
                      <a16:colId xmlns:a16="http://schemas.microsoft.com/office/drawing/2014/main" xmlns="" val="20001"/>
                    </a:ext>
                  </a:extLst>
                </a:gridCol>
                <a:gridCol w="1663700">
                  <a:extLst>
                    <a:ext uri="{9D8B030D-6E8A-4147-A177-3AD203B41FA5}">
                      <a16:colId xmlns:a16="http://schemas.microsoft.com/office/drawing/2014/main" xmlns="" val="20002"/>
                    </a:ext>
                  </a:extLst>
                </a:gridCol>
              </a:tblGrid>
              <a:tr h="745066">
                <a:tc>
                  <a:txBody>
                    <a:bodyPr/>
                    <a:lstStyle/>
                    <a:p>
                      <a:pPr>
                        <a:defRPr sz="1800" b="0">
                          <a:solidFill>
                            <a:srgbClr val="000000"/>
                          </a:solidFill>
                        </a:defRPr>
                      </a:pPr>
                      <a:r>
                        <a:rPr sz="2400">
                          <a:solidFill>
                            <a:srgbClr val="F5F5F5"/>
                          </a:solidFill>
                          <a:effectLst>
                            <a:outerShdw blurRad="50800" dist="12700" dir="5400000" rotWithShape="0">
                              <a:srgbClr val="000000">
                                <a:alpha val="35000"/>
                              </a:srgbClr>
                            </a:outerShdw>
                          </a:effectLst>
                        </a:rPr>
                        <a:t>Item</a:t>
                      </a:r>
                    </a:p>
                  </a:txBody>
                  <a:tcPr marL="50800" marR="50800" marT="50800" marB="50800" anchor="ctr" horzOverflow="overflow">
                    <a:lnL w="12700">
                      <a:solidFill>
                        <a:srgbClr val="CBC5B7"/>
                      </a:solidFill>
                      <a:miter lim="400000"/>
                    </a:lnL>
                    <a:blipFill rotWithShape="1">
                      <a:blip r:embed="rId3"/>
                      <a:srcRect/>
                      <a:tile tx="0" ty="0" sx="100000" sy="100000" flip="none" algn="tl"/>
                    </a:blipFill>
                  </a:tcPr>
                </a:tc>
                <a:tc>
                  <a:txBody>
                    <a:bodyPr/>
                    <a:lstStyle/>
                    <a:p>
                      <a:pPr>
                        <a:defRPr sz="1800" b="0">
                          <a:solidFill>
                            <a:srgbClr val="000000"/>
                          </a:solidFill>
                        </a:defRPr>
                      </a:pPr>
                      <a:r>
                        <a:rPr sz="2400">
                          <a:solidFill>
                            <a:srgbClr val="F5F5F5"/>
                          </a:solidFill>
                          <a:effectLst>
                            <a:outerShdw blurRad="50800" dist="12700" dir="5400000" rotWithShape="0">
                              <a:srgbClr val="000000">
                                <a:alpha val="35000"/>
                              </a:srgbClr>
                            </a:outerShdw>
                          </a:effectLst>
                        </a:rPr>
                        <a:t>Price</a:t>
                      </a:r>
                    </a:p>
                  </a:txBody>
                  <a:tcPr marL="50800" marR="50800" marT="50800" marB="50800" anchor="ctr" horzOverflow="overflow">
                    <a:blipFill rotWithShape="1">
                      <a:blip r:embed="rId3"/>
                      <a:srcRect/>
                      <a:tile tx="0" ty="0" sx="100000" sy="100000" flip="none" algn="tl"/>
                    </a:blipFill>
                  </a:tcPr>
                </a:tc>
                <a:tc>
                  <a:txBody>
                    <a:bodyPr/>
                    <a:lstStyle/>
                    <a:p>
                      <a:pPr>
                        <a:defRPr sz="1800" b="0">
                          <a:solidFill>
                            <a:srgbClr val="000000"/>
                          </a:solidFill>
                        </a:defRPr>
                      </a:pPr>
                      <a:r>
                        <a:rPr sz="2400">
                          <a:solidFill>
                            <a:srgbClr val="F5F5F5"/>
                          </a:solidFill>
                          <a:effectLst>
                            <a:outerShdw blurRad="50800" dist="12700" dir="5400000" rotWithShape="0">
                              <a:srgbClr val="000000">
                                <a:alpha val="35000"/>
                              </a:srgbClr>
                            </a:outerShdw>
                          </a:effectLst>
                        </a:rPr>
                        <a:t>Price per unit</a:t>
                      </a:r>
                    </a:p>
                  </a:txBody>
                  <a:tcPr marL="50800" marR="50800" marT="50800" marB="50800" anchor="ctr" horzOverflow="overflow">
                    <a:lnR w="12700">
                      <a:solidFill>
                        <a:srgbClr val="CBC5B7"/>
                      </a:solidFill>
                      <a:miter lim="400000"/>
                    </a:lnR>
                    <a:blipFill rotWithShape="1">
                      <a:blip r:embed="rId3"/>
                      <a:srcRect/>
                      <a:tile tx="0" ty="0" sx="100000" sy="100000" flip="none" algn="tl"/>
                    </a:blipFill>
                  </a:tcPr>
                </a:tc>
                <a:extLst>
                  <a:ext uri="{0D108BD9-81ED-4DB2-BD59-A6C34878D82A}">
                    <a16:rowId xmlns:a16="http://schemas.microsoft.com/office/drawing/2014/main" xmlns="" val="10000"/>
                  </a:ext>
                </a:extLst>
              </a:tr>
              <a:tr h="745066">
                <a:tc>
                  <a:txBody>
                    <a:bodyPr/>
                    <a:lstStyle/>
                    <a:p>
                      <a:pPr>
                        <a:defRPr sz="1800" b="0">
                          <a:solidFill>
                            <a:srgbClr val="000000"/>
                          </a:solidFill>
                        </a:defRPr>
                      </a:pPr>
                      <a:r>
                        <a:rPr sz="2000">
                          <a:solidFill>
                            <a:srgbClr val="F5F5F5"/>
                          </a:solidFill>
                          <a:effectLst>
                            <a:outerShdw blurRad="50800" dist="12700" dir="5400000" rotWithShape="0">
                              <a:srgbClr val="000000">
                                <a:alpha val="35000"/>
                              </a:srgbClr>
                            </a:outerShdw>
                          </a:effectLst>
                        </a:rPr>
                        <a:t>2.5 gal. of ice cream</a:t>
                      </a:r>
                    </a:p>
                  </a:txBody>
                  <a:tcPr marL="50800" marR="50800" marT="50800" marB="50800" anchor="ctr" horzOverflow="overflow">
                    <a:blipFill rotWithShape="1">
                      <a:blip r:embed="rId4"/>
                      <a:srcRect/>
                      <a:tile tx="0" ty="0" sx="100000" sy="100000" flip="none" algn="tl"/>
                    </a:blipFill>
                  </a:tcPr>
                </a:tc>
                <a:tc>
                  <a:txBody>
                    <a:bodyPr/>
                    <a:lstStyle/>
                    <a:p>
                      <a:pPr defTabSz="914400">
                        <a:tabLst>
                          <a:tab pos="914400" algn="l"/>
                        </a:tabLst>
                        <a:defRPr sz="1800">
                          <a:solidFill>
                            <a:srgbClr val="000000"/>
                          </a:solidFill>
                        </a:defRPr>
                      </a:pPr>
                      <a:r>
                        <a:rPr sz="2800">
                          <a:solidFill>
                            <a:srgbClr val="937958"/>
                          </a:solidFill>
                          <a:sym typeface="Baskerville"/>
                        </a:rPr>
                        <a:t>$4.98</a:t>
                      </a:r>
                    </a:p>
                  </a:txBody>
                  <a:tcPr marL="50800" marR="50800" marT="50800" marB="50800" anchor="ctr" horzOverflow="overflow"/>
                </a:tc>
                <a:tc>
                  <a:txBody>
                    <a:bodyPr/>
                    <a:lstStyle/>
                    <a:p>
                      <a:pPr defTabSz="914400">
                        <a:tabLst>
                          <a:tab pos="914400" algn="l"/>
                        </a:tabLst>
                        <a:defRPr sz="2400">
                          <a:sym typeface="Baskerville"/>
                        </a:defRPr>
                      </a:pPr>
                      <a:endParaRPr/>
                    </a:p>
                  </a:txBody>
                  <a:tcPr marL="50800" marR="50800" marT="50800" marB="50800" anchor="ctr" horzOverflow="overflow">
                    <a:lnR w="12700">
                      <a:solidFill>
                        <a:srgbClr val="CBC5B7"/>
                      </a:solidFill>
                      <a:miter lim="400000"/>
                    </a:lnR>
                  </a:tcPr>
                </a:tc>
                <a:extLst>
                  <a:ext uri="{0D108BD9-81ED-4DB2-BD59-A6C34878D82A}">
                    <a16:rowId xmlns:a16="http://schemas.microsoft.com/office/drawing/2014/main" xmlns="" val="10001"/>
                  </a:ext>
                </a:extLst>
              </a:tr>
              <a:tr h="745066">
                <a:tc>
                  <a:txBody>
                    <a:bodyPr/>
                    <a:lstStyle/>
                    <a:p>
                      <a:pPr>
                        <a:defRPr sz="1800" b="0">
                          <a:solidFill>
                            <a:srgbClr val="000000"/>
                          </a:solidFill>
                        </a:defRPr>
                      </a:pPr>
                      <a:r>
                        <a:rPr sz="2000">
                          <a:solidFill>
                            <a:srgbClr val="F5F5F5"/>
                          </a:solidFill>
                          <a:effectLst>
                            <a:outerShdw blurRad="50800" dist="12700" dir="5400000" rotWithShape="0">
                              <a:srgbClr val="000000">
                                <a:alpha val="35000"/>
                              </a:srgbClr>
                            </a:outerShdw>
                          </a:effectLst>
                        </a:rPr>
                        <a:t>3 gal. of ice cream</a:t>
                      </a:r>
                    </a:p>
                  </a:txBody>
                  <a:tcPr marL="50800" marR="50800" marT="50800" marB="50800" anchor="ctr" horzOverflow="overflow">
                    <a:lnB w="12700">
                      <a:solidFill>
                        <a:srgbClr val="CBC5B7"/>
                      </a:solidFill>
                      <a:miter lim="400000"/>
                    </a:lnB>
                    <a:blipFill rotWithShape="1">
                      <a:blip r:embed="rId4"/>
                      <a:srcRect/>
                      <a:tile tx="0" ty="0" sx="100000" sy="100000" flip="none" algn="tl"/>
                    </a:blipFill>
                  </a:tcPr>
                </a:tc>
                <a:tc>
                  <a:txBody>
                    <a:bodyPr/>
                    <a:lstStyle/>
                    <a:p>
                      <a:pPr defTabSz="914400">
                        <a:tabLst>
                          <a:tab pos="914400" algn="l"/>
                        </a:tabLst>
                        <a:defRPr sz="1800">
                          <a:solidFill>
                            <a:srgbClr val="000000"/>
                          </a:solidFill>
                        </a:defRPr>
                      </a:pPr>
                      <a:r>
                        <a:rPr sz="2800">
                          <a:solidFill>
                            <a:srgbClr val="937958"/>
                          </a:solidFill>
                          <a:sym typeface="Baskerville"/>
                        </a:rPr>
                        <a:t>$3.82</a:t>
                      </a:r>
                    </a:p>
                  </a:txBody>
                  <a:tcPr marL="50800" marR="50800" marT="50800" marB="50800" anchor="ctr" horzOverflow="overflow">
                    <a:lnB w="12700">
                      <a:solidFill>
                        <a:srgbClr val="CBC5B7"/>
                      </a:solidFill>
                      <a:miter lim="400000"/>
                    </a:lnB>
                  </a:tcPr>
                </a:tc>
                <a:tc>
                  <a:txBody>
                    <a:bodyPr/>
                    <a:lstStyle/>
                    <a:p>
                      <a:pPr defTabSz="914400">
                        <a:tabLst>
                          <a:tab pos="914400" algn="l"/>
                        </a:tabLst>
                        <a:defRPr sz="2400">
                          <a:sym typeface="Baskerville"/>
                        </a:defRPr>
                      </a:pPr>
                      <a:endParaRPr/>
                    </a:p>
                  </a:txBody>
                  <a:tcPr marL="50800" marR="50800" marT="50800" marB="50800" anchor="ctr" horzOverflow="overflow">
                    <a:lnR w="12700">
                      <a:solidFill>
                        <a:srgbClr val="CBC5B7"/>
                      </a:solidFill>
                      <a:miter lim="400000"/>
                    </a:lnR>
                    <a:lnB w="12700">
                      <a:solidFill>
                        <a:srgbClr val="CBC5B7"/>
                      </a:solidFill>
                      <a:miter lim="400000"/>
                    </a:lnB>
                  </a:tcPr>
                </a:tc>
                <a:extLst>
                  <a:ext uri="{0D108BD9-81ED-4DB2-BD59-A6C34878D82A}">
                    <a16:rowId xmlns:a16="http://schemas.microsoft.com/office/drawing/2014/main" xmlns="" val="10002"/>
                  </a:ext>
                </a:extLst>
              </a:tr>
            </a:tbl>
          </a:graphicData>
        </a:graphic>
      </p:graphicFrame>
      <p:sp>
        <p:nvSpPr>
          <p:cNvPr id="1510" name="3."/>
          <p:cNvSpPr txBox="1"/>
          <p:nvPr/>
        </p:nvSpPr>
        <p:spPr>
          <a:xfrm>
            <a:off x="596900" y="6870700"/>
            <a:ext cx="381000"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t>3.</a:t>
            </a:r>
          </a:p>
        </p:txBody>
      </p:sp>
      <p:sp>
        <p:nvSpPr>
          <p:cNvPr id="1511" name="5. A clown fish was swimming 60 feet below sea level.  If it ascends 52 feet, what is its new swimming level?"/>
          <p:cNvSpPr txBox="1"/>
          <p:nvPr/>
        </p:nvSpPr>
        <p:spPr>
          <a:xfrm>
            <a:off x="6094660" y="7442200"/>
            <a:ext cx="6134100"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rPr dirty="0"/>
              <a:t>5. A clown fish was swimming 60 feet below sea level.  If it ascends 52 feet, what is its new swimming level?</a:t>
            </a:r>
          </a:p>
        </p:txBody>
      </p:sp>
      <p:sp>
        <p:nvSpPr>
          <p:cNvPr id="1512" name="1. 8 2/5…"/>
          <p:cNvSpPr txBox="1"/>
          <p:nvPr/>
        </p:nvSpPr>
        <p:spPr>
          <a:xfrm>
            <a:off x="635000" y="2660650"/>
            <a:ext cx="1454200" cy="1143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defRPr sz="3000" i="0"/>
            </a:pPr>
            <a:r>
              <a:t>1. </a:t>
            </a:r>
            <a:r>
              <a:rPr sz="3600"/>
              <a:t>8 </a:t>
            </a:r>
            <a:r>
              <a:rPr sz="2400"/>
              <a:t>2/5 </a:t>
            </a:r>
          </a:p>
          <a:p>
            <a:pPr>
              <a:defRPr i="0"/>
            </a:pPr>
            <a:r>
              <a:t>+</a:t>
            </a:r>
            <a:r>
              <a:rPr u="sng"/>
              <a:t>2 </a:t>
            </a:r>
            <a:r>
              <a:rPr sz="2400" u="sng"/>
              <a:t>1/2</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3" name="Week 9, Day 2"/>
          <p:cNvSpPr txBox="1">
            <a:spLocks noGrp="1"/>
          </p:cNvSpPr>
          <p:nvPr>
            <p:ph type="title"/>
          </p:nvPr>
        </p:nvSpPr>
        <p:spPr>
          <a:prstGeom prst="rect">
            <a:avLst/>
          </a:prstGeom>
        </p:spPr>
        <p:txBody>
          <a:bodyPr/>
          <a:lstStyle/>
          <a:p>
            <a:r>
              <a:t>Week 9, Day 2</a:t>
            </a:r>
          </a:p>
        </p:txBody>
      </p:sp>
      <p:sp>
        <p:nvSpPr>
          <p:cNvPr id="1544" name="5. What would correctly represent x ≥ -4"/>
          <p:cNvSpPr txBox="1"/>
          <p:nvPr/>
        </p:nvSpPr>
        <p:spPr>
          <a:xfrm>
            <a:off x="5828146" y="6997700"/>
            <a:ext cx="6540501"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000" i="0"/>
            </a:pPr>
            <a:r>
              <a:t>5. </a:t>
            </a:r>
            <a:r>
              <a:rPr sz="2800"/>
              <a:t>What would correctly represent x ≥ -4</a:t>
            </a:r>
          </a:p>
        </p:txBody>
      </p:sp>
      <p:pic>
        <p:nvPicPr>
          <p:cNvPr id="1545" name="Screen Shot 2013-04-17 at 8.49.47 AM.png" descr="Screen Shot 2013-04-17 at 8.49.47 AM.png"/>
          <p:cNvPicPr>
            <a:picLocks noChangeAspect="1"/>
          </p:cNvPicPr>
          <p:nvPr/>
        </p:nvPicPr>
        <p:blipFill>
          <a:blip r:embed="rId2"/>
          <a:stretch>
            <a:fillRect/>
          </a:stretch>
        </p:blipFill>
        <p:spPr>
          <a:xfrm>
            <a:off x="5884007" y="7732048"/>
            <a:ext cx="6405686" cy="1054101"/>
          </a:xfrm>
          <a:prstGeom prst="rect">
            <a:avLst/>
          </a:prstGeom>
          <a:ln w="12700">
            <a:miter lim="400000"/>
          </a:ln>
        </p:spPr>
      </p:pic>
      <p:sp>
        <p:nvSpPr>
          <p:cNvPr id="1546" name="-1"/>
          <p:cNvSpPr txBox="1"/>
          <p:nvPr/>
        </p:nvSpPr>
        <p:spPr>
          <a:xfrm>
            <a:off x="9863856" y="8266335"/>
            <a:ext cx="3937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-1</a:t>
            </a:r>
          </a:p>
        </p:txBody>
      </p:sp>
      <p:sp>
        <p:nvSpPr>
          <p:cNvPr id="1547" name="-2"/>
          <p:cNvSpPr txBox="1"/>
          <p:nvPr/>
        </p:nvSpPr>
        <p:spPr>
          <a:xfrm>
            <a:off x="8780251" y="8272685"/>
            <a:ext cx="4572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-2</a:t>
            </a:r>
          </a:p>
        </p:txBody>
      </p:sp>
      <p:sp>
        <p:nvSpPr>
          <p:cNvPr id="1548" name="-3"/>
          <p:cNvSpPr txBox="1"/>
          <p:nvPr/>
        </p:nvSpPr>
        <p:spPr>
          <a:xfrm>
            <a:off x="7688002" y="8272685"/>
            <a:ext cx="4572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-3</a:t>
            </a:r>
          </a:p>
        </p:txBody>
      </p:sp>
      <p:sp>
        <p:nvSpPr>
          <p:cNvPr id="1549" name="-4"/>
          <p:cNvSpPr txBox="1"/>
          <p:nvPr/>
        </p:nvSpPr>
        <p:spPr>
          <a:xfrm>
            <a:off x="6722802" y="8272685"/>
            <a:ext cx="4572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-4</a:t>
            </a:r>
          </a:p>
        </p:txBody>
      </p:sp>
      <p:sp>
        <p:nvSpPr>
          <p:cNvPr id="1550" name="0"/>
          <p:cNvSpPr txBox="1"/>
          <p:nvPr/>
        </p:nvSpPr>
        <p:spPr>
          <a:xfrm>
            <a:off x="10799551" y="8272685"/>
            <a:ext cx="5207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0</a:t>
            </a:r>
          </a:p>
        </p:txBody>
      </p:sp>
      <p:graphicFrame>
        <p:nvGraphicFramePr>
          <p:cNvPr id="1551" name="Table"/>
          <p:cNvGraphicFramePr/>
          <p:nvPr/>
        </p:nvGraphicFramePr>
        <p:xfrm>
          <a:off x="4318000" y="3848100"/>
          <a:ext cx="4495800" cy="3093720"/>
        </p:xfrm>
        <a:graphic>
          <a:graphicData uri="http://schemas.openxmlformats.org/drawingml/2006/table">
            <a:tbl>
              <a:tblPr firstRow="1">
                <a:tableStyleId>{8F44A2F1-9E1F-4B54-A3A2-5F16C0AD49E2}</a:tableStyleId>
              </a:tblPr>
              <a:tblGrid>
                <a:gridCol w="2247900">
                  <a:extLst>
                    <a:ext uri="{9D8B030D-6E8A-4147-A177-3AD203B41FA5}">
                      <a16:colId xmlns:a16="http://schemas.microsoft.com/office/drawing/2014/main" xmlns="" val="20000"/>
                    </a:ext>
                  </a:extLst>
                </a:gridCol>
                <a:gridCol w="2247900">
                  <a:extLst>
                    <a:ext uri="{9D8B030D-6E8A-4147-A177-3AD203B41FA5}">
                      <a16:colId xmlns:a16="http://schemas.microsoft.com/office/drawing/2014/main" xmlns="" val="20001"/>
                    </a:ext>
                  </a:extLst>
                </a:gridCol>
              </a:tblGrid>
              <a:tr h="736600">
                <a:tc>
                  <a:txBody>
                    <a:bodyPr/>
                    <a:lstStyle/>
                    <a:p>
                      <a:pPr>
                        <a:defRPr sz="1800" b="0">
                          <a:solidFill>
                            <a:srgbClr val="000000"/>
                          </a:solidFill>
                        </a:defRPr>
                      </a:pPr>
                      <a:r>
                        <a:rPr>
                          <a:effectLst>
                            <a:outerShdw blurRad="50800" dist="12700" dir="5400000" rotWithShape="0">
                              <a:srgbClr val="000000">
                                <a:alpha val="35000"/>
                              </a:srgbClr>
                            </a:outerShdw>
                          </a:effectLst>
                        </a:rPr>
                        <a:t>Pounds of Candy</a:t>
                      </a:r>
                    </a:p>
                  </a:txBody>
                  <a:tcPr marL="50800" marR="50800" marT="50800" marB="50800" anchor="ctr" horzOverflow="overflow">
                    <a:lnL w="12700">
                      <a:solidFill>
                        <a:srgbClr val="CBC5B7"/>
                      </a:solidFill>
                      <a:miter lim="400000"/>
                    </a:lnL>
                    <a:blipFill rotWithShape="1">
                      <a:blip r:embed="rId3"/>
                      <a:srcRect/>
                      <a:tile tx="0" ty="0" sx="100000" sy="100000" flip="none" algn="tl"/>
                    </a:blipFill>
                  </a:tcPr>
                </a:tc>
                <a:tc>
                  <a:txBody>
                    <a:bodyPr/>
                    <a:lstStyle/>
                    <a:p>
                      <a:pPr>
                        <a:defRPr sz="1800" b="0">
                          <a:solidFill>
                            <a:srgbClr val="000000"/>
                          </a:solidFill>
                        </a:defRPr>
                      </a:pPr>
                      <a:r>
                        <a:rPr>
                          <a:effectLst>
                            <a:outerShdw blurRad="50800" dist="12700" dir="5400000" rotWithShape="0">
                              <a:srgbClr val="000000">
                                <a:alpha val="35000"/>
                              </a:srgbClr>
                            </a:outerShdw>
                          </a:effectLst>
                        </a:rPr>
                        <a:t>Number Purchased</a:t>
                      </a:r>
                    </a:p>
                  </a:txBody>
                  <a:tcPr marL="50800" marR="50800" marT="50800" marB="50800" anchor="ctr" horzOverflow="overflow">
                    <a:lnR w="12700">
                      <a:solidFill>
                        <a:srgbClr val="CBC5B7"/>
                      </a:solidFill>
                      <a:miter lim="400000"/>
                    </a:lnR>
                    <a:blipFill rotWithShape="1">
                      <a:blip r:embed="rId3"/>
                      <a:srcRect/>
                      <a:tile tx="0" ty="0" sx="100000" sy="100000" flip="none" algn="tl"/>
                    </a:blipFill>
                  </a:tcPr>
                </a:tc>
                <a:extLst>
                  <a:ext uri="{0D108BD9-81ED-4DB2-BD59-A6C34878D82A}">
                    <a16:rowId xmlns:a16="http://schemas.microsoft.com/office/drawing/2014/main" xmlns="" val="10000"/>
                  </a:ext>
                </a:extLst>
              </a:tr>
              <a:tr h="520456">
                <a:tc>
                  <a:txBody>
                    <a:bodyPr/>
                    <a:lstStyle/>
                    <a:p>
                      <a:pPr defTabSz="914400">
                        <a:tabLst>
                          <a:tab pos="914400" algn="l"/>
                        </a:tabLst>
                        <a:defRPr sz="1800">
                          <a:solidFill>
                            <a:srgbClr val="000000"/>
                          </a:solidFill>
                        </a:defRPr>
                      </a:pPr>
                      <a:r>
                        <a:rPr sz="3200">
                          <a:sym typeface="Baskerville"/>
                        </a:rPr>
                        <a:t>2</a:t>
                      </a:r>
                    </a:p>
                  </a:txBody>
                  <a:tcPr marL="50800" marR="50800" marT="50800" marB="50800" anchor="ctr" horzOverflow="overflow">
                    <a:lnL w="12700">
                      <a:solidFill>
                        <a:srgbClr val="CBC5B7"/>
                      </a:solidFill>
                      <a:miter lim="400000"/>
                    </a:lnL>
                  </a:tcPr>
                </a:tc>
                <a:tc>
                  <a:txBody>
                    <a:bodyPr/>
                    <a:lstStyle/>
                    <a:p>
                      <a:pPr defTabSz="914400">
                        <a:tabLst>
                          <a:tab pos="914400" algn="l"/>
                        </a:tabLst>
                        <a:defRPr sz="3200">
                          <a:sym typeface="Baskerville"/>
                        </a:defRPr>
                      </a:pPr>
                      <a:endParaRPr/>
                    </a:p>
                  </a:txBody>
                  <a:tcPr marL="50800" marR="50800" marT="50800" marB="50800" anchor="ctr" horzOverflow="overflow">
                    <a:lnR w="12700">
                      <a:solidFill>
                        <a:srgbClr val="CBC5B7"/>
                      </a:solidFill>
                      <a:miter lim="400000"/>
                    </a:lnR>
                  </a:tcPr>
                </a:tc>
                <a:extLst>
                  <a:ext uri="{0D108BD9-81ED-4DB2-BD59-A6C34878D82A}">
                    <a16:rowId xmlns:a16="http://schemas.microsoft.com/office/drawing/2014/main" xmlns="" val="10001"/>
                  </a:ext>
                </a:extLst>
              </a:tr>
              <a:tr h="519058">
                <a:tc>
                  <a:txBody>
                    <a:bodyPr/>
                    <a:lstStyle/>
                    <a:p>
                      <a:pPr defTabSz="914400">
                        <a:tabLst>
                          <a:tab pos="914400" algn="l"/>
                        </a:tabLst>
                        <a:defRPr sz="1800">
                          <a:solidFill>
                            <a:srgbClr val="000000"/>
                          </a:solidFill>
                        </a:defRPr>
                      </a:pPr>
                      <a:r>
                        <a:rPr sz="3200">
                          <a:sym typeface="Baskerville"/>
                        </a:rPr>
                        <a:t>3</a:t>
                      </a:r>
                    </a:p>
                  </a:txBody>
                  <a:tcPr marL="50800" marR="50800" marT="50800" marB="50800" anchor="ctr" horzOverflow="overflow">
                    <a:lnL w="12700">
                      <a:solidFill>
                        <a:srgbClr val="CBC5B7"/>
                      </a:solidFill>
                      <a:miter lim="400000"/>
                    </a:lnL>
                  </a:tcPr>
                </a:tc>
                <a:tc>
                  <a:txBody>
                    <a:bodyPr/>
                    <a:lstStyle/>
                    <a:p>
                      <a:pPr defTabSz="914400">
                        <a:tabLst>
                          <a:tab pos="914400" algn="l"/>
                        </a:tabLst>
                        <a:defRPr sz="3200">
                          <a:sym typeface="Baskerville"/>
                        </a:defRPr>
                      </a:pPr>
                      <a:endParaRPr/>
                    </a:p>
                  </a:txBody>
                  <a:tcPr marL="50800" marR="50800" marT="50800" marB="50800" anchor="ctr" horzOverflow="overflow">
                    <a:lnR w="12700">
                      <a:solidFill>
                        <a:srgbClr val="CBC5B7"/>
                      </a:solidFill>
                      <a:miter lim="400000"/>
                    </a:lnR>
                  </a:tcPr>
                </a:tc>
                <a:extLst>
                  <a:ext uri="{0D108BD9-81ED-4DB2-BD59-A6C34878D82A}">
                    <a16:rowId xmlns:a16="http://schemas.microsoft.com/office/drawing/2014/main" xmlns="" val="10002"/>
                  </a:ext>
                </a:extLst>
              </a:tr>
              <a:tr h="479405">
                <a:tc>
                  <a:txBody>
                    <a:bodyPr/>
                    <a:lstStyle/>
                    <a:p>
                      <a:pPr defTabSz="914400">
                        <a:tabLst>
                          <a:tab pos="914400" algn="l"/>
                        </a:tabLst>
                        <a:defRPr sz="1800">
                          <a:solidFill>
                            <a:srgbClr val="000000"/>
                          </a:solidFill>
                        </a:defRPr>
                      </a:pPr>
                      <a:r>
                        <a:rPr sz="3200">
                          <a:sym typeface="Baskerville"/>
                        </a:rPr>
                        <a:t>4</a:t>
                      </a:r>
                    </a:p>
                  </a:txBody>
                  <a:tcPr marL="50800" marR="50800" marT="50800" marB="50800" anchor="ctr" horzOverflow="overflow">
                    <a:lnL w="12700">
                      <a:solidFill>
                        <a:srgbClr val="CBC5B7"/>
                      </a:solidFill>
                      <a:miter lim="400000"/>
                    </a:lnL>
                  </a:tcPr>
                </a:tc>
                <a:tc>
                  <a:txBody>
                    <a:bodyPr/>
                    <a:lstStyle/>
                    <a:p>
                      <a:pPr defTabSz="914400">
                        <a:tabLst>
                          <a:tab pos="914400" algn="l"/>
                        </a:tabLst>
                        <a:defRPr sz="3200">
                          <a:sym typeface="Baskerville"/>
                        </a:defRPr>
                      </a:pPr>
                      <a:endParaRPr/>
                    </a:p>
                  </a:txBody>
                  <a:tcPr marL="50800" marR="50800" marT="50800" marB="50800" anchor="ctr" horzOverflow="overflow">
                    <a:lnR w="12700">
                      <a:solidFill>
                        <a:srgbClr val="CBC5B7"/>
                      </a:solidFill>
                      <a:miter lim="400000"/>
                    </a:lnR>
                  </a:tcPr>
                </a:tc>
                <a:extLst>
                  <a:ext uri="{0D108BD9-81ED-4DB2-BD59-A6C34878D82A}">
                    <a16:rowId xmlns:a16="http://schemas.microsoft.com/office/drawing/2014/main" xmlns="" val="10003"/>
                  </a:ext>
                </a:extLst>
              </a:tr>
              <a:tr h="563879">
                <a:tc>
                  <a:txBody>
                    <a:bodyPr/>
                    <a:lstStyle/>
                    <a:p>
                      <a:pPr defTabSz="914400">
                        <a:tabLst>
                          <a:tab pos="914400" algn="l"/>
                        </a:tabLst>
                        <a:defRPr sz="1800">
                          <a:solidFill>
                            <a:srgbClr val="000000"/>
                          </a:solidFill>
                        </a:defRPr>
                      </a:pPr>
                      <a:r>
                        <a:rPr sz="3200">
                          <a:sym typeface="Baskerville"/>
                        </a:rPr>
                        <a:t>5</a:t>
                      </a:r>
                    </a:p>
                  </a:txBody>
                  <a:tcPr marL="50800" marR="50800" marT="50800" marB="50800" anchor="ctr" horzOverflow="overflow">
                    <a:lnL w="12700">
                      <a:solidFill>
                        <a:srgbClr val="CBC5B7"/>
                      </a:solidFill>
                      <a:miter lim="400000"/>
                    </a:lnL>
                    <a:lnB w="12700">
                      <a:solidFill>
                        <a:srgbClr val="CBC5B7"/>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R w="12700">
                      <a:solidFill>
                        <a:srgbClr val="CBC5B7"/>
                      </a:solidFill>
                      <a:miter lim="400000"/>
                    </a:lnR>
                    <a:lnB w="12700">
                      <a:solidFill>
                        <a:srgbClr val="CBC5B7"/>
                      </a:solidFill>
                      <a:miter lim="400000"/>
                    </a:lnB>
                  </a:tcPr>
                </a:tc>
                <a:extLst>
                  <a:ext uri="{0D108BD9-81ED-4DB2-BD59-A6C34878D82A}">
                    <a16:rowId xmlns:a16="http://schemas.microsoft.com/office/drawing/2014/main" xmlns="" val="10004"/>
                  </a:ext>
                </a:extLst>
              </a:tr>
            </a:tbl>
          </a:graphicData>
        </a:graphic>
      </p:graphicFrame>
      <p:sp>
        <p:nvSpPr>
          <p:cNvPr id="1552" name="1. The Sugar Rush sweet shop wanted to track the number of pounds of candy that people purchase at a time.  Use the data in the line plot to complete the frequency chart."/>
          <p:cNvSpPr txBox="1"/>
          <p:nvPr/>
        </p:nvSpPr>
        <p:spPr>
          <a:xfrm>
            <a:off x="622300" y="2622550"/>
            <a:ext cx="8166100" cy="1244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000" i="0"/>
            </a:pPr>
            <a:r>
              <a:t>1. </a:t>
            </a:r>
            <a:r>
              <a:rPr sz="2400"/>
              <a:t>The Sugar Rush sweet shop wanted to track the number of pounds of candy that people purchase at a time.  Use the data in the line plot to complete the frequency chart. </a:t>
            </a:r>
          </a:p>
        </p:txBody>
      </p:sp>
      <p:pic>
        <p:nvPicPr>
          <p:cNvPr id="1553" name="droppedImage.png" descr="droppedImage.png"/>
          <p:cNvPicPr>
            <a:picLocks noChangeAspect="1"/>
          </p:cNvPicPr>
          <p:nvPr/>
        </p:nvPicPr>
        <p:blipFill>
          <a:blip r:embed="rId4"/>
          <a:stretch>
            <a:fillRect/>
          </a:stretch>
        </p:blipFill>
        <p:spPr>
          <a:xfrm>
            <a:off x="661222" y="4178300"/>
            <a:ext cx="3558559" cy="2311400"/>
          </a:xfrm>
          <a:prstGeom prst="rect">
            <a:avLst/>
          </a:prstGeom>
          <a:ln w="12700">
            <a:miter lim="400000"/>
          </a:ln>
        </p:spPr>
      </p:pic>
      <p:sp>
        <p:nvSpPr>
          <p:cNvPr id="1554" name="Number of Pounds"/>
          <p:cNvSpPr txBox="1"/>
          <p:nvPr/>
        </p:nvSpPr>
        <p:spPr>
          <a:xfrm>
            <a:off x="812800" y="6413500"/>
            <a:ext cx="3416300" cy="444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1800" i="0">
                <a:solidFill>
                  <a:srgbClr val="000000"/>
                </a:solidFill>
                <a:latin typeface="Al Bayan"/>
                <a:ea typeface="Al Bayan"/>
                <a:cs typeface="Al Bayan"/>
                <a:sym typeface="Al Bayan"/>
              </a:defRPr>
            </a:lvl1pPr>
          </a:lstStyle>
          <a:p>
            <a:r>
              <a:t>Number of Pounds</a:t>
            </a:r>
          </a:p>
        </p:txBody>
      </p:sp>
      <p:sp>
        <p:nvSpPr>
          <p:cNvPr id="1555" name="Sugar Rush  Purchases"/>
          <p:cNvSpPr txBox="1"/>
          <p:nvPr/>
        </p:nvSpPr>
        <p:spPr>
          <a:xfrm>
            <a:off x="1154007" y="3827780"/>
            <a:ext cx="2694574" cy="459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solidFill>
                  <a:srgbClr val="000000"/>
                </a:solidFill>
                <a:latin typeface="Al Bayan"/>
                <a:ea typeface="Al Bayan"/>
                <a:cs typeface="Al Bayan"/>
                <a:sym typeface="Al Bayan"/>
              </a:defRPr>
            </a:lvl1pPr>
          </a:lstStyle>
          <a:p>
            <a:r>
              <a:t>Sugar Rush  Purchases</a:t>
            </a:r>
          </a:p>
        </p:txBody>
      </p:sp>
      <p:sp>
        <p:nvSpPr>
          <p:cNvPr id="1556" name="Text"/>
          <p:cNvSpPr txBox="1"/>
          <p:nvPr/>
        </p:nvSpPr>
        <p:spPr>
          <a:xfrm>
            <a:off x="2540000" y="4737100"/>
            <a:ext cx="410481" cy="2921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300" i="0">
                <a:solidFill>
                  <a:srgbClr val="FFFFFF"/>
                </a:solidFill>
              </a:defRPr>
            </a:lvl1pPr>
          </a:lstStyle>
          <a:p>
            <a:r>
              <a:t>Text</a:t>
            </a:r>
          </a:p>
        </p:txBody>
      </p:sp>
      <p:sp>
        <p:nvSpPr>
          <p:cNvPr id="1557" name="Text"/>
          <p:cNvSpPr txBox="1"/>
          <p:nvPr/>
        </p:nvSpPr>
        <p:spPr>
          <a:xfrm>
            <a:off x="2540000" y="4470400"/>
            <a:ext cx="410481" cy="2921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300" i="0">
                <a:solidFill>
                  <a:srgbClr val="FFFFFF"/>
                </a:solidFill>
              </a:defRPr>
            </a:lvl1pPr>
          </a:lstStyle>
          <a:p>
            <a:r>
              <a:t>Text</a:t>
            </a:r>
          </a:p>
        </p:txBody>
      </p:sp>
      <p:sp>
        <p:nvSpPr>
          <p:cNvPr id="1558" name="Text"/>
          <p:cNvSpPr txBox="1"/>
          <p:nvPr/>
        </p:nvSpPr>
        <p:spPr>
          <a:xfrm>
            <a:off x="2540000" y="4267200"/>
            <a:ext cx="410481" cy="2921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300" i="0">
                <a:solidFill>
                  <a:srgbClr val="FFFFFF"/>
                </a:solidFill>
              </a:defRPr>
            </a:lvl1pPr>
          </a:lstStyle>
          <a:p>
            <a:r>
              <a:t>Text</a:t>
            </a:r>
          </a:p>
        </p:txBody>
      </p:sp>
      <p:sp>
        <p:nvSpPr>
          <p:cNvPr id="1559" name="Text"/>
          <p:cNvSpPr txBox="1"/>
          <p:nvPr/>
        </p:nvSpPr>
        <p:spPr>
          <a:xfrm>
            <a:off x="1231900" y="5207000"/>
            <a:ext cx="410481" cy="2921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300" i="0">
                <a:solidFill>
                  <a:srgbClr val="FFFFFF"/>
                </a:solidFill>
              </a:defRPr>
            </a:lvl1pPr>
          </a:lstStyle>
          <a:p>
            <a:r>
              <a:t>Text</a:t>
            </a:r>
          </a:p>
        </p:txBody>
      </p:sp>
      <p:sp>
        <p:nvSpPr>
          <p:cNvPr id="1560" name="Text"/>
          <p:cNvSpPr txBox="1"/>
          <p:nvPr/>
        </p:nvSpPr>
        <p:spPr>
          <a:xfrm>
            <a:off x="1231900" y="4991100"/>
            <a:ext cx="410481" cy="2921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300" i="0">
                <a:solidFill>
                  <a:srgbClr val="FFFFFF"/>
                </a:solidFill>
              </a:defRPr>
            </a:lvl1pPr>
          </a:lstStyle>
          <a:p>
            <a:r>
              <a:t>Text</a:t>
            </a:r>
          </a:p>
        </p:txBody>
      </p:sp>
      <p:sp>
        <p:nvSpPr>
          <p:cNvPr id="1561" name="2"/>
          <p:cNvSpPr txBox="1"/>
          <p:nvPr/>
        </p:nvSpPr>
        <p:spPr>
          <a:xfrm>
            <a:off x="1314462" y="6140450"/>
            <a:ext cx="219956" cy="3048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400" i="0">
                <a:solidFill>
                  <a:srgbClr val="000000"/>
                </a:solidFill>
                <a:latin typeface="Arial Rounded MT Bold"/>
                <a:ea typeface="Arial Rounded MT Bold"/>
                <a:cs typeface="Arial Rounded MT Bold"/>
                <a:sym typeface="Arial Rounded MT Bold"/>
              </a:defRPr>
            </a:lvl1pPr>
          </a:lstStyle>
          <a:p>
            <a:r>
              <a:t>2</a:t>
            </a:r>
          </a:p>
        </p:txBody>
      </p:sp>
      <p:sp>
        <p:nvSpPr>
          <p:cNvPr id="1562" name="3"/>
          <p:cNvSpPr txBox="1"/>
          <p:nvPr/>
        </p:nvSpPr>
        <p:spPr>
          <a:xfrm>
            <a:off x="1981200" y="6134100"/>
            <a:ext cx="219956" cy="3048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400" i="0">
                <a:solidFill>
                  <a:srgbClr val="000000"/>
                </a:solidFill>
                <a:latin typeface="Arial Rounded MT Bold"/>
                <a:ea typeface="Arial Rounded MT Bold"/>
                <a:cs typeface="Arial Rounded MT Bold"/>
                <a:sym typeface="Arial Rounded MT Bold"/>
              </a:defRPr>
            </a:lvl1pPr>
          </a:lstStyle>
          <a:p>
            <a:r>
              <a:t>3</a:t>
            </a:r>
          </a:p>
        </p:txBody>
      </p:sp>
      <p:sp>
        <p:nvSpPr>
          <p:cNvPr id="1563" name="4"/>
          <p:cNvSpPr txBox="1"/>
          <p:nvPr/>
        </p:nvSpPr>
        <p:spPr>
          <a:xfrm>
            <a:off x="2641600" y="6134100"/>
            <a:ext cx="219956" cy="3048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400" i="0">
                <a:solidFill>
                  <a:srgbClr val="000000"/>
                </a:solidFill>
                <a:latin typeface="Arial Rounded MT Bold"/>
                <a:ea typeface="Arial Rounded MT Bold"/>
                <a:cs typeface="Arial Rounded MT Bold"/>
                <a:sym typeface="Arial Rounded MT Bold"/>
              </a:defRPr>
            </a:lvl1pPr>
          </a:lstStyle>
          <a:p>
            <a:r>
              <a:t>4</a:t>
            </a:r>
          </a:p>
        </p:txBody>
      </p:sp>
      <p:sp>
        <p:nvSpPr>
          <p:cNvPr id="1564" name="5"/>
          <p:cNvSpPr txBox="1"/>
          <p:nvPr/>
        </p:nvSpPr>
        <p:spPr>
          <a:xfrm>
            <a:off x="3302000" y="6134100"/>
            <a:ext cx="219956" cy="30480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400" i="0">
                <a:solidFill>
                  <a:srgbClr val="000000"/>
                </a:solidFill>
                <a:latin typeface="Arial Rounded MT Bold"/>
                <a:ea typeface="Arial Rounded MT Bold"/>
                <a:cs typeface="Arial Rounded MT Bold"/>
                <a:sym typeface="Arial Rounded MT Bold"/>
              </a:defRPr>
            </a:lvl1pPr>
          </a:lstStyle>
          <a:p>
            <a:r>
              <a:t>5</a:t>
            </a:r>
          </a:p>
        </p:txBody>
      </p:sp>
      <p:sp>
        <p:nvSpPr>
          <p:cNvPr id="1565" name="2. What is the mean of the total number purchased in the first problem ?"/>
          <p:cNvSpPr txBox="1"/>
          <p:nvPr/>
        </p:nvSpPr>
        <p:spPr>
          <a:xfrm>
            <a:off x="635000" y="7023100"/>
            <a:ext cx="5168900" cy="1346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000" i="0"/>
            </a:pPr>
            <a:r>
              <a:t>2. </a:t>
            </a:r>
            <a:r>
              <a:rPr sz="2800"/>
              <a:t>What is the mean of the total number purchased in the first problem ?</a:t>
            </a:r>
          </a:p>
        </p:txBody>
      </p:sp>
      <p:sp>
        <p:nvSpPr>
          <p:cNvPr id="1566" name="3. Evaluate (5x - 28)+3x…"/>
          <p:cNvSpPr txBox="1"/>
          <p:nvPr/>
        </p:nvSpPr>
        <p:spPr>
          <a:xfrm>
            <a:off x="8851900" y="2609850"/>
            <a:ext cx="3637484"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defRPr sz="2800" i="0"/>
            </a:pPr>
            <a:r>
              <a:t>3. Evaluate (5x - 28)+3x</a:t>
            </a:r>
          </a:p>
          <a:p>
            <a:pPr algn="l">
              <a:defRPr sz="2800" i="0"/>
            </a:pPr>
            <a:r>
              <a:t>if x = 6 </a:t>
            </a:r>
          </a:p>
        </p:txBody>
      </p:sp>
      <p:sp>
        <p:nvSpPr>
          <p:cNvPr id="1567" name="4. Evaluate…"/>
          <p:cNvSpPr txBox="1"/>
          <p:nvPr/>
        </p:nvSpPr>
        <p:spPr>
          <a:xfrm>
            <a:off x="8851900" y="4076700"/>
            <a:ext cx="3556000"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2800" i="0"/>
            </a:pPr>
            <a:r>
              <a:t>4. Evaluate </a:t>
            </a:r>
          </a:p>
          <a:p>
            <a:pPr>
              <a:defRPr sz="2800" i="0"/>
            </a:pPr>
            <a:r>
              <a:t>(35÷x - 17)+3-x</a:t>
            </a:r>
          </a:p>
          <a:p>
            <a:pPr>
              <a:defRPr sz="2800" i="0"/>
            </a:pPr>
            <a:r>
              <a:t>if x = 5 </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4" name="Week 9, Day 3"/>
          <p:cNvSpPr txBox="1">
            <a:spLocks noGrp="1"/>
          </p:cNvSpPr>
          <p:nvPr>
            <p:ph type="title"/>
          </p:nvPr>
        </p:nvSpPr>
        <p:spPr>
          <a:prstGeom prst="rect">
            <a:avLst/>
          </a:prstGeom>
        </p:spPr>
        <p:txBody>
          <a:bodyPr/>
          <a:lstStyle/>
          <a:p>
            <a:r>
              <a:t>Week 9, Day 3</a:t>
            </a:r>
          </a:p>
        </p:txBody>
      </p:sp>
      <p:sp>
        <p:nvSpPr>
          <p:cNvPr id="1605" name="-8   +  6"/>
          <p:cNvSpPr txBox="1"/>
          <p:nvPr/>
        </p:nvSpPr>
        <p:spPr>
          <a:xfrm>
            <a:off x="3991391" y="5164467"/>
            <a:ext cx="1884834"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t>     -8   +  6  </a:t>
            </a:r>
          </a:p>
        </p:txBody>
      </p:sp>
      <p:sp>
        <p:nvSpPr>
          <p:cNvPr id="1606" name="Line"/>
          <p:cNvSpPr/>
          <p:nvPr/>
        </p:nvSpPr>
        <p:spPr>
          <a:xfrm flipH="1">
            <a:off x="4495516" y="5006920"/>
            <a:ext cx="2332" cy="697559"/>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1607" name="Line"/>
          <p:cNvSpPr/>
          <p:nvPr/>
        </p:nvSpPr>
        <p:spPr>
          <a:xfrm flipH="1">
            <a:off x="4932642" y="4974909"/>
            <a:ext cx="2332" cy="697558"/>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1608" name="Line"/>
          <p:cNvSpPr/>
          <p:nvPr/>
        </p:nvSpPr>
        <p:spPr>
          <a:xfrm flipH="1">
            <a:off x="5369768" y="4974909"/>
            <a:ext cx="2332" cy="697558"/>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1609" name="Line"/>
          <p:cNvSpPr/>
          <p:nvPr/>
        </p:nvSpPr>
        <p:spPr>
          <a:xfrm flipH="1">
            <a:off x="5806894" y="5007888"/>
            <a:ext cx="2332" cy="697558"/>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1610" name="1. Jacob dove from the diving board and descended to 8 feet below sea level.  He then swam to the surface and got out of the pool.  When he we went back up to the diving platform he was six feet above sea level.  What is the total number of feet Jacob travels from diving to being in the water as far as he descends?"/>
          <p:cNvSpPr txBox="1"/>
          <p:nvPr/>
        </p:nvSpPr>
        <p:spPr>
          <a:xfrm>
            <a:off x="642509" y="2697596"/>
            <a:ext cx="7747001" cy="2349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2800" i="0"/>
            </a:pPr>
            <a:r>
              <a:rPr dirty="0"/>
              <a:t>1. </a:t>
            </a:r>
            <a:r>
              <a:rPr sz="2600" dirty="0"/>
              <a:t>Jacob dove from the diving board and descended to 8 feet below sea level.  He then swam to the surface and got out of the pool.  When he we went back up to the diving platform he was six feet above sea level.  What is the total number of feet Jacob travels from diving to being in the water as far as he descends?</a:t>
            </a:r>
          </a:p>
        </p:txBody>
      </p:sp>
      <p:sp>
        <p:nvSpPr>
          <p:cNvPr id="1611" name="3. What is a polygon?"/>
          <p:cNvSpPr txBox="1"/>
          <p:nvPr/>
        </p:nvSpPr>
        <p:spPr>
          <a:xfrm>
            <a:off x="8702079" y="2609850"/>
            <a:ext cx="3657601"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3. What is a polygon?</a:t>
            </a:r>
          </a:p>
        </p:txBody>
      </p:sp>
      <p:sp>
        <p:nvSpPr>
          <p:cNvPr id="1612" name="2. What are the types of triangles?"/>
          <p:cNvSpPr txBox="1"/>
          <p:nvPr/>
        </p:nvSpPr>
        <p:spPr>
          <a:xfrm>
            <a:off x="642664" y="6075900"/>
            <a:ext cx="5003627"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rPr dirty="0"/>
              <a:t>2. What are the types of triangles?</a:t>
            </a:r>
          </a:p>
        </p:txBody>
      </p:sp>
      <p:sp>
        <p:nvSpPr>
          <p:cNvPr id="1613" name="4. Find the area of the triangle."/>
          <p:cNvSpPr txBox="1"/>
          <p:nvPr/>
        </p:nvSpPr>
        <p:spPr>
          <a:xfrm>
            <a:off x="7044729" y="5441950"/>
            <a:ext cx="4578227"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t>4. Find the area of the triangle.</a:t>
            </a:r>
          </a:p>
        </p:txBody>
      </p:sp>
      <p:sp>
        <p:nvSpPr>
          <p:cNvPr id="1614" name="5. Put the following in order of Least to Greatest value.…"/>
          <p:cNvSpPr txBox="1"/>
          <p:nvPr/>
        </p:nvSpPr>
        <p:spPr>
          <a:xfrm>
            <a:off x="4434879" y="8172867"/>
            <a:ext cx="7950201" cy="964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2800" i="0"/>
            </a:pPr>
            <a:r>
              <a:rPr dirty="0"/>
              <a:t>5. Put the following in order of Least to Greatest value.</a:t>
            </a:r>
            <a:r>
              <a:rPr lang="en-US" dirty="0"/>
              <a:t>   </a:t>
            </a:r>
            <a:r>
              <a:rPr dirty="0"/>
              <a:t>89.4, 65%, 7 5/6, 8:3</a:t>
            </a:r>
          </a:p>
        </p:txBody>
      </p:sp>
      <p:grpSp>
        <p:nvGrpSpPr>
          <p:cNvPr id="1619" name="Group"/>
          <p:cNvGrpSpPr/>
          <p:nvPr/>
        </p:nvGrpSpPr>
        <p:grpSpPr>
          <a:xfrm>
            <a:off x="7230533" y="6254750"/>
            <a:ext cx="2314088" cy="1619250"/>
            <a:chOff x="0" y="0"/>
            <a:chExt cx="2314087" cy="1619250"/>
          </a:xfrm>
        </p:grpSpPr>
        <p:sp>
          <p:nvSpPr>
            <p:cNvPr id="1615" name="4 cm"/>
            <p:cNvSpPr txBox="1"/>
            <p:nvPr/>
          </p:nvSpPr>
          <p:spPr>
            <a:xfrm>
              <a:off x="751379" y="1225550"/>
              <a:ext cx="683197" cy="3937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sz="2000" b="1" i="0"/>
              </a:lvl1pPr>
            </a:lstStyle>
            <a:p>
              <a:r>
                <a:t>4 cm</a:t>
              </a:r>
            </a:p>
          </p:txBody>
        </p:sp>
        <p:sp>
          <p:nvSpPr>
            <p:cNvPr id="1616" name="4 cm"/>
            <p:cNvSpPr txBox="1"/>
            <p:nvPr/>
          </p:nvSpPr>
          <p:spPr>
            <a:xfrm>
              <a:off x="0" y="622300"/>
              <a:ext cx="683196" cy="3937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sz="2000" b="1" i="0"/>
              </a:lvl1pPr>
            </a:lstStyle>
            <a:p>
              <a:r>
                <a:t>4 cm</a:t>
              </a:r>
            </a:p>
          </p:txBody>
        </p:sp>
        <p:sp>
          <p:nvSpPr>
            <p:cNvPr id="1617" name="5.6 cm"/>
            <p:cNvSpPr txBox="1"/>
            <p:nvPr/>
          </p:nvSpPr>
          <p:spPr>
            <a:xfrm>
              <a:off x="1408641" y="406400"/>
              <a:ext cx="905447" cy="3937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sz="2000" b="1" i="0"/>
              </a:lvl1pPr>
            </a:lstStyle>
            <a:p>
              <a:r>
                <a:t>5.6 cm</a:t>
              </a:r>
            </a:p>
          </p:txBody>
        </p:sp>
        <p:sp>
          <p:nvSpPr>
            <p:cNvPr id="1618" name="Triangle"/>
            <p:cNvSpPr/>
            <p:nvPr/>
          </p:nvSpPr>
          <p:spPr>
            <a:xfrm>
              <a:off x="751379" y="0"/>
              <a:ext cx="1270001" cy="12700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blipFill rotWithShape="1">
              <a:blip r:embed="rId2"/>
              <a:srcRect/>
              <a:tile tx="0" ty="0" sx="100000" sy="100000" flip="none" algn="tl"/>
            </a:blip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gr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3" name="Week 9, Day 4"/>
          <p:cNvSpPr txBox="1">
            <a:spLocks noGrp="1"/>
          </p:cNvSpPr>
          <p:nvPr>
            <p:ph type="title"/>
          </p:nvPr>
        </p:nvSpPr>
        <p:spPr>
          <a:prstGeom prst="rect">
            <a:avLst/>
          </a:prstGeom>
        </p:spPr>
        <p:txBody>
          <a:bodyPr/>
          <a:lstStyle/>
          <a:p>
            <a:r>
              <a:t>Week 9, Day 4</a:t>
            </a:r>
          </a:p>
        </p:txBody>
      </p:sp>
      <p:sp>
        <p:nvSpPr>
          <p:cNvPr id="1644" name="1. What are vertices?"/>
          <p:cNvSpPr txBox="1"/>
          <p:nvPr/>
        </p:nvSpPr>
        <p:spPr>
          <a:xfrm>
            <a:off x="633660" y="2635250"/>
            <a:ext cx="3505201"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1. What are vertices?</a:t>
            </a:r>
          </a:p>
        </p:txBody>
      </p:sp>
      <p:sp>
        <p:nvSpPr>
          <p:cNvPr id="1645" name="4. What is the perimeter of this square?"/>
          <p:cNvSpPr txBox="1"/>
          <p:nvPr/>
        </p:nvSpPr>
        <p:spPr>
          <a:xfrm>
            <a:off x="6111279" y="2609850"/>
            <a:ext cx="5829301"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4. What is the perimeter of this square?</a:t>
            </a:r>
          </a:p>
        </p:txBody>
      </p:sp>
      <p:sp>
        <p:nvSpPr>
          <p:cNvPr id="1646" name="Rectangle"/>
          <p:cNvSpPr/>
          <p:nvPr/>
        </p:nvSpPr>
        <p:spPr>
          <a:xfrm>
            <a:off x="7454900" y="3175000"/>
            <a:ext cx="876300" cy="914400"/>
          </a:xfrm>
          <a:prstGeom prst="rect">
            <a:avLst/>
          </a:prstGeom>
          <a:solidFill>
            <a:srgbClr val="FF4013"/>
          </a:solidFill>
          <a:ln w="25400">
            <a:miter lim="400000"/>
          </a:ln>
        </p:spPr>
        <p:txBody>
          <a:bodyPr lIns="50800" tIns="50800" rIns="50800" bIns="50800" anchor="ct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1647" name="13 mi"/>
          <p:cNvSpPr txBox="1"/>
          <p:nvPr/>
        </p:nvSpPr>
        <p:spPr>
          <a:xfrm>
            <a:off x="8353728" y="3390900"/>
            <a:ext cx="874503" cy="469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600" i="0"/>
            </a:lvl1pPr>
          </a:lstStyle>
          <a:p>
            <a:r>
              <a:t>13 mi</a:t>
            </a:r>
          </a:p>
        </p:txBody>
      </p:sp>
      <p:sp>
        <p:nvSpPr>
          <p:cNvPr id="1648" name="2. How many times did people score more than 7 points playing the board game?"/>
          <p:cNvSpPr txBox="1"/>
          <p:nvPr/>
        </p:nvSpPr>
        <p:spPr>
          <a:xfrm>
            <a:off x="670718" y="3653941"/>
            <a:ext cx="5511801"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rPr dirty="0"/>
              <a:t>2. How many times did people score more than 7 points playing the board game?</a:t>
            </a:r>
          </a:p>
        </p:txBody>
      </p:sp>
      <p:sp>
        <p:nvSpPr>
          <p:cNvPr id="1649" name="Line"/>
          <p:cNvSpPr/>
          <p:nvPr/>
        </p:nvSpPr>
        <p:spPr>
          <a:xfrm>
            <a:off x="670718" y="6219180"/>
            <a:ext cx="3209678" cy="9273"/>
          </a:xfrm>
          <a:prstGeom prst="line">
            <a:avLst/>
          </a:prstGeom>
          <a:ln w="25400">
            <a:solidFill>
              <a:srgbClr val="7B5E2F"/>
            </a:solidFill>
            <a:miter lim="400000"/>
            <a:headEnd type="stealth"/>
            <a:tailEnd type="stealth"/>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1650" name="Line"/>
          <p:cNvSpPr/>
          <p:nvPr/>
        </p:nvSpPr>
        <p:spPr>
          <a:xfrm>
            <a:off x="2996703" y="5998864"/>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1651" name="Line"/>
          <p:cNvSpPr/>
          <p:nvPr/>
        </p:nvSpPr>
        <p:spPr>
          <a:xfrm>
            <a:off x="2527300" y="59944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1652" name="Line"/>
          <p:cNvSpPr/>
          <p:nvPr/>
        </p:nvSpPr>
        <p:spPr>
          <a:xfrm>
            <a:off x="2044700" y="59944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1653" name="Line"/>
          <p:cNvSpPr/>
          <p:nvPr/>
        </p:nvSpPr>
        <p:spPr>
          <a:xfrm>
            <a:off x="1562100" y="59944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1654" name="Line"/>
          <p:cNvSpPr/>
          <p:nvPr/>
        </p:nvSpPr>
        <p:spPr>
          <a:xfrm>
            <a:off x="1079500" y="59944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1655" name="Line"/>
          <p:cNvSpPr/>
          <p:nvPr/>
        </p:nvSpPr>
        <p:spPr>
          <a:xfrm>
            <a:off x="3467100" y="59944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1656" name="5"/>
          <p:cNvSpPr txBox="1"/>
          <p:nvPr/>
        </p:nvSpPr>
        <p:spPr>
          <a:xfrm>
            <a:off x="952766" y="6604000"/>
            <a:ext cx="238089"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5</a:t>
            </a:r>
          </a:p>
        </p:txBody>
      </p:sp>
      <p:sp>
        <p:nvSpPr>
          <p:cNvPr id="1657" name="7"/>
          <p:cNvSpPr txBox="1"/>
          <p:nvPr/>
        </p:nvSpPr>
        <p:spPr>
          <a:xfrm>
            <a:off x="1917700" y="6604000"/>
            <a:ext cx="238088"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7</a:t>
            </a:r>
          </a:p>
        </p:txBody>
      </p:sp>
      <p:sp>
        <p:nvSpPr>
          <p:cNvPr id="1658" name="6"/>
          <p:cNvSpPr txBox="1"/>
          <p:nvPr/>
        </p:nvSpPr>
        <p:spPr>
          <a:xfrm>
            <a:off x="1460500" y="6604000"/>
            <a:ext cx="238088"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6</a:t>
            </a:r>
          </a:p>
        </p:txBody>
      </p:sp>
      <p:sp>
        <p:nvSpPr>
          <p:cNvPr id="1659" name="9"/>
          <p:cNvSpPr txBox="1"/>
          <p:nvPr/>
        </p:nvSpPr>
        <p:spPr>
          <a:xfrm>
            <a:off x="2882900" y="6604000"/>
            <a:ext cx="238088"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9</a:t>
            </a:r>
          </a:p>
        </p:txBody>
      </p:sp>
      <p:sp>
        <p:nvSpPr>
          <p:cNvPr id="1660" name="8"/>
          <p:cNvSpPr txBox="1"/>
          <p:nvPr/>
        </p:nvSpPr>
        <p:spPr>
          <a:xfrm>
            <a:off x="2425700" y="6604000"/>
            <a:ext cx="238088"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8</a:t>
            </a:r>
          </a:p>
        </p:txBody>
      </p:sp>
      <p:sp>
        <p:nvSpPr>
          <p:cNvPr id="1661" name="10"/>
          <p:cNvSpPr txBox="1"/>
          <p:nvPr/>
        </p:nvSpPr>
        <p:spPr>
          <a:xfrm>
            <a:off x="3278206" y="66040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10</a:t>
            </a:r>
          </a:p>
        </p:txBody>
      </p:sp>
      <p:sp>
        <p:nvSpPr>
          <p:cNvPr id="1662" name="x"/>
          <p:cNvSpPr txBox="1"/>
          <p:nvPr/>
        </p:nvSpPr>
        <p:spPr>
          <a:xfrm>
            <a:off x="899963" y="5765800"/>
            <a:ext cx="343695"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63" name="x"/>
          <p:cNvSpPr txBox="1"/>
          <p:nvPr/>
        </p:nvSpPr>
        <p:spPr>
          <a:xfrm>
            <a:off x="1371600" y="55245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64" name="x"/>
          <p:cNvSpPr txBox="1"/>
          <p:nvPr/>
        </p:nvSpPr>
        <p:spPr>
          <a:xfrm>
            <a:off x="1397000" y="57658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65" name="x"/>
          <p:cNvSpPr txBox="1"/>
          <p:nvPr/>
        </p:nvSpPr>
        <p:spPr>
          <a:xfrm>
            <a:off x="901700" y="52832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66" name="x"/>
          <p:cNvSpPr txBox="1"/>
          <p:nvPr/>
        </p:nvSpPr>
        <p:spPr>
          <a:xfrm>
            <a:off x="901700" y="55245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67" name="x"/>
          <p:cNvSpPr txBox="1"/>
          <p:nvPr/>
        </p:nvSpPr>
        <p:spPr>
          <a:xfrm>
            <a:off x="1879600" y="57658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68" name="x"/>
          <p:cNvSpPr txBox="1"/>
          <p:nvPr/>
        </p:nvSpPr>
        <p:spPr>
          <a:xfrm>
            <a:off x="1879600" y="55245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69" name="x"/>
          <p:cNvSpPr txBox="1"/>
          <p:nvPr/>
        </p:nvSpPr>
        <p:spPr>
          <a:xfrm>
            <a:off x="1879600" y="52832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70" name="x"/>
          <p:cNvSpPr txBox="1"/>
          <p:nvPr/>
        </p:nvSpPr>
        <p:spPr>
          <a:xfrm>
            <a:off x="1879600" y="50419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71" name="x"/>
          <p:cNvSpPr txBox="1"/>
          <p:nvPr/>
        </p:nvSpPr>
        <p:spPr>
          <a:xfrm>
            <a:off x="2362200" y="57658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72" name="x"/>
          <p:cNvSpPr txBox="1"/>
          <p:nvPr/>
        </p:nvSpPr>
        <p:spPr>
          <a:xfrm>
            <a:off x="2362200" y="55245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73" name="x"/>
          <p:cNvSpPr txBox="1"/>
          <p:nvPr/>
        </p:nvSpPr>
        <p:spPr>
          <a:xfrm>
            <a:off x="2362200" y="52832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74" name="x"/>
          <p:cNvSpPr txBox="1"/>
          <p:nvPr/>
        </p:nvSpPr>
        <p:spPr>
          <a:xfrm>
            <a:off x="2362200" y="50419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75" name="x"/>
          <p:cNvSpPr txBox="1"/>
          <p:nvPr/>
        </p:nvSpPr>
        <p:spPr>
          <a:xfrm>
            <a:off x="2362200" y="48006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76" name="x"/>
          <p:cNvSpPr txBox="1"/>
          <p:nvPr/>
        </p:nvSpPr>
        <p:spPr>
          <a:xfrm>
            <a:off x="2832100" y="57658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77" name="x"/>
          <p:cNvSpPr txBox="1"/>
          <p:nvPr/>
        </p:nvSpPr>
        <p:spPr>
          <a:xfrm>
            <a:off x="2832100" y="55245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78" name="x"/>
          <p:cNvSpPr txBox="1"/>
          <p:nvPr/>
        </p:nvSpPr>
        <p:spPr>
          <a:xfrm>
            <a:off x="2832100" y="52832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79" name="x"/>
          <p:cNvSpPr txBox="1"/>
          <p:nvPr/>
        </p:nvSpPr>
        <p:spPr>
          <a:xfrm>
            <a:off x="3289300" y="57658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1680" name="x = 5 people"/>
          <p:cNvSpPr txBox="1"/>
          <p:nvPr/>
        </p:nvSpPr>
        <p:spPr>
          <a:xfrm>
            <a:off x="3942109" y="4908550"/>
            <a:ext cx="1832075" cy="45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400" b="1" i="0">
                <a:solidFill>
                  <a:srgbClr val="000000"/>
                </a:solidFill>
              </a:defRPr>
            </a:lvl1pPr>
          </a:lstStyle>
          <a:p>
            <a:r>
              <a:t>x = 5 people</a:t>
            </a:r>
          </a:p>
        </p:txBody>
      </p:sp>
      <p:sp>
        <p:nvSpPr>
          <p:cNvPr id="1681" name="5. Name 4 different quadrilaterals."/>
          <p:cNvSpPr txBox="1"/>
          <p:nvPr/>
        </p:nvSpPr>
        <p:spPr>
          <a:xfrm>
            <a:off x="5882679" y="5137150"/>
            <a:ext cx="3479801"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800" i="0"/>
            </a:lvl1pPr>
          </a:lstStyle>
          <a:p>
            <a:r>
              <a:t>5. Name 4 different quadrilaterals.</a:t>
            </a:r>
          </a:p>
        </p:txBody>
      </p:sp>
      <p:sp>
        <p:nvSpPr>
          <p:cNvPr id="1682" name="3. Twenty is twelve less than four times a number."/>
          <p:cNvSpPr txBox="1"/>
          <p:nvPr/>
        </p:nvSpPr>
        <p:spPr>
          <a:xfrm>
            <a:off x="624879" y="7156450"/>
            <a:ext cx="4686301"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3. Twenty is twelve less than four times a number.</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Friday Five"/>
          <p:cNvSpPr txBox="1">
            <a:spLocks noGrp="1"/>
          </p:cNvSpPr>
          <p:nvPr>
            <p:ph type="title"/>
          </p:nvPr>
        </p:nvSpPr>
        <p:spPr>
          <a:prstGeom prst="rect">
            <a:avLst/>
          </a:prstGeom>
        </p:spPr>
        <p:txBody>
          <a:bodyPr/>
          <a:lstStyle/>
          <a:p>
            <a:r>
              <a:t>Friday Five</a:t>
            </a:r>
          </a:p>
        </p:txBody>
      </p:sp>
      <p:sp>
        <p:nvSpPr>
          <p:cNvPr id="1732" name="1. A clown fish was swimming 60 feet below sea level.  If it ascends 52 feet, what is its new swimming level?"/>
          <p:cNvSpPr txBox="1"/>
          <p:nvPr/>
        </p:nvSpPr>
        <p:spPr>
          <a:xfrm>
            <a:off x="622300" y="2622550"/>
            <a:ext cx="6134100"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1. A clown fish was swimming 60 feet below sea level.  If it ascends 52 feet, what is its new swimming level?</a:t>
            </a:r>
          </a:p>
        </p:txBody>
      </p:sp>
      <p:sp>
        <p:nvSpPr>
          <p:cNvPr id="1733" name="3. What would correctly represent x ≥ -4"/>
          <p:cNvSpPr txBox="1"/>
          <p:nvPr/>
        </p:nvSpPr>
        <p:spPr>
          <a:xfrm>
            <a:off x="646546" y="7289800"/>
            <a:ext cx="6540501"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000" i="0"/>
            </a:pPr>
            <a:r>
              <a:t>3. </a:t>
            </a:r>
            <a:r>
              <a:rPr sz="2800"/>
              <a:t>What would correctly represent x ≥ -4</a:t>
            </a:r>
          </a:p>
        </p:txBody>
      </p:sp>
      <p:pic>
        <p:nvPicPr>
          <p:cNvPr id="1734" name="Screen Shot 2013-04-17 at 8.49.47 AM.png" descr="Screen Shot 2013-04-17 at 8.49.47 AM.png"/>
          <p:cNvPicPr>
            <a:picLocks noChangeAspect="1"/>
          </p:cNvPicPr>
          <p:nvPr/>
        </p:nvPicPr>
        <p:blipFill>
          <a:blip r:embed="rId2"/>
          <a:stretch>
            <a:fillRect/>
          </a:stretch>
        </p:blipFill>
        <p:spPr>
          <a:xfrm>
            <a:off x="702407" y="8024148"/>
            <a:ext cx="6405686" cy="1054101"/>
          </a:xfrm>
          <a:prstGeom prst="rect">
            <a:avLst/>
          </a:prstGeom>
          <a:ln w="12700">
            <a:miter lim="400000"/>
          </a:ln>
        </p:spPr>
      </p:pic>
      <p:sp>
        <p:nvSpPr>
          <p:cNvPr id="1735" name="-1"/>
          <p:cNvSpPr txBox="1"/>
          <p:nvPr/>
        </p:nvSpPr>
        <p:spPr>
          <a:xfrm>
            <a:off x="4682256" y="8558435"/>
            <a:ext cx="3937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-1</a:t>
            </a:r>
          </a:p>
        </p:txBody>
      </p:sp>
      <p:sp>
        <p:nvSpPr>
          <p:cNvPr id="1736" name="-2"/>
          <p:cNvSpPr txBox="1"/>
          <p:nvPr/>
        </p:nvSpPr>
        <p:spPr>
          <a:xfrm>
            <a:off x="3598651" y="8564785"/>
            <a:ext cx="4572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-2</a:t>
            </a:r>
          </a:p>
        </p:txBody>
      </p:sp>
      <p:sp>
        <p:nvSpPr>
          <p:cNvPr id="1737" name="-3"/>
          <p:cNvSpPr txBox="1"/>
          <p:nvPr/>
        </p:nvSpPr>
        <p:spPr>
          <a:xfrm>
            <a:off x="2506402" y="8564785"/>
            <a:ext cx="4572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-3</a:t>
            </a:r>
          </a:p>
        </p:txBody>
      </p:sp>
      <p:sp>
        <p:nvSpPr>
          <p:cNvPr id="1738" name="-4"/>
          <p:cNvSpPr txBox="1"/>
          <p:nvPr/>
        </p:nvSpPr>
        <p:spPr>
          <a:xfrm>
            <a:off x="1541202" y="8564785"/>
            <a:ext cx="4572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-4</a:t>
            </a:r>
          </a:p>
        </p:txBody>
      </p:sp>
      <p:sp>
        <p:nvSpPr>
          <p:cNvPr id="1739" name="0"/>
          <p:cNvSpPr txBox="1"/>
          <p:nvPr/>
        </p:nvSpPr>
        <p:spPr>
          <a:xfrm>
            <a:off x="5617951" y="8564785"/>
            <a:ext cx="520701" cy="44723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i="0">
                <a:solidFill>
                  <a:srgbClr val="000000"/>
                </a:solidFill>
                <a:latin typeface="Arial"/>
                <a:ea typeface="Arial"/>
                <a:cs typeface="Arial"/>
                <a:sym typeface="Arial"/>
              </a:defRPr>
            </a:lvl1pPr>
          </a:lstStyle>
          <a:p>
            <a:r>
              <a:t>0</a:t>
            </a:r>
          </a:p>
        </p:txBody>
      </p:sp>
      <p:sp>
        <p:nvSpPr>
          <p:cNvPr id="1740" name="2. What is a polygon?"/>
          <p:cNvSpPr txBox="1"/>
          <p:nvPr/>
        </p:nvSpPr>
        <p:spPr>
          <a:xfrm>
            <a:off x="637579" y="4692650"/>
            <a:ext cx="3657601"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2. What is a polygon?</a:t>
            </a:r>
          </a:p>
        </p:txBody>
      </p:sp>
      <p:sp>
        <p:nvSpPr>
          <p:cNvPr id="1741" name="4. What are vertices?"/>
          <p:cNvSpPr txBox="1"/>
          <p:nvPr/>
        </p:nvSpPr>
        <p:spPr>
          <a:xfrm>
            <a:off x="7275760" y="2609850"/>
            <a:ext cx="3505201"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4. What are vertices?</a:t>
            </a:r>
          </a:p>
        </p:txBody>
      </p:sp>
      <p:graphicFrame>
        <p:nvGraphicFramePr>
          <p:cNvPr id="1742" name="Table"/>
          <p:cNvGraphicFramePr/>
          <p:nvPr/>
        </p:nvGraphicFramePr>
        <p:xfrm>
          <a:off x="7416800" y="5829300"/>
          <a:ext cx="4991100" cy="2323252"/>
        </p:xfrm>
        <a:graphic>
          <a:graphicData uri="http://schemas.openxmlformats.org/drawingml/2006/table">
            <a:tbl>
              <a:tblPr firstRow="1" firstCol="1">
                <a:tableStyleId>{8F44A2F1-9E1F-4B54-A3A2-5F16C0AD49E2}</a:tableStyleId>
              </a:tblPr>
              <a:tblGrid>
                <a:gridCol w="1663700">
                  <a:extLst>
                    <a:ext uri="{9D8B030D-6E8A-4147-A177-3AD203B41FA5}">
                      <a16:colId xmlns:a16="http://schemas.microsoft.com/office/drawing/2014/main" xmlns="" val="20000"/>
                    </a:ext>
                  </a:extLst>
                </a:gridCol>
                <a:gridCol w="1663700">
                  <a:extLst>
                    <a:ext uri="{9D8B030D-6E8A-4147-A177-3AD203B41FA5}">
                      <a16:colId xmlns:a16="http://schemas.microsoft.com/office/drawing/2014/main" xmlns="" val="20001"/>
                    </a:ext>
                  </a:extLst>
                </a:gridCol>
                <a:gridCol w="1663700">
                  <a:extLst>
                    <a:ext uri="{9D8B030D-6E8A-4147-A177-3AD203B41FA5}">
                      <a16:colId xmlns:a16="http://schemas.microsoft.com/office/drawing/2014/main" xmlns="" val="20002"/>
                    </a:ext>
                  </a:extLst>
                </a:gridCol>
              </a:tblGrid>
              <a:tr h="745066">
                <a:tc>
                  <a:txBody>
                    <a:bodyPr/>
                    <a:lstStyle/>
                    <a:p>
                      <a:pPr>
                        <a:defRPr sz="1800" b="0">
                          <a:solidFill>
                            <a:srgbClr val="000000"/>
                          </a:solidFill>
                        </a:defRPr>
                      </a:pPr>
                      <a:r>
                        <a:rPr sz="2400">
                          <a:solidFill>
                            <a:srgbClr val="F5F5F5"/>
                          </a:solidFill>
                          <a:effectLst>
                            <a:outerShdw blurRad="50800" dist="12700" dir="5400000" rotWithShape="0">
                              <a:srgbClr val="000000">
                                <a:alpha val="35000"/>
                              </a:srgbClr>
                            </a:outerShdw>
                          </a:effectLst>
                        </a:rPr>
                        <a:t>Item</a:t>
                      </a:r>
                    </a:p>
                  </a:txBody>
                  <a:tcPr marL="50800" marR="50800" marT="50800" marB="50800" anchor="ctr" horzOverflow="overflow">
                    <a:lnL w="12700">
                      <a:solidFill>
                        <a:srgbClr val="CBC5B7"/>
                      </a:solidFill>
                      <a:miter lim="400000"/>
                    </a:lnL>
                    <a:blipFill rotWithShape="1">
                      <a:blip r:embed="rId3"/>
                      <a:srcRect/>
                      <a:tile tx="0" ty="0" sx="100000" sy="100000" flip="none" algn="tl"/>
                    </a:blipFill>
                  </a:tcPr>
                </a:tc>
                <a:tc>
                  <a:txBody>
                    <a:bodyPr/>
                    <a:lstStyle/>
                    <a:p>
                      <a:pPr>
                        <a:defRPr sz="1800" b="0">
                          <a:solidFill>
                            <a:srgbClr val="000000"/>
                          </a:solidFill>
                        </a:defRPr>
                      </a:pPr>
                      <a:r>
                        <a:rPr sz="2400">
                          <a:solidFill>
                            <a:srgbClr val="F5F5F5"/>
                          </a:solidFill>
                          <a:effectLst>
                            <a:outerShdw blurRad="50800" dist="12700" dir="5400000" rotWithShape="0">
                              <a:srgbClr val="000000">
                                <a:alpha val="35000"/>
                              </a:srgbClr>
                            </a:outerShdw>
                          </a:effectLst>
                        </a:rPr>
                        <a:t>Price</a:t>
                      </a:r>
                    </a:p>
                  </a:txBody>
                  <a:tcPr marL="50800" marR="50800" marT="50800" marB="50800" anchor="ctr" horzOverflow="overflow">
                    <a:blipFill rotWithShape="1">
                      <a:blip r:embed="rId3"/>
                      <a:srcRect/>
                      <a:tile tx="0" ty="0" sx="100000" sy="100000" flip="none" algn="tl"/>
                    </a:blipFill>
                  </a:tcPr>
                </a:tc>
                <a:tc>
                  <a:txBody>
                    <a:bodyPr/>
                    <a:lstStyle/>
                    <a:p>
                      <a:pPr>
                        <a:defRPr sz="1800" b="0">
                          <a:solidFill>
                            <a:srgbClr val="000000"/>
                          </a:solidFill>
                        </a:defRPr>
                      </a:pPr>
                      <a:r>
                        <a:rPr sz="2400">
                          <a:solidFill>
                            <a:srgbClr val="F5F5F5"/>
                          </a:solidFill>
                          <a:effectLst>
                            <a:outerShdw blurRad="50800" dist="12700" dir="5400000" rotWithShape="0">
                              <a:srgbClr val="000000">
                                <a:alpha val="35000"/>
                              </a:srgbClr>
                            </a:outerShdw>
                          </a:effectLst>
                        </a:rPr>
                        <a:t>Price per unit</a:t>
                      </a:r>
                    </a:p>
                  </a:txBody>
                  <a:tcPr marL="50800" marR="50800" marT="50800" marB="50800" anchor="ctr" horzOverflow="overflow">
                    <a:lnR w="12700">
                      <a:solidFill>
                        <a:srgbClr val="CBC5B7"/>
                      </a:solidFill>
                      <a:miter lim="400000"/>
                    </a:lnR>
                    <a:blipFill rotWithShape="1">
                      <a:blip r:embed="rId3"/>
                      <a:srcRect/>
                      <a:tile tx="0" ty="0" sx="100000" sy="100000" flip="none" algn="tl"/>
                    </a:blipFill>
                  </a:tcPr>
                </a:tc>
                <a:extLst>
                  <a:ext uri="{0D108BD9-81ED-4DB2-BD59-A6C34878D82A}">
                    <a16:rowId xmlns:a16="http://schemas.microsoft.com/office/drawing/2014/main" xmlns="" val="10000"/>
                  </a:ext>
                </a:extLst>
              </a:tr>
              <a:tr h="745066">
                <a:tc>
                  <a:txBody>
                    <a:bodyPr/>
                    <a:lstStyle/>
                    <a:p>
                      <a:pPr>
                        <a:defRPr sz="1800" b="0">
                          <a:solidFill>
                            <a:srgbClr val="000000"/>
                          </a:solidFill>
                        </a:defRPr>
                      </a:pPr>
                      <a:r>
                        <a:rPr sz="2000">
                          <a:solidFill>
                            <a:srgbClr val="F5F5F5"/>
                          </a:solidFill>
                          <a:effectLst>
                            <a:outerShdw blurRad="50800" dist="12700" dir="5400000" rotWithShape="0">
                              <a:srgbClr val="000000">
                                <a:alpha val="35000"/>
                              </a:srgbClr>
                            </a:outerShdw>
                          </a:effectLst>
                        </a:rPr>
                        <a:t>2.5 gal. of ice cream</a:t>
                      </a:r>
                    </a:p>
                  </a:txBody>
                  <a:tcPr marL="50800" marR="50800" marT="50800" marB="50800" anchor="ctr" horzOverflow="overflow">
                    <a:blipFill rotWithShape="1">
                      <a:blip r:embed="rId4"/>
                      <a:srcRect/>
                      <a:tile tx="0" ty="0" sx="100000" sy="100000" flip="none" algn="tl"/>
                    </a:blipFill>
                  </a:tcPr>
                </a:tc>
                <a:tc>
                  <a:txBody>
                    <a:bodyPr/>
                    <a:lstStyle/>
                    <a:p>
                      <a:pPr defTabSz="914400">
                        <a:tabLst>
                          <a:tab pos="914400" algn="l"/>
                        </a:tabLst>
                        <a:defRPr sz="1800">
                          <a:solidFill>
                            <a:srgbClr val="000000"/>
                          </a:solidFill>
                        </a:defRPr>
                      </a:pPr>
                      <a:r>
                        <a:rPr sz="2800">
                          <a:solidFill>
                            <a:srgbClr val="937958"/>
                          </a:solidFill>
                          <a:sym typeface="Baskerville"/>
                        </a:rPr>
                        <a:t>$4.98</a:t>
                      </a:r>
                    </a:p>
                  </a:txBody>
                  <a:tcPr marL="50800" marR="50800" marT="50800" marB="50800" anchor="ctr" horzOverflow="overflow"/>
                </a:tc>
                <a:tc>
                  <a:txBody>
                    <a:bodyPr/>
                    <a:lstStyle/>
                    <a:p>
                      <a:pPr defTabSz="914400">
                        <a:tabLst>
                          <a:tab pos="914400" algn="l"/>
                        </a:tabLst>
                        <a:defRPr sz="2400">
                          <a:sym typeface="Baskerville"/>
                        </a:defRPr>
                      </a:pPr>
                      <a:endParaRPr/>
                    </a:p>
                  </a:txBody>
                  <a:tcPr marL="50800" marR="50800" marT="50800" marB="50800" anchor="ctr" horzOverflow="overflow">
                    <a:lnR w="12700">
                      <a:solidFill>
                        <a:srgbClr val="CBC5B7"/>
                      </a:solidFill>
                      <a:miter lim="400000"/>
                    </a:lnR>
                  </a:tcPr>
                </a:tc>
                <a:extLst>
                  <a:ext uri="{0D108BD9-81ED-4DB2-BD59-A6C34878D82A}">
                    <a16:rowId xmlns:a16="http://schemas.microsoft.com/office/drawing/2014/main" xmlns="" val="10001"/>
                  </a:ext>
                </a:extLst>
              </a:tr>
              <a:tr h="745066">
                <a:tc>
                  <a:txBody>
                    <a:bodyPr/>
                    <a:lstStyle/>
                    <a:p>
                      <a:pPr>
                        <a:defRPr sz="1800" b="0">
                          <a:solidFill>
                            <a:srgbClr val="000000"/>
                          </a:solidFill>
                        </a:defRPr>
                      </a:pPr>
                      <a:r>
                        <a:rPr sz="2000">
                          <a:solidFill>
                            <a:srgbClr val="F5F5F5"/>
                          </a:solidFill>
                          <a:effectLst>
                            <a:outerShdw blurRad="50800" dist="12700" dir="5400000" rotWithShape="0">
                              <a:srgbClr val="000000">
                                <a:alpha val="35000"/>
                              </a:srgbClr>
                            </a:outerShdw>
                          </a:effectLst>
                        </a:rPr>
                        <a:t>3 gal. of ice cream</a:t>
                      </a:r>
                    </a:p>
                  </a:txBody>
                  <a:tcPr marL="50800" marR="50800" marT="50800" marB="50800" anchor="ctr" horzOverflow="overflow">
                    <a:lnB w="12700">
                      <a:solidFill>
                        <a:srgbClr val="CBC5B7"/>
                      </a:solidFill>
                      <a:miter lim="400000"/>
                    </a:lnB>
                    <a:blipFill rotWithShape="1">
                      <a:blip r:embed="rId4"/>
                      <a:srcRect/>
                      <a:tile tx="0" ty="0" sx="100000" sy="100000" flip="none" algn="tl"/>
                    </a:blipFill>
                  </a:tcPr>
                </a:tc>
                <a:tc>
                  <a:txBody>
                    <a:bodyPr/>
                    <a:lstStyle/>
                    <a:p>
                      <a:pPr defTabSz="914400">
                        <a:tabLst>
                          <a:tab pos="914400" algn="l"/>
                        </a:tabLst>
                        <a:defRPr sz="1800">
                          <a:solidFill>
                            <a:srgbClr val="000000"/>
                          </a:solidFill>
                        </a:defRPr>
                      </a:pPr>
                      <a:r>
                        <a:rPr sz="2800">
                          <a:solidFill>
                            <a:srgbClr val="937958"/>
                          </a:solidFill>
                          <a:sym typeface="Baskerville"/>
                        </a:rPr>
                        <a:t>$3.82</a:t>
                      </a:r>
                    </a:p>
                  </a:txBody>
                  <a:tcPr marL="50800" marR="50800" marT="50800" marB="50800" anchor="ctr" horzOverflow="overflow">
                    <a:lnB w="12700">
                      <a:solidFill>
                        <a:srgbClr val="CBC5B7"/>
                      </a:solidFill>
                      <a:miter lim="400000"/>
                    </a:lnB>
                  </a:tcPr>
                </a:tc>
                <a:tc>
                  <a:txBody>
                    <a:bodyPr/>
                    <a:lstStyle/>
                    <a:p>
                      <a:pPr defTabSz="914400">
                        <a:tabLst>
                          <a:tab pos="914400" algn="l"/>
                        </a:tabLst>
                        <a:defRPr sz="2400">
                          <a:sym typeface="Baskerville"/>
                        </a:defRPr>
                      </a:pPr>
                      <a:endParaRPr/>
                    </a:p>
                  </a:txBody>
                  <a:tcPr marL="50800" marR="50800" marT="50800" marB="50800" anchor="ctr" horzOverflow="overflow">
                    <a:lnR w="12700">
                      <a:solidFill>
                        <a:srgbClr val="CBC5B7"/>
                      </a:solidFill>
                      <a:miter lim="400000"/>
                    </a:lnR>
                    <a:lnB w="12700">
                      <a:solidFill>
                        <a:srgbClr val="CBC5B7"/>
                      </a:solidFill>
                      <a:miter lim="400000"/>
                    </a:lnB>
                  </a:tcPr>
                </a:tc>
                <a:extLst>
                  <a:ext uri="{0D108BD9-81ED-4DB2-BD59-A6C34878D82A}">
                    <a16:rowId xmlns:a16="http://schemas.microsoft.com/office/drawing/2014/main" xmlns="" val="10002"/>
                  </a:ext>
                </a:extLst>
              </a:tr>
            </a:tbl>
          </a:graphicData>
        </a:graphic>
      </p:graphicFrame>
      <p:sp>
        <p:nvSpPr>
          <p:cNvPr id="1743" name="5."/>
          <p:cNvSpPr txBox="1"/>
          <p:nvPr/>
        </p:nvSpPr>
        <p:spPr>
          <a:xfrm>
            <a:off x="7048500" y="5829300"/>
            <a:ext cx="381000"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t>5.</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Friday Five"/>
          <p:cNvSpPr txBox="1">
            <a:spLocks noGrp="1"/>
          </p:cNvSpPr>
          <p:nvPr>
            <p:ph type="title"/>
          </p:nvPr>
        </p:nvSpPr>
        <p:spPr>
          <a:prstGeom prst="rect">
            <a:avLst/>
          </a:prstGeom>
        </p:spPr>
        <p:txBody>
          <a:bodyPr/>
          <a:lstStyle/>
          <a:p>
            <a:r>
              <a:t>Friday Five</a:t>
            </a:r>
          </a:p>
        </p:txBody>
      </p:sp>
      <p:sp>
        <p:nvSpPr>
          <p:cNvPr id="165" name="5. How many owners…"/>
          <p:cNvSpPr txBox="1"/>
          <p:nvPr/>
        </p:nvSpPr>
        <p:spPr>
          <a:xfrm>
            <a:off x="9193939" y="6477198"/>
            <a:ext cx="3514671" cy="19492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l">
              <a:defRPr sz="3000" i="0"/>
            </a:pPr>
            <a:r>
              <a:rPr dirty="0"/>
              <a:t>5. How many owners</a:t>
            </a:r>
          </a:p>
          <a:p>
            <a:pPr algn="l">
              <a:defRPr sz="3000" i="0"/>
            </a:pPr>
            <a:r>
              <a:rPr dirty="0"/>
              <a:t>said they have seven pets?</a:t>
            </a:r>
          </a:p>
        </p:txBody>
      </p:sp>
      <p:sp>
        <p:nvSpPr>
          <p:cNvPr id="166" name="4. Did more owners…"/>
          <p:cNvSpPr txBox="1"/>
          <p:nvPr/>
        </p:nvSpPr>
        <p:spPr>
          <a:xfrm>
            <a:off x="5054600" y="6546850"/>
            <a:ext cx="3509256" cy="1397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defRPr sz="3000" i="0"/>
            </a:pPr>
            <a:r>
              <a:t>4. Did more owners </a:t>
            </a:r>
          </a:p>
          <a:p>
            <a:pPr algn="l">
              <a:defRPr sz="3000" i="0"/>
            </a:pPr>
            <a:r>
              <a:t>have one pet or eight </a:t>
            </a:r>
          </a:p>
          <a:p>
            <a:pPr algn="l">
              <a:defRPr sz="3000" i="0"/>
            </a:pPr>
            <a:r>
              <a:t>pets?</a:t>
            </a:r>
          </a:p>
        </p:txBody>
      </p:sp>
      <p:pic>
        <p:nvPicPr>
          <p:cNvPr id="167" name="Screen Shot 2013-03-29 at 4.02.45 PM.png" descr="Screen Shot 2013-03-29 at 4.02.45 PM.png"/>
          <p:cNvPicPr>
            <a:picLocks noChangeAspect="1"/>
          </p:cNvPicPr>
          <p:nvPr/>
        </p:nvPicPr>
        <p:blipFill>
          <a:blip r:embed="rId2"/>
          <a:stretch>
            <a:fillRect/>
          </a:stretch>
        </p:blipFill>
        <p:spPr>
          <a:xfrm>
            <a:off x="5003800" y="2603500"/>
            <a:ext cx="7378700" cy="3746500"/>
          </a:xfrm>
          <a:prstGeom prst="rect">
            <a:avLst/>
          </a:prstGeom>
          <a:ln w="12700">
            <a:miter lim="400000"/>
          </a:ln>
        </p:spPr>
      </p:pic>
      <p:sp>
        <p:nvSpPr>
          <p:cNvPr id="168" name="1. Which is the better purchase?"/>
          <p:cNvSpPr txBox="1"/>
          <p:nvPr/>
        </p:nvSpPr>
        <p:spPr>
          <a:xfrm>
            <a:off x="622300" y="2571750"/>
            <a:ext cx="4241800" cy="965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000" i="0"/>
            </a:lvl1pPr>
          </a:lstStyle>
          <a:p>
            <a:r>
              <a:t>1. Which is the better purchase?</a:t>
            </a:r>
          </a:p>
        </p:txBody>
      </p:sp>
      <p:graphicFrame>
        <p:nvGraphicFramePr>
          <p:cNvPr id="169" name="Table"/>
          <p:cNvGraphicFramePr/>
          <p:nvPr/>
        </p:nvGraphicFramePr>
        <p:xfrm>
          <a:off x="622300" y="3556000"/>
          <a:ext cx="4381500" cy="2865120"/>
        </p:xfrm>
        <a:graphic>
          <a:graphicData uri="http://schemas.openxmlformats.org/drawingml/2006/table">
            <a:tbl>
              <a:tblPr firstRow="1" firstCol="1">
                <a:tableStyleId>{8F44A2F1-9E1F-4B54-A3A2-5F16C0AD49E2}</a:tableStyleId>
              </a:tblPr>
              <a:tblGrid>
                <a:gridCol w="1460500">
                  <a:extLst>
                    <a:ext uri="{9D8B030D-6E8A-4147-A177-3AD203B41FA5}">
                      <a16:colId xmlns:a16="http://schemas.microsoft.com/office/drawing/2014/main" xmlns="" val="20000"/>
                    </a:ext>
                  </a:extLst>
                </a:gridCol>
                <a:gridCol w="1460500">
                  <a:extLst>
                    <a:ext uri="{9D8B030D-6E8A-4147-A177-3AD203B41FA5}">
                      <a16:colId xmlns:a16="http://schemas.microsoft.com/office/drawing/2014/main" xmlns="" val="20001"/>
                    </a:ext>
                  </a:extLst>
                </a:gridCol>
                <a:gridCol w="1460500">
                  <a:extLst>
                    <a:ext uri="{9D8B030D-6E8A-4147-A177-3AD203B41FA5}">
                      <a16:colId xmlns:a16="http://schemas.microsoft.com/office/drawing/2014/main" xmlns="" val="20002"/>
                    </a:ext>
                  </a:extLst>
                </a:gridCol>
              </a:tblGrid>
              <a:tr h="801588">
                <a:tc>
                  <a:txBody>
                    <a:bodyPr/>
                    <a:lstStyle/>
                    <a:p>
                      <a:pPr>
                        <a:defRPr sz="1800" b="0">
                          <a:solidFill>
                            <a:srgbClr val="000000"/>
                          </a:solidFill>
                        </a:defRPr>
                      </a:pPr>
                      <a:r>
                        <a:rPr sz="2400">
                          <a:solidFill>
                            <a:srgbClr val="F5F5F5"/>
                          </a:solidFill>
                          <a:effectLst>
                            <a:outerShdw blurRad="50800" dist="12700" dir="5400000" rotWithShape="0">
                              <a:srgbClr val="000000">
                                <a:alpha val="35000"/>
                              </a:srgbClr>
                            </a:outerShdw>
                          </a:effectLst>
                        </a:rPr>
                        <a:t>Item</a:t>
                      </a:r>
                    </a:p>
                  </a:txBody>
                  <a:tcPr marL="50800" marR="50800" marT="50800" marB="50800" anchor="ctr" horzOverflow="overflow">
                    <a:lnL w="12700">
                      <a:solidFill>
                        <a:srgbClr val="CBC5B7"/>
                      </a:solidFill>
                      <a:miter lim="400000"/>
                    </a:lnL>
                    <a:blipFill rotWithShape="1">
                      <a:blip r:embed="rId3"/>
                      <a:srcRect/>
                      <a:tile tx="0" ty="0" sx="100000" sy="100000" flip="none" algn="tl"/>
                    </a:blipFill>
                  </a:tcPr>
                </a:tc>
                <a:tc>
                  <a:txBody>
                    <a:bodyPr/>
                    <a:lstStyle/>
                    <a:p>
                      <a:pPr>
                        <a:defRPr sz="1800" b="0">
                          <a:solidFill>
                            <a:srgbClr val="000000"/>
                          </a:solidFill>
                        </a:defRPr>
                      </a:pPr>
                      <a:r>
                        <a:rPr sz="2400">
                          <a:solidFill>
                            <a:srgbClr val="F5F5F5"/>
                          </a:solidFill>
                          <a:effectLst>
                            <a:outerShdw blurRad="50800" dist="12700" dir="5400000" rotWithShape="0">
                              <a:srgbClr val="000000">
                                <a:alpha val="35000"/>
                              </a:srgbClr>
                            </a:outerShdw>
                          </a:effectLst>
                        </a:rPr>
                        <a:t>Price</a:t>
                      </a:r>
                    </a:p>
                  </a:txBody>
                  <a:tcPr marL="50800" marR="50800" marT="50800" marB="50800" anchor="ctr" horzOverflow="overflow">
                    <a:blipFill rotWithShape="1">
                      <a:blip r:embed="rId3"/>
                      <a:srcRect/>
                      <a:tile tx="0" ty="0" sx="100000" sy="100000" flip="none" algn="tl"/>
                    </a:blipFill>
                  </a:tcPr>
                </a:tc>
                <a:tc>
                  <a:txBody>
                    <a:bodyPr/>
                    <a:lstStyle/>
                    <a:p>
                      <a:pPr>
                        <a:defRPr sz="1800" b="0">
                          <a:solidFill>
                            <a:srgbClr val="000000"/>
                          </a:solidFill>
                        </a:defRPr>
                      </a:pPr>
                      <a:r>
                        <a:rPr sz="2400">
                          <a:solidFill>
                            <a:srgbClr val="F5F5F5"/>
                          </a:solidFill>
                          <a:effectLst>
                            <a:outerShdw blurRad="50800" dist="12700" dir="5400000" rotWithShape="0">
                              <a:srgbClr val="000000">
                                <a:alpha val="35000"/>
                              </a:srgbClr>
                            </a:outerShdw>
                          </a:effectLst>
                        </a:rPr>
                        <a:t>Price per unit</a:t>
                      </a:r>
                    </a:p>
                  </a:txBody>
                  <a:tcPr marL="50800" marR="50800" marT="50800" marB="50800" anchor="ctr" horzOverflow="overflow">
                    <a:lnR w="12700">
                      <a:solidFill>
                        <a:srgbClr val="CBC5B7"/>
                      </a:solidFill>
                      <a:miter lim="400000"/>
                    </a:lnR>
                    <a:blipFill rotWithShape="1">
                      <a:blip r:embed="rId3"/>
                      <a:srcRect/>
                      <a:tile tx="0" ty="0" sx="100000" sy="100000" flip="none" algn="tl"/>
                    </a:blipFill>
                  </a:tcPr>
                </a:tc>
                <a:extLst>
                  <a:ext uri="{0D108BD9-81ED-4DB2-BD59-A6C34878D82A}">
                    <a16:rowId xmlns:a16="http://schemas.microsoft.com/office/drawing/2014/main" xmlns="" val="10000"/>
                  </a:ext>
                </a:extLst>
              </a:tr>
              <a:tr h="689223">
                <a:tc>
                  <a:txBody>
                    <a:bodyPr/>
                    <a:lstStyle/>
                    <a:p>
                      <a:pPr>
                        <a:defRPr sz="1800" b="0">
                          <a:solidFill>
                            <a:srgbClr val="000000"/>
                          </a:solidFill>
                        </a:defRPr>
                      </a:pPr>
                      <a:r>
                        <a:rPr sz="2000">
                          <a:solidFill>
                            <a:srgbClr val="F5F5F5"/>
                          </a:solidFill>
                          <a:effectLst>
                            <a:outerShdw blurRad="50800" dist="12700" dir="5400000" rotWithShape="0">
                              <a:srgbClr val="000000">
                                <a:alpha val="35000"/>
                              </a:srgbClr>
                            </a:outerShdw>
                          </a:effectLst>
                        </a:rPr>
                        <a:t>4 pound bag of potatoes</a:t>
                      </a:r>
                    </a:p>
                  </a:txBody>
                  <a:tcPr marL="50800" marR="50800" marT="50800" marB="50800" anchor="ctr" horzOverflow="overflow">
                    <a:blipFill rotWithShape="1">
                      <a:blip r:embed="rId4"/>
                      <a:srcRect/>
                      <a:tile tx="0" ty="0" sx="100000" sy="100000" flip="none" algn="tl"/>
                    </a:blipFill>
                  </a:tcPr>
                </a:tc>
                <a:tc>
                  <a:txBody>
                    <a:bodyPr/>
                    <a:lstStyle/>
                    <a:p>
                      <a:pPr defTabSz="914400">
                        <a:tabLst>
                          <a:tab pos="914400" algn="l"/>
                        </a:tabLst>
                        <a:defRPr sz="1800">
                          <a:solidFill>
                            <a:srgbClr val="000000"/>
                          </a:solidFill>
                        </a:defRPr>
                      </a:pPr>
                      <a:r>
                        <a:rPr sz="2800">
                          <a:solidFill>
                            <a:srgbClr val="937958"/>
                          </a:solidFill>
                          <a:sym typeface="Baskerville"/>
                        </a:rPr>
                        <a:t>$5.68</a:t>
                      </a:r>
                    </a:p>
                  </a:txBody>
                  <a:tcPr marL="50800" marR="50800" marT="50800" marB="50800" anchor="ctr" horzOverflow="overflow"/>
                </a:tc>
                <a:tc>
                  <a:txBody>
                    <a:bodyPr/>
                    <a:lstStyle/>
                    <a:p>
                      <a:pPr defTabSz="914400">
                        <a:tabLst>
                          <a:tab pos="914400" algn="l"/>
                        </a:tabLst>
                        <a:defRPr sz="2400">
                          <a:sym typeface="Baskerville"/>
                        </a:defRPr>
                      </a:pPr>
                      <a:endParaRPr/>
                    </a:p>
                  </a:txBody>
                  <a:tcPr marL="50800" marR="50800" marT="50800" marB="50800" anchor="ctr" horzOverflow="overflow">
                    <a:lnR w="12700">
                      <a:solidFill>
                        <a:srgbClr val="CBC5B7"/>
                      </a:solidFill>
                      <a:miter lim="400000"/>
                    </a:lnR>
                  </a:tcPr>
                </a:tc>
                <a:extLst>
                  <a:ext uri="{0D108BD9-81ED-4DB2-BD59-A6C34878D82A}">
                    <a16:rowId xmlns:a16="http://schemas.microsoft.com/office/drawing/2014/main" xmlns="" val="10001"/>
                  </a:ext>
                </a:extLst>
              </a:tr>
              <a:tr h="733524">
                <a:tc>
                  <a:txBody>
                    <a:bodyPr/>
                    <a:lstStyle/>
                    <a:p>
                      <a:pPr>
                        <a:defRPr sz="1800" b="0">
                          <a:solidFill>
                            <a:srgbClr val="000000"/>
                          </a:solidFill>
                        </a:defRPr>
                      </a:pPr>
                      <a:r>
                        <a:rPr sz="2000">
                          <a:solidFill>
                            <a:srgbClr val="F5F5F5"/>
                          </a:solidFill>
                          <a:effectLst>
                            <a:outerShdw blurRad="50800" dist="12700" dir="5400000" rotWithShape="0">
                              <a:srgbClr val="000000">
                                <a:alpha val="35000"/>
                              </a:srgbClr>
                            </a:outerShdw>
                          </a:effectLst>
                        </a:rPr>
                        <a:t>9 pound bag of potatoes</a:t>
                      </a:r>
                    </a:p>
                  </a:txBody>
                  <a:tcPr marL="50800" marR="50800" marT="50800" marB="50800" anchor="ctr" horzOverflow="overflow">
                    <a:lnB w="12700">
                      <a:solidFill>
                        <a:srgbClr val="CBC5B7"/>
                      </a:solidFill>
                      <a:miter lim="400000"/>
                    </a:lnB>
                    <a:blipFill rotWithShape="1">
                      <a:blip r:embed="rId4"/>
                      <a:srcRect/>
                      <a:tile tx="0" ty="0" sx="100000" sy="100000" flip="none" algn="tl"/>
                    </a:blipFill>
                  </a:tcPr>
                </a:tc>
                <a:tc>
                  <a:txBody>
                    <a:bodyPr/>
                    <a:lstStyle/>
                    <a:p>
                      <a:pPr defTabSz="914400">
                        <a:tabLst>
                          <a:tab pos="914400" algn="l"/>
                        </a:tabLst>
                        <a:defRPr sz="1800">
                          <a:solidFill>
                            <a:srgbClr val="000000"/>
                          </a:solidFill>
                        </a:defRPr>
                      </a:pPr>
                      <a:r>
                        <a:rPr sz="2800">
                          <a:solidFill>
                            <a:srgbClr val="937958"/>
                          </a:solidFill>
                          <a:sym typeface="Baskerville"/>
                        </a:rPr>
                        <a:t>$13.32</a:t>
                      </a:r>
                    </a:p>
                  </a:txBody>
                  <a:tcPr marL="50800" marR="50800" marT="50800" marB="50800" anchor="ctr" horzOverflow="overflow">
                    <a:lnB w="12700">
                      <a:solidFill>
                        <a:srgbClr val="CBC5B7"/>
                      </a:solidFill>
                      <a:miter lim="400000"/>
                    </a:lnB>
                  </a:tcPr>
                </a:tc>
                <a:tc>
                  <a:txBody>
                    <a:bodyPr/>
                    <a:lstStyle/>
                    <a:p>
                      <a:pPr defTabSz="914400">
                        <a:tabLst>
                          <a:tab pos="914400" algn="l"/>
                        </a:tabLst>
                        <a:defRPr sz="2400">
                          <a:sym typeface="Baskerville"/>
                        </a:defRPr>
                      </a:pPr>
                      <a:endParaRPr/>
                    </a:p>
                  </a:txBody>
                  <a:tcPr marL="50800" marR="50800" marT="50800" marB="50800" anchor="ctr" horzOverflow="overflow">
                    <a:lnR w="12700">
                      <a:solidFill>
                        <a:srgbClr val="CBC5B7"/>
                      </a:solidFill>
                      <a:miter lim="400000"/>
                    </a:lnR>
                    <a:lnB w="12700">
                      <a:solidFill>
                        <a:srgbClr val="CBC5B7"/>
                      </a:solidFill>
                      <a:miter lim="400000"/>
                    </a:lnB>
                  </a:tcPr>
                </a:tc>
                <a:extLst>
                  <a:ext uri="{0D108BD9-81ED-4DB2-BD59-A6C34878D82A}">
                    <a16:rowId xmlns:a16="http://schemas.microsoft.com/office/drawing/2014/main" xmlns="" val="10002"/>
                  </a:ext>
                </a:extLst>
              </a:tr>
            </a:tbl>
          </a:graphicData>
        </a:graphic>
      </p:graphicFrame>
      <p:sp>
        <p:nvSpPr>
          <p:cNvPr id="170" name="2. Range:"/>
          <p:cNvSpPr txBox="1"/>
          <p:nvPr/>
        </p:nvSpPr>
        <p:spPr>
          <a:xfrm>
            <a:off x="673100" y="7283450"/>
            <a:ext cx="1495897"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t>2. Range:</a:t>
            </a:r>
          </a:p>
        </p:txBody>
      </p:sp>
      <p:sp>
        <p:nvSpPr>
          <p:cNvPr id="171" name="3. Mode:"/>
          <p:cNvSpPr txBox="1"/>
          <p:nvPr/>
        </p:nvSpPr>
        <p:spPr>
          <a:xfrm>
            <a:off x="711200" y="8172450"/>
            <a:ext cx="1407170" cy="5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i="0"/>
            </a:lvl1pPr>
          </a:lstStyle>
          <a:p>
            <a:r>
              <a:t>3. Mode:</a:t>
            </a:r>
          </a:p>
        </p:txBody>
      </p:sp>
      <p:sp>
        <p:nvSpPr>
          <p:cNvPr id="172" name="87, 96, 83, 84, 90, 99, 85, 81, 90"/>
          <p:cNvSpPr txBox="1"/>
          <p:nvPr/>
        </p:nvSpPr>
        <p:spPr>
          <a:xfrm>
            <a:off x="745306" y="6343650"/>
            <a:ext cx="3995788"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87, 96, 83, 84, 90, 99, 85, 81, 90</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Daily Math Review"/>
          <p:cNvSpPr txBox="1">
            <a:spLocks noGrp="1"/>
          </p:cNvSpPr>
          <p:nvPr>
            <p:ph type="title"/>
          </p:nvPr>
        </p:nvSpPr>
        <p:spPr>
          <a:prstGeom prst="rect">
            <a:avLst/>
          </a:prstGeom>
        </p:spPr>
        <p:txBody>
          <a:bodyPr/>
          <a:lstStyle/>
          <a:p>
            <a:r>
              <a:t>Daily Math Review</a:t>
            </a:r>
          </a:p>
        </p:txBody>
      </p:sp>
      <p:sp>
        <p:nvSpPr>
          <p:cNvPr id="192" name="6th grade…"/>
          <p:cNvSpPr txBox="1">
            <a:spLocks noGrp="1"/>
          </p:cNvSpPr>
          <p:nvPr>
            <p:ph type="body" sz="quarter" idx="1"/>
          </p:nvPr>
        </p:nvSpPr>
        <p:spPr>
          <a:xfrm>
            <a:off x="1143000" y="4965700"/>
            <a:ext cx="10718800" cy="1689100"/>
          </a:xfrm>
          <a:prstGeom prst="rect">
            <a:avLst/>
          </a:prstGeom>
        </p:spPr>
        <p:txBody>
          <a:bodyPr/>
          <a:lstStyle/>
          <a:p>
            <a:r>
              <a:t>6th grade</a:t>
            </a:r>
          </a:p>
          <a:p>
            <a:r>
              <a:t>Benchmark 4</a:t>
            </a:r>
          </a:p>
          <a:p>
            <a:r>
              <a:t>Week 2</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 name="Table"/>
          <p:cNvGraphicFramePr/>
          <p:nvPr/>
        </p:nvGraphicFramePr>
        <p:xfrm>
          <a:off x="7061200" y="2616200"/>
          <a:ext cx="5346700" cy="2947670"/>
        </p:xfrm>
        <a:graphic>
          <a:graphicData uri="http://schemas.openxmlformats.org/drawingml/2006/table">
            <a:tbl>
              <a:tblPr firstRow="1" firstCol="1">
                <a:tableStyleId>{8F44A2F1-9E1F-4B54-A3A2-5F16C0AD49E2}</a:tableStyleId>
              </a:tblPr>
              <a:tblGrid>
                <a:gridCol w="1336675">
                  <a:extLst>
                    <a:ext uri="{9D8B030D-6E8A-4147-A177-3AD203B41FA5}">
                      <a16:colId xmlns:a16="http://schemas.microsoft.com/office/drawing/2014/main" xmlns="" val="20000"/>
                    </a:ext>
                  </a:extLst>
                </a:gridCol>
                <a:gridCol w="1336675">
                  <a:extLst>
                    <a:ext uri="{9D8B030D-6E8A-4147-A177-3AD203B41FA5}">
                      <a16:colId xmlns:a16="http://schemas.microsoft.com/office/drawing/2014/main" xmlns="" val="20001"/>
                    </a:ext>
                  </a:extLst>
                </a:gridCol>
                <a:gridCol w="1336675">
                  <a:extLst>
                    <a:ext uri="{9D8B030D-6E8A-4147-A177-3AD203B41FA5}">
                      <a16:colId xmlns:a16="http://schemas.microsoft.com/office/drawing/2014/main" xmlns="" val="20002"/>
                    </a:ext>
                  </a:extLst>
                </a:gridCol>
                <a:gridCol w="1336675">
                  <a:extLst>
                    <a:ext uri="{9D8B030D-6E8A-4147-A177-3AD203B41FA5}">
                      <a16:colId xmlns:a16="http://schemas.microsoft.com/office/drawing/2014/main" xmlns="" val="20003"/>
                    </a:ext>
                  </a:extLst>
                </a:gridCol>
              </a:tblGrid>
              <a:tr h="704850">
                <a:tc>
                  <a:txBody>
                    <a:bodyPr/>
                    <a:lstStyle/>
                    <a:p>
                      <a:pPr>
                        <a:defRPr sz="1800" b="0">
                          <a:solidFill>
                            <a:srgbClr val="000000"/>
                          </a:solidFill>
                        </a:defRPr>
                      </a:pPr>
                      <a:r>
                        <a:rPr sz="2400">
                          <a:solidFill>
                            <a:srgbClr val="F5F5F5"/>
                          </a:solidFill>
                          <a:effectLst>
                            <a:outerShdw blurRad="50800" dist="12700" dir="5400000" rotWithShape="0">
                              <a:srgbClr val="000000">
                                <a:alpha val="35000"/>
                              </a:srgbClr>
                            </a:outerShdw>
                          </a:effectLst>
                        </a:rPr>
                        <a:t>Item</a:t>
                      </a:r>
                    </a:p>
                  </a:txBody>
                  <a:tcPr marL="50800" marR="50800" marT="50800" marB="50800" anchor="ctr" horzOverflow="overflow">
                    <a:lnL w="12700">
                      <a:solidFill>
                        <a:srgbClr val="CBC5B7"/>
                      </a:solidFill>
                      <a:miter lim="400000"/>
                    </a:lnL>
                    <a:blipFill rotWithShape="1">
                      <a:blip r:embed="rId2"/>
                      <a:srcRect/>
                      <a:tile tx="0" ty="0" sx="100000" sy="100000" flip="none" algn="tl"/>
                    </a:blipFill>
                  </a:tcPr>
                </a:tc>
                <a:tc>
                  <a:txBody>
                    <a:bodyPr/>
                    <a:lstStyle/>
                    <a:p>
                      <a:pPr>
                        <a:defRPr sz="1800" b="0">
                          <a:solidFill>
                            <a:srgbClr val="000000"/>
                          </a:solidFill>
                        </a:defRPr>
                      </a:pPr>
                      <a:r>
                        <a:rPr sz="2400">
                          <a:solidFill>
                            <a:srgbClr val="F5F5F5"/>
                          </a:solidFill>
                          <a:effectLst>
                            <a:outerShdw blurRad="50800" dist="12700" dir="5400000" rotWithShape="0">
                              <a:srgbClr val="000000">
                                <a:alpha val="35000"/>
                              </a:srgbClr>
                            </a:outerShdw>
                          </a:effectLst>
                        </a:rPr>
                        <a:t>Price</a:t>
                      </a:r>
                    </a:p>
                  </a:txBody>
                  <a:tcPr marL="50800" marR="50800" marT="50800" marB="50800" anchor="ctr" horzOverflow="overflow">
                    <a:blipFill rotWithShape="1">
                      <a:blip r:embed="rId2"/>
                      <a:srcRect/>
                      <a:tile tx="0" ty="0" sx="100000" sy="100000" flip="none" algn="tl"/>
                    </a:blipFill>
                  </a:tcPr>
                </a:tc>
                <a:tc>
                  <a:txBody>
                    <a:bodyPr/>
                    <a:lstStyle/>
                    <a:p>
                      <a:pPr>
                        <a:defRPr sz="1800" b="0">
                          <a:solidFill>
                            <a:srgbClr val="000000"/>
                          </a:solidFill>
                        </a:defRPr>
                      </a:pPr>
                      <a:r>
                        <a:rPr>
                          <a:solidFill>
                            <a:srgbClr val="F5F5F5"/>
                          </a:solidFill>
                          <a:effectLst>
                            <a:outerShdw blurRad="50800" dist="12700" dir="5400000" rotWithShape="0">
                              <a:srgbClr val="000000">
                                <a:alpha val="35000"/>
                              </a:srgbClr>
                            </a:outerShdw>
                          </a:effectLst>
                        </a:rPr>
                        <a:t>Amount of Product</a:t>
                      </a:r>
                    </a:p>
                  </a:txBody>
                  <a:tcPr marL="50800" marR="50800" marT="50800" marB="50800" anchor="ctr" horzOverflow="overflow">
                    <a:blipFill rotWithShape="1">
                      <a:blip r:embed="rId2"/>
                      <a:srcRect/>
                      <a:tile tx="0" ty="0" sx="100000" sy="100000" flip="none" algn="tl"/>
                    </a:blipFill>
                  </a:tcPr>
                </a:tc>
                <a:tc>
                  <a:txBody>
                    <a:bodyPr/>
                    <a:lstStyle/>
                    <a:p>
                      <a:pPr>
                        <a:defRPr sz="1800" b="0">
                          <a:solidFill>
                            <a:srgbClr val="000000"/>
                          </a:solidFill>
                        </a:defRPr>
                      </a:pPr>
                      <a:r>
                        <a:rPr sz="2400">
                          <a:solidFill>
                            <a:srgbClr val="F5F5F5"/>
                          </a:solidFill>
                          <a:effectLst>
                            <a:outerShdw blurRad="50800" dist="12700" dir="5400000" rotWithShape="0">
                              <a:srgbClr val="000000">
                                <a:alpha val="35000"/>
                              </a:srgbClr>
                            </a:outerShdw>
                          </a:effectLst>
                        </a:rPr>
                        <a:t>Price per unit</a:t>
                      </a:r>
                    </a:p>
                  </a:txBody>
                  <a:tcPr marL="50800" marR="50800" marT="50800" marB="50800" anchor="ctr" horzOverflow="overflow">
                    <a:lnR w="12700">
                      <a:solidFill>
                        <a:srgbClr val="CBC5B7"/>
                      </a:solidFill>
                      <a:miter lim="400000"/>
                    </a:lnR>
                    <a:blipFill rotWithShape="1">
                      <a:blip r:embed="rId2"/>
                      <a:srcRect/>
                      <a:tile tx="0" ty="0" sx="100000" sy="100000" flip="none" algn="tl"/>
                    </a:blipFill>
                  </a:tcPr>
                </a:tc>
                <a:extLst>
                  <a:ext uri="{0D108BD9-81ED-4DB2-BD59-A6C34878D82A}">
                    <a16:rowId xmlns:a16="http://schemas.microsoft.com/office/drawing/2014/main" xmlns="" val="10000"/>
                  </a:ext>
                </a:extLst>
              </a:tr>
              <a:tr h="704850">
                <a:tc>
                  <a:txBody>
                    <a:bodyPr/>
                    <a:lstStyle/>
                    <a:p>
                      <a:pPr>
                        <a:defRPr sz="1800" b="0">
                          <a:solidFill>
                            <a:srgbClr val="000000"/>
                          </a:solidFill>
                        </a:defRPr>
                      </a:pPr>
                      <a:r>
                        <a:rPr sz="1600">
                          <a:solidFill>
                            <a:srgbClr val="F5F5F5"/>
                          </a:solidFill>
                          <a:effectLst>
                            <a:outerShdw blurRad="50800" dist="12700" dir="5400000" rotWithShape="0">
                              <a:srgbClr val="000000">
                                <a:alpha val="35000"/>
                              </a:srgbClr>
                            </a:outerShdw>
                          </a:effectLst>
                        </a:rPr>
                        <a:t>Wheaties</a:t>
                      </a:r>
                    </a:p>
                  </a:txBody>
                  <a:tcPr marL="50800" marR="50800" marT="50800" marB="50800" anchor="ctr" horzOverflow="overflow">
                    <a:blipFill rotWithShape="1">
                      <a:blip r:embed="rId3"/>
                      <a:srcRect/>
                      <a:tile tx="0" ty="0" sx="100000" sy="100000" flip="none" algn="tl"/>
                    </a:blipFill>
                  </a:tcPr>
                </a:tc>
                <a:tc>
                  <a:txBody>
                    <a:bodyPr/>
                    <a:lstStyle/>
                    <a:p>
                      <a:pPr defTabSz="914400">
                        <a:tabLst>
                          <a:tab pos="914400" algn="l"/>
                        </a:tabLst>
                        <a:defRPr sz="1800">
                          <a:solidFill>
                            <a:srgbClr val="000000"/>
                          </a:solidFill>
                        </a:defRPr>
                      </a:pPr>
                      <a:r>
                        <a:rPr sz="2800">
                          <a:solidFill>
                            <a:srgbClr val="937958"/>
                          </a:solidFill>
                          <a:sym typeface="Baskerville"/>
                        </a:rPr>
                        <a:t>$4.89</a:t>
                      </a:r>
                    </a:p>
                  </a:txBody>
                  <a:tcPr marL="50800" marR="50800" marT="50800" marB="50800" anchor="ctr" horzOverflow="overflow"/>
                </a:tc>
                <a:tc>
                  <a:txBody>
                    <a:bodyPr/>
                    <a:lstStyle/>
                    <a:p>
                      <a:pPr defTabSz="914400">
                        <a:tabLst>
                          <a:tab pos="914400" algn="l"/>
                        </a:tabLst>
                        <a:defRPr sz="1800">
                          <a:solidFill>
                            <a:srgbClr val="000000"/>
                          </a:solidFill>
                        </a:defRPr>
                      </a:pPr>
                      <a:r>
                        <a:rPr sz="2000">
                          <a:solidFill>
                            <a:srgbClr val="937958"/>
                          </a:solidFill>
                          <a:sym typeface="Baskerville"/>
                        </a:rPr>
                        <a:t>15.6 oz.</a:t>
                      </a:r>
                    </a:p>
                  </a:txBody>
                  <a:tcPr marL="50800" marR="50800" marT="50800" marB="50800" anchor="ctr" horzOverflow="overflow"/>
                </a:tc>
                <a:tc>
                  <a:txBody>
                    <a:bodyPr/>
                    <a:lstStyle/>
                    <a:p>
                      <a:pPr defTabSz="914400">
                        <a:tabLst>
                          <a:tab pos="914400" algn="l"/>
                        </a:tabLst>
                        <a:defRPr sz="2400">
                          <a:sym typeface="Baskerville"/>
                        </a:defRPr>
                      </a:pPr>
                      <a:endParaRPr/>
                    </a:p>
                  </a:txBody>
                  <a:tcPr marL="50800" marR="50800" marT="50800" marB="50800" anchor="ctr" horzOverflow="overflow">
                    <a:lnR w="12700">
                      <a:solidFill>
                        <a:srgbClr val="CBC5B7"/>
                      </a:solidFill>
                      <a:miter lim="400000"/>
                    </a:lnR>
                  </a:tcPr>
                </a:tc>
                <a:extLst>
                  <a:ext uri="{0D108BD9-81ED-4DB2-BD59-A6C34878D82A}">
                    <a16:rowId xmlns:a16="http://schemas.microsoft.com/office/drawing/2014/main" xmlns="" val="10001"/>
                  </a:ext>
                </a:extLst>
              </a:tr>
              <a:tr h="704850">
                <a:tc>
                  <a:txBody>
                    <a:bodyPr/>
                    <a:lstStyle/>
                    <a:p>
                      <a:pPr>
                        <a:defRPr sz="1800" b="0">
                          <a:solidFill>
                            <a:srgbClr val="000000"/>
                          </a:solidFill>
                        </a:defRPr>
                      </a:pPr>
                      <a:r>
                        <a:rPr>
                          <a:solidFill>
                            <a:srgbClr val="F5F5F5"/>
                          </a:solidFill>
                          <a:effectLst>
                            <a:outerShdw blurRad="50800" dist="12700" dir="5400000" rotWithShape="0">
                              <a:srgbClr val="000000">
                                <a:alpha val="35000"/>
                              </a:srgbClr>
                            </a:outerShdw>
                          </a:effectLst>
                        </a:rPr>
                        <a:t>Chex Corn</a:t>
                      </a:r>
                    </a:p>
                  </a:txBody>
                  <a:tcPr marL="50800" marR="50800" marT="50800" marB="50800" anchor="ctr" horzOverflow="overflow">
                    <a:blipFill rotWithShape="1">
                      <a:blip r:embed="rId3"/>
                      <a:srcRect/>
                      <a:tile tx="0" ty="0" sx="100000" sy="100000" flip="none" algn="tl"/>
                    </a:blipFill>
                  </a:tcPr>
                </a:tc>
                <a:tc>
                  <a:txBody>
                    <a:bodyPr/>
                    <a:lstStyle/>
                    <a:p>
                      <a:pPr defTabSz="914400">
                        <a:tabLst>
                          <a:tab pos="914400" algn="l"/>
                        </a:tabLst>
                        <a:defRPr sz="1800">
                          <a:solidFill>
                            <a:srgbClr val="000000"/>
                          </a:solidFill>
                        </a:defRPr>
                      </a:pPr>
                      <a:r>
                        <a:rPr sz="2800">
                          <a:solidFill>
                            <a:srgbClr val="937958"/>
                          </a:solidFill>
                          <a:sym typeface="Baskerville"/>
                        </a:rPr>
                        <a:t>$5.29</a:t>
                      </a:r>
                    </a:p>
                  </a:txBody>
                  <a:tcPr marL="50800" marR="50800" marT="50800" marB="50800" anchor="ctr" horzOverflow="overflow"/>
                </a:tc>
                <a:tc>
                  <a:txBody>
                    <a:bodyPr/>
                    <a:lstStyle/>
                    <a:p>
                      <a:pPr defTabSz="914400">
                        <a:tabLst>
                          <a:tab pos="914400" algn="l"/>
                        </a:tabLst>
                        <a:defRPr sz="1800">
                          <a:solidFill>
                            <a:srgbClr val="000000"/>
                          </a:solidFill>
                        </a:defRPr>
                      </a:pPr>
                      <a:r>
                        <a:rPr sz="2400">
                          <a:solidFill>
                            <a:srgbClr val="937958"/>
                          </a:solidFill>
                          <a:sym typeface="Baskerville"/>
                        </a:rPr>
                        <a:t>14 oz.</a:t>
                      </a:r>
                    </a:p>
                  </a:txBody>
                  <a:tcPr marL="50800" marR="50800" marT="50800" marB="50800" anchor="ctr" horzOverflow="overflow"/>
                </a:tc>
                <a:tc>
                  <a:txBody>
                    <a:bodyPr/>
                    <a:lstStyle/>
                    <a:p>
                      <a:pPr defTabSz="914400">
                        <a:tabLst>
                          <a:tab pos="914400" algn="l"/>
                        </a:tabLst>
                        <a:defRPr sz="2400">
                          <a:sym typeface="Baskerville"/>
                        </a:defRPr>
                      </a:pPr>
                      <a:endParaRPr/>
                    </a:p>
                  </a:txBody>
                  <a:tcPr marL="50800" marR="50800" marT="50800" marB="50800" anchor="ctr" horzOverflow="overflow">
                    <a:lnR w="12700">
                      <a:solidFill>
                        <a:srgbClr val="CBC5B7"/>
                      </a:solidFill>
                      <a:miter lim="400000"/>
                    </a:lnR>
                  </a:tcPr>
                </a:tc>
                <a:extLst>
                  <a:ext uri="{0D108BD9-81ED-4DB2-BD59-A6C34878D82A}">
                    <a16:rowId xmlns:a16="http://schemas.microsoft.com/office/drawing/2014/main" xmlns="" val="10002"/>
                  </a:ext>
                </a:extLst>
              </a:tr>
              <a:tr h="704850">
                <a:tc>
                  <a:txBody>
                    <a:bodyPr/>
                    <a:lstStyle/>
                    <a:p>
                      <a:pPr>
                        <a:defRPr sz="1800" b="0">
                          <a:solidFill>
                            <a:srgbClr val="000000"/>
                          </a:solidFill>
                        </a:defRPr>
                      </a:pPr>
                      <a:r>
                        <a:rPr>
                          <a:solidFill>
                            <a:srgbClr val="F5F5F5"/>
                          </a:solidFill>
                          <a:effectLst>
                            <a:outerShdw blurRad="50800" dist="12700" dir="5400000" rotWithShape="0">
                              <a:srgbClr val="000000">
                                <a:alpha val="35000"/>
                              </a:srgbClr>
                            </a:outerShdw>
                          </a:effectLst>
                        </a:rPr>
                        <a:t>Cheerios</a:t>
                      </a:r>
                    </a:p>
                  </a:txBody>
                  <a:tcPr marL="50800" marR="50800" marT="50800" marB="50800" anchor="ctr" horzOverflow="overflow">
                    <a:lnB w="12700">
                      <a:solidFill>
                        <a:srgbClr val="CBC5B7"/>
                      </a:solidFill>
                      <a:miter lim="400000"/>
                    </a:lnB>
                    <a:blipFill rotWithShape="1">
                      <a:blip r:embed="rId3"/>
                      <a:srcRect/>
                      <a:tile tx="0" ty="0" sx="100000" sy="100000" flip="none" algn="tl"/>
                    </a:blipFill>
                  </a:tcPr>
                </a:tc>
                <a:tc>
                  <a:txBody>
                    <a:bodyPr/>
                    <a:lstStyle/>
                    <a:p>
                      <a:pPr defTabSz="914400">
                        <a:tabLst>
                          <a:tab pos="914400" algn="l"/>
                        </a:tabLst>
                        <a:defRPr sz="1800">
                          <a:solidFill>
                            <a:srgbClr val="000000"/>
                          </a:solidFill>
                        </a:defRPr>
                      </a:pPr>
                      <a:r>
                        <a:rPr sz="2800">
                          <a:solidFill>
                            <a:srgbClr val="937958"/>
                          </a:solidFill>
                          <a:sym typeface="Baskerville"/>
                        </a:rPr>
                        <a:t>$4.69</a:t>
                      </a:r>
                    </a:p>
                  </a:txBody>
                  <a:tcPr marL="50800" marR="50800" marT="50800" marB="50800" anchor="ctr" horzOverflow="overflow">
                    <a:lnB w="12700">
                      <a:solidFill>
                        <a:srgbClr val="CBC5B7"/>
                      </a:solidFill>
                      <a:miter lim="400000"/>
                    </a:lnB>
                  </a:tcPr>
                </a:tc>
                <a:tc>
                  <a:txBody>
                    <a:bodyPr/>
                    <a:lstStyle/>
                    <a:p>
                      <a:pPr defTabSz="914400">
                        <a:tabLst>
                          <a:tab pos="914400" algn="l"/>
                        </a:tabLst>
                        <a:defRPr sz="1800">
                          <a:solidFill>
                            <a:srgbClr val="000000"/>
                          </a:solidFill>
                        </a:defRPr>
                      </a:pPr>
                      <a:r>
                        <a:rPr sz="2400">
                          <a:solidFill>
                            <a:srgbClr val="937958"/>
                          </a:solidFill>
                          <a:sym typeface="Baskerville"/>
                        </a:rPr>
                        <a:t>14 oz.</a:t>
                      </a:r>
                    </a:p>
                  </a:txBody>
                  <a:tcPr marL="50800" marR="50800" marT="50800" marB="50800" anchor="ctr" horzOverflow="overflow">
                    <a:lnB w="12700">
                      <a:solidFill>
                        <a:srgbClr val="CBC5B7"/>
                      </a:solidFill>
                      <a:miter lim="400000"/>
                    </a:lnB>
                  </a:tcPr>
                </a:tc>
                <a:tc>
                  <a:txBody>
                    <a:bodyPr/>
                    <a:lstStyle/>
                    <a:p>
                      <a:pPr defTabSz="914400">
                        <a:tabLst>
                          <a:tab pos="914400" algn="l"/>
                        </a:tabLst>
                        <a:defRPr sz="2400">
                          <a:sym typeface="Baskerville"/>
                        </a:defRPr>
                      </a:pPr>
                      <a:endParaRPr/>
                    </a:p>
                  </a:txBody>
                  <a:tcPr marL="50800" marR="50800" marT="50800" marB="50800" anchor="ctr" horzOverflow="overflow">
                    <a:lnR w="12700">
                      <a:solidFill>
                        <a:srgbClr val="CBC5B7"/>
                      </a:solidFill>
                      <a:miter lim="400000"/>
                    </a:lnR>
                    <a:lnB w="12700">
                      <a:solidFill>
                        <a:srgbClr val="CBC5B7"/>
                      </a:solidFill>
                      <a:miter lim="400000"/>
                    </a:lnB>
                  </a:tcPr>
                </a:tc>
                <a:extLst>
                  <a:ext uri="{0D108BD9-81ED-4DB2-BD59-A6C34878D82A}">
                    <a16:rowId xmlns:a16="http://schemas.microsoft.com/office/drawing/2014/main" xmlns="" val="10003"/>
                  </a:ext>
                </a:extLst>
              </a:tr>
            </a:tbl>
          </a:graphicData>
        </a:graphic>
      </p:graphicFrame>
      <p:sp>
        <p:nvSpPr>
          <p:cNvPr id="195" name="Week 2, Day 1"/>
          <p:cNvSpPr txBox="1">
            <a:spLocks noGrp="1"/>
          </p:cNvSpPr>
          <p:nvPr>
            <p:ph type="title"/>
          </p:nvPr>
        </p:nvSpPr>
        <p:spPr>
          <a:prstGeom prst="rect">
            <a:avLst/>
          </a:prstGeom>
        </p:spPr>
        <p:txBody>
          <a:bodyPr/>
          <a:lstStyle/>
          <a:p>
            <a:r>
              <a:t>Week 2, Day 1</a:t>
            </a:r>
          </a:p>
        </p:txBody>
      </p:sp>
      <p:sp>
        <p:nvSpPr>
          <p:cNvPr id="196" name="1. What is area?"/>
          <p:cNvSpPr txBox="1"/>
          <p:nvPr/>
        </p:nvSpPr>
        <p:spPr>
          <a:xfrm>
            <a:off x="633362" y="2603500"/>
            <a:ext cx="2731097"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i="0"/>
            </a:lvl1pPr>
          </a:lstStyle>
          <a:p>
            <a:r>
              <a:t>1. What is area?</a:t>
            </a:r>
          </a:p>
        </p:txBody>
      </p:sp>
      <p:sp>
        <p:nvSpPr>
          <p:cNvPr id="197" name="2. Jane needs to know how much soil she needs to purchase in order to fill her flower boxes that are 3.5 feet tall, long, and wide.  How much soil can each flower box hold?"/>
          <p:cNvSpPr txBox="1"/>
          <p:nvPr/>
        </p:nvSpPr>
        <p:spPr>
          <a:xfrm>
            <a:off x="637579" y="4832350"/>
            <a:ext cx="5727701" cy="2133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2. Jane needs to know how much soil she needs to purchase in order to fill her flower boxes that are 3.5 feet tall, long, and wide.  How much soil can each flower box hold?</a:t>
            </a:r>
          </a:p>
        </p:txBody>
      </p:sp>
      <p:sp>
        <p:nvSpPr>
          <p:cNvPr id="198" name="4."/>
          <p:cNvSpPr txBox="1"/>
          <p:nvPr/>
        </p:nvSpPr>
        <p:spPr>
          <a:xfrm>
            <a:off x="6625629" y="2616200"/>
            <a:ext cx="419101"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i="0"/>
            </a:lvl1pPr>
          </a:lstStyle>
          <a:p>
            <a:r>
              <a:t>4.</a:t>
            </a:r>
          </a:p>
        </p:txBody>
      </p:sp>
      <p:sp>
        <p:nvSpPr>
          <p:cNvPr id="199" name="5. 89% - 4/9"/>
          <p:cNvSpPr txBox="1"/>
          <p:nvPr/>
        </p:nvSpPr>
        <p:spPr>
          <a:xfrm>
            <a:off x="6621363" y="6705600"/>
            <a:ext cx="2231034"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i="0"/>
            </a:lvl1pPr>
          </a:lstStyle>
          <a:p>
            <a:r>
              <a:t>5. 89% - 4/9</a:t>
            </a:r>
          </a:p>
        </p:txBody>
      </p:sp>
      <p:sp>
        <p:nvSpPr>
          <p:cNvPr id="200" name="3. What are nets?"/>
          <p:cNvSpPr txBox="1"/>
          <p:nvPr/>
        </p:nvSpPr>
        <p:spPr>
          <a:xfrm>
            <a:off x="637579" y="7188200"/>
            <a:ext cx="3060701"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3. What are nets?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Week 2, Day 2"/>
          <p:cNvSpPr txBox="1">
            <a:spLocks noGrp="1"/>
          </p:cNvSpPr>
          <p:nvPr>
            <p:ph type="title"/>
          </p:nvPr>
        </p:nvSpPr>
        <p:spPr>
          <a:prstGeom prst="rect">
            <a:avLst/>
          </a:prstGeom>
        </p:spPr>
        <p:txBody>
          <a:bodyPr/>
          <a:lstStyle/>
          <a:p>
            <a:r>
              <a:t>Week 2, Day 2</a:t>
            </a:r>
          </a:p>
        </p:txBody>
      </p:sp>
      <p:sp>
        <p:nvSpPr>
          <p:cNvPr id="219" name="1. What is volume?"/>
          <p:cNvSpPr txBox="1"/>
          <p:nvPr/>
        </p:nvSpPr>
        <p:spPr>
          <a:xfrm>
            <a:off x="628798" y="2603500"/>
            <a:ext cx="3222825"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i="0"/>
            </a:lvl1pPr>
          </a:lstStyle>
          <a:p>
            <a:r>
              <a:t>1. What is volume?</a:t>
            </a:r>
          </a:p>
        </p:txBody>
      </p:sp>
      <p:sp>
        <p:nvSpPr>
          <p:cNvPr id="220" name="4. 3.25 ÷ 23/25"/>
          <p:cNvSpPr txBox="1"/>
          <p:nvPr/>
        </p:nvSpPr>
        <p:spPr>
          <a:xfrm>
            <a:off x="7277100" y="2616200"/>
            <a:ext cx="27305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200" i="0"/>
            </a:lvl1pPr>
          </a:lstStyle>
          <a:p>
            <a:r>
              <a:t>4. 3.25 ÷ 23/25</a:t>
            </a:r>
          </a:p>
        </p:txBody>
      </p:sp>
      <p:sp>
        <p:nvSpPr>
          <p:cNvPr id="221" name="3. What is the difference between regular and irregular polygons?"/>
          <p:cNvSpPr txBox="1"/>
          <p:nvPr/>
        </p:nvSpPr>
        <p:spPr>
          <a:xfrm>
            <a:off x="632618" y="5969000"/>
            <a:ext cx="5105401" cy="1511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200" i="0"/>
            </a:lvl1pPr>
          </a:lstStyle>
          <a:p>
            <a:r>
              <a:t>3. What is the difference between regular and irregular polygons?</a:t>
            </a:r>
          </a:p>
        </p:txBody>
      </p:sp>
      <p:sp>
        <p:nvSpPr>
          <p:cNvPr id="222" name="2. Find the mean:…"/>
          <p:cNvSpPr txBox="1"/>
          <p:nvPr/>
        </p:nvSpPr>
        <p:spPr>
          <a:xfrm>
            <a:off x="637579" y="4479112"/>
            <a:ext cx="4538855" cy="10874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l">
              <a:defRPr sz="3200" i="0"/>
            </a:pPr>
            <a:r>
              <a:rPr dirty="0"/>
              <a:t>2. Find the mean:</a:t>
            </a:r>
          </a:p>
          <a:p>
            <a:pPr algn="l">
              <a:defRPr sz="3200" i="0"/>
            </a:pPr>
            <a:r>
              <a:rPr dirty="0"/>
              <a:t>29 20 27 26 26 24 28 21</a:t>
            </a:r>
          </a:p>
        </p:txBody>
      </p:sp>
      <p:sp>
        <p:nvSpPr>
          <p:cNvPr id="223" name="5. The following represents the runners’ ages who attended the state competition. How many runners are teenagers?"/>
          <p:cNvSpPr txBox="1"/>
          <p:nvPr/>
        </p:nvSpPr>
        <p:spPr>
          <a:xfrm>
            <a:off x="7305079" y="4413250"/>
            <a:ext cx="4889501"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2800" i="0"/>
            </a:lvl1pPr>
          </a:lstStyle>
          <a:p>
            <a:r>
              <a:t>5. The following represents the runners’ ages who attended the state competition. How many runners are teenagers?</a:t>
            </a:r>
          </a:p>
        </p:txBody>
      </p:sp>
      <p:sp>
        <p:nvSpPr>
          <p:cNvPr id="224" name="Line"/>
          <p:cNvSpPr/>
          <p:nvPr/>
        </p:nvSpPr>
        <p:spPr>
          <a:xfrm>
            <a:off x="7884318" y="7908280"/>
            <a:ext cx="3209678" cy="9273"/>
          </a:xfrm>
          <a:prstGeom prst="line">
            <a:avLst/>
          </a:prstGeom>
          <a:ln w="25400">
            <a:solidFill>
              <a:srgbClr val="7B5E2F"/>
            </a:solidFill>
            <a:miter lim="400000"/>
            <a:headEnd type="stealth"/>
            <a:tailEnd type="stealth"/>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225" name="Line"/>
          <p:cNvSpPr/>
          <p:nvPr/>
        </p:nvSpPr>
        <p:spPr>
          <a:xfrm>
            <a:off x="10210303" y="7687964"/>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226" name="Line"/>
          <p:cNvSpPr/>
          <p:nvPr/>
        </p:nvSpPr>
        <p:spPr>
          <a:xfrm>
            <a:off x="9740900" y="76835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227" name="Line"/>
          <p:cNvSpPr/>
          <p:nvPr/>
        </p:nvSpPr>
        <p:spPr>
          <a:xfrm>
            <a:off x="9258300" y="76835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228" name="Line"/>
          <p:cNvSpPr/>
          <p:nvPr/>
        </p:nvSpPr>
        <p:spPr>
          <a:xfrm>
            <a:off x="8775700" y="76835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229" name="Line"/>
          <p:cNvSpPr/>
          <p:nvPr/>
        </p:nvSpPr>
        <p:spPr>
          <a:xfrm>
            <a:off x="8293100" y="76835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230" name="Line"/>
          <p:cNvSpPr/>
          <p:nvPr/>
        </p:nvSpPr>
        <p:spPr>
          <a:xfrm>
            <a:off x="10680700" y="7683500"/>
            <a:ext cx="497" cy="452736"/>
          </a:xfrm>
          <a:prstGeom prst="line">
            <a:avLst/>
          </a:prstGeom>
          <a:ln w="25400">
            <a:solidFill>
              <a:srgbClr val="7B5E2F"/>
            </a:solidFill>
            <a:miter lim="400000"/>
          </a:ln>
        </p:spPr>
        <p:txBody>
          <a:bodyPr lIns="0" tIns="0" rIns="0" bIns="0"/>
          <a:lstStyle/>
          <a:p>
            <a:pPr algn="l" defTabSz="457200">
              <a:defRPr sz="1200" i="0">
                <a:solidFill>
                  <a:srgbClr val="000000"/>
                </a:solidFill>
                <a:latin typeface="Helvetica"/>
                <a:ea typeface="Helvetica"/>
                <a:cs typeface="Helvetica"/>
                <a:sym typeface="Helvetica"/>
              </a:defRPr>
            </a:pPr>
            <a:endParaRPr/>
          </a:p>
        </p:txBody>
      </p:sp>
      <p:sp>
        <p:nvSpPr>
          <p:cNvPr id="231" name="9"/>
          <p:cNvSpPr txBox="1"/>
          <p:nvPr/>
        </p:nvSpPr>
        <p:spPr>
          <a:xfrm>
            <a:off x="8166366" y="8293100"/>
            <a:ext cx="238089"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9</a:t>
            </a:r>
          </a:p>
        </p:txBody>
      </p:sp>
      <p:sp>
        <p:nvSpPr>
          <p:cNvPr id="232" name="11"/>
          <p:cNvSpPr txBox="1"/>
          <p:nvPr/>
        </p:nvSpPr>
        <p:spPr>
          <a:xfrm>
            <a:off x="9069406" y="82931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11</a:t>
            </a:r>
          </a:p>
        </p:txBody>
      </p:sp>
      <p:sp>
        <p:nvSpPr>
          <p:cNvPr id="233" name="10"/>
          <p:cNvSpPr txBox="1"/>
          <p:nvPr/>
        </p:nvSpPr>
        <p:spPr>
          <a:xfrm>
            <a:off x="8612206" y="82931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10</a:t>
            </a:r>
          </a:p>
        </p:txBody>
      </p:sp>
      <p:sp>
        <p:nvSpPr>
          <p:cNvPr id="234" name="13"/>
          <p:cNvSpPr txBox="1"/>
          <p:nvPr/>
        </p:nvSpPr>
        <p:spPr>
          <a:xfrm>
            <a:off x="10034606" y="82931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13</a:t>
            </a:r>
          </a:p>
        </p:txBody>
      </p:sp>
      <p:sp>
        <p:nvSpPr>
          <p:cNvPr id="235" name="12"/>
          <p:cNvSpPr txBox="1"/>
          <p:nvPr/>
        </p:nvSpPr>
        <p:spPr>
          <a:xfrm>
            <a:off x="9577406" y="82931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12</a:t>
            </a:r>
          </a:p>
        </p:txBody>
      </p:sp>
      <p:sp>
        <p:nvSpPr>
          <p:cNvPr id="236" name="14"/>
          <p:cNvSpPr txBox="1"/>
          <p:nvPr/>
        </p:nvSpPr>
        <p:spPr>
          <a:xfrm>
            <a:off x="10491806" y="8293100"/>
            <a:ext cx="361876" cy="368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800" b="1" i="0"/>
            </a:lvl1pPr>
          </a:lstStyle>
          <a:p>
            <a:r>
              <a:t>14</a:t>
            </a:r>
          </a:p>
        </p:txBody>
      </p:sp>
      <p:sp>
        <p:nvSpPr>
          <p:cNvPr id="237" name="x"/>
          <p:cNvSpPr txBox="1"/>
          <p:nvPr/>
        </p:nvSpPr>
        <p:spPr>
          <a:xfrm>
            <a:off x="8113563" y="7454900"/>
            <a:ext cx="343695"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38" name="x"/>
          <p:cNvSpPr txBox="1"/>
          <p:nvPr/>
        </p:nvSpPr>
        <p:spPr>
          <a:xfrm>
            <a:off x="8585200" y="72136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39" name="x"/>
          <p:cNvSpPr txBox="1"/>
          <p:nvPr/>
        </p:nvSpPr>
        <p:spPr>
          <a:xfrm>
            <a:off x="8610600" y="74549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40" name="x"/>
          <p:cNvSpPr txBox="1"/>
          <p:nvPr/>
        </p:nvSpPr>
        <p:spPr>
          <a:xfrm>
            <a:off x="8115300" y="69723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41" name="x"/>
          <p:cNvSpPr txBox="1"/>
          <p:nvPr/>
        </p:nvSpPr>
        <p:spPr>
          <a:xfrm>
            <a:off x="8115300" y="72136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42" name="x"/>
          <p:cNvSpPr txBox="1"/>
          <p:nvPr/>
        </p:nvSpPr>
        <p:spPr>
          <a:xfrm>
            <a:off x="8585200" y="69723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43" name="x"/>
          <p:cNvSpPr txBox="1"/>
          <p:nvPr/>
        </p:nvSpPr>
        <p:spPr>
          <a:xfrm>
            <a:off x="8585200" y="67310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44" name="x"/>
          <p:cNvSpPr txBox="1"/>
          <p:nvPr/>
        </p:nvSpPr>
        <p:spPr>
          <a:xfrm>
            <a:off x="8585200" y="64897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45" name="x"/>
          <p:cNvSpPr txBox="1"/>
          <p:nvPr/>
        </p:nvSpPr>
        <p:spPr>
          <a:xfrm>
            <a:off x="8585200" y="62484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46" name="x"/>
          <p:cNvSpPr txBox="1"/>
          <p:nvPr/>
        </p:nvSpPr>
        <p:spPr>
          <a:xfrm>
            <a:off x="9093200" y="74549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47" name="x"/>
          <p:cNvSpPr txBox="1"/>
          <p:nvPr/>
        </p:nvSpPr>
        <p:spPr>
          <a:xfrm>
            <a:off x="9093200" y="72136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48" name="x"/>
          <p:cNvSpPr txBox="1"/>
          <p:nvPr/>
        </p:nvSpPr>
        <p:spPr>
          <a:xfrm>
            <a:off x="9093200" y="69723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49" name="x"/>
          <p:cNvSpPr txBox="1"/>
          <p:nvPr/>
        </p:nvSpPr>
        <p:spPr>
          <a:xfrm>
            <a:off x="9093200" y="67310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50" name="x"/>
          <p:cNvSpPr txBox="1"/>
          <p:nvPr/>
        </p:nvSpPr>
        <p:spPr>
          <a:xfrm>
            <a:off x="9093200" y="64897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51" name="x"/>
          <p:cNvSpPr txBox="1"/>
          <p:nvPr/>
        </p:nvSpPr>
        <p:spPr>
          <a:xfrm>
            <a:off x="9575800" y="74549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52" name="x"/>
          <p:cNvSpPr txBox="1"/>
          <p:nvPr/>
        </p:nvSpPr>
        <p:spPr>
          <a:xfrm>
            <a:off x="9575800" y="72136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53" name="x"/>
          <p:cNvSpPr txBox="1"/>
          <p:nvPr/>
        </p:nvSpPr>
        <p:spPr>
          <a:xfrm>
            <a:off x="9575800" y="69723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54" name="x"/>
          <p:cNvSpPr txBox="1"/>
          <p:nvPr/>
        </p:nvSpPr>
        <p:spPr>
          <a:xfrm>
            <a:off x="9575800" y="67310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55" name="x"/>
          <p:cNvSpPr txBox="1"/>
          <p:nvPr/>
        </p:nvSpPr>
        <p:spPr>
          <a:xfrm>
            <a:off x="9575800" y="64897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56" name="x"/>
          <p:cNvSpPr txBox="1"/>
          <p:nvPr/>
        </p:nvSpPr>
        <p:spPr>
          <a:xfrm>
            <a:off x="9575800" y="62484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57" name="x"/>
          <p:cNvSpPr txBox="1"/>
          <p:nvPr/>
        </p:nvSpPr>
        <p:spPr>
          <a:xfrm>
            <a:off x="9575800" y="60071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58" name="x"/>
          <p:cNvSpPr txBox="1"/>
          <p:nvPr/>
        </p:nvSpPr>
        <p:spPr>
          <a:xfrm>
            <a:off x="10045700" y="74549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59" name="x"/>
          <p:cNvSpPr txBox="1"/>
          <p:nvPr/>
        </p:nvSpPr>
        <p:spPr>
          <a:xfrm>
            <a:off x="10045700" y="72136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60" name="x"/>
          <p:cNvSpPr txBox="1"/>
          <p:nvPr/>
        </p:nvSpPr>
        <p:spPr>
          <a:xfrm>
            <a:off x="10045700" y="69723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61" name="x"/>
          <p:cNvSpPr txBox="1"/>
          <p:nvPr/>
        </p:nvSpPr>
        <p:spPr>
          <a:xfrm>
            <a:off x="10045700" y="67310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62" name="x"/>
          <p:cNvSpPr txBox="1"/>
          <p:nvPr/>
        </p:nvSpPr>
        <p:spPr>
          <a:xfrm>
            <a:off x="10502900" y="74549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63" name="x"/>
          <p:cNvSpPr txBox="1"/>
          <p:nvPr/>
        </p:nvSpPr>
        <p:spPr>
          <a:xfrm>
            <a:off x="10502900" y="7213600"/>
            <a:ext cx="343694" cy="596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b="1" i="0">
                <a:solidFill>
                  <a:srgbClr val="000000"/>
                </a:solidFill>
              </a:defRPr>
            </a:lvl1pPr>
          </a:lstStyle>
          <a:p>
            <a:r>
              <a:t>x</a:t>
            </a:r>
          </a:p>
        </p:txBody>
      </p:sp>
      <p:sp>
        <p:nvSpPr>
          <p:cNvPr id="264" name="x = 4 people"/>
          <p:cNvSpPr txBox="1"/>
          <p:nvPr/>
        </p:nvSpPr>
        <p:spPr>
          <a:xfrm>
            <a:off x="8628409" y="8693150"/>
            <a:ext cx="1832075" cy="45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400" b="1" i="0">
                <a:solidFill>
                  <a:srgbClr val="000000"/>
                </a:solidFill>
              </a:defRPr>
            </a:lvl1pPr>
          </a:lstStyle>
          <a:p>
            <a:r>
              <a:t>x = 4 people</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7B5E2F"/>
      </a:dk1>
      <a:lt1>
        <a:srgbClr val="4C5E7B"/>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3F3F3"/>
            </a:solidFill>
            <a:effectLst>
              <a:outerShdw blurRad="50800" dist="12700" dir="5400000" rotWithShape="0">
                <a:srgbClr val="000000">
                  <a:alpha val="50000"/>
                </a:srgbClr>
              </a:outerShdw>
            </a:effectLst>
            <a:uFillTx/>
            <a:latin typeface="Baskerville SemiBold"/>
            <a:ea typeface="Baskerville SemiBold"/>
            <a:cs typeface="Baskerville SemiBold"/>
            <a:sym typeface="Baskerville Semi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B5E2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3F3F3"/>
            </a:solidFill>
            <a:effectLst>
              <a:outerShdw blurRad="50800" dist="12700" dir="5400000" rotWithShape="0">
                <a:srgbClr val="000000">
                  <a:alpha val="50000"/>
                </a:srgbClr>
              </a:outerShdw>
            </a:effectLst>
            <a:uFillTx/>
            <a:latin typeface="Baskerville SemiBold"/>
            <a:ea typeface="Baskerville SemiBold"/>
            <a:cs typeface="Baskerville SemiBold"/>
            <a:sym typeface="Baskerville Semi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B5E2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35</TotalTime>
  <Words>4544</Words>
  <Application>Microsoft Office PowerPoint</Application>
  <PresentationFormat>Custom</PresentationFormat>
  <Paragraphs>695</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White</vt:lpstr>
      <vt:lpstr>Daily Math Review</vt:lpstr>
      <vt:lpstr>Week 1, Day 1</vt:lpstr>
      <vt:lpstr>Week 1, Day 2</vt:lpstr>
      <vt:lpstr>Week 1, Day 3</vt:lpstr>
      <vt:lpstr>Week 1, Day 4</vt:lpstr>
      <vt:lpstr>Friday Five</vt:lpstr>
      <vt:lpstr>Daily Math Review</vt:lpstr>
      <vt:lpstr>Week 2, Day 1</vt:lpstr>
      <vt:lpstr>Week 2, Day 2</vt:lpstr>
      <vt:lpstr>Week 2, Day 3</vt:lpstr>
      <vt:lpstr>Week 2, Day 4</vt:lpstr>
      <vt:lpstr>Friday Five</vt:lpstr>
      <vt:lpstr>Daily Math Review</vt:lpstr>
      <vt:lpstr>Week 3, Day 1</vt:lpstr>
      <vt:lpstr>Week 3, Day 2</vt:lpstr>
      <vt:lpstr>Week 3, Day 3</vt:lpstr>
      <vt:lpstr>Week 3, Day 4</vt:lpstr>
      <vt:lpstr>Friday Five</vt:lpstr>
      <vt:lpstr>Daily Math Review</vt:lpstr>
      <vt:lpstr>Week 4, Day 1</vt:lpstr>
      <vt:lpstr>Week 4, Day 2</vt:lpstr>
      <vt:lpstr>Week 4, Day 3</vt:lpstr>
      <vt:lpstr>Week 4, Day 4</vt:lpstr>
      <vt:lpstr>Friday Five</vt:lpstr>
      <vt:lpstr>Daily Math Review</vt:lpstr>
      <vt:lpstr>Week 5, Day 1</vt:lpstr>
      <vt:lpstr>Week 5, Day 2</vt:lpstr>
      <vt:lpstr>Week 5, Day 3</vt:lpstr>
      <vt:lpstr>Week 5, Day 4</vt:lpstr>
      <vt:lpstr>Friday Five</vt:lpstr>
      <vt:lpstr>Daily Math Review</vt:lpstr>
      <vt:lpstr>Week 6, Day 1</vt:lpstr>
      <vt:lpstr>Week 6, Day 2</vt:lpstr>
      <vt:lpstr>Week 6, Day 3</vt:lpstr>
      <vt:lpstr>Week 6, Day 4</vt:lpstr>
      <vt:lpstr>Friday Five</vt:lpstr>
      <vt:lpstr>Daily Math Review</vt:lpstr>
      <vt:lpstr>Week 7, Day 1</vt:lpstr>
      <vt:lpstr>Week 7, Day 2</vt:lpstr>
      <vt:lpstr>Week 7, Day 3</vt:lpstr>
      <vt:lpstr>Week 7, Day 4</vt:lpstr>
      <vt:lpstr>Friday Five</vt:lpstr>
      <vt:lpstr>Daily Math Review</vt:lpstr>
      <vt:lpstr>Week 8, Day 1</vt:lpstr>
      <vt:lpstr>Week 8, Day 2</vt:lpstr>
      <vt:lpstr>Week 8, Day 3</vt:lpstr>
      <vt:lpstr>Week 8, Day 4</vt:lpstr>
      <vt:lpstr>Friday Five</vt:lpstr>
      <vt:lpstr>Daily Math Review</vt:lpstr>
      <vt:lpstr>Week 9, Day 1</vt:lpstr>
      <vt:lpstr>Week 9, Day 2</vt:lpstr>
      <vt:lpstr>Week 9, Day 3</vt:lpstr>
      <vt:lpstr>Week 9, Day 4</vt:lpstr>
      <vt:lpstr>Friday Five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Math Review</dc:title>
  <dc:creator>Samantha Pahe-Elliott</dc:creator>
  <cp:lastModifiedBy>Samantha Pahe-Elliott</cp:lastModifiedBy>
  <cp:revision>7</cp:revision>
  <dcterms:modified xsi:type="dcterms:W3CDTF">2020-03-18T19:18:26Z</dcterms:modified>
</cp:coreProperties>
</file>