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EF42BF"/>
    <a:srgbClr val="BB6DFF"/>
    <a:srgbClr val="E4418F"/>
    <a:srgbClr val="FFFFFF"/>
    <a:srgbClr val="FD6D2A"/>
    <a:srgbClr val="BB6DFC"/>
    <a:srgbClr val="FE6F37"/>
    <a:srgbClr val="38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044" y="-28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4A93D-1349-412F-8266-F37F6D42880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4A93D-1349-412F-8266-F37F6D42880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A93D-1349-412F-8266-F37F6D42880B}" type="datetimeFigureOut">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C4A93D-1349-412F-8266-F37F6D42880B}" type="datetimeFigureOut">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A93D-1349-412F-8266-F37F6D42880B}" type="datetimeFigureOut">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0C4A93D-1349-412F-8266-F37F6D42880B}" type="datetimeFigureOut">
              <a:rPr lang="en-US" smtClean="0"/>
              <a:t>4/4/2022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10AE8-853A-44F6-939C-F01120C2D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hillips@mcpss.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538922" y="6816164"/>
            <a:ext cx="5177155" cy="1873220"/>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dirty="0">
                <a:latin typeface="Modern Love Grunge" panose="04070805081005020601" pitchFamily="82" charset="0"/>
                <a:ea typeface="Alexis Marie" panose="02000603000000000000" pitchFamily="2" charset="0"/>
              </a:rPr>
              <a:t>SPECIAL SHOUT OUTS: </a:t>
            </a:r>
          </a:p>
          <a:p>
            <a:pPr marL="0" marR="0" lvl="0" indent="0" algn="l" defTabSz="914400" rtl="0" eaLnBrk="0" fontAlgn="base" latinLnBrk="0" hangingPunct="0">
              <a:lnSpc>
                <a:spcPct val="100000"/>
              </a:lnSpc>
              <a:spcBef>
                <a:spcPct val="0"/>
              </a:spcBef>
              <a:spcAft>
                <a:spcPct val="0"/>
              </a:spcAft>
              <a:buClrTx/>
              <a:buSzTx/>
              <a:buFontTx/>
              <a:buNone/>
            </a:pPr>
            <a:r>
              <a:rPr lang="en-US" altLang="en-US" sz="1600" dirty="0">
                <a:latin typeface="Modern Love Grunge" panose="04070805081005020601" pitchFamily="82" charset="0"/>
                <a:ea typeface="DotumChe" pitchFamily="49" charset="-127"/>
              </a:rPr>
              <a:t>Happy birthday </a:t>
            </a:r>
            <a:r>
              <a:rPr lang="en-US" altLang="en-US" sz="1600">
                <a:latin typeface="Modern Love Grunge" panose="04070805081005020601" pitchFamily="82" charset="0"/>
                <a:ea typeface="DotumChe" pitchFamily="49" charset="-127"/>
              </a:rPr>
              <a:t>to Damien- April 13</a:t>
            </a:r>
            <a:r>
              <a:rPr lang="en-US" altLang="en-US" sz="1600" baseline="30000">
                <a:latin typeface="Modern Love Grunge" panose="04070805081005020601" pitchFamily="82" charset="0"/>
                <a:ea typeface="DotumChe" pitchFamily="49" charset="-127"/>
              </a:rPr>
              <a:t>th</a:t>
            </a:r>
            <a:endParaRPr lang="en-US" altLang="en-US" sz="1600" baseline="30000" dirty="0">
              <a:latin typeface="Modern Love Grunge" panose="04070805081005020601" pitchFamily="82" charset="0"/>
              <a:ea typeface="DotumChe" pitchFamily="49" charset="-127"/>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600" baseline="30000" dirty="0">
              <a:latin typeface="Modern Love Grunge" panose="04070805081005020601" pitchFamily="82" charset="0"/>
              <a:ea typeface="DotumChe" pitchFamily="49" charset="-127"/>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2400" baseline="30000" dirty="0">
                <a:latin typeface="Modern Love Grunge" panose="04070805081005020601" pitchFamily="82" charset="0"/>
                <a:ea typeface="DotumChe" pitchFamily="49" charset="-127"/>
              </a:rPr>
              <a:t>Congratulations to our March Character Kid</a:t>
            </a:r>
          </a:p>
          <a:p>
            <a:pPr marL="0" marR="0" lvl="0" indent="0" algn="l" defTabSz="914400" rtl="0" eaLnBrk="0" fontAlgn="base" latinLnBrk="0" hangingPunct="0">
              <a:lnSpc>
                <a:spcPct val="100000"/>
              </a:lnSpc>
              <a:spcBef>
                <a:spcPct val="0"/>
              </a:spcBef>
              <a:spcAft>
                <a:spcPct val="0"/>
              </a:spcAft>
              <a:buClrTx/>
              <a:buSzTx/>
              <a:buFontTx/>
              <a:buNone/>
            </a:pPr>
            <a:r>
              <a:rPr lang="en-US" altLang="en-US" sz="2400" baseline="30000" dirty="0">
                <a:latin typeface="Modern Love Grunge" panose="04070805081005020601" pitchFamily="82" charset="0"/>
                <a:ea typeface="DotumChe" pitchFamily="49" charset="-127"/>
              </a:rPr>
              <a:t> </a:t>
            </a:r>
            <a:r>
              <a:rPr lang="en-US" altLang="en-US" sz="2000" baseline="30000" dirty="0">
                <a:latin typeface="Modern Love Grunge" panose="04070805081005020601" pitchFamily="82" charset="0"/>
                <a:ea typeface="DotumChe" pitchFamily="49" charset="-127"/>
              </a:rPr>
              <a:t>(For Honesty)- </a:t>
            </a:r>
            <a:r>
              <a:rPr lang="en-US" altLang="en-US" sz="2400" baseline="30000" dirty="0">
                <a:latin typeface="Modern Love Grunge" panose="04070805081005020601" pitchFamily="82" charset="0"/>
                <a:ea typeface="DotumChe" pitchFamily="49" charset="-127"/>
              </a:rPr>
              <a:t>Addison Benefield</a:t>
            </a:r>
            <a:r>
              <a:rPr lang="en-US" altLang="en-US" sz="2400" dirty="0">
                <a:latin typeface="Modern Love Grunge" panose="04070805081005020601" pitchFamily="82" charset="0"/>
                <a:ea typeface="DotumChe" pitchFamily="49" charset="-127"/>
              </a:rPr>
              <a:t> </a:t>
            </a:r>
          </a:p>
          <a:p>
            <a:pPr marL="0" marR="0" lvl="0" indent="0" algn="l" defTabSz="914400" rtl="0" eaLnBrk="0" fontAlgn="base" latinLnBrk="0" hangingPunct="0">
              <a:lnSpc>
                <a:spcPct val="100000"/>
              </a:lnSpc>
              <a:spcBef>
                <a:spcPct val="0"/>
              </a:spcBef>
              <a:spcAft>
                <a:spcPct val="0"/>
              </a:spcAft>
              <a:buClrTx/>
              <a:buSzTx/>
              <a:buFontTx/>
              <a:buNone/>
            </a:pPr>
            <a:r>
              <a:rPr lang="en-US" altLang="en-US" sz="1600" dirty="0">
                <a:latin typeface="Modern Love Grunge" panose="04070805081005020601" pitchFamily="82" charset="0"/>
                <a:ea typeface="DotumChe" pitchFamily="49" charset="-127"/>
              </a:rPr>
              <a:t>ACAP SCHEDULE: </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Berlin Sans FB" panose="020E0602020502020306" pitchFamily="34" charset="0"/>
                <a:ea typeface="DotumChe" pitchFamily="49" charset="-127"/>
              </a:rPr>
              <a:t>Science- April 5</a:t>
            </a:r>
            <a:r>
              <a:rPr lang="en-US" altLang="en-US" sz="1400" baseline="30000" dirty="0">
                <a:latin typeface="Berlin Sans FB" panose="020E0602020502020306" pitchFamily="34" charset="0"/>
                <a:ea typeface="DotumChe" pitchFamily="49" charset="-127"/>
              </a:rPr>
              <a:t>th</a:t>
            </a:r>
            <a:r>
              <a:rPr lang="en-US" altLang="en-US" sz="1400" dirty="0">
                <a:latin typeface="Berlin Sans FB" panose="020E0602020502020306" pitchFamily="34" charset="0"/>
                <a:ea typeface="DotumChe" pitchFamily="49" charset="-127"/>
              </a:rPr>
              <a:t> and 6</a:t>
            </a:r>
            <a:r>
              <a:rPr lang="en-US" altLang="en-US" sz="1400" baseline="30000" dirty="0">
                <a:latin typeface="Berlin Sans FB" panose="020E0602020502020306" pitchFamily="34" charset="0"/>
                <a:ea typeface="DotumChe" pitchFamily="49" charset="-127"/>
              </a:rPr>
              <a:t>th</a:t>
            </a:r>
            <a:r>
              <a:rPr lang="en-US" altLang="en-US" sz="1400" dirty="0">
                <a:latin typeface="Berlin Sans FB" panose="020E0602020502020306" pitchFamily="34" charset="0"/>
                <a:ea typeface="DotumChe" pitchFamily="49" charset="-127"/>
              </a:rPr>
              <a:t>- 9-9:50a.m. </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p:txBody>
      </p:sp>
      <p:sp>
        <p:nvSpPr>
          <p:cNvPr id="5" name="Text Box 4"/>
          <p:cNvSpPr txBox="1">
            <a:spLocks noChangeArrowheads="1"/>
          </p:cNvSpPr>
          <p:nvPr/>
        </p:nvSpPr>
        <p:spPr bwMode="auto">
          <a:xfrm>
            <a:off x="2088832" y="6475751"/>
            <a:ext cx="4959668" cy="5124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400" b="1" i="0" u="none" strike="noStrike" cap="none" normalizeH="0" baseline="0" dirty="0">
                <a:ln>
                  <a:noFill/>
                </a:ln>
                <a:solidFill>
                  <a:srgbClr val="FF0000"/>
                </a:solidFill>
                <a:latin typeface="Cavolini" panose="03000502040302020204" pitchFamily="66" charset="0"/>
                <a:cs typeface="Cavolini" panose="03000502040302020204" pitchFamily="66" charset="0"/>
              </a:rPr>
              <a:t>             Things to Know</a:t>
            </a:r>
            <a:r>
              <a:rPr kumimoji="0" lang="en-US" altLang="en-US" sz="2400" b="1" i="0" u="none" strike="noStrike" cap="none" normalizeH="0" dirty="0">
                <a:ln>
                  <a:noFill/>
                </a:ln>
                <a:solidFill>
                  <a:schemeClr val="accent1">
                    <a:lumMod val="50000"/>
                  </a:schemeClr>
                </a:solidFill>
                <a:latin typeface="Cavolini" panose="03000502040302020204" pitchFamily="66" charset="0"/>
                <a:cs typeface="Cavolini" panose="03000502040302020204" pitchFamily="66" charset="0"/>
              </a:rPr>
              <a:t> </a:t>
            </a:r>
            <a:endParaRPr kumimoji="0" lang="en-US" altLang="en-US" sz="2400" b="1" i="0" u="none" strike="noStrike" cap="none" normalizeH="0" baseline="0" dirty="0">
              <a:ln>
                <a:noFill/>
              </a:ln>
              <a:solidFill>
                <a:schemeClr val="accent1">
                  <a:lumMod val="50000"/>
                </a:schemeClr>
              </a:solidFill>
              <a:latin typeface="Cavolini" panose="03000502040302020204" pitchFamily="66" charset="0"/>
              <a:cs typeface="Cavolini" panose="03000502040302020204" pitchFamily="66" charset="0"/>
            </a:endParaRPr>
          </a:p>
        </p:txBody>
      </p:sp>
      <p:sp>
        <p:nvSpPr>
          <p:cNvPr id="6" name="Rectangle 5"/>
          <p:cNvSpPr>
            <a:spLocks noChangeArrowheads="1"/>
          </p:cNvSpPr>
          <p:nvPr/>
        </p:nvSpPr>
        <p:spPr bwMode="auto">
          <a:xfrm>
            <a:off x="3752850" y="2053209"/>
            <a:ext cx="3034665" cy="3115691"/>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eaLnBrk="0" fontAlgn="base" hangingPunct="0">
              <a:spcBef>
                <a:spcPct val="0"/>
              </a:spcBef>
              <a:spcAft>
                <a:spcPct val="0"/>
              </a:spcAft>
            </a:pPr>
            <a:r>
              <a:rPr lang="en-US" altLang="en-US" sz="1400" dirty="0">
                <a:latin typeface="Impact" panose="020B0806030902050204" pitchFamily="34" charset="0"/>
                <a:ea typeface="DotumChe" pitchFamily="49" charset="-127"/>
              </a:rPr>
              <a:t>Monday, April 4</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 Math study guide for extra credit assigned</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Tuesday, April 5</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 Science ACAP</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Wednesday, April 6</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 ICE CREAM Day Wednesday, April 6</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 Science  ACAP</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Thursday, April 14</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- 4</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grade field trip to Montgomery </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April 15</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South Alabama basketball game for ACAP celebration</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April 18</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-April 22</a:t>
            </a:r>
            <a:r>
              <a:rPr lang="en-US" altLang="en-US" sz="1400" baseline="30000" dirty="0">
                <a:latin typeface="Impact" panose="020B0806030902050204" pitchFamily="34" charset="0"/>
                <a:ea typeface="DotumChe" pitchFamily="49" charset="-127"/>
              </a:rPr>
              <a:t>nd</a:t>
            </a:r>
            <a:r>
              <a:rPr lang="en-US" altLang="en-US" sz="1400" dirty="0">
                <a:latin typeface="Impact" panose="020B0806030902050204" pitchFamily="34" charset="0"/>
                <a:ea typeface="DotumChe" pitchFamily="49" charset="-127"/>
              </a:rPr>
              <a:t>- Spring Break </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April 29</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School Dance </a:t>
            </a:r>
          </a:p>
          <a:p>
            <a:pPr eaLnBrk="0" fontAlgn="base" hangingPunct="0">
              <a:spcBef>
                <a:spcPct val="0"/>
              </a:spcBef>
              <a:spcAft>
                <a:spcPct val="0"/>
              </a:spcAft>
            </a:pPr>
            <a:r>
              <a:rPr lang="en-US" altLang="en-US" sz="1200" b="1" u="sng" dirty="0">
                <a:latin typeface="Segoe UI" panose="020B0502040204020203" pitchFamily="34" charset="0"/>
                <a:ea typeface="DotumChe" pitchFamily="49" charset="-127"/>
                <a:cs typeface="Segoe UI" panose="020B0502040204020203" pitchFamily="34" charset="0"/>
              </a:rPr>
              <a:t>This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dirty="0">
                <a:latin typeface="Segoe UI" panose="020B0502040204020203" pitchFamily="34" charset="0"/>
                <a:ea typeface="DotumChe" pitchFamily="49" charset="-127"/>
                <a:cs typeface="Segoe UI" panose="020B0502040204020203" pitchFamily="34" charset="0"/>
              </a:rPr>
              <a:t>Music -Monday,  April 4</a:t>
            </a:r>
            <a:r>
              <a:rPr lang="en-US" altLang="en-US" sz="1200" baseline="30000" dirty="0">
                <a:latin typeface="Segoe UI" panose="020B0502040204020203" pitchFamily="34" charset="0"/>
                <a:ea typeface="DotumChe" pitchFamily="49" charset="-127"/>
                <a:cs typeface="Segoe UI" panose="020B0502040204020203" pitchFamily="34" charset="0"/>
              </a:rPr>
              <a:t>th</a:t>
            </a:r>
            <a:r>
              <a:rPr lang="en-US" altLang="en-US" sz="1200" dirty="0">
                <a:latin typeface="Segoe UI" panose="020B0502040204020203" pitchFamily="34" charset="0"/>
                <a:ea typeface="DotumChe" pitchFamily="49" charset="-127"/>
                <a:cs typeface="Segoe UI" panose="020B0502040204020203" pitchFamily="34" charset="0"/>
              </a:rPr>
              <a:t> @ 1:00pm</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dirty="0">
                <a:latin typeface="Segoe UI" panose="020B0502040204020203" pitchFamily="34" charset="0"/>
                <a:ea typeface="DotumChe" pitchFamily="49" charset="-127"/>
                <a:cs typeface="Segoe UI" panose="020B0502040204020203" pitchFamily="34" charset="0"/>
              </a:rPr>
              <a:t>PE times for ACAP days- 12:50-1:35pm</a:t>
            </a:r>
          </a:p>
        </p:txBody>
      </p:sp>
      <p:sp>
        <p:nvSpPr>
          <p:cNvPr id="7" name="Text Box 6"/>
          <p:cNvSpPr txBox="1">
            <a:spLocks noChangeArrowheads="1"/>
          </p:cNvSpPr>
          <p:nvPr/>
        </p:nvSpPr>
        <p:spPr bwMode="auto">
          <a:xfrm>
            <a:off x="4127500" y="1614391"/>
            <a:ext cx="2634615" cy="707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C</a:t>
            </a:r>
            <a:r>
              <a:rPr kumimoji="0" lang="en-US" altLang="en-US" sz="3200" i="0" u="none" strike="noStrike" cap="none" normalizeH="0" baseline="0" dirty="0">
                <a:ln>
                  <a:noFill/>
                </a:ln>
                <a:solidFill>
                  <a:srgbClr val="FF0000"/>
                </a:solidFill>
                <a:latin typeface="KG Blank Space Sketch" panose="02000000000000000000" pitchFamily="2" charset="0"/>
              </a:rPr>
              <a:t>a</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l</a:t>
            </a:r>
            <a:r>
              <a:rPr kumimoji="0" lang="en-US" altLang="en-US" sz="3200" i="0" u="none" strike="noStrike" cap="none" normalizeH="0" baseline="0" dirty="0">
                <a:ln>
                  <a:noFill/>
                </a:ln>
                <a:solidFill>
                  <a:srgbClr val="FF0000"/>
                </a:solidFill>
                <a:latin typeface="KG Blank Space Sketch" panose="02000000000000000000" pitchFamily="2" charset="0"/>
              </a:rPr>
              <a:t>e</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n</a:t>
            </a:r>
            <a:r>
              <a:rPr kumimoji="0" lang="en-US" altLang="en-US" sz="3200" i="0" u="none" strike="noStrike" cap="none" normalizeH="0" baseline="0" dirty="0">
                <a:ln>
                  <a:noFill/>
                </a:ln>
                <a:solidFill>
                  <a:srgbClr val="FF0000"/>
                </a:solidFill>
                <a:latin typeface="KG Blank Space Sketch" panose="02000000000000000000" pitchFamily="2" charset="0"/>
              </a:rPr>
              <a:t>d</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a</a:t>
            </a:r>
            <a:r>
              <a:rPr kumimoji="0" lang="en-US" altLang="en-US" sz="3200" i="0" u="none" strike="noStrike" cap="none" normalizeH="0" baseline="0" dirty="0">
                <a:ln>
                  <a:noFill/>
                </a:ln>
                <a:solidFill>
                  <a:srgbClr val="FF0000"/>
                </a:solidFill>
                <a:latin typeface="KG Blank Space Sketch" panose="02000000000000000000" pitchFamily="2" charset="0"/>
              </a:rPr>
              <a:t>r</a:t>
            </a:r>
          </a:p>
        </p:txBody>
      </p:sp>
      <p:sp>
        <p:nvSpPr>
          <p:cNvPr id="8" name="Rectangle 7"/>
          <p:cNvSpPr>
            <a:spLocks noChangeArrowheads="1"/>
          </p:cNvSpPr>
          <p:nvPr/>
        </p:nvSpPr>
        <p:spPr bwMode="auto">
          <a:xfrm>
            <a:off x="88265" y="2173858"/>
            <a:ext cx="3578860" cy="302044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Parents,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Thank you for getting the report card envelopes back to me so quickly. Please don’t forget to sign and return the blue form that was enclosed. You may keep the report card.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We begin our final week of ACAP testing tomorrow. Attendance is super important.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If you have any questions or concerns, please contact </a:t>
            </a:r>
            <a:r>
              <a:rPr lang="en-US" altLang="en-US" sz="1200" b="1" dirty="0" err="1">
                <a:latin typeface="Ink Free" panose="03080402000500000000" charset="0"/>
                <a:ea typeface="Alexis Marie" panose="02000603000000000000" pitchFamily="2" charset="0"/>
                <a:cs typeface="Ink Free" panose="03080402000500000000" charset="0"/>
              </a:rPr>
              <a:t>me,</a:t>
            </a:r>
            <a:r>
              <a:rPr lang="en-US" altLang="en-US" sz="1200" b="1" dirty="0" err="1">
                <a:latin typeface="Cavolini" panose="03000502040302020204" pitchFamily="66" charset="0"/>
                <a:ea typeface="Alexis Marie" panose="02000603000000000000" pitchFamily="2" charset="0"/>
                <a:cs typeface="Cavolini" panose="03000502040302020204" pitchFamily="66" charset="0"/>
                <a:hlinkClick r:id="rId3"/>
              </a:rPr>
              <a:t>pphillips@mcpss.com</a:t>
            </a:r>
            <a:r>
              <a:rPr lang="en-US" altLang="en-US" sz="1200" b="1" dirty="0">
                <a:latin typeface="Cavolini" panose="03000502040302020204" pitchFamily="66" charset="0"/>
                <a:ea typeface="Alexis Marie" panose="02000603000000000000" pitchFamily="2" charset="0"/>
                <a:cs typeface="Cavolini" panose="03000502040302020204" pitchFamily="66" charset="0"/>
              </a:rPr>
              <a:t> .</a:t>
            </a:r>
          </a:p>
          <a:p>
            <a:pPr marL="0" marR="0" lvl="0" indent="0" algn="l" defTabSz="914400" rtl="0" eaLnBrk="0" fontAlgn="base" latinLnBrk="0" hangingPunct="0">
              <a:lnSpc>
                <a:spcPct val="100000"/>
              </a:lnSpc>
              <a:spcBef>
                <a:spcPct val="0"/>
              </a:spcBef>
              <a:spcAft>
                <a:spcPct val="0"/>
              </a:spcAft>
              <a:buClrTx/>
              <a:buSzTx/>
            </a:pPr>
            <a:endParaRPr lang="en-US" altLang="en-US" sz="1200" b="1" dirty="0">
              <a:latin typeface="Cavolini" panose="03000502040302020204" pitchFamily="66" charset="0"/>
              <a:ea typeface="Alexis Marie" panose="02000603000000000000" pitchFamily="2" charset="0"/>
              <a:cs typeface="Cavolini" panose="03000502040302020204" pitchFamily="66" charset="0"/>
            </a:endParaRPr>
          </a:p>
          <a:p>
            <a:pPr marL="0" marR="0" lvl="0" indent="0" algn="l" defTabSz="914400" rtl="0" eaLnBrk="0" fontAlgn="base" latinLnBrk="0" hangingPunct="0">
              <a:lnSpc>
                <a:spcPct val="100000"/>
              </a:lnSpc>
              <a:spcBef>
                <a:spcPct val="0"/>
              </a:spcBef>
              <a:spcAft>
                <a:spcPct val="0"/>
              </a:spcAft>
              <a:buClrTx/>
              <a:buSzTx/>
            </a:pPr>
            <a:endParaRPr lang="en-US" altLang="en-US" sz="1200" b="1" dirty="0">
              <a:latin typeface="Cavolini" panose="03000502040302020204" pitchFamily="66" charset="0"/>
              <a:ea typeface="Alexis Marie" panose="02000603000000000000" pitchFamily="2" charset="0"/>
              <a:cs typeface="Cavolini" panose="03000502040302020204" pitchFamily="66" charset="0"/>
            </a:endParaRPr>
          </a:p>
          <a:p>
            <a:pPr algn="ctr" eaLnBrk="0" fontAlgn="base" hangingPunct="0">
              <a:spcBef>
                <a:spcPct val="0"/>
              </a:spcBef>
              <a:spcAft>
                <a:spcPct val="0"/>
              </a:spcAft>
            </a:pPr>
            <a:r>
              <a:rPr lang="en-US" altLang="en-US" sz="1200" dirty="0">
                <a:latin typeface="Britannic Bold" panose="020B0903060703020204" pitchFamily="34" charset="0"/>
                <a:ea typeface="DotumChe" pitchFamily="49" charset="-127"/>
              </a:rPr>
              <a:t>Please let me know if you would like to help with our ACAP snack on Wednesday. We are making DIRT CAKE CUPS, as we begin our Soil Unit in Science. </a:t>
            </a:r>
          </a:p>
        </p:txBody>
      </p:sp>
      <p:sp>
        <p:nvSpPr>
          <p:cNvPr id="9" name="Rectangle 8"/>
          <p:cNvSpPr>
            <a:spLocks noChangeArrowheads="1"/>
          </p:cNvSpPr>
          <p:nvPr/>
        </p:nvSpPr>
        <p:spPr bwMode="auto">
          <a:xfrm>
            <a:off x="79375" y="5395564"/>
            <a:ext cx="6699250" cy="1144999"/>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eaLnBrk="0" fontAlgn="base" hangingPunct="0">
              <a:spcBef>
                <a:spcPct val="0"/>
              </a:spcBef>
              <a:spcAft>
                <a:spcPct val="0"/>
              </a:spcAft>
            </a:pPr>
            <a:r>
              <a:rPr lang="en-US" altLang="en-US" sz="1400" b="1" dirty="0">
                <a:latin typeface="Tahoma" panose="020B0604030504040204" pitchFamily="34" charset="0"/>
                <a:ea typeface="Tahoma" panose="020B0604030504040204" pitchFamily="34" charset="0"/>
                <a:cs typeface="Tahoma" panose="020B0604030504040204" pitchFamily="34" charset="0"/>
              </a:rPr>
              <a:t>Reading- </a:t>
            </a:r>
            <a:r>
              <a:rPr lang="en-US" altLang="en-US" sz="1400" dirty="0">
                <a:latin typeface="Tahoma" panose="020B0604030504040204" pitchFamily="34" charset="0"/>
                <a:ea typeface="Tahoma" panose="020B0604030504040204" pitchFamily="34" charset="0"/>
                <a:cs typeface="Tahoma" panose="020B0604030504040204" pitchFamily="34" charset="0"/>
              </a:rPr>
              <a:t>Poetry- Novel </a:t>
            </a:r>
            <a:r>
              <a:rPr lang="en-US" altLang="en-US" sz="1400" b="1" dirty="0">
                <a:latin typeface="Tahoma" panose="020B0604030504040204" pitchFamily="34" charset="0"/>
                <a:ea typeface="Tahoma" panose="020B0604030504040204" pitchFamily="34" charset="0"/>
                <a:cs typeface="Tahoma" panose="020B0604030504040204" pitchFamily="34" charset="0"/>
              </a:rPr>
              <a:t>Test Tuesday</a:t>
            </a:r>
            <a:r>
              <a:rPr lang="en-US" altLang="en-US" sz="1400" dirty="0">
                <a:latin typeface="Tahoma" panose="020B0604030504040204" pitchFamily="34" charset="0"/>
                <a:ea typeface="Tahoma" panose="020B0604030504040204" pitchFamily="34" charset="0"/>
                <a:cs typeface="Tahoma" panose="020B0604030504040204" pitchFamily="34" charset="0"/>
              </a:rPr>
              <a:t>: </a:t>
            </a:r>
            <a:r>
              <a:rPr lang="en-US" altLang="en-US" sz="1400" i="1" dirty="0">
                <a:latin typeface="Tahoma" panose="020B0604030504040204" pitchFamily="34" charset="0"/>
                <a:ea typeface="Tahoma" panose="020B0604030504040204" pitchFamily="34" charset="0"/>
                <a:cs typeface="Tahoma" panose="020B0604030504040204" pitchFamily="34" charset="0"/>
              </a:rPr>
              <a:t>Love that Dog by: </a:t>
            </a:r>
            <a:r>
              <a:rPr lang="en-US" altLang="en-US" sz="1400" dirty="0">
                <a:latin typeface="Tahoma" panose="020B0604030504040204" pitchFamily="34" charset="0"/>
                <a:ea typeface="Tahoma" panose="020B0604030504040204" pitchFamily="34" charset="0"/>
                <a:cs typeface="Tahoma" panose="020B0604030504040204" pitchFamily="34" charset="0"/>
              </a:rPr>
              <a:t>Sharon Creech </a:t>
            </a:r>
          </a:p>
          <a:p>
            <a:pPr eaLnBrk="0" fontAlgn="base" hangingPunct="0">
              <a:spcBef>
                <a:spcPct val="0"/>
              </a:spcBef>
              <a:spcAft>
                <a:spcPct val="0"/>
              </a:spcAft>
            </a:pPr>
            <a:r>
              <a:rPr lang="en-US" altLang="en-US" sz="1400" i="1" dirty="0">
                <a:latin typeface="Tahoma" panose="020B0604030504040204" pitchFamily="34" charset="0"/>
                <a:ea typeface="Tahoma" panose="020B0604030504040204" pitchFamily="34" charset="0"/>
                <a:cs typeface="Tahoma" panose="020B0604030504040204" pitchFamily="34" charset="0"/>
              </a:rPr>
              <a:t>Casey at the Bat </a:t>
            </a:r>
            <a:r>
              <a:rPr lang="en-US" altLang="en-US" sz="1400" dirty="0">
                <a:latin typeface="Tahoma" panose="020B0604030504040204" pitchFamily="34" charset="0"/>
                <a:ea typeface="Tahoma" panose="020B0604030504040204" pitchFamily="34" charset="0"/>
                <a:cs typeface="Tahoma" panose="020B0604030504040204" pitchFamily="34" charset="0"/>
              </a:rPr>
              <a:t>by Ernest Thayer </a:t>
            </a:r>
            <a:r>
              <a:rPr lang="en-US" altLang="en-US" sz="1400" b="1" dirty="0">
                <a:latin typeface="Tahoma" panose="020B0604030504040204" pitchFamily="34" charset="0"/>
                <a:ea typeface="Tahoma" panose="020B0604030504040204" pitchFamily="34" charset="0"/>
                <a:cs typeface="Tahoma" panose="020B0604030504040204" pitchFamily="34" charset="0"/>
              </a:rPr>
              <a:t>Test Friday</a:t>
            </a:r>
            <a:endParaRPr lang="en-US" altLang="en-US" sz="1400" b="1" dirty="0">
              <a:latin typeface="Arial Black" panose="020B0A04020102020204" pitchFamily="34" charset="0"/>
              <a:ea typeface="Tahoma" panose="020B0604030504040204" pitchFamily="34" charset="0"/>
              <a:cs typeface="Cavolini" panose="03000502040302020204" pitchFamily="66" charset="0"/>
            </a:endParaRPr>
          </a:p>
          <a:p>
            <a:pPr eaLnBrk="0" fontAlgn="base" hangingPunct="0">
              <a:spcBef>
                <a:spcPct val="0"/>
              </a:spcBef>
              <a:spcAft>
                <a:spcPct val="0"/>
              </a:spcAft>
            </a:pPr>
            <a:r>
              <a:rPr lang="en-US" altLang="en-US" sz="1400" b="1" baseline="0" dirty="0">
                <a:latin typeface="Tahoma" panose="020B0604030504040204" pitchFamily="34" charset="0"/>
                <a:ea typeface="Tahoma" panose="020B0604030504040204" pitchFamily="34" charset="0"/>
                <a:cs typeface="Tahoma" panose="020B0604030504040204" pitchFamily="34" charset="0"/>
              </a:rPr>
              <a:t>Language Arts- </a:t>
            </a:r>
            <a:r>
              <a:rPr lang="en-US" altLang="en-US" sz="1400" baseline="0" dirty="0">
                <a:latin typeface="Tahoma" panose="020B0604030504040204" pitchFamily="34" charset="0"/>
                <a:ea typeface="Tahoma" panose="020B0604030504040204" pitchFamily="34" charset="0"/>
                <a:cs typeface="Tahoma" panose="020B0604030504040204" pitchFamily="34" charset="0"/>
              </a:rPr>
              <a:t>Shape and Concrete Poems</a:t>
            </a:r>
            <a:endParaRPr lang="en-US" altLang="en-US" sz="1400" b="1" baseline="0"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Math- </a:t>
            </a:r>
            <a:r>
              <a:rPr lang="en-US" altLang="en-US" sz="1400" dirty="0">
                <a:latin typeface="Tahoma" panose="020B0604030504040204" pitchFamily="34" charset="0"/>
                <a:ea typeface="Tahoma" panose="020B0604030504040204" pitchFamily="34" charset="0"/>
                <a:cs typeface="Tahoma" panose="020B0604030504040204" pitchFamily="34" charset="0"/>
              </a:rPr>
              <a:t>Measurement and Time </a:t>
            </a:r>
            <a:r>
              <a:rPr lang="en-US" altLang="en-US" sz="1400" b="1" dirty="0">
                <a:latin typeface="Tahoma" panose="020B0604030504040204" pitchFamily="34" charset="0"/>
                <a:ea typeface="Tahoma" panose="020B0604030504040204" pitchFamily="34" charset="0"/>
                <a:cs typeface="Tahoma" panose="020B0604030504040204" pitchFamily="34" charset="0"/>
              </a:rPr>
              <a:t>Test Wednesday  Fact drill Thursday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Science - </a:t>
            </a:r>
            <a:r>
              <a:rPr lang="en-US" altLang="en-US" sz="1400" dirty="0">
                <a:latin typeface="Tahoma" panose="020B0604030504040204" pitchFamily="34" charset="0"/>
                <a:ea typeface="Tahoma" panose="020B0604030504040204" pitchFamily="34" charset="0"/>
                <a:cs typeface="Tahoma" panose="020B0604030504040204" pitchFamily="34" charset="0"/>
              </a:rPr>
              <a:t>Types of Rocks </a:t>
            </a:r>
            <a:r>
              <a:rPr lang="en-US" altLang="en-US" sz="1400" b="1" dirty="0">
                <a:latin typeface="Tahoma" panose="020B0604030504040204" pitchFamily="34" charset="0"/>
                <a:ea typeface="Tahoma" panose="020B0604030504040204" pitchFamily="34" charset="0"/>
                <a:cs typeface="Tahoma" panose="020B0604030504040204" pitchFamily="34" charset="0"/>
              </a:rPr>
              <a:t>Quiz Friday </a:t>
            </a:r>
            <a:endParaRPr lang="en-US" alt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10" name="Text Box 9"/>
          <p:cNvSpPr txBox="1">
            <a:spLocks noChangeArrowheads="1"/>
          </p:cNvSpPr>
          <p:nvPr/>
        </p:nvSpPr>
        <p:spPr bwMode="auto">
          <a:xfrm>
            <a:off x="-13018" y="1683321"/>
            <a:ext cx="4203700" cy="4927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600" i="0" u="none" strike="noStrike" cap="none" normalizeH="0" baseline="0" dirty="0">
                <a:ln>
                  <a:noFill/>
                </a:ln>
                <a:solidFill>
                  <a:srgbClr val="FF0000"/>
                </a:solidFill>
                <a:latin typeface="KG Blank Space Sketch" panose="02000000000000000000" pitchFamily="2" charset="0"/>
              </a:rPr>
              <a:t>Important Info</a:t>
            </a:r>
          </a:p>
        </p:txBody>
      </p:sp>
      <p:sp>
        <p:nvSpPr>
          <p:cNvPr id="11" name="Text Box 10"/>
          <p:cNvSpPr txBox="1">
            <a:spLocks noChangeArrowheads="1"/>
          </p:cNvSpPr>
          <p:nvPr/>
        </p:nvSpPr>
        <p:spPr bwMode="auto">
          <a:xfrm>
            <a:off x="88265" y="5104130"/>
            <a:ext cx="6502694" cy="390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lang="en-US" altLang="en-US" sz="2400" b="1" dirty="0">
                <a:solidFill>
                  <a:schemeClr val="accent1">
                    <a:lumMod val="50000"/>
                  </a:schemeClr>
                </a:solidFill>
                <a:latin typeface="Ink Free" panose="03080402000500000000" pitchFamily="66" charset="0"/>
              </a:rPr>
              <a:t>What We Are Learning this Week </a:t>
            </a:r>
            <a:endParaRPr kumimoji="0" lang="en-US" altLang="en-US" sz="2400" b="1" i="0" u="none" strike="noStrike" cap="none" normalizeH="0" baseline="0" dirty="0">
              <a:ln>
                <a:noFill/>
              </a:ln>
              <a:solidFill>
                <a:schemeClr val="accent1">
                  <a:lumMod val="50000"/>
                </a:schemeClr>
              </a:solidFill>
              <a:latin typeface="Ink Free" panose="03080402000500000000" pitchFamily="66" charset="0"/>
            </a:endParaRPr>
          </a:p>
        </p:txBody>
      </p:sp>
      <p:sp>
        <p:nvSpPr>
          <p:cNvPr id="12" name="Text Box 11"/>
          <p:cNvSpPr txBox="1">
            <a:spLocks noChangeArrowheads="1"/>
          </p:cNvSpPr>
          <p:nvPr/>
        </p:nvSpPr>
        <p:spPr bwMode="auto">
          <a:xfrm>
            <a:off x="1367619" y="8674100"/>
            <a:ext cx="5055235" cy="39433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000" b="1" i="0" u="none" strike="noStrike" cap="none" normalizeH="0" baseline="0" dirty="0">
                <a:ln>
                  <a:noFill/>
                </a:ln>
                <a:solidFill>
                  <a:srgbClr val="000000"/>
                </a:solidFill>
                <a:effectLst/>
                <a:latin typeface="Ink Free" panose="03080402000500000000" pitchFamily="66" charset="0"/>
              </a:rPr>
              <a:t>Mrs. Phillips 4</a:t>
            </a:r>
            <a:r>
              <a:rPr kumimoji="0" lang="en-US" altLang="en-US" sz="2000" b="1" i="0" u="none" strike="noStrike" cap="none" normalizeH="0" baseline="30000" dirty="0">
                <a:ln>
                  <a:noFill/>
                </a:ln>
                <a:solidFill>
                  <a:srgbClr val="000000"/>
                </a:solidFill>
                <a:effectLst/>
                <a:latin typeface="Ink Free" panose="03080402000500000000" pitchFamily="66" charset="0"/>
              </a:rPr>
              <a:t>th</a:t>
            </a:r>
            <a:r>
              <a:rPr kumimoji="0" lang="en-US" altLang="en-US" sz="2000" b="1" i="0" u="none" strike="noStrike" cap="none" normalizeH="0" baseline="0" dirty="0">
                <a:ln>
                  <a:noFill/>
                </a:ln>
                <a:solidFill>
                  <a:srgbClr val="000000"/>
                </a:solidFill>
                <a:effectLst/>
                <a:latin typeface="Ink Free" panose="03080402000500000000" pitchFamily="66" charset="0"/>
              </a:rPr>
              <a:t> Grade </a:t>
            </a:r>
            <a:endParaRPr kumimoji="0" lang="en-US" altLang="en-US" sz="2000" b="1" i="0" u="none" strike="noStrike" cap="none" normalizeH="0" baseline="0" dirty="0">
              <a:ln>
                <a:noFill/>
              </a:ln>
              <a:solidFill>
                <a:schemeClr val="tx1"/>
              </a:solidFill>
              <a:effectLst/>
              <a:latin typeface="Ink Free" panose="03080402000500000000" pitchFamily="66" charset="0"/>
            </a:endParaRPr>
          </a:p>
        </p:txBody>
      </p:sp>
      <p:sp>
        <p:nvSpPr>
          <p:cNvPr id="14" name="TextBox 13"/>
          <p:cNvSpPr txBox="1"/>
          <p:nvPr/>
        </p:nvSpPr>
        <p:spPr>
          <a:xfrm>
            <a:off x="1492249" y="1321668"/>
            <a:ext cx="5098709" cy="461665"/>
          </a:xfrm>
          <a:prstGeom prst="rect">
            <a:avLst/>
          </a:prstGeom>
          <a:noFill/>
        </p:spPr>
        <p:txBody>
          <a:bodyPr wrap="square" rtlCol="0">
            <a:spAutoFit/>
          </a:bodyPr>
          <a:lstStyle/>
          <a:p>
            <a:pPr algn="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April 4</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- 8</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2022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80969</TotalTime>
  <Words>286</Words>
  <Application>Microsoft Office PowerPoint</Application>
  <PresentationFormat>On-screen Show (4:3)</PresentationFormat>
  <Paragraphs>35</Paragraphs>
  <Slides>1</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vt:i4>
      </vt:variant>
    </vt:vector>
  </HeadingPairs>
  <TitlesOfParts>
    <vt:vector size="17" baseType="lpstr">
      <vt:lpstr>Arial</vt:lpstr>
      <vt:lpstr>Arial Black</vt:lpstr>
      <vt:lpstr>Arial Rounded MT Bold</vt:lpstr>
      <vt:lpstr>Berlin Sans FB</vt:lpstr>
      <vt:lpstr>Britannic Bold</vt:lpstr>
      <vt:lpstr>Calibri</vt:lpstr>
      <vt:lpstr>Calibri Light</vt:lpstr>
      <vt:lpstr>Cavolini</vt:lpstr>
      <vt:lpstr>Comic Sans MS</vt:lpstr>
      <vt:lpstr>Impact</vt:lpstr>
      <vt:lpstr>Ink Free</vt:lpstr>
      <vt:lpstr>KG Blank Space Sketch</vt:lpstr>
      <vt:lpstr>Modern Love Grunge</vt:lpstr>
      <vt:lpstr>Segoe UI</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JLC</dc:creator>
  <cp:lastModifiedBy>Phillips, Peyton M/Taylor-White</cp:lastModifiedBy>
  <cp:revision>215</cp:revision>
  <cp:lastPrinted>2022-04-04T19:48:52Z</cp:lastPrinted>
  <dcterms:created xsi:type="dcterms:W3CDTF">2015-08-28T12:35:00Z</dcterms:created>
  <dcterms:modified xsi:type="dcterms:W3CDTF">2022-04-05T13:25:48Z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