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Economica" panose="020B0604020202020204" charset="0"/>
      <p:regular r:id="rId28"/>
      <p:bold r:id="rId29"/>
      <p:italic r:id="rId30"/>
      <p:boldItalic r:id="rId31"/>
    </p:embeddedFont>
    <p:embeddedFont>
      <p:font typeface="Oswald" panose="00000500000000000000" pitchFamily="2" charset="0"/>
      <p:regular r:id="rId32"/>
      <p:bold r:id="rId33"/>
    </p:embeddedFont>
    <p:embeddedFont>
      <p:font typeface="Roboto" panose="02000000000000000000" pitchFamily="2" charset="0"/>
      <p:regular r:id="rId34"/>
      <p:bold r:id="rId35"/>
      <p:italic r:id="rId36"/>
      <p:boldItalic r:id="rId37"/>
    </p:embeddedFont>
    <p:embeddedFont>
      <p:font typeface="Shadows Into Light"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52d43146b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e52d43146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4a0ce604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4a0ce604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2be7f2477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2be7f2477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4a0ce604e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e4a0ce604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4a0ce604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4a0ce604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4a0ce604e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e4a0ce604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82b37db17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b82b37db17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be7f2477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2be7f247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609158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e609158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2be7f2477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e2be7f2477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2be7f2477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e2be7f2477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2be7f2477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e2be7f247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b82b37db17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b82b37db17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4de2490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e4de2490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2d5f0209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2d5f0209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82b37db17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b82b37db17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2be7f2477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e2be7f247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2be7f2477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2be7f2477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2d5f0209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2d5f0209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536c6df7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2536c6df7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536c6df7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2536c6df7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be7f2477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e2be7f247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82b37db17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82b37db1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4de24900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4de24900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569"/>
            <a:ext cx="9144000" cy="1239925"/>
            <a:chOff x="0" y="3903669"/>
            <a:chExt cx="9144000" cy="1239925"/>
          </a:xfrm>
        </p:grpSpPr>
        <p:sp>
          <p:nvSpPr>
            <p:cNvPr id="30" name="Google Shape;30;p4"/>
            <p:cNvSpPr/>
            <p:nvPr/>
          </p:nvSpPr>
          <p:spPr>
            <a:xfrm>
              <a:off x="8154895" y="3903669"/>
              <a:ext cx="989100" cy="987900"/>
            </a:xfrm>
            <a:prstGeom prst="rtTriangle">
              <a:avLst/>
            </a:prstGeom>
            <a:gradFill>
              <a:gsLst>
                <a:gs pos="0">
                  <a:srgbClr val="A8B8DF"/>
                </a:gs>
                <a:gs pos="100000">
                  <a:srgbClr val="516DB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gradFill>
              <a:gsLst>
                <a:gs pos="0">
                  <a:srgbClr val="A8B8DF"/>
                </a:gs>
                <a:gs pos="100000">
                  <a:srgbClr val="516DB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gradFill>
              <a:gsLst>
                <a:gs pos="0">
                  <a:srgbClr val="394EC3"/>
                </a:gs>
                <a:gs pos="100000">
                  <a:srgbClr val="20295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46800" y="97302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37" name="Google Shape;37;p4"/>
          <p:cNvPicPr preferRelativeResize="0"/>
          <p:nvPr/>
        </p:nvPicPr>
        <p:blipFill>
          <a:blip r:embed="rId2">
            <a:alphaModFix/>
          </a:blip>
          <a:stretch>
            <a:fillRect/>
          </a:stretch>
        </p:blipFill>
        <p:spPr>
          <a:xfrm>
            <a:off x="7336548" y="3948173"/>
            <a:ext cx="708325" cy="8645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8"/>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52;p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3" name="Google Shape;53;p8"/>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8"/>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6" name="Google Shape;56;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9"/>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0"/>
        <p:cNvGrpSpPr/>
        <p:nvPr/>
      </p:nvGrpSpPr>
      <p:grpSpPr>
        <a:xfrm>
          <a:off x="0" y="0"/>
          <a:ext cx="0" cy="0"/>
          <a:chOff x="0" y="0"/>
          <a:chExt cx="0" cy="0"/>
        </a:xfrm>
      </p:grpSpPr>
      <p:grpSp>
        <p:nvGrpSpPr>
          <p:cNvPr id="61" name="Google Shape;61;p10"/>
          <p:cNvGrpSpPr/>
          <p:nvPr/>
        </p:nvGrpSpPr>
        <p:grpSpPr>
          <a:xfrm>
            <a:off x="6098378" y="5"/>
            <a:ext cx="3045625" cy="2030570"/>
            <a:chOff x="6098378" y="5"/>
            <a:chExt cx="3045625" cy="2030570"/>
          </a:xfrm>
        </p:grpSpPr>
        <p:sp>
          <p:nvSpPr>
            <p:cNvPr id="62" name="Google Shape;62;p10"/>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0"/>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10"/>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68" name="Google Shape;68;p10"/>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69" name="Google Shape;69;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protect-us.mimecast.com/s/ClyfCjRk07C3KEmKsjlM0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hyperlink" Target="mailto:Support@apexlearning.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houstonvirtual.net/"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gracie.barnes@hcbe.net"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hcbe.net/districtstudenthandbook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hcbe.net/parentinfo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2"/>
          <p:cNvSpPr txBox="1">
            <a:spLocks noGrp="1"/>
          </p:cNvSpPr>
          <p:nvPr>
            <p:ph type="ctrTitle"/>
          </p:nvPr>
        </p:nvSpPr>
        <p:spPr>
          <a:xfrm>
            <a:off x="322175" y="7495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Shadows Into Light"/>
                <a:ea typeface="Shadows Into Light"/>
                <a:cs typeface="Shadows Into Light"/>
                <a:sym typeface="Shadows Into Light"/>
              </a:rPr>
              <a:t>Houston Virtual </a:t>
            </a:r>
            <a:endParaRPr>
              <a:latin typeface="Shadows Into Light"/>
              <a:ea typeface="Shadows Into Light"/>
              <a:cs typeface="Shadows Into Light"/>
              <a:sym typeface="Shadows Into Light"/>
            </a:endParaRPr>
          </a:p>
        </p:txBody>
      </p:sp>
      <p:sp>
        <p:nvSpPr>
          <p:cNvPr id="77" name="Google Shape;77;p12"/>
          <p:cNvSpPr txBox="1">
            <a:spLocks noGrp="1"/>
          </p:cNvSpPr>
          <p:nvPr>
            <p:ph type="subTitle" idx="1"/>
          </p:nvPr>
        </p:nvSpPr>
        <p:spPr>
          <a:xfrm>
            <a:off x="322166" y="1538800"/>
            <a:ext cx="19233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latin typeface="Economica"/>
                <a:ea typeface="Economica"/>
                <a:cs typeface="Economica"/>
                <a:sym typeface="Economica"/>
              </a:rPr>
              <a:t>Elementary School </a:t>
            </a:r>
            <a:endParaRPr>
              <a:latin typeface="Economica"/>
              <a:ea typeface="Economica"/>
              <a:cs typeface="Economica"/>
              <a:sym typeface="Economica"/>
            </a:endParaRPr>
          </a:p>
        </p:txBody>
      </p:sp>
      <p:pic>
        <p:nvPicPr>
          <p:cNvPr id="78" name="Google Shape;78;p12"/>
          <p:cNvPicPr preferRelativeResize="0"/>
          <p:nvPr/>
        </p:nvPicPr>
        <p:blipFill>
          <a:blip r:embed="rId3">
            <a:alphaModFix/>
          </a:blip>
          <a:stretch>
            <a:fillRect/>
          </a:stretch>
        </p:blipFill>
        <p:spPr>
          <a:xfrm>
            <a:off x="201925" y="3106938"/>
            <a:ext cx="1689888" cy="1689888"/>
          </a:xfrm>
          <a:prstGeom prst="rect">
            <a:avLst/>
          </a:prstGeom>
          <a:noFill/>
          <a:ln>
            <a:noFill/>
          </a:ln>
        </p:spPr>
      </p:pic>
      <p:pic>
        <p:nvPicPr>
          <p:cNvPr id="79" name="Google Shape;79;p12"/>
          <p:cNvPicPr preferRelativeResize="0"/>
          <p:nvPr/>
        </p:nvPicPr>
        <p:blipFill>
          <a:blip r:embed="rId4">
            <a:alphaModFix/>
          </a:blip>
          <a:stretch>
            <a:fillRect/>
          </a:stretch>
        </p:blipFill>
        <p:spPr>
          <a:xfrm>
            <a:off x="6912003" y="2565075"/>
            <a:ext cx="1299774" cy="2356550"/>
          </a:xfrm>
          <a:prstGeom prst="rect">
            <a:avLst/>
          </a:prstGeom>
          <a:noFill/>
          <a:ln>
            <a:noFill/>
          </a:ln>
        </p:spPr>
      </p:pic>
      <p:pic>
        <p:nvPicPr>
          <p:cNvPr id="80" name="Google Shape;80;p12"/>
          <p:cNvPicPr preferRelativeResize="0"/>
          <p:nvPr/>
        </p:nvPicPr>
        <p:blipFill>
          <a:blip r:embed="rId5">
            <a:alphaModFix/>
          </a:blip>
          <a:stretch>
            <a:fillRect/>
          </a:stretch>
        </p:blipFill>
        <p:spPr>
          <a:xfrm>
            <a:off x="3050475" y="1917325"/>
            <a:ext cx="2858300" cy="3187500"/>
          </a:xfrm>
          <a:prstGeom prst="rect">
            <a:avLst/>
          </a:prstGeom>
          <a:noFill/>
          <a:ln>
            <a:noFill/>
          </a:ln>
        </p:spPr>
      </p:pic>
      <p:sp>
        <p:nvSpPr>
          <p:cNvPr id="81" name="Google Shape;81;p12"/>
          <p:cNvSpPr/>
          <p:nvPr/>
        </p:nvSpPr>
        <p:spPr>
          <a:xfrm rot="-1437659">
            <a:off x="1952736" y="3636508"/>
            <a:ext cx="1160510" cy="26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2"/>
          <p:cNvSpPr/>
          <p:nvPr/>
        </p:nvSpPr>
        <p:spPr>
          <a:xfrm rot="-9160395">
            <a:off x="5614419" y="3663884"/>
            <a:ext cx="1160622" cy="26875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261450" y="785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Chromebooks</a:t>
            </a:r>
            <a:r>
              <a:rPr lang="en">
                <a:latin typeface="Shadows Into Light"/>
                <a:ea typeface="Shadows Into Light"/>
                <a:cs typeface="Shadows Into Light"/>
                <a:sym typeface="Shadows Into Light"/>
              </a:rPr>
              <a:t> </a:t>
            </a:r>
            <a:endParaRPr>
              <a:latin typeface="Shadows Into Light"/>
              <a:ea typeface="Shadows Into Light"/>
              <a:cs typeface="Shadows Into Light"/>
              <a:sym typeface="Shadows Into Light"/>
            </a:endParaRPr>
          </a:p>
          <a:p>
            <a:pPr marL="0" lvl="0" indent="0" algn="l" rtl="0">
              <a:spcBef>
                <a:spcPts val="0"/>
              </a:spcBef>
              <a:spcAft>
                <a:spcPts val="0"/>
              </a:spcAft>
              <a:buNone/>
            </a:pPr>
            <a:endParaRPr sz="2043" i="1">
              <a:solidFill>
                <a:schemeClr val="accent3"/>
              </a:solidFill>
              <a:latin typeface="Oswald"/>
              <a:ea typeface="Oswald"/>
              <a:cs typeface="Oswald"/>
              <a:sym typeface="Oswald"/>
            </a:endParaRPr>
          </a:p>
          <a:p>
            <a:pPr marL="0" lvl="0" indent="0" algn="l" rtl="0">
              <a:spcBef>
                <a:spcPts val="0"/>
              </a:spcBef>
              <a:spcAft>
                <a:spcPts val="0"/>
              </a:spcAft>
              <a:buNone/>
            </a:pPr>
            <a:r>
              <a:rPr lang="en" sz="2043" i="1">
                <a:solidFill>
                  <a:schemeClr val="accent3"/>
                </a:solidFill>
                <a:latin typeface="Oswald"/>
                <a:ea typeface="Oswald"/>
                <a:cs typeface="Oswald"/>
                <a:sym typeface="Oswald"/>
              </a:rPr>
              <a:t>All Houston Virtual students will be issued a district Chromebook. </a:t>
            </a:r>
            <a:endParaRPr sz="3333" i="1" u="sng">
              <a:solidFill>
                <a:schemeClr val="accent3"/>
              </a:solidFill>
              <a:latin typeface="Shadows Into Light"/>
              <a:ea typeface="Shadows Into Light"/>
              <a:cs typeface="Shadows Into Light"/>
              <a:sym typeface="Shadows Into Light"/>
            </a:endParaRPr>
          </a:p>
        </p:txBody>
      </p:sp>
      <p:pic>
        <p:nvPicPr>
          <p:cNvPr id="149" name="Google Shape;149;p21"/>
          <p:cNvPicPr preferRelativeResize="0"/>
          <p:nvPr/>
        </p:nvPicPr>
        <p:blipFill>
          <a:blip r:embed="rId3">
            <a:alphaModFix/>
          </a:blip>
          <a:stretch>
            <a:fillRect/>
          </a:stretch>
        </p:blipFill>
        <p:spPr>
          <a:xfrm>
            <a:off x="308050" y="1583750"/>
            <a:ext cx="2681380" cy="2499449"/>
          </a:xfrm>
          <a:prstGeom prst="rect">
            <a:avLst/>
          </a:prstGeom>
          <a:noFill/>
          <a:ln>
            <a:noFill/>
          </a:ln>
        </p:spPr>
      </p:pic>
      <p:sp>
        <p:nvSpPr>
          <p:cNvPr id="150" name="Google Shape;150;p21"/>
          <p:cNvSpPr txBox="1"/>
          <p:nvPr/>
        </p:nvSpPr>
        <p:spPr>
          <a:xfrm>
            <a:off x="2989425" y="1583750"/>
            <a:ext cx="3752700" cy="3037800"/>
          </a:xfrm>
          <a:prstGeom prst="rect">
            <a:avLst/>
          </a:prstGeom>
          <a:noFill/>
          <a:ln>
            <a:noFill/>
          </a:ln>
        </p:spPr>
        <p:txBody>
          <a:bodyPr spcFirstLastPara="1" wrap="square" lIns="91425" tIns="91425" rIns="91425" bIns="91425" anchor="t" anchorCtr="0">
            <a:spAutoFit/>
          </a:bodyPr>
          <a:lstStyle/>
          <a:p>
            <a:pPr marL="381000" marR="381000" lvl="0" indent="0" algn="l" rtl="0">
              <a:lnSpc>
                <a:spcPct val="115000"/>
              </a:lnSpc>
              <a:spcBef>
                <a:spcPts val="0"/>
              </a:spcBef>
              <a:spcAft>
                <a:spcPts val="0"/>
              </a:spcAft>
              <a:buNone/>
            </a:pPr>
            <a:r>
              <a:rPr lang="en">
                <a:solidFill>
                  <a:schemeClr val="accent1"/>
                </a:solidFill>
              </a:rPr>
              <a:t>Houston County Career Academy</a:t>
            </a:r>
            <a:endParaRPr>
              <a:solidFill>
                <a:schemeClr val="accent1"/>
              </a:solidFill>
            </a:endParaRPr>
          </a:p>
          <a:p>
            <a:pPr marL="381000" marR="381000" lvl="0" indent="0" algn="l" rtl="0">
              <a:lnSpc>
                <a:spcPct val="115000"/>
              </a:lnSpc>
              <a:spcBef>
                <a:spcPts val="0"/>
              </a:spcBef>
              <a:spcAft>
                <a:spcPts val="0"/>
              </a:spcAft>
              <a:buNone/>
            </a:pPr>
            <a:r>
              <a:rPr lang="en" sz="1350" i="1" u="sng">
                <a:solidFill>
                  <a:schemeClr val="accent1"/>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1311 Corder Road Warner Robins, GA 31088</a:t>
            </a:r>
            <a:endParaRPr sz="1350" i="1">
              <a:solidFill>
                <a:schemeClr val="accent1"/>
              </a:solidFill>
              <a:highlight>
                <a:srgbClr val="FFFFFF"/>
              </a:highlight>
              <a:latin typeface="Oswald"/>
              <a:ea typeface="Oswald"/>
              <a:cs typeface="Oswald"/>
              <a:sym typeface="Oswald"/>
            </a:endParaRPr>
          </a:p>
          <a:p>
            <a:pPr marL="381000" marR="381000" lvl="0" indent="0" algn="l" rtl="0">
              <a:lnSpc>
                <a:spcPct val="115000"/>
              </a:lnSpc>
              <a:spcBef>
                <a:spcPts val="0"/>
              </a:spcBef>
              <a:spcAft>
                <a:spcPts val="0"/>
              </a:spcAft>
              <a:buNone/>
            </a:pPr>
            <a:endParaRPr sz="1350" i="1">
              <a:solidFill>
                <a:srgbClr val="323130"/>
              </a:solidFill>
              <a:highlight>
                <a:srgbClr val="FFFFFF"/>
              </a:highlight>
              <a:latin typeface="Oswald"/>
              <a:ea typeface="Oswald"/>
              <a:cs typeface="Oswald"/>
              <a:sym typeface="Oswald"/>
            </a:endParaRPr>
          </a:p>
          <a:p>
            <a:pPr marL="381000" marR="381000" lvl="0" indent="0" algn="l" rtl="0">
              <a:lnSpc>
                <a:spcPct val="115000"/>
              </a:lnSpc>
              <a:spcBef>
                <a:spcPts val="0"/>
              </a:spcBef>
              <a:spcAft>
                <a:spcPts val="0"/>
              </a:spcAft>
              <a:buNone/>
            </a:pPr>
            <a:endParaRPr sz="1350" i="1">
              <a:solidFill>
                <a:srgbClr val="323130"/>
              </a:solidFill>
              <a:highlight>
                <a:srgbClr val="FFFFFF"/>
              </a:highlight>
              <a:latin typeface="Oswald"/>
              <a:ea typeface="Oswald"/>
              <a:cs typeface="Oswald"/>
              <a:sym typeface="Oswald"/>
            </a:endParaRPr>
          </a:p>
          <a:p>
            <a:pPr marL="381000" marR="381000" lvl="0" indent="0" algn="l" rtl="0">
              <a:lnSpc>
                <a:spcPct val="115000"/>
              </a:lnSpc>
              <a:spcBef>
                <a:spcPts val="0"/>
              </a:spcBef>
              <a:spcAft>
                <a:spcPts val="0"/>
              </a:spcAft>
              <a:buNone/>
            </a:pPr>
            <a:r>
              <a:rPr lang="en" sz="1350" b="1" u="sng">
                <a:solidFill>
                  <a:srgbClr val="201F1E"/>
                </a:solidFill>
                <a:highlight>
                  <a:srgbClr val="FFFFFF"/>
                </a:highlight>
                <a:latin typeface="Oswald"/>
                <a:ea typeface="Oswald"/>
                <a:cs typeface="Oswald"/>
                <a:sym typeface="Oswald"/>
              </a:rPr>
              <a:t>Wednesday, July 27, 2022</a:t>
            </a:r>
            <a:endParaRPr sz="1350" b="1" u="sng">
              <a:solidFill>
                <a:srgbClr val="201F1E"/>
              </a:solidFill>
              <a:highlight>
                <a:srgbClr val="FFFFFF"/>
              </a:highlight>
              <a:latin typeface="Oswald"/>
              <a:ea typeface="Oswald"/>
              <a:cs typeface="Oswald"/>
              <a:sym typeface="Oswald"/>
            </a:endParaRPr>
          </a:p>
          <a:p>
            <a:pPr marL="381000" marR="381000" lvl="0" indent="457200" algn="l" rtl="0">
              <a:lnSpc>
                <a:spcPct val="115000"/>
              </a:lnSpc>
              <a:spcBef>
                <a:spcPts val="0"/>
              </a:spcBef>
              <a:spcAft>
                <a:spcPts val="0"/>
              </a:spcAft>
              <a:buNone/>
            </a:pPr>
            <a:r>
              <a:rPr lang="en" sz="1350">
                <a:solidFill>
                  <a:srgbClr val="201F1E"/>
                </a:solidFill>
                <a:highlight>
                  <a:srgbClr val="FFFFFF"/>
                </a:highlight>
                <a:latin typeface="Oswald"/>
                <a:ea typeface="Oswald"/>
                <a:cs typeface="Oswald"/>
                <a:sym typeface="Oswald"/>
              </a:rPr>
              <a:t>8:30 AM-11:00 AM</a:t>
            </a:r>
            <a:endParaRPr sz="1350">
              <a:solidFill>
                <a:srgbClr val="201F1E"/>
              </a:solidFill>
              <a:highlight>
                <a:srgbClr val="FFFFFF"/>
              </a:highlight>
              <a:latin typeface="Oswald"/>
              <a:ea typeface="Oswald"/>
              <a:cs typeface="Oswald"/>
              <a:sym typeface="Oswald"/>
            </a:endParaRPr>
          </a:p>
          <a:p>
            <a:pPr marL="381000" marR="381000" lvl="0" indent="457200" algn="l" rtl="0">
              <a:lnSpc>
                <a:spcPct val="115000"/>
              </a:lnSpc>
              <a:spcBef>
                <a:spcPts val="0"/>
              </a:spcBef>
              <a:spcAft>
                <a:spcPts val="0"/>
              </a:spcAft>
              <a:buNone/>
            </a:pPr>
            <a:r>
              <a:rPr lang="en" sz="1350">
                <a:solidFill>
                  <a:srgbClr val="201F1E"/>
                </a:solidFill>
                <a:highlight>
                  <a:srgbClr val="FFFFFF"/>
                </a:highlight>
                <a:latin typeface="Oswald"/>
                <a:ea typeface="Oswald"/>
                <a:cs typeface="Oswald"/>
                <a:sym typeface="Oswald"/>
              </a:rPr>
              <a:t>1:00 PM-4:00 PM</a:t>
            </a:r>
            <a:endParaRPr sz="1350">
              <a:solidFill>
                <a:srgbClr val="201F1E"/>
              </a:solidFill>
              <a:highlight>
                <a:srgbClr val="FFFFFF"/>
              </a:highlight>
              <a:latin typeface="Oswald"/>
              <a:ea typeface="Oswald"/>
              <a:cs typeface="Oswald"/>
              <a:sym typeface="Oswald"/>
            </a:endParaRPr>
          </a:p>
          <a:p>
            <a:pPr marL="381000" marR="381000" lvl="0" indent="457200" algn="l" rtl="0">
              <a:lnSpc>
                <a:spcPct val="115000"/>
              </a:lnSpc>
              <a:spcBef>
                <a:spcPts val="0"/>
              </a:spcBef>
              <a:spcAft>
                <a:spcPts val="0"/>
              </a:spcAft>
              <a:buNone/>
            </a:pPr>
            <a:endParaRPr sz="1350">
              <a:solidFill>
                <a:srgbClr val="201F1E"/>
              </a:solidFill>
              <a:highlight>
                <a:srgbClr val="FFFFFF"/>
              </a:highlight>
              <a:latin typeface="Oswald"/>
              <a:ea typeface="Oswald"/>
              <a:cs typeface="Oswald"/>
              <a:sym typeface="Oswald"/>
            </a:endParaRPr>
          </a:p>
          <a:p>
            <a:pPr marL="381000" marR="381000" lvl="0" indent="0" algn="l" rtl="0">
              <a:lnSpc>
                <a:spcPct val="115000"/>
              </a:lnSpc>
              <a:spcBef>
                <a:spcPts val="0"/>
              </a:spcBef>
              <a:spcAft>
                <a:spcPts val="0"/>
              </a:spcAft>
              <a:buNone/>
            </a:pPr>
            <a:r>
              <a:rPr lang="en" sz="1350" b="1" u="sng">
                <a:solidFill>
                  <a:srgbClr val="201F1E"/>
                </a:solidFill>
                <a:highlight>
                  <a:srgbClr val="FFFFFF"/>
                </a:highlight>
                <a:latin typeface="Oswald"/>
                <a:ea typeface="Oswald"/>
                <a:cs typeface="Oswald"/>
                <a:sym typeface="Oswald"/>
              </a:rPr>
              <a:t>Thursday, July 28, 2022</a:t>
            </a:r>
            <a:endParaRPr sz="1350" b="1" u="sng">
              <a:solidFill>
                <a:srgbClr val="201F1E"/>
              </a:solidFill>
              <a:highlight>
                <a:srgbClr val="FFFFFF"/>
              </a:highlight>
              <a:latin typeface="Oswald"/>
              <a:ea typeface="Oswald"/>
              <a:cs typeface="Oswald"/>
              <a:sym typeface="Oswald"/>
            </a:endParaRPr>
          </a:p>
          <a:p>
            <a:pPr marL="381000" marR="381000" lvl="0" indent="457200" algn="l" rtl="0">
              <a:lnSpc>
                <a:spcPct val="115000"/>
              </a:lnSpc>
              <a:spcBef>
                <a:spcPts val="0"/>
              </a:spcBef>
              <a:spcAft>
                <a:spcPts val="0"/>
              </a:spcAft>
              <a:buNone/>
            </a:pPr>
            <a:r>
              <a:rPr lang="en" sz="1350">
                <a:solidFill>
                  <a:srgbClr val="201F1E"/>
                </a:solidFill>
                <a:highlight>
                  <a:srgbClr val="FFFFFF"/>
                </a:highlight>
                <a:latin typeface="Oswald"/>
                <a:ea typeface="Oswald"/>
                <a:cs typeface="Oswald"/>
                <a:sym typeface="Oswald"/>
              </a:rPr>
              <a:t>8:30 AM-11:00 AM</a:t>
            </a:r>
            <a:endParaRPr sz="1350">
              <a:solidFill>
                <a:srgbClr val="201F1E"/>
              </a:solidFill>
              <a:highlight>
                <a:srgbClr val="FFFFFF"/>
              </a:highlight>
              <a:latin typeface="Oswald"/>
              <a:ea typeface="Oswald"/>
              <a:cs typeface="Oswald"/>
              <a:sym typeface="Oswald"/>
            </a:endParaRPr>
          </a:p>
          <a:p>
            <a:pPr marL="381000" marR="381000" lvl="0" indent="457200" algn="l" rtl="0">
              <a:lnSpc>
                <a:spcPct val="115000"/>
              </a:lnSpc>
              <a:spcBef>
                <a:spcPts val="0"/>
              </a:spcBef>
              <a:spcAft>
                <a:spcPts val="0"/>
              </a:spcAft>
              <a:buNone/>
            </a:pPr>
            <a:r>
              <a:rPr lang="en" sz="1350">
                <a:solidFill>
                  <a:srgbClr val="201F1E"/>
                </a:solidFill>
                <a:highlight>
                  <a:srgbClr val="FFFFFF"/>
                </a:highlight>
                <a:latin typeface="Oswald"/>
                <a:ea typeface="Oswald"/>
                <a:cs typeface="Oswald"/>
                <a:sym typeface="Oswald"/>
              </a:rPr>
              <a:t>1:00 PM-4:00 PM</a:t>
            </a:r>
            <a:endParaRPr sz="1350">
              <a:solidFill>
                <a:srgbClr val="201F1E"/>
              </a:solidFill>
              <a:highlight>
                <a:srgbClr val="FFFFFF"/>
              </a:highlight>
              <a:latin typeface="Oswald"/>
              <a:ea typeface="Oswald"/>
              <a:cs typeface="Oswald"/>
              <a:sym typeface="Oswald"/>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Student Log-in using district Chromebook</a:t>
            </a:r>
            <a:endParaRPr u="sng">
              <a:latin typeface="Shadows Into Light"/>
              <a:ea typeface="Shadows Into Light"/>
              <a:cs typeface="Shadows Into Light"/>
              <a:sym typeface="Shadows Into Light"/>
            </a:endParaRPr>
          </a:p>
        </p:txBody>
      </p:sp>
      <p:sp>
        <p:nvSpPr>
          <p:cNvPr id="156" name="Google Shape;156;p22"/>
          <p:cNvSpPr txBox="1">
            <a:spLocks noGrp="1"/>
          </p:cNvSpPr>
          <p:nvPr>
            <p:ph type="body" idx="1"/>
          </p:nvPr>
        </p:nvSpPr>
        <p:spPr>
          <a:xfrm>
            <a:off x="580150" y="1357000"/>
            <a:ext cx="3848700" cy="2154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u="sng">
                <a:solidFill>
                  <a:srgbClr val="000000"/>
                </a:solidFill>
                <a:latin typeface="Oswald"/>
                <a:ea typeface="Oswald"/>
                <a:cs typeface="Oswald"/>
                <a:sym typeface="Oswald"/>
              </a:rPr>
              <a:t>Step One</a:t>
            </a:r>
            <a:r>
              <a:rPr lang="en">
                <a:solidFill>
                  <a:srgbClr val="000000"/>
                </a:solidFill>
                <a:latin typeface="Oswald"/>
                <a:ea typeface="Oswald"/>
                <a:cs typeface="Oswald"/>
                <a:sym typeface="Oswald"/>
              </a:rPr>
              <a:t>: Students will login using their credentials.</a:t>
            </a:r>
            <a:endParaRPr>
              <a:solidFill>
                <a:srgbClr val="000000"/>
              </a:solidFill>
              <a:latin typeface="Oswald"/>
              <a:ea typeface="Oswald"/>
              <a:cs typeface="Oswald"/>
              <a:sym typeface="Oswald"/>
            </a:endParaRPr>
          </a:p>
          <a:p>
            <a:pPr marL="0" lvl="0" indent="0" algn="l" rtl="0">
              <a:spcBef>
                <a:spcPts val="1200"/>
              </a:spcBef>
              <a:spcAft>
                <a:spcPts val="0"/>
              </a:spcAft>
              <a:buNone/>
            </a:pPr>
            <a:r>
              <a:rPr lang="en">
                <a:solidFill>
                  <a:srgbClr val="000000"/>
                </a:solidFill>
                <a:latin typeface="Oswald"/>
                <a:ea typeface="Oswald"/>
                <a:cs typeface="Oswald"/>
                <a:sym typeface="Oswald"/>
              </a:rPr>
              <a:t>Username: </a:t>
            </a:r>
            <a:r>
              <a:rPr lang="en" sz="1400">
                <a:solidFill>
                  <a:srgbClr val="000000"/>
                </a:solidFill>
                <a:highlight>
                  <a:srgbClr val="FFFFFF"/>
                </a:highlight>
                <a:latin typeface="Arial"/>
                <a:ea typeface="Arial"/>
                <a:cs typeface="Arial"/>
                <a:sym typeface="Arial"/>
              </a:rPr>
              <a:t>First initial + Last initial + Person ID</a:t>
            </a:r>
            <a:endParaRPr>
              <a:solidFill>
                <a:srgbClr val="000000"/>
              </a:solidFill>
              <a:latin typeface="Oswald"/>
              <a:ea typeface="Oswald"/>
              <a:cs typeface="Oswald"/>
              <a:sym typeface="Oswald"/>
            </a:endParaRPr>
          </a:p>
          <a:p>
            <a:pPr marL="0" lvl="0" indent="0" algn="l" rtl="0">
              <a:spcBef>
                <a:spcPts val="1200"/>
              </a:spcBef>
              <a:spcAft>
                <a:spcPts val="0"/>
              </a:spcAft>
              <a:buNone/>
            </a:pPr>
            <a:r>
              <a:rPr lang="en">
                <a:solidFill>
                  <a:srgbClr val="000000"/>
                </a:solidFill>
                <a:latin typeface="Oswald"/>
                <a:ea typeface="Oswald"/>
                <a:cs typeface="Oswald"/>
                <a:sym typeface="Oswald"/>
              </a:rPr>
              <a:t>Password:</a:t>
            </a:r>
            <a:r>
              <a:rPr lang="en" sz="1200" b="1">
                <a:solidFill>
                  <a:srgbClr val="000000"/>
                </a:solidFill>
                <a:highlight>
                  <a:srgbClr val="FFFFFF"/>
                </a:highlight>
                <a:latin typeface="Arial"/>
                <a:ea typeface="Arial"/>
                <a:cs typeface="Arial"/>
                <a:sym typeface="Arial"/>
              </a:rPr>
              <a:t> </a:t>
            </a:r>
            <a:r>
              <a:rPr lang="en" sz="1400">
                <a:solidFill>
                  <a:srgbClr val="000000"/>
                </a:solidFill>
                <a:highlight>
                  <a:srgbClr val="FFFFFF"/>
                </a:highlight>
                <a:latin typeface="Arial"/>
                <a:ea typeface="Arial"/>
                <a:cs typeface="Arial"/>
                <a:sym typeface="Arial"/>
              </a:rPr>
              <a:t>First initial capitalized </a:t>
            </a:r>
            <a:r>
              <a:rPr lang="en" sz="1400" b="1">
                <a:solidFill>
                  <a:srgbClr val="000000"/>
                </a:solidFill>
                <a:highlight>
                  <a:srgbClr val="FFFFFF"/>
                </a:highlight>
                <a:latin typeface="Arial"/>
                <a:ea typeface="Arial"/>
                <a:cs typeface="Arial"/>
                <a:sym typeface="Arial"/>
              </a:rPr>
              <a:t>+</a:t>
            </a:r>
            <a:r>
              <a:rPr lang="en" sz="1400">
                <a:solidFill>
                  <a:srgbClr val="000000"/>
                </a:solidFill>
                <a:highlight>
                  <a:srgbClr val="FFFFFF"/>
                </a:highlight>
                <a:latin typeface="Arial"/>
                <a:ea typeface="Arial"/>
                <a:cs typeface="Arial"/>
                <a:sym typeface="Arial"/>
              </a:rPr>
              <a:t> Last initial lowercase </a:t>
            </a:r>
            <a:r>
              <a:rPr lang="en" sz="1400" b="1">
                <a:solidFill>
                  <a:srgbClr val="000000"/>
                </a:solidFill>
                <a:highlight>
                  <a:srgbClr val="FFFFFF"/>
                </a:highlight>
                <a:latin typeface="Arial"/>
                <a:ea typeface="Arial"/>
                <a:cs typeface="Arial"/>
                <a:sym typeface="Arial"/>
              </a:rPr>
              <a:t>+ </a:t>
            </a:r>
            <a:r>
              <a:rPr lang="en" sz="1400">
                <a:solidFill>
                  <a:srgbClr val="000000"/>
                </a:solidFill>
                <a:highlight>
                  <a:srgbClr val="FFFFFF"/>
                </a:highlight>
                <a:latin typeface="Arial"/>
                <a:ea typeface="Arial"/>
                <a:cs typeface="Arial"/>
                <a:sym typeface="Arial"/>
              </a:rPr>
              <a:t>StudentID </a:t>
            </a:r>
            <a:r>
              <a:rPr lang="en" sz="1400" b="1">
                <a:solidFill>
                  <a:srgbClr val="000000"/>
                </a:solidFill>
                <a:highlight>
                  <a:srgbClr val="FFFFFF"/>
                </a:highlight>
                <a:latin typeface="Arial"/>
                <a:ea typeface="Arial"/>
                <a:cs typeface="Arial"/>
                <a:sym typeface="Arial"/>
              </a:rPr>
              <a:t>+ '"h"</a:t>
            </a:r>
            <a:endParaRPr>
              <a:solidFill>
                <a:srgbClr val="000000"/>
              </a:solidFill>
              <a:latin typeface="Oswald"/>
              <a:ea typeface="Oswald"/>
              <a:cs typeface="Oswald"/>
              <a:sym typeface="Oswald"/>
            </a:endParaRPr>
          </a:p>
          <a:p>
            <a:pPr marL="0" lvl="0" indent="0" algn="l" rtl="0">
              <a:spcBef>
                <a:spcPts val="1200"/>
              </a:spcBef>
              <a:spcAft>
                <a:spcPts val="1200"/>
              </a:spcAft>
              <a:buNone/>
            </a:pPr>
            <a:endParaRPr/>
          </a:p>
        </p:txBody>
      </p:sp>
      <p:pic>
        <p:nvPicPr>
          <p:cNvPr id="157" name="Google Shape;157;p22"/>
          <p:cNvPicPr preferRelativeResize="0"/>
          <p:nvPr/>
        </p:nvPicPr>
        <p:blipFill>
          <a:blip r:embed="rId3">
            <a:alphaModFix/>
          </a:blip>
          <a:stretch>
            <a:fillRect/>
          </a:stretch>
        </p:blipFill>
        <p:spPr>
          <a:xfrm>
            <a:off x="5024800" y="1312625"/>
            <a:ext cx="3108725" cy="2242750"/>
          </a:xfrm>
          <a:prstGeom prst="rect">
            <a:avLst/>
          </a:prstGeom>
          <a:noFill/>
          <a:ln>
            <a:noFill/>
          </a:ln>
        </p:spPr>
      </p:pic>
      <p:sp>
        <p:nvSpPr>
          <p:cNvPr id="158" name="Google Shape;158;p22"/>
          <p:cNvSpPr/>
          <p:nvPr/>
        </p:nvSpPr>
        <p:spPr>
          <a:xfrm rot="6176861">
            <a:off x="4779867" y="967423"/>
            <a:ext cx="164687" cy="1657552"/>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Student Login for personal devices ONLY</a:t>
            </a:r>
            <a:endParaRPr u="sng">
              <a:latin typeface="Shadows Into Light"/>
              <a:ea typeface="Shadows Into Light"/>
              <a:cs typeface="Shadows Into Light"/>
              <a:sym typeface="Shadows Into Light"/>
            </a:endParaRPr>
          </a:p>
        </p:txBody>
      </p:sp>
      <p:sp>
        <p:nvSpPr>
          <p:cNvPr id="164" name="Google Shape;164;p23"/>
          <p:cNvSpPr txBox="1"/>
          <p:nvPr/>
        </p:nvSpPr>
        <p:spPr>
          <a:xfrm>
            <a:off x="431575" y="3678975"/>
            <a:ext cx="19245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u="sng">
                <a:latin typeface="Oswald"/>
                <a:ea typeface="Oswald"/>
                <a:cs typeface="Oswald"/>
                <a:sym typeface="Oswald"/>
              </a:rPr>
              <a:t>Step one</a:t>
            </a:r>
            <a:r>
              <a:rPr lang="en" sz="1600">
                <a:latin typeface="Oswald"/>
                <a:ea typeface="Oswald"/>
                <a:cs typeface="Oswald"/>
                <a:sym typeface="Oswald"/>
              </a:rPr>
              <a:t>: Access district homepage. </a:t>
            </a:r>
            <a:endParaRPr sz="1600">
              <a:latin typeface="Oswald"/>
              <a:ea typeface="Oswald"/>
              <a:cs typeface="Oswald"/>
              <a:sym typeface="Oswald"/>
            </a:endParaRPr>
          </a:p>
          <a:p>
            <a:pPr marL="0" lvl="0" indent="0" algn="l" rtl="0">
              <a:spcBef>
                <a:spcPts val="0"/>
              </a:spcBef>
              <a:spcAft>
                <a:spcPts val="0"/>
              </a:spcAft>
              <a:buNone/>
            </a:pPr>
            <a:endParaRPr>
              <a:latin typeface="Roboto"/>
              <a:ea typeface="Roboto"/>
              <a:cs typeface="Roboto"/>
              <a:sym typeface="Roboto"/>
            </a:endParaRPr>
          </a:p>
        </p:txBody>
      </p:sp>
      <p:pic>
        <p:nvPicPr>
          <p:cNvPr id="165" name="Google Shape;165;p23"/>
          <p:cNvPicPr preferRelativeResize="0"/>
          <p:nvPr/>
        </p:nvPicPr>
        <p:blipFill>
          <a:blip r:embed="rId3">
            <a:alphaModFix/>
          </a:blip>
          <a:stretch>
            <a:fillRect/>
          </a:stretch>
        </p:blipFill>
        <p:spPr>
          <a:xfrm>
            <a:off x="1475525" y="1170200"/>
            <a:ext cx="6524900" cy="2070125"/>
          </a:xfrm>
          <a:prstGeom prst="rect">
            <a:avLst/>
          </a:prstGeom>
          <a:noFill/>
          <a:ln>
            <a:noFill/>
          </a:ln>
        </p:spPr>
      </p:pic>
      <p:sp>
        <p:nvSpPr>
          <p:cNvPr id="166" name="Google Shape;166;p23"/>
          <p:cNvSpPr txBox="1"/>
          <p:nvPr/>
        </p:nvSpPr>
        <p:spPr>
          <a:xfrm>
            <a:off x="4608825" y="3707275"/>
            <a:ext cx="19245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u="sng">
                <a:latin typeface="Oswald"/>
                <a:ea typeface="Oswald"/>
                <a:cs typeface="Oswald"/>
                <a:sym typeface="Oswald"/>
              </a:rPr>
              <a:t>Step two</a:t>
            </a:r>
            <a:r>
              <a:rPr lang="en" sz="1600">
                <a:latin typeface="Oswald"/>
                <a:ea typeface="Oswald"/>
                <a:cs typeface="Oswald"/>
                <a:sym typeface="Oswald"/>
              </a:rPr>
              <a:t>: Click on the SSO Portal tab.</a:t>
            </a:r>
            <a:endParaRPr sz="1600">
              <a:latin typeface="Oswald"/>
              <a:ea typeface="Oswald"/>
              <a:cs typeface="Oswald"/>
              <a:sym typeface="Oswald"/>
            </a:endParaRPr>
          </a:p>
          <a:p>
            <a:pPr marL="0" lvl="0" indent="0" algn="l" rtl="0">
              <a:spcBef>
                <a:spcPts val="0"/>
              </a:spcBef>
              <a:spcAft>
                <a:spcPts val="0"/>
              </a:spcAft>
              <a:buNone/>
            </a:pPr>
            <a:endParaRPr>
              <a:latin typeface="Oswald"/>
              <a:ea typeface="Oswald"/>
              <a:cs typeface="Oswald"/>
              <a:sym typeface="Oswald"/>
            </a:endParaRPr>
          </a:p>
        </p:txBody>
      </p:sp>
      <p:sp>
        <p:nvSpPr>
          <p:cNvPr id="167" name="Google Shape;167;p23"/>
          <p:cNvSpPr/>
          <p:nvPr/>
        </p:nvSpPr>
        <p:spPr>
          <a:xfrm rot="1981432">
            <a:off x="1779781" y="1137495"/>
            <a:ext cx="164591" cy="2878155"/>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rot="3766874">
            <a:off x="6007960" y="2541748"/>
            <a:ext cx="164630" cy="1689505"/>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body" idx="1"/>
          </p:nvPr>
        </p:nvSpPr>
        <p:spPr>
          <a:xfrm>
            <a:off x="431700" y="300900"/>
            <a:ext cx="4096200" cy="689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rgbClr val="000000"/>
                </a:solidFill>
                <a:latin typeface="Oswald"/>
                <a:ea typeface="Oswald"/>
                <a:cs typeface="Oswald"/>
                <a:sym typeface="Oswald"/>
              </a:rPr>
              <a:t>Step Two</a:t>
            </a:r>
            <a:r>
              <a:rPr lang="en">
                <a:solidFill>
                  <a:srgbClr val="000000"/>
                </a:solidFill>
                <a:latin typeface="Oswald"/>
                <a:ea typeface="Oswald"/>
                <a:cs typeface="Oswald"/>
                <a:sym typeface="Oswald"/>
              </a:rPr>
              <a:t>: Click on the appropriate tile. </a:t>
            </a:r>
            <a:endParaRPr>
              <a:solidFill>
                <a:srgbClr val="000000"/>
              </a:solidFill>
              <a:latin typeface="Oswald"/>
              <a:ea typeface="Oswald"/>
              <a:cs typeface="Oswald"/>
              <a:sym typeface="Oswald"/>
            </a:endParaRPr>
          </a:p>
        </p:txBody>
      </p:sp>
      <p:pic>
        <p:nvPicPr>
          <p:cNvPr id="174" name="Google Shape;174;p24"/>
          <p:cNvPicPr preferRelativeResize="0"/>
          <p:nvPr/>
        </p:nvPicPr>
        <p:blipFill>
          <a:blip r:embed="rId3">
            <a:alphaModFix/>
          </a:blip>
          <a:stretch>
            <a:fillRect/>
          </a:stretch>
        </p:blipFill>
        <p:spPr>
          <a:xfrm>
            <a:off x="1701750" y="760850"/>
            <a:ext cx="4396200" cy="3776638"/>
          </a:xfrm>
          <a:prstGeom prst="rect">
            <a:avLst/>
          </a:prstGeom>
          <a:noFill/>
          <a:ln>
            <a:noFill/>
          </a:ln>
        </p:spPr>
      </p:pic>
      <p:sp>
        <p:nvSpPr>
          <p:cNvPr id="175" name="Google Shape;175;p24"/>
          <p:cNvSpPr/>
          <p:nvPr/>
        </p:nvSpPr>
        <p:spPr>
          <a:xfrm rot="6176861">
            <a:off x="1270692" y="125498"/>
            <a:ext cx="164687" cy="1657552"/>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body" idx="1"/>
          </p:nvPr>
        </p:nvSpPr>
        <p:spPr>
          <a:xfrm>
            <a:off x="481100" y="812225"/>
            <a:ext cx="3848700" cy="2154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u="sng">
                <a:solidFill>
                  <a:srgbClr val="000000"/>
                </a:solidFill>
                <a:latin typeface="Oswald"/>
                <a:ea typeface="Oswald"/>
                <a:cs typeface="Oswald"/>
                <a:sym typeface="Oswald"/>
              </a:rPr>
              <a:t>Step three</a:t>
            </a:r>
            <a:r>
              <a:rPr lang="en">
                <a:solidFill>
                  <a:srgbClr val="000000"/>
                </a:solidFill>
                <a:latin typeface="Oswald"/>
                <a:ea typeface="Oswald"/>
                <a:cs typeface="Oswald"/>
                <a:sym typeface="Oswald"/>
              </a:rPr>
              <a:t>: Students will login using their credentials.</a:t>
            </a:r>
            <a:endParaRPr>
              <a:solidFill>
                <a:srgbClr val="000000"/>
              </a:solidFill>
              <a:latin typeface="Oswald"/>
              <a:ea typeface="Oswald"/>
              <a:cs typeface="Oswald"/>
              <a:sym typeface="Oswald"/>
            </a:endParaRPr>
          </a:p>
          <a:p>
            <a:pPr marL="0" lvl="0" indent="0" algn="l" rtl="0">
              <a:spcBef>
                <a:spcPts val="1200"/>
              </a:spcBef>
              <a:spcAft>
                <a:spcPts val="0"/>
              </a:spcAft>
              <a:buNone/>
            </a:pPr>
            <a:r>
              <a:rPr lang="en">
                <a:solidFill>
                  <a:srgbClr val="000000"/>
                </a:solidFill>
                <a:latin typeface="Oswald"/>
                <a:ea typeface="Oswald"/>
                <a:cs typeface="Oswald"/>
                <a:sym typeface="Oswald"/>
              </a:rPr>
              <a:t>Username: </a:t>
            </a:r>
            <a:r>
              <a:rPr lang="en" sz="1400">
                <a:solidFill>
                  <a:srgbClr val="000000"/>
                </a:solidFill>
                <a:highlight>
                  <a:srgbClr val="FFFFFF"/>
                </a:highlight>
                <a:latin typeface="Arial"/>
                <a:ea typeface="Arial"/>
                <a:cs typeface="Arial"/>
                <a:sym typeface="Arial"/>
              </a:rPr>
              <a:t>First initial + Last initial + Person ID</a:t>
            </a:r>
            <a:endParaRPr>
              <a:solidFill>
                <a:srgbClr val="000000"/>
              </a:solidFill>
              <a:latin typeface="Oswald"/>
              <a:ea typeface="Oswald"/>
              <a:cs typeface="Oswald"/>
              <a:sym typeface="Oswald"/>
            </a:endParaRPr>
          </a:p>
          <a:p>
            <a:pPr marL="0" lvl="0" indent="0" algn="l" rtl="0">
              <a:spcBef>
                <a:spcPts val="1200"/>
              </a:spcBef>
              <a:spcAft>
                <a:spcPts val="0"/>
              </a:spcAft>
              <a:buNone/>
            </a:pPr>
            <a:r>
              <a:rPr lang="en">
                <a:solidFill>
                  <a:srgbClr val="000000"/>
                </a:solidFill>
                <a:latin typeface="Oswald"/>
                <a:ea typeface="Oswald"/>
                <a:cs typeface="Oswald"/>
                <a:sym typeface="Oswald"/>
              </a:rPr>
              <a:t>Password:</a:t>
            </a:r>
            <a:r>
              <a:rPr lang="en" sz="1200" b="1">
                <a:solidFill>
                  <a:srgbClr val="000000"/>
                </a:solidFill>
                <a:highlight>
                  <a:srgbClr val="FFFFFF"/>
                </a:highlight>
                <a:latin typeface="Arial"/>
                <a:ea typeface="Arial"/>
                <a:cs typeface="Arial"/>
                <a:sym typeface="Arial"/>
              </a:rPr>
              <a:t> </a:t>
            </a:r>
            <a:r>
              <a:rPr lang="en" sz="1400">
                <a:solidFill>
                  <a:srgbClr val="000000"/>
                </a:solidFill>
                <a:highlight>
                  <a:srgbClr val="FFFFFF"/>
                </a:highlight>
                <a:latin typeface="Arial"/>
                <a:ea typeface="Arial"/>
                <a:cs typeface="Arial"/>
                <a:sym typeface="Arial"/>
              </a:rPr>
              <a:t>First initial capitalized </a:t>
            </a:r>
            <a:r>
              <a:rPr lang="en" sz="1400" b="1">
                <a:solidFill>
                  <a:srgbClr val="000000"/>
                </a:solidFill>
                <a:highlight>
                  <a:srgbClr val="FFFFFF"/>
                </a:highlight>
                <a:latin typeface="Arial"/>
                <a:ea typeface="Arial"/>
                <a:cs typeface="Arial"/>
                <a:sym typeface="Arial"/>
              </a:rPr>
              <a:t>+</a:t>
            </a:r>
            <a:r>
              <a:rPr lang="en" sz="1400">
                <a:solidFill>
                  <a:srgbClr val="000000"/>
                </a:solidFill>
                <a:highlight>
                  <a:srgbClr val="FFFFFF"/>
                </a:highlight>
                <a:latin typeface="Arial"/>
                <a:ea typeface="Arial"/>
                <a:cs typeface="Arial"/>
                <a:sym typeface="Arial"/>
              </a:rPr>
              <a:t> Last initial lowercase </a:t>
            </a:r>
            <a:r>
              <a:rPr lang="en" sz="1400" b="1">
                <a:solidFill>
                  <a:srgbClr val="000000"/>
                </a:solidFill>
                <a:highlight>
                  <a:srgbClr val="FFFFFF"/>
                </a:highlight>
                <a:latin typeface="Arial"/>
                <a:ea typeface="Arial"/>
                <a:cs typeface="Arial"/>
                <a:sym typeface="Arial"/>
              </a:rPr>
              <a:t>+ </a:t>
            </a:r>
            <a:r>
              <a:rPr lang="en" sz="1400">
                <a:solidFill>
                  <a:srgbClr val="000000"/>
                </a:solidFill>
                <a:highlight>
                  <a:srgbClr val="FFFFFF"/>
                </a:highlight>
                <a:latin typeface="Arial"/>
                <a:ea typeface="Arial"/>
                <a:cs typeface="Arial"/>
                <a:sym typeface="Arial"/>
              </a:rPr>
              <a:t>StudentID </a:t>
            </a:r>
            <a:r>
              <a:rPr lang="en" sz="1400" b="1">
                <a:solidFill>
                  <a:srgbClr val="000000"/>
                </a:solidFill>
                <a:highlight>
                  <a:srgbClr val="FFFFFF"/>
                </a:highlight>
                <a:latin typeface="Arial"/>
                <a:ea typeface="Arial"/>
                <a:cs typeface="Arial"/>
                <a:sym typeface="Arial"/>
              </a:rPr>
              <a:t>+ '"h"</a:t>
            </a:r>
            <a:endParaRPr>
              <a:solidFill>
                <a:srgbClr val="000000"/>
              </a:solidFill>
              <a:latin typeface="Oswald"/>
              <a:ea typeface="Oswald"/>
              <a:cs typeface="Oswald"/>
              <a:sym typeface="Oswald"/>
            </a:endParaRPr>
          </a:p>
          <a:p>
            <a:pPr marL="0" lvl="0" indent="0" algn="l" rtl="0">
              <a:spcBef>
                <a:spcPts val="1200"/>
              </a:spcBef>
              <a:spcAft>
                <a:spcPts val="1200"/>
              </a:spcAft>
              <a:buNone/>
            </a:pPr>
            <a:endParaRPr/>
          </a:p>
        </p:txBody>
      </p:sp>
      <p:pic>
        <p:nvPicPr>
          <p:cNvPr id="181" name="Google Shape;181;p25"/>
          <p:cNvPicPr preferRelativeResize="0"/>
          <p:nvPr/>
        </p:nvPicPr>
        <p:blipFill>
          <a:blip r:embed="rId3">
            <a:alphaModFix/>
          </a:blip>
          <a:stretch>
            <a:fillRect/>
          </a:stretch>
        </p:blipFill>
        <p:spPr>
          <a:xfrm>
            <a:off x="4925750" y="767850"/>
            <a:ext cx="3108725" cy="2242750"/>
          </a:xfrm>
          <a:prstGeom prst="rect">
            <a:avLst/>
          </a:prstGeom>
          <a:noFill/>
          <a:ln>
            <a:noFill/>
          </a:ln>
        </p:spPr>
      </p:pic>
      <p:sp>
        <p:nvSpPr>
          <p:cNvPr id="182" name="Google Shape;182;p25"/>
          <p:cNvSpPr/>
          <p:nvPr/>
        </p:nvSpPr>
        <p:spPr>
          <a:xfrm rot="6176861">
            <a:off x="4680817" y="422648"/>
            <a:ext cx="164687" cy="1657552"/>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155200" y="201850"/>
            <a:ext cx="4096200" cy="689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u="sng">
                <a:solidFill>
                  <a:srgbClr val="000000"/>
                </a:solidFill>
                <a:latin typeface="Oswald"/>
                <a:ea typeface="Oswald"/>
                <a:cs typeface="Oswald"/>
                <a:sym typeface="Oswald"/>
              </a:rPr>
              <a:t>Step four</a:t>
            </a:r>
            <a:r>
              <a:rPr lang="en" sz="1600">
                <a:solidFill>
                  <a:srgbClr val="000000"/>
                </a:solidFill>
                <a:latin typeface="Oswald"/>
                <a:ea typeface="Oswald"/>
                <a:cs typeface="Oswald"/>
                <a:sym typeface="Oswald"/>
              </a:rPr>
              <a:t>: Click on the appropriate tile.</a:t>
            </a:r>
            <a:r>
              <a:rPr lang="en">
                <a:solidFill>
                  <a:srgbClr val="000000"/>
                </a:solidFill>
                <a:latin typeface="Oswald"/>
                <a:ea typeface="Oswald"/>
                <a:cs typeface="Oswald"/>
                <a:sym typeface="Oswald"/>
              </a:rPr>
              <a:t> </a:t>
            </a:r>
            <a:endParaRPr>
              <a:solidFill>
                <a:srgbClr val="000000"/>
              </a:solidFill>
              <a:latin typeface="Oswald"/>
              <a:ea typeface="Oswald"/>
              <a:cs typeface="Oswald"/>
              <a:sym typeface="Oswald"/>
            </a:endParaRPr>
          </a:p>
        </p:txBody>
      </p:sp>
      <p:pic>
        <p:nvPicPr>
          <p:cNvPr id="188" name="Google Shape;188;p26"/>
          <p:cNvPicPr preferRelativeResize="0"/>
          <p:nvPr/>
        </p:nvPicPr>
        <p:blipFill>
          <a:blip r:embed="rId3">
            <a:alphaModFix/>
          </a:blip>
          <a:stretch>
            <a:fillRect/>
          </a:stretch>
        </p:blipFill>
        <p:spPr>
          <a:xfrm>
            <a:off x="2373900" y="792500"/>
            <a:ext cx="4396200" cy="3776638"/>
          </a:xfrm>
          <a:prstGeom prst="rect">
            <a:avLst/>
          </a:prstGeom>
          <a:noFill/>
          <a:ln>
            <a:noFill/>
          </a:ln>
        </p:spPr>
      </p:pic>
      <p:sp>
        <p:nvSpPr>
          <p:cNvPr id="189" name="Google Shape;189;p26"/>
          <p:cNvSpPr/>
          <p:nvPr/>
        </p:nvSpPr>
        <p:spPr>
          <a:xfrm rot="6176861">
            <a:off x="1505603" y="-173295"/>
            <a:ext cx="164687" cy="2154446"/>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District Help Desk</a:t>
            </a:r>
            <a:r>
              <a:rPr lang="en">
                <a:latin typeface="Shadows Into Light"/>
                <a:ea typeface="Shadows Into Light"/>
                <a:cs typeface="Shadows Into Light"/>
                <a:sym typeface="Shadows Into Light"/>
              </a:rPr>
              <a:t> </a:t>
            </a:r>
            <a:endParaRPr>
              <a:latin typeface="Shadows Into Light"/>
              <a:ea typeface="Shadows Into Light"/>
              <a:cs typeface="Shadows Into Light"/>
              <a:sym typeface="Shadows Into Light"/>
            </a:endParaRPr>
          </a:p>
        </p:txBody>
      </p:sp>
      <p:sp>
        <p:nvSpPr>
          <p:cNvPr id="195" name="Google Shape;195;p27"/>
          <p:cNvSpPr txBox="1">
            <a:spLocks noGrp="1"/>
          </p:cNvSpPr>
          <p:nvPr>
            <p:ph type="body" idx="1"/>
          </p:nvPr>
        </p:nvSpPr>
        <p:spPr>
          <a:xfrm>
            <a:off x="311700" y="1121600"/>
            <a:ext cx="4622400" cy="2040900"/>
          </a:xfrm>
          <a:prstGeom prst="rect">
            <a:avLst/>
          </a:prstGeom>
        </p:spPr>
        <p:txBody>
          <a:bodyPr spcFirstLastPara="1" wrap="square" lIns="91425" tIns="91425" rIns="91425" bIns="91425" anchor="t" anchorCtr="0">
            <a:normAutofit/>
          </a:bodyPr>
          <a:lstStyle/>
          <a:p>
            <a:pPr marL="0" marR="0" lvl="0" indent="0" algn="l" rtl="0">
              <a:spcBef>
                <a:spcPts val="0"/>
              </a:spcBef>
              <a:spcAft>
                <a:spcPts val="0"/>
              </a:spcAft>
              <a:buNone/>
            </a:pPr>
            <a:r>
              <a:rPr lang="en" sz="1900">
                <a:solidFill>
                  <a:srgbClr val="000000"/>
                </a:solidFill>
                <a:latin typeface="Oswald"/>
                <a:ea typeface="Oswald"/>
                <a:cs typeface="Oswald"/>
                <a:sym typeface="Oswald"/>
              </a:rPr>
              <a:t>Parents and students may contact the technology help desk at </a:t>
            </a:r>
            <a:r>
              <a:rPr lang="en" sz="1900" u="sng">
                <a:solidFill>
                  <a:srgbClr val="000000"/>
                </a:solidFill>
                <a:latin typeface="Oswald"/>
                <a:ea typeface="Oswald"/>
                <a:cs typeface="Oswald"/>
                <a:sym typeface="Oswald"/>
              </a:rPr>
              <a:t>478-988-6145</a:t>
            </a:r>
            <a:r>
              <a:rPr lang="en" sz="1900">
                <a:solidFill>
                  <a:srgbClr val="000000"/>
                </a:solidFill>
                <a:latin typeface="Oswald"/>
                <a:ea typeface="Oswald"/>
                <a:cs typeface="Oswald"/>
                <a:sym typeface="Oswald"/>
              </a:rPr>
              <a:t> from 8:00 a.m. -3:30 p.m.</a:t>
            </a:r>
            <a:endParaRPr sz="2000">
              <a:solidFill>
                <a:srgbClr val="000000"/>
              </a:solidFill>
              <a:latin typeface="Oswald"/>
              <a:ea typeface="Oswald"/>
              <a:cs typeface="Oswald"/>
              <a:sym typeface="Oswald"/>
            </a:endParaRPr>
          </a:p>
          <a:p>
            <a:pPr marL="0" marR="0" lvl="0" indent="0" algn="l" rtl="0">
              <a:spcBef>
                <a:spcPts val="0"/>
              </a:spcBef>
              <a:spcAft>
                <a:spcPts val="0"/>
              </a:spcAft>
              <a:buNone/>
            </a:pPr>
            <a:r>
              <a:rPr lang="en" sz="1400">
                <a:solidFill>
                  <a:srgbClr val="000000"/>
                </a:solidFill>
                <a:latin typeface="Oswald"/>
                <a:ea typeface="Oswald"/>
                <a:cs typeface="Oswald"/>
                <a:sym typeface="Oswald"/>
              </a:rPr>
              <a:t> </a:t>
            </a:r>
            <a:endParaRPr sz="1400">
              <a:solidFill>
                <a:srgbClr val="000000"/>
              </a:solidFill>
              <a:latin typeface="Oswald"/>
              <a:ea typeface="Oswald"/>
              <a:cs typeface="Oswald"/>
              <a:sym typeface="Oswald"/>
            </a:endParaRPr>
          </a:p>
          <a:p>
            <a:pPr marL="0" lvl="0" indent="0" algn="l" rtl="0">
              <a:spcBef>
                <a:spcPts val="0"/>
              </a:spcBef>
              <a:spcAft>
                <a:spcPts val="1200"/>
              </a:spcAft>
              <a:buNone/>
            </a:pPr>
            <a:endParaRPr sz="2100"/>
          </a:p>
        </p:txBody>
      </p:sp>
      <p:pic>
        <p:nvPicPr>
          <p:cNvPr id="196" name="Google Shape;196;p27"/>
          <p:cNvPicPr preferRelativeResize="0"/>
          <p:nvPr/>
        </p:nvPicPr>
        <p:blipFill>
          <a:blip r:embed="rId3">
            <a:alphaModFix/>
          </a:blip>
          <a:stretch>
            <a:fillRect/>
          </a:stretch>
        </p:blipFill>
        <p:spPr>
          <a:xfrm>
            <a:off x="5883712" y="462100"/>
            <a:ext cx="2367215" cy="607800"/>
          </a:xfrm>
          <a:prstGeom prst="rect">
            <a:avLst/>
          </a:prstGeom>
          <a:noFill/>
          <a:ln>
            <a:noFill/>
          </a:ln>
        </p:spPr>
      </p:pic>
      <p:sp>
        <p:nvSpPr>
          <p:cNvPr id="197" name="Google Shape;197;p27"/>
          <p:cNvSpPr txBox="1"/>
          <p:nvPr/>
        </p:nvSpPr>
        <p:spPr>
          <a:xfrm>
            <a:off x="5694438" y="1555950"/>
            <a:ext cx="2742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u="sng">
                <a:solidFill>
                  <a:schemeClr val="hlink"/>
                </a:solidFill>
                <a:latin typeface="Oswald"/>
                <a:ea typeface="Oswald"/>
                <a:cs typeface="Oswald"/>
                <a:sym typeface="Oswald"/>
                <a:hlinkClick r:id="rId4"/>
              </a:rPr>
              <a:t>Support@apexlearning.com</a:t>
            </a:r>
            <a:endParaRPr sz="1800">
              <a:latin typeface="Oswald"/>
              <a:ea typeface="Oswald"/>
              <a:cs typeface="Oswald"/>
              <a:sym typeface="Oswald"/>
            </a:endParaRPr>
          </a:p>
          <a:p>
            <a:pPr marL="0" lvl="0" indent="0" algn="ctr" rtl="0">
              <a:spcBef>
                <a:spcPts val="0"/>
              </a:spcBef>
              <a:spcAft>
                <a:spcPts val="0"/>
              </a:spcAft>
              <a:buNone/>
            </a:pPr>
            <a:endParaRPr sz="1800">
              <a:latin typeface="Oswald"/>
              <a:ea typeface="Oswald"/>
              <a:cs typeface="Oswald"/>
              <a:sym typeface="Oswald"/>
            </a:endParaRPr>
          </a:p>
          <a:p>
            <a:pPr marL="0" lvl="0" indent="0" algn="ctr" rtl="0">
              <a:spcBef>
                <a:spcPts val="0"/>
              </a:spcBef>
              <a:spcAft>
                <a:spcPts val="0"/>
              </a:spcAft>
              <a:buNone/>
            </a:pPr>
            <a:r>
              <a:rPr lang="en" sz="1800">
                <a:latin typeface="Oswald"/>
                <a:ea typeface="Oswald"/>
                <a:cs typeface="Oswald"/>
                <a:sym typeface="Oswald"/>
              </a:rPr>
              <a:t>1(800) 453- 1454</a:t>
            </a:r>
            <a:endParaRPr sz="1800">
              <a:latin typeface="Oswald"/>
              <a:ea typeface="Oswald"/>
              <a:cs typeface="Oswald"/>
              <a:sym typeface="Oswald"/>
            </a:endParaRPr>
          </a:p>
        </p:txBody>
      </p:sp>
      <p:cxnSp>
        <p:nvCxnSpPr>
          <p:cNvPr id="198" name="Google Shape;198;p27"/>
          <p:cNvCxnSpPr/>
          <p:nvPr/>
        </p:nvCxnSpPr>
        <p:spPr>
          <a:xfrm>
            <a:off x="5314275" y="462100"/>
            <a:ext cx="0" cy="4229400"/>
          </a:xfrm>
          <a:prstGeom prst="straightConnector1">
            <a:avLst/>
          </a:prstGeom>
          <a:noFill/>
          <a:ln w="38100" cap="flat" cmpd="sng">
            <a:solidFill>
              <a:schemeClr val="dk2"/>
            </a:solidFill>
            <a:prstDash val="solid"/>
            <a:round/>
            <a:headEnd type="none" w="med" len="med"/>
            <a:tailEnd type="none" w="med" len="med"/>
          </a:ln>
        </p:spPr>
      </p:cxnSp>
      <p:pic>
        <p:nvPicPr>
          <p:cNvPr id="199" name="Google Shape;199;p27"/>
          <p:cNvPicPr preferRelativeResize="0"/>
          <p:nvPr/>
        </p:nvPicPr>
        <p:blipFill>
          <a:blip r:embed="rId5">
            <a:alphaModFix/>
          </a:blip>
          <a:stretch>
            <a:fillRect/>
          </a:stretch>
        </p:blipFill>
        <p:spPr>
          <a:xfrm>
            <a:off x="1383450" y="2571750"/>
            <a:ext cx="2594362" cy="1676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Google Classroom</a:t>
            </a:r>
            <a:endParaRPr u="sng">
              <a:latin typeface="Shadows Into Light"/>
              <a:ea typeface="Shadows Into Light"/>
              <a:cs typeface="Shadows Into Light"/>
              <a:sym typeface="Shadows Into Light"/>
            </a:endParaRPr>
          </a:p>
        </p:txBody>
      </p:sp>
      <p:sp>
        <p:nvSpPr>
          <p:cNvPr id="205" name="Google Shape;205;p28"/>
          <p:cNvSpPr txBox="1">
            <a:spLocks noGrp="1"/>
          </p:cNvSpPr>
          <p:nvPr>
            <p:ph type="body" idx="1"/>
          </p:nvPr>
        </p:nvSpPr>
        <p:spPr>
          <a:xfrm>
            <a:off x="346800" y="973025"/>
            <a:ext cx="8520600" cy="1531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350">
                <a:solidFill>
                  <a:srgbClr val="000000"/>
                </a:solidFill>
                <a:highlight>
                  <a:srgbClr val="FFFFFF"/>
                </a:highlight>
                <a:latin typeface="Oswald"/>
                <a:ea typeface="Oswald"/>
                <a:cs typeface="Oswald"/>
                <a:sym typeface="Oswald"/>
              </a:rPr>
              <a:t>Google Classroom is a web-based learning environment. When logged into Google Classroom, students can collaborate with their peers and teachers. Google Classroom offers a digital safe space for students to view class announcements, access posted course content, view posted assignments, and turn in completed work. Only authorized Houston County  users (students, teachers, and other designated staff members) can have access to an Houston County Google Classroom. Google users outside the Houston County network are not granted permission to any Houston County Classroom.</a:t>
            </a:r>
            <a:endParaRPr sz="2000">
              <a:latin typeface="Oswald"/>
              <a:ea typeface="Oswald"/>
              <a:cs typeface="Oswald"/>
              <a:sym typeface="Oswald"/>
            </a:endParaRPr>
          </a:p>
        </p:txBody>
      </p:sp>
      <p:pic>
        <p:nvPicPr>
          <p:cNvPr id="206" name="Google Shape;206;p28"/>
          <p:cNvPicPr preferRelativeResize="0"/>
          <p:nvPr/>
        </p:nvPicPr>
        <p:blipFill>
          <a:blip r:embed="rId3">
            <a:alphaModFix/>
          </a:blip>
          <a:stretch>
            <a:fillRect/>
          </a:stretch>
        </p:blipFill>
        <p:spPr>
          <a:xfrm>
            <a:off x="1652300" y="2402225"/>
            <a:ext cx="4149643" cy="23341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Houston Virtual Google Classroom for Parents...1,2,3</a:t>
            </a:r>
            <a:endParaRPr u="sng">
              <a:latin typeface="Shadows Into Light"/>
              <a:ea typeface="Shadows Into Light"/>
              <a:cs typeface="Shadows Into Light"/>
              <a:sym typeface="Shadows Into Light"/>
            </a:endParaRPr>
          </a:p>
        </p:txBody>
      </p:sp>
      <p:sp>
        <p:nvSpPr>
          <p:cNvPr id="212" name="Google Shape;212;p29"/>
          <p:cNvSpPr txBox="1">
            <a:spLocks noGrp="1"/>
          </p:cNvSpPr>
          <p:nvPr>
            <p:ph type="body" idx="1"/>
          </p:nvPr>
        </p:nvSpPr>
        <p:spPr>
          <a:xfrm>
            <a:off x="216200" y="1228750"/>
            <a:ext cx="2875500" cy="3566400"/>
          </a:xfrm>
          <a:prstGeom prst="rect">
            <a:avLst/>
          </a:prstGeom>
        </p:spPr>
        <p:txBody>
          <a:bodyPr spcFirstLastPara="1" wrap="square" lIns="91425" tIns="91425" rIns="91425" bIns="91425" anchor="t" anchorCtr="0">
            <a:spAutoFit/>
          </a:bodyPr>
          <a:lstStyle/>
          <a:p>
            <a:pPr marL="457200" lvl="0" indent="-317500" algn="l" rtl="0">
              <a:spcBef>
                <a:spcPts val="0"/>
              </a:spcBef>
              <a:spcAft>
                <a:spcPts val="0"/>
              </a:spcAft>
              <a:buClr>
                <a:srgbClr val="000000"/>
              </a:buClr>
              <a:buSzPts val="1400"/>
              <a:buFont typeface="Oswald"/>
              <a:buAutoNum type="arabicPeriod"/>
            </a:pPr>
            <a:r>
              <a:rPr lang="en" sz="1400">
                <a:solidFill>
                  <a:srgbClr val="000000"/>
                </a:solidFill>
                <a:latin typeface="Oswald"/>
                <a:ea typeface="Oswald"/>
                <a:cs typeface="Oswald"/>
                <a:sym typeface="Oswald"/>
              </a:rPr>
              <a:t>As a guardian, you will receive an email invitation to the Google Classroom for parents(we will use the email address on infinite campus)</a:t>
            </a:r>
            <a:endParaRPr sz="1400">
              <a:solidFill>
                <a:srgbClr val="000000"/>
              </a:solidFill>
              <a:latin typeface="Oswald"/>
              <a:ea typeface="Oswald"/>
              <a:cs typeface="Oswald"/>
              <a:sym typeface="Oswald"/>
            </a:endParaRPr>
          </a:p>
          <a:p>
            <a:pPr marL="457200" lvl="0" indent="-317500" algn="l" rtl="0">
              <a:spcBef>
                <a:spcPts val="0"/>
              </a:spcBef>
              <a:spcAft>
                <a:spcPts val="0"/>
              </a:spcAft>
              <a:buClr>
                <a:srgbClr val="000000"/>
              </a:buClr>
              <a:buSzPts val="1400"/>
              <a:buFont typeface="Oswald"/>
              <a:buAutoNum type="arabicPeriod"/>
            </a:pPr>
            <a:r>
              <a:rPr lang="en" sz="1400">
                <a:solidFill>
                  <a:srgbClr val="000000"/>
                </a:solidFill>
                <a:latin typeface="Oswald"/>
                <a:ea typeface="Oswald"/>
                <a:cs typeface="Oswald"/>
                <a:sym typeface="Oswald"/>
              </a:rPr>
              <a:t>In your email program, open your email invitation.</a:t>
            </a:r>
            <a:endParaRPr sz="1400">
              <a:solidFill>
                <a:srgbClr val="000000"/>
              </a:solidFill>
              <a:latin typeface="Oswald"/>
              <a:ea typeface="Oswald"/>
              <a:cs typeface="Oswald"/>
              <a:sym typeface="Oswald"/>
            </a:endParaRPr>
          </a:p>
          <a:p>
            <a:pPr marL="457200" lvl="0" indent="-317500" algn="l" rtl="0">
              <a:spcBef>
                <a:spcPts val="0"/>
              </a:spcBef>
              <a:spcAft>
                <a:spcPts val="0"/>
              </a:spcAft>
              <a:buClr>
                <a:srgbClr val="000000"/>
              </a:buClr>
              <a:buSzPts val="1400"/>
              <a:buFont typeface="Oswald"/>
              <a:buAutoNum type="arabicPeriod"/>
            </a:pPr>
            <a:r>
              <a:rPr lang="en" sz="1400">
                <a:solidFill>
                  <a:srgbClr val="000000"/>
                </a:solidFill>
                <a:latin typeface="Oswald"/>
                <a:ea typeface="Oswald"/>
                <a:cs typeface="Oswald"/>
                <a:sym typeface="Oswald"/>
              </a:rPr>
              <a:t>Click Accept. (You can choose the frequency of the emails, such as daily or weekly..)</a:t>
            </a:r>
            <a:endParaRPr sz="1400">
              <a:solidFill>
                <a:srgbClr val="000000"/>
              </a:solidFill>
              <a:latin typeface="Oswald"/>
              <a:ea typeface="Oswald"/>
              <a:cs typeface="Oswald"/>
              <a:sym typeface="Oswald"/>
            </a:endParaRPr>
          </a:p>
          <a:p>
            <a:pPr marL="0" lvl="0" indent="0" algn="l" rtl="0">
              <a:spcBef>
                <a:spcPts val="1200"/>
              </a:spcBef>
              <a:spcAft>
                <a:spcPts val="0"/>
              </a:spcAft>
              <a:buNone/>
            </a:pPr>
            <a:endParaRPr>
              <a:solidFill>
                <a:srgbClr val="000000"/>
              </a:solidFill>
              <a:latin typeface="Oswald"/>
              <a:ea typeface="Oswald"/>
              <a:cs typeface="Oswald"/>
              <a:sym typeface="Oswald"/>
            </a:endParaRPr>
          </a:p>
          <a:p>
            <a:pPr marL="0" lvl="0" indent="0" algn="l" rtl="0">
              <a:spcBef>
                <a:spcPts val="1200"/>
              </a:spcBef>
              <a:spcAft>
                <a:spcPts val="1200"/>
              </a:spcAft>
              <a:buNone/>
            </a:pPr>
            <a:endParaRPr/>
          </a:p>
        </p:txBody>
      </p:sp>
      <p:sp>
        <p:nvSpPr>
          <p:cNvPr id="213" name="Google Shape;213;p29"/>
          <p:cNvSpPr txBox="1"/>
          <p:nvPr/>
        </p:nvSpPr>
        <p:spPr>
          <a:xfrm>
            <a:off x="4101700" y="1152300"/>
            <a:ext cx="3435600" cy="399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450">
                <a:highlight>
                  <a:schemeClr val="lt1"/>
                </a:highlight>
                <a:latin typeface="Oswald"/>
                <a:ea typeface="Oswald"/>
                <a:cs typeface="Oswald"/>
                <a:sym typeface="Oswald"/>
              </a:rPr>
              <a:t>This will serve as location for:</a:t>
            </a:r>
            <a:endParaRPr sz="1450">
              <a:highlight>
                <a:schemeClr val="lt1"/>
              </a:highlight>
              <a:latin typeface="Oswald"/>
              <a:ea typeface="Oswald"/>
              <a:cs typeface="Oswald"/>
              <a:sym typeface="Oswald"/>
            </a:endParaRPr>
          </a:p>
          <a:p>
            <a:pPr marL="457200" lvl="0" indent="-320675" algn="l" rtl="0">
              <a:lnSpc>
                <a:spcPct val="115000"/>
              </a:lnSpc>
              <a:spcBef>
                <a:spcPts val="1200"/>
              </a:spcBef>
              <a:spcAft>
                <a:spcPts val="0"/>
              </a:spcAft>
              <a:buClr>
                <a:srgbClr val="000000"/>
              </a:buClr>
              <a:buSzPts val="1450"/>
              <a:buFont typeface="Oswald"/>
              <a:buChar char="★"/>
            </a:pPr>
            <a:r>
              <a:rPr lang="en" sz="1450">
                <a:highlight>
                  <a:schemeClr val="lt1"/>
                </a:highlight>
                <a:latin typeface="Oswald"/>
                <a:ea typeface="Oswald"/>
                <a:cs typeface="Oswald"/>
                <a:sym typeface="Oswald"/>
              </a:rPr>
              <a:t>Pertinent information as it relates to Houston Virtual </a:t>
            </a:r>
            <a:endParaRPr sz="1450">
              <a:highlight>
                <a:schemeClr val="lt1"/>
              </a:highlight>
              <a:latin typeface="Oswald"/>
              <a:ea typeface="Oswald"/>
              <a:cs typeface="Oswald"/>
              <a:sym typeface="Oswald"/>
            </a:endParaRPr>
          </a:p>
          <a:p>
            <a:pPr marL="457200" lvl="0" indent="-320675" algn="l" rtl="0">
              <a:lnSpc>
                <a:spcPct val="115000"/>
              </a:lnSpc>
              <a:spcBef>
                <a:spcPts val="0"/>
              </a:spcBef>
              <a:spcAft>
                <a:spcPts val="0"/>
              </a:spcAft>
              <a:buClr>
                <a:srgbClr val="000000"/>
              </a:buClr>
              <a:buSzPts val="1450"/>
              <a:buFont typeface="Oswald"/>
              <a:buChar char="★"/>
            </a:pPr>
            <a:r>
              <a:rPr lang="en" sz="1450">
                <a:highlight>
                  <a:schemeClr val="lt1"/>
                </a:highlight>
                <a:latin typeface="Oswald"/>
                <a:ea typeface="Oswald"/>
                <a:cs typeface="Oswald"/>
                <a:sym typeface="Oswald"/>
              </a:rPr>
              <a:t>Tutorial videos for parents and students</a:t>
            </a:r>
            <a:endParaRPr sz="1450">
              <a:highlight>
                <a:schemeClr val="lt1"/>
              </a:highlight>
              <a:latin typeface="Oswald"/>
              <a:ea typeface="Oswald"/>
              <a:cs typeface="Oswald"/>
              <a:sym typeface="Oswald"/>
            </a:endParaRPr>
          </a:p>
          <a:p>
            <a:pPr marL="457200" lvl="0" indent="-320675" algn="l" rtl="0">
              <a:lnSpc>
                <a:spcPct val="115000"/>
              </a:lnSpc>
              <a:spcBef>
                <a:spcPts val="0"/>
              </a:spcBef>
              <a:spcAft>
                <a:spcPts val="0"/>
              </a:spcAft>
              <a:buClr>
                <a:srgbClr val="000000"/>
              </a:buClr>
              <a:buSzPts val="1450"/>
              <a:buFont typeface="Oswald"/>
              <a:buChar char="★"/>
            </a:pPr>
            <a:r>
              <a:rPr lang="en" sz="1450">
                <a:highlight>
                  <a:schemeClr val="lt1"/>
                </a:highlight>
                <a:latin typeface="Oswald"/>
                <a:ea typeface="Oswald"/>
                <a:cs typeface="Oswald"/>
                <a:sym typeface="Oswald"/>
              </a:rPr>
              <a:t>Important documents for parents and students</a:t>
            </a:r>
            <a:endParaRPr sz="1450">
              <a:highlight>
                <a:schemeClr val="lt1"/>
              </a:highlight>
              <a:latin typeface="Oswald"/>
              <a:ea typeface="Oswald"/>
              <a:cs typeface="Oswald"/>
              <a:sym typeface="Oswald"/>
            </a:endParaRPr>
          </a:p>
          <a:p>
            <a:pPr marL="457200" lvl="0" indent="-320675" algn="l" rtl="0">
              <a:lnSpc>
                <a:spcPct val="115000"/>
              </a:lnSpc>
              <a:spcBef>
                <a:spcPts val="0"/>
              </a:spcBef>
              <a:spcAft>
                <a:spcPts val="0"/>
              </a:spcAft>
              <a:buClr>
                <a:srgbClr val="000000"/>
              </a:buClr>
              <a:buSzPts val="1450"/>
              <a:buFont typeface="Oswald"/>
              <a:buChar char="★"/>
            </a:pPr>
            <a:r>
              <a:rPr lang="en" sz="1450">
                <a:highlight>
                  <a:schemeClr val="lt1"/>
                </a:highlight>
                <a:latin typeface="Oswald"/>
                <a:ea typeface="Oswald"/>
                <a:cs typeface="Oswald"/>
                <a:sym typeface="Oswald"/>
              </a:rPr>
              <a:t>All zoom links for all courses </a:t>
            </a:r>
            <a:endParaRPr sz="1450">
              <a:highlight>
                <a:schemeClr val="lt1"/>
              </a:highlight>
              <a:latin typeface="Oswald"/>
              <a:ea typeface="Oswald"/>
              <a:cs typeface="Oswald"/>
              <a:sym typeface="Oswald"/>
            </a:endParaRPr>
          </a:p>
          <a:p>
            <a:pPr marL="457200" lvl="0" indent="-320675" algn="l" rtl="0">
              <a:lnSpc>
                <a:spcPct val="115000"/>
              </a:lnSpc>
              <a:spcBef>
                <a:spcPts val="0"/>
              </a:spcBef>
              <a:spcAft>
                <a:spcPts val="0"/>
              </a:spcAft>
              <a:buClr>
                <a:srgbClr val="000000"/>
              </a:buClr>
              <a:buSzPts val="1450"/>
              <a:buFont typeface="Oswald"/>
              <a:buChar char="★"/>
            </a:pPr>
            <a:r>
              <a:rPr lang="en" sz="1450" u="sng">
                <a:highlight>
                  <a:schemeClr val="lt1"/>
                </a:highlight>
                <a:latin typeface="Oswald"/>
                <a:ea typeface="Oswald"/>
                <a:cs typeface="Oswald"/>
                <a:sym typeface="Oswald"/>
              </a:rPr>
              <a:t>Communication between administrators of Houston Virtual and parents </a:t>
            </a:r>
            <a:endParaRPr sz="1450" u="sng">
              <a:highlight>
                <a:schemeClr val="lt1"/>
              </a:highlight>
              <a:latin typeface="Oswald"/>
              <a:ea typeface="Oswald"/>
              <a:cs typeface="Oswald"/>
              <a:sym typeface="Oswald"/>
            </a:endParaRPr>
          </a:p>
          <a:p>
            <a:pPr marL="457200" lvl="0" indent="-320675" algn="l" rtl="0">
              <a:lnSpc>
                <a:spcPct val="115000"/>
              </a:lnSpc>
              <a:spcBef>
                <a:spcPts val="0"/>
              </a:spcBef>
              <a:spcAft>
                <a:spcPts val="0"/>
              </a:spcAft>
              <a:buClr>
                <a:srgbClr val="000000"/>
              </a:buClr>
              <a:buSzPts val="1450"/>
              <a:buFont typeface="Oswald"/>
              <a:buChar char="★"/>
            </a:pPr>
            <a:r>
              <a:rPr lang="en" sz="1450" u="sng">
                <a:highlight>
                  <a:schemeClr val="lt1"/>
                </a:highlight>
                <a:latin typeface="Oswald"/>
                <a:ea typeface="Oswald"/>
                <a:cs typeface="Oswald"/>
                <a:sym typeface="Oswald"/>
              </a:rPr>
              <a:t>Communication between teachers and parents </a:t>
            </a:r>
            <a:endParaRPr sz="1450" u="sng">
              <a:highlight>
                <a:schemeClr val="lt1"/>
              </a:highlight>
              <a:latin typeface="Oswald"/>
              <a:ea typeface="Oswald"/>
              <a:cs typeface="Oswald"/>
              <a:sym typeface="Oswald"/>
            </a:endParaRPr>
          </a:p>
          <a:p>
            <a:pPr marL="0" lvl="0" indent="0" algn="l" rtl="0">
              <a:lnSpc>
                <a:spcPct val="115000"/>
              </a:lnSpc>
              <a:spcBef>
                <a:spcPts val="1100"/>
              </a:spcBef>
              <a:spcAft>
                <a:spcPts val="0"/>
              </a:spcAft>
              <a:buNone/>
            </a:pPr>
            <a:endParaRPr sz="1800">
              <a:solidFill>
                <a:schemeClr val="dk2"/>
              </a:solidFill>
              <a:latin typeface="Roboto"/>
              <a:ea typeface="Roboto"/>
              <a:cs typeface="Roboto"/>
              <a:sym typeface="Roboto"/>
            </a:endParaRPr>
          </a:p>
          <a:p>
            <a:pPr marL="0" lvl="0" indent="0" algn="l" rtl="0">
              <a:spcBef>
                <a:spcPts val="1200"/>
              </a:spcBef>
              <a:spcAft>
                <a:spcPts val="0"/>
              </a:spcAft>
              <a:buNone/>
            </a:pP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Zoom</a:t>
            </a:r>
            <a:r>
              <a:rPr lang="en">
                <a:latin typeface="Shadows Into Light"/>
                <a:ea typeface="Shadows Into Light"/>
                <a:cs typeface="Shadows Into Light"/>
                <a:sym typeface="Shadows Into Light"/>
              </a:rPr>
              <a:t> </a:t>
            </a:r>
            <a:endParaRPr>
              <a:latin typeface="Shadows Into Light"/>
              <a:ea typeface="Shadows Into Light"/>
              <a:cs typeface="Shadows Into Light"/>
              <a:sym typeface="Shadows Into Light"/>
            </a:endParaRPr>
          </a:p>
        </p:txBody>
      </p:sp>
      <p:sp>
        <p:nvSpPr>
          <p:cNvPr id="219" name="Google Shape;219;p30"/>
          <p:cNvSpPr txBox="1">
            <a:spLocks noGrp="1"/>
          </p:cNvSpPr>
          <p:nvPr>
            <p:ph type="body" idx="1"/>
          </p:nvPr>
        </p:nvSpPr>
        <p:spPr>
          <a:xfrm>
            <a:off x="382175" y="980100"/>
            <a:ext cx="6798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latin typeface="Oswald"/>
                <a:ea typeface="Oswald"/>
                <a:cs typeface="Oswald"/>
                <a:sym typeface="Oswald"/>
              </a:rPr>
              <a:t>Zoom meetings are meant to be a time for students and teachers to see each other and learn together. Please follow rules in order to have successful zoom meetings!</a:t>
            </a:r>
            <a:endParaRPr sz="1400">
              <a:solidFill>
                <a:srgbClr val="000000"/>
              </a:solidFill>
              <a:latin typeface="Oswald"/>
              <a:ea typeface="Oswald"/>
              <a:cs typeface="Oswald"/>
              <a:sym typeface="Oswald"/>
            </a:endParaRPr>
          </a:p>
          <a:p>
            <a:pPr marL="0" lvl="0" indent="0" algn="l" rtl="0">
              <a:spcBef>
                <a:spcPts val="1200"/>
              </a:spcBef>
              <a:spcAft>
                <a:spcPts val="0"/>
              </a:spcAft>
              <a:buNone/>
            </a:pPr>
            <a:r>
              <a:rPr lang="en" sz="1900">
                <a:solidFill>
                  <a:schemeClr val="dk1"/>
                </a:solidFill>
                <a:latin typeface="Shadows Into Light"/>
                <a:ea typeface="Shadows Into Light"/>
                <a:cs typeface="Shadows Into Light"/>
                <a:sym typeface="Shadows Into Light"/>
              </a:rPr>
              <a:t>Expectations: </a:t>
            </a:r>
            <a:endParaRPr sz="1900">
              <a:solidFill>
                <a:schemeClr val="dk1"/>
              </a:solidFill>
              <a:latin typeface="Shadows Into Light"/>
              <a:ea typeface="Shadows Into Light"/>
              <a:cs typeface="Shadows Into Light"/>
              <a:sym typeface="Shadows Into Light"/>
            </a:endParaRPr>
          </a:p>
          <a:p>
            <a:pPr marL="457200" lvl="0" indent="-317500" algn="l" rtl="0">
              <a:spcBef>
                <a:spcPts val="1200"/>
              </a:spcBef>
              <a:spcAft>
                <a:spcPts val="0"/>
              </a:spcAft>
              <a:buClr>
                <a:srgbClr val="202124"/>
              </a:buClr>
              <a:buSzPts val="1400"/>
              <a:buFont typeface="Oswald"/>
              <a:buChar char="★"/>
            </a:pPr>
            <a:r>
              <a:rPr lang="en" sz="1400">
                <a:solidFill>
                  <a:srgbClr val="202124"/>
                </a:solidFill>
                <a:highlight>
                  <a:srgbClr val="FFFFFF"/>
                </a:highlight>
                <a:latin typeface="Oswald"/>
                <a:ea typeface="Oswald"/>
                <a:cs typeface="Oswald"/>
                <a:sym typeface="Oswald"/>
              </a:rPr>
              <a:t>Find a quiet space and dress appropriately.</a:t>
            </a:r>
            <a:endParaRPr sz="1400">
              <a:solidFill>
                <a:srgbClr val="202124"/>
              </a:solidFill>
              <a:highlight>
                <a:srgbClr val="FFFFFF"/>
              </a:highlight>
              <a:latin typeface="Oswald"/>
              <a:ea typeface="Oswald"/>
              <a:cs typeface="Oswald"/>
              <a:sym typeface="Oswald"/>
            </a:endParaRPr>
          </a:p>
          <a:p>
            <a:pPr marL="457200" lvl="0" indent="-317500" algn="l" rtl="0">
              <a:spcBef>
                <a:spcPts val="0"/>
              </a:spcBef>
              <a:spcAft>
                <a:spcPts val="0"/>
              </a:spcAft>
              <a:buClr>
                <a:srgbClr val="202124"/>
              </a:buClr>
              <a:buSzPts val="1400"/>
              <a:buChar char="★"/>
            </a:pPr>
            <a:r>
              <a:rPr lang="en" sz="1400">
                <a:solidFill>
                  <a:srgbClr val="202124"/>
                </a:solidFill>
                <a:highlight>
                  <a:srgbClr val="FFFFFF"/>
                </a:highlight>
                <a:latin typeface="Oswald"/>
                <a:ea typeface="Oswald"/>
                <a:cs typeface="Oswald"/>
                <a:sym typeface="Oswald"/>
              </a:rPr>
              <a:t>Let all household members know when and where you will be in </a:t>
            </a:r>
            <a:r>
              <a:rPr lang="en" sz="1400" b="1">
                <a:solidFill>
                  <a:srgbClr val="202124"/>
                </a:solidFill>
                <a:highlight>
                  <a:srgbClr val="FFFFFF"/>
                </a:highlight>
                <a:latin typeface="Oswald"/>
                <a:ea typeface="Oswald"/>
                <a:cs typeface="Oswald"/>
                <a:sym typeface="Oswald"/>
              </a:rPr>
              <a:t>class</a:t>
            </a:r>
            <a:r>
              <a:rPr lang="en" sz="1400">
                <a:solidFill>
                  <a:srgbClr val="202124"/>
                </a:solidFill>
                <a:highlight>
                  <a:srgbClr val="FFFFFF"/>
                </a:highlight>
                <a:latin typeface="Oswald"/>
                <a:ea typeface="Oswald"/>
                <a:cs typeface="Oswald"/>
                <a:sym typeface="Oswald"/>
              </a:rPr>
              <a:t>, and ask them not to disturb you.</a:t>
            </a:r>
            <a:endParaRPr sz="1400">
              <a:solidFill>
                <a:srgbClr val="202124"/>
              </a:solidFill>
              <a:highlight>
                <a:srgbClr val="FFFFFF"/>
              </a:highlight>
              <a:latin typeface="Oswald"/>
              <a:ea typeface="Oswald"/>
              <a:cs typeface="Oswald"/>
              <a:sym typeface="Oswald"/>
            </a:endParaRPr>
          </a:p>
          <a:p>
            <a:pPr marL="457200" lvl="0" indent="-317500" algn="l" rtl="0">
              <a:spcBef>
                <a:spcPts val="0"/>
              </a:spcBef>
              <a:spcAft>
                <a:spcPts val="0"/>
              </a:spcAft>
              <a:buClr>
                <a:srgbClr val="202124"/>
              </a:buClr>
              <a:buSzPts val="1400"/>
              <a:buFont typeface="Oswald"/>
              <a:buChar char="★"/>
            </a:pPr>
            <a:r>
              <a:rPr lang="en" sz="1400">
                <a:solidFill>
                  <a:srgbClr val="202124"/>
                </a:solidFill>
                <a:highlight>
                  <a:srgbClr val="FFFFFF"/>
                </a:highlight>
                <a:latin typeface="Oswald"/>
                <a:ea typeface="Oswald"/>
                <a:cs typeface="Oswald"/>
                <a:sym typeface="Oswald"/>
              </a:rPr>
              <a:t>Make sure your full name shows up appropriately.</a:t>
            </a:r>
            <a:endParaRPr sz="1400">
              <a:solidFill>
                <a:srgbClr val="202124"/>
              </a:solidFill>
              <a:highlight>
                <a:srgbClr val="FFFFFF"/>
              </a:highlight>
              <a:latin typeface="Oswald"/>
              <a:ea typeface="Oswald"/>
              <a:cs typeface="Oswald"/>
              <a:sym typeface="Oswald"/>
            </a:endParaRPr>
          </a:p>
          <a:p>
            <a:pPr marL="457200" lvl="0" indent="-317500" algn="l" rtl="0">
              <a:spcBef>
                <a:spcPts val="0"/>
              </a:spcBef>
              <a:spcAft>
                <a:spcPts val="0"/>
              </a:spcAft>
              <a:buClr>
                <a:srgbClr val="202124"/>
              </a:buClr>
              <a:buSzPts val="1400"/>
              <a:buFont typeface="Oswald"/>
              <a:buChar char="★"/>
            </a:pPr>
            <a:r>
              <a:rPr lang="en" sz="1400">
                <a:solidFill>
                  <a:srgbClr val="202124"/>
                </a:solidFill>
                <a:highlight>
                  <a:srgbClr val="FFFFFF"/>
                </a:highlight>
                <a:latin typeface="Oswald"/>
                <a:ea typeface="Oswald"/>
                <a:cs typeface="Oswald"/>
                <a:sym typeface="Oswald"/>
              </a:rPr>
              <a:t>Be aware of your background, lighting, and noise.</a:t>
            </a:r>
            <a:endParaRPr sz="1400">
              <a:solidFill>
                <a:srgbClr val="202124"/>
              </a:solidFill>
              <a:highlight>
                <a:srgbClr val="FFFFFF"/>
              </a:highlight>
              <a:latin typeface="Oswald"/>
              <a:ea typeface="Oswald"/>
              <a:cs typeface="Oswald"/>
              <a:sym typeface="Oswald"/>
            </a:endParaRPr>
          </a:p>
          <a:p>
            <a:pPr marL="457200" lvl="0" indent="-317500" algn="l" rtl="0">
              <a:spcBef>
                <a:spcPts val="0"/>
              </a:spcBef>
              <a:spcAft>
                <a:spcPts val="0"/>
              </a:spcAft>
              <a:buClr>
                <a:srgbClr val="202124"/>
              </a:buClr>
              <a:buSzPts val="1400"/>
              <a:buFont typeface="Oswald"/>
              <a:buChar char="★"/>
            </a:pPr>
            <a:r>
              <a:rPr lang="en" sz="1400">
                <a:solidFill>
                  <a:srgbClr val="202124"/>
                </a:solidFill>
                <a:highlight>
                  <a:srgbClr val="FFFFFF"/>
                </a:highlight>
                <a:latin typeface="Oswald"/>
                <a:ea typeface="Oswald"/>
                <a:cs typeface="Oswald"/>
                <a:sym typeface="Oswald"/>
              </a:rPr>
              <a:t>Mute until you are required to talk</a:t>
            </a:r>
            <a:r>
              <a:rPr lang="en" sz="1400">
                <a:solidFill>
                  <a:schemeClr val="dk1"/>
                </a:solidFill>
                <a:latin typeface="Shadows Into Light"/>
                <a:ea typeface="Shadows Into Light"/>
                <a:cs typeface="Shadows Into Light"/>
                <a:sym typeface="Shadows Into Light"/>
              </a:rPr>
              <a:t>.</a:t>
            </a:r>
            <a:endParaRPr sz="1400" i="1">
              <a:solidFill>
                <a:schemeClr val="dk1"/>
              </a:solidFill>
              <a:latin typeface="Shadows Into Light"/>
              <a:ea typeface="Shadows Into Light"/>
              <a:cs typeface="Shadows Into Light"/>
              <a:sym typeface="Shadows Into Light"/>
            </a:endParaRPr>
          </a:p>
          <a:p>
            <a:pPr marL="0" lvl="0" indent="0" algn="l" rtl="0">
              <a:spcBef>
                <a:spcPts val="300"/>
              </a:spcBef>
              <a:spcAft>
                <a:spcPts val="0"/>
              </a:spcAft>
              <a:buNone/>
            </a:pPr>
            <a:endParaRPr sz="1400" i="1">
              <a:solidFill>
                <a:schemeClr val="dk1"/>
              </a:solidFill>
              <a:latin typeface="Shadows Into Light"/>
              <a:ea typeface="Shadows Into Light"/>
              <a:cs typeface="Shadows Into Light"/>
              <a:sym typeface="Shadows Into Light"/>
            </a:endParaRPr>
          </a:p>
          <a:p>
            <a:pPr marL="0" lvl="0" indent="0" algn="l" rtl="0">
              <a:spcBef>
                <a:spcPts val="1200"/>
              </a:spcBef>
              <a:spcAft>
                <a:spcPts val="0"/>
              </a:spcAft>
              <a:buNone/>
            </a:pPr>
            <a:endParaRPr sz="1400" i="1">
              <a:solidFill>
                <a:schemeClr val="dk1"/>
              </a:solidFill>
              <a:latin typeface="Shadows Into Light"/>
              <a:ea typeface="Shadows Into Light"/>
              <a:cs typeface="Shadows Into Light"/>
              <a:sym typeface="Shadows Into Light"/>
            </a:endParaRPr>
          </a:p>
          <a:p>
            <a:pPr marL="0" lvl="0" indent="0" algn="l" rtl="0">
              <a:spcBef>
                <a:spcPts val="1200"/>
              </a:spcBef>
              <a:spcAft>
                <a:spcPts val="0"/>
              </a:spcAft>
              <a:buNone/>
            </a:pPr>
            <a:endParaRPr sz="1400" i="1">
              <a:solidFill>
                <a:schemeClr val="dk1"/>
              </a:solidFill>
              <a:latin typeface="Shadows Into Light"/>
              <a:ea typeface="Shadows Into Light"/>
              <a:cs typeface="Shadows Into Light"/>
              <a:sym typeface="Shadows Into Light"/>
            </a:endParaRPr>
          </a:p>
          <a:p>
            <a:pPr marL="0" lvl="0" indent="0" algn="l" rtl="0">
              <a:spcBef>
                <a:spcPts val="1200"/>
              </a:spcBef>
              <a:spcAft>
                <a:spcPts val="1200"/>
              </a:spcAft>
              <a:buNone/>
            </a:pPr>
            <a:r>
              <a:rPr lang="en" sz="1400" i="1">
                <a:solidFill>
                  <a:schemeClr val="dk1"/>
                </a:solidFill>
                <a:latin typeface="Shadows Into Light"/>
                <a:ea typeface="Shadows Into Light"/>
                <a:cs typeface="Shadows Into Light"/>
                <a:sym typeface="Shadows Into Light"/>
              </a:rPr>
              <a:t>*Classroom teachers may have additional rules in place. </a:t>
            </a:r>
            <a:endParaRPr sz="1400" i="1">
              <a:solidFill>
                <a:schemeClr val="dk1"/>
              </a:solidFill>
              <a:latin typeface="Shadows Into Light"/>
              <a:ea typeface="Shadows Into Light"/>
              <a:cs typeface="Shadows Into Light"/>
              <a:sym typeface="Shadows Into Light"/>
            </a:endParaRPr>
          </a:p>
        </p:txBody>
      </p:sp>
      <p:pic>
        <p:nvPicPr>
          <p:cNvPr id="220" name="Google Shape;220;p30"/>
          <p:cNvPicPr preferRelativeResize="0"/>
          <p:nvPr/>
        </p:nvPicPr>
        <p:blipFill>
          <a:blip r:embed="rId3">
            <a:alphaModFix/>
          </a:blip>
          <a:stretch>
            <a:fillRect/>
          </a:stretch>
        </p:blipFill>
        <p:spPr>
          <a:xfrm>
            <a:off x="4542525" y="2929025"/>
            <a:ext cx="1933825" cy="116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p:nvPr/>
        </p:nvSpPr>
        <p:spPr>
          <a:xfrm>
            <a:off x="1797000" y="3539500"/>
            <a:ext cx="2437500" cy="8850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1300">
                <a:latin typeface="Shadows Into Light"/>
                <a:ea typeface="Shadows Into Light"/>
                <a:cs typeface="Shadows Into Light"/>
                <a:sym typeface="Shadows Into Light"/>
              </a:rPr>
              <a:t>Dr. Dave Gibbs</a:t>
            </a:r>
            <a:endParaRPr sz="1300">
              <a:latin typeface="Shadows Into Light"/>
              <a:ea typeface="Shadows Into Light"/>
              <a:cs typeface="Shadows Into Light"/>
              <a:sym typeface="Shadows Into Light"/>
            </a:endParaRPr>
          </a:p>
          <a:p>
            <a:pPr marL="0" lvl="0" indent="0" algn="ctr" rtl="0">
              <a:spcBef>
                <a:spcPts val="0"/>
              </a:spcBef>
              <a:spcAft>
                <a:spcPts val="0"/>
              </a:spcAft>
              <a:buNone/>
            </a:pPr>
            <a:r>
              <a:rPr lang="en" sz="1300">
                <a:latin typeface="Shadows Into Light"/>
                <a:ea typeface="Shadows Into Light"/>
                <a:cs typeface="Shadows Into Light"/>
                <a:sym typeface="Shadows Into Light"/>
              </a:rPr>
              <a:t>Virtual Learning Coordinator</a:t>
            </a:r>
            <a:endParaRPr sz="1300">
              <a:latin typeface="Shadows Into Light"/>
              <a:ea typeface="Shadows Into Light"/>
              <a:cs typeface="Shadows Into Light"/>
              <a:sym typeface="Shadows Into Light"/>
            </a:endParaRPr>
          </a:p>
          <a:p>
            <a:pPr marL="0" lvl="0" indent="0" algn="ctr" rtl="0">
              <a:spcBef>
                <a:spcPts val="0"/>
              </a:spcBef>
              <a:spcAft>
                <a:spcPts val="0"/>
              </a:spcAft>
              <a:buNone/>
            </a:pPr>
            <a:r>
              <a:rPr lang="en" sz="1300">
                <a:latin typeface="Shadows Into Light"/>
                <a:ea typeface="Shadows Into Light"/>
                <a:cs typeface="Shadows Into Light"/>
                <a:sym typeface="Shadows Into Light"/>
              </a:rPr>
              <a:t>Dave.Gibbs@hcbe.net</a:t>
            </a:r>
            <a:endParaRPr sz="1300">
              <a:latin typeface="Shadows Into Light"/>
              <a:ea typeface="Shadows Into Light"/>
              <a:cs typeface="Shadows Into Light"/>
              <a:sym typeface="Shadows Into Light"/>
            </a:endParaRPr>
          </a:p>
        </p:txBody>
      </p:sp>
      <p:sp>
        <p:nvSpPr>
          <p:cNvPr id="88" name="Google Shape;88;p13"/>
          <p:cNvSpPr txBox="1"/>
          <p:nvPr/>
        </p:nvSpPr>
        <p:spPr>
          <a:xfrm>
            <a:off x="5116425" y="3539500"/>
            <a:ext cx="2437500" cy="8850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1300">
                <a:latin typeface="Shadows Into Light"/>
                <a:ea typeface="Shadows Into Light"/>
                <a:cs typeface="Shadows Into Light"/>
                <a:sym typeface="Shadows Into Light"/>
              </a:rPr>
              <a:t>Mrs. Gracie Barnes	</a:t>
            </a:r>
            <a:endParaRPr sz="1300">
              <a:latin typeface="Shadows Into Light"/>
              <a:ea typeface="Shadows Into Light"/>
              <a:cs typeface="Shadows Into Light"/>
              <a:sym typeface="Shadows Into Light"/>
            </a:endParaRPr>
          </a:p>
          <a:p>
            <a:pPr marL="0" lvl="0" indent="0" algn="ctr" rtl="0">
              <a:lnSpc>
                <a:spcPct val="100000"/>
              </a:lnSpc>
              <a:spcBef>
                <a:spcPts val="0"/>
              </a:spcBef>
              <a:spcAft>
                <a:spcPts val="0"/>
              </a:spcAft>
              <a:buNone/>
            </a:pPr>
            <a:r>
              <a:rPr lang="en" sz="1300">
                <a:latin typeface="Shadows Into Light"/>
                <a:ea typeface="Shadows Into Light"/>
                <a:cs typeface="Shadows Into Light"/>
                <a:sym typeface="Shadows Into Light"/>
              </a:rPr>
              <a:t>Assistant Principal of Houston Virtual</a:t>
            </a:r>
            <a:endParaRPr sz="1300">
              <a:latin typeface="Shadows Into Light"/>
              <a:ea typeface="Shadows Into Light"/>
              <a:cs typeface="Shadows Into Light"/>
              <a:sym typeface="Shadows Into Light"/>
            </a:endParaRPr>
          </a:p>
          <a:p>
            <a:pPr marL="0" lvl="0" indent="0" algn="ctr" rtl="0">
              <a:lnSpc>
                <a:spcPct val="100000"/>
              </a:lnSpc>
              <a:spcBef>
                <a:spcPts val="0"/>
              </a:spcBef>
              <a:spcAft>
                <a:spcPts val="0"/>
              </a:spcAft>
              <a:buNone/>
            </a:pPr>
            <a:r>
              <a:rPr lang="en" sz="1300">
                <a:latin typeface="Shadows Into Light"/>
                <a:ea typeface="Shadows Into Light"/>
                <a:cs typeface="Shadows Into Light"/>
                <a:sym typeface="Shadows Into Light"/>
              </a:rPr>
              <a:t>Gracie.barnes@hcbe.net</a:t>
            </a:r>
            <a:endParaRPr sz="1300">
              <a:latin typeface="Shadows Into Light"/>
              <a:ea typeface="Shadows Into Light"/>
              <a:cs typeface="Shadows Into Light"/>
              <a:sym typeface="Shadows Into Light"/>
            </a:endParaRPr>
          </a:p>
        </p:txBody>
      </p:sp>
      <p:pic>
        <p:nvPicPr>
          <p:cNvPr id="89" name="Google Shape;89;p13"/>
          <p:cNvPicPr preferRelativeResize="0"/>
          <p:nvPr/>
        </p:nvPicPr>
        <p:blipFill rotWithShape="1">
          <a:blip r:embed="rId3">
            <a:alphaModFix/>
          </a:blip>
          <a:srcRect l="6114" t="14643" r="9311" b="16961"/>
          <a:stretch/>
        </p:blipFill>
        <p:spPr>
          <a:xfrm>
            <a:off x="1797050" y="594300"/>
            <a:ext cx="2437430" cy="2628202"/>
          </a:xfrm>
          <a:prstGeom prst="rect">
            <a:avLst/>
          </a:prstGeom>
          <a:noFill/>
          <a:ln>
            <a:noFill/>
          </a:ln>
        </p:spPr>
      </p:pic>
      <p:pic>
        <p:nvPicPr>
          <p:cNvPr id="90" name="Google Shape;90;p13"/>
          <p:cNvPicPr preferRelativeResize="0"/>
          <p:nvPr/>
        </p:nvPicPr>
        <p:blipFill rotWithShape="1">
          <a:blip r:embed="rId4">
            <a:alphaModFix/>
          </a:blip>
          <a:srcRect l="8091" t="6777" r="7534" b="30174"/>
          <a:stretch/>
        </p:blipFill>
        <p:spPr>
          <a:xfrm>
            <a:off x="5016150" y="594300"/>
            <a:ext cx="2638049" cy="26281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311700" y="1779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Zoom Tips for Parents </a:t>
            </a:r>
            <a:endParaRPr u="sng">
              <a:latin typeface="Shadows Into Light"/>
              <a:ea typeface="Shadows Into Light"/>
              <a:cs typeface="Shadows Into Light"/>
              <a:sym typeface="Shadows Into Light"/>
            </a:endParaRPr>
          </a:p>
        </p:txBody>
      </p:sp>
      <p:sp>
        <p:nvSpPr>
          <p:cNvPr id="226" name="Google Shape;226;p31"/>
          <p:cNvSpPr txBox="1"/>
          <p:nvPr/>
        </p:nvSpPr>
        <p:spPr>
          <a:xfrm>
            <a:off x="170200" y="679875"/>
            <a:ext cx="6437700" cy="3692400"/>
          </a:xfrm>
          <a:prstGeom prst="rect">
            <a:avLst/>
          </a:prstGeom>
          <a:noFill/>
          <a:ln>
            <a:noFill/>
          </a:ln>
        </p:spPr>
        <p:txBody>
          <a:bodyPr spcFirstLastPara="1" wrap="square" lIns="91425" tIns="91425" rIns="91425" bIns="91425" anchor="ctr" anchorCtr="0">
            <a:normAutofit/>
          </a:bodyPr>
          <a:lstStyle/>
          <a:p>
            <a:pPr marL="457200" lvl="0" indent="-317500" algn="l" rtl="0">
              <a:lnSpc>
                <a:spcPct val="100000"/>
              </a:lnSpc>
              <a:spcBef>
                <a:spcPts val="0"/>
              </a:spcBef>
              <a:spcAft>
                <a:spcPts val="0"/>
              </a:spcAft>
              <a:buSzPts val="1400"/>
              <a:buFont typeface="Oswald"/>
              <a:buChar char="★"/>
            </a:pPr>
            <a:r>
              <a:rPr lang="en">
                <a:latin typeface="Oswald"/>
                <a:ea typeface="Oswald"/>
                <a:cs typeface="Oswald"/>
                <a:sym typeface="Oswald"/>
              </a:rPr>
              <a:t>Please have your child log on 2-3 minutes before meeting time.</a:t>
            </a:r>
            <a:endParaRPr>
              <a:latin typeface="Oswald"/>
              <a:ea typeface="Oswald"/>
              <a:cs typeface="Oswald"/>
              <a:sym typeface="Oswald"/>
            </a:endParaRPr>
          </a:p>
          <a:p>
            <a:pPr marL="457200" lvl="0" indent="-317500" algn="l" rtl="0">
              <a:lnSpc>
                <a:spcPct val="100000"/>
              </a:lnSpc>
              <a:spcBef>
                <a:spcPts val="1200"/>
              </a:spcBef>
              <a:spcAft>
                <a:spcPts val="0"/>
              </a:spcAft>
              <a:buSzPts val="1400"/>
              <a:buFont typeface="Oswald"/>
              <a:buChar char="★"/>
            </a:pPr>
            <a:r>
              <a:rPr lang="en">
                <a:latin typeface="Oswald"/>
                <a:ea typeface="Oswald"/>
                <a:cs typeface="Oswald"/>
                <a:sym typeface="Oswald"/>
              </a:rPr>
              <a:t>Set up your child in a well-lit area away from noise and distraction (for example, a table &amp; chair facing away from the TV/electronics or a room separate from where family business is occurring).</a:t>
            </a:r>
            <a:endParaRPr>
              <a:latin typeface="Oswald"/>
              <a:ea typeface="Oswald"/>
              <a:cs typeface="Oswald"/>
              <a:sym typeface="Oswald"/>
            </a:endParaRPr>
          </a:p>
          <a:p>
            <a:pPr marL="457200" lvl="0" indent="-317500" algn="l" rtl="0">
              <a:lnSpc>
                <a:spcPct val="100000"/>
              </a:lnSpc>
              <a:spcBef>
                <a:spcPts val="1200"/>
              </a:spcBef>
              <a:spcAft>
                <a:spcPts val="0"/>
              </a:spcAft>
              <a:buSzPts val="1400"/>
              <a:buFont typeface="Oswald"/>
              <a:buChar char="★"/>
            </a:pPr>
            <a:r>
              <a:rPr lang="en">
                <a:latin typeface="Oswald"/>
                <a:ea typeface="Oswald"/>
                <a:cs typeface="Oswald"/>
                <a:sym typeface="Oswald"/>
              </a:rPr>
              <a:t>Make sure your child is wearing appropriate clothing and is comfortable.</a:t>
            </a:r>
            <a:endParaRPr>
              <a:latin typeface="Oswald"/>
              <a:ea typeface="Oswald"/>
              <a:cs typeface="Oswald"/>
              <a:sym typeface="Oswald"/>
            </a:endParaRPr>
          </a:p>
          <a:p>
            <a:pPr marL="457200" lvl="0" indent="-317500" algn="l" rtl="0">
              <a:lnSpc>
                <a:spcPct val="100000"/>
              </a:lnSpc>
              <a:spcBef>
                <a:spcPts val="1200"/>
              </a:spcBef>
              <a:spcAft>
                <a:spcPts val="0"/>
              </a:spcAft>
              <a:buSzPts val="1400"/>
              <a:buFont typeface="Oswald"/>
              <a:buChar char="★"/>
            </a:pPr>
            <a:r>
              <a:rPr lang="en">
                <a:latin typeface="Oswald"/>
                <a:ea typeface="Oswald"/>
                <a:cs typeface="Oswald"/>
                <a:sym typeface="Oswald"/>
              </a:rPr>
              <a:t>To </a:t>
            </a:r>
            <a:r>
              <a:rPr lang="en" u="sng">
                <a:latin typeface="Oswald"/>
                <a:ea typeface="Oswald"/>
                <a:cs typeface="Oswald"/>
                <a:sym typeface="Oswald"/>
              </a:rPr>
              <a:t>minimize</a:t>
            </a:r>
            <a:r>
              <a:rPr lang="en">
                <a:latin typeface="Oswald"/>
                <a:ea typeface="Oswald"/>
                <a:cs typeface="Oswald"/>
                <a:sym typeface="Oswald"/>
              </a:rPr>
              <a:t> interruption in learning please have your child sit with water to drink and have them use the restroom beforehand.</a:t>
            </a:r>
            <a:endParaRPr>
              <a:latin typeface="Oswald"/>
              <a:ea typeface="Oswald"/>
              <a:cs typeface="Oswald"/>
              <a:sym typeface="Oswald"/>
            </a:endParaRPr>
          </a:p>
          <a:p>
            <a:pPr marL="457200" lvl="0" indent="-317500" algn="l" rtl="0">
              <a:lnSpc>
                <a:spcPct val="100000"/>
              </a:lnSpc>
              <a:spcBef>
                <a:spcPts val="1200"/>
              </a:spcBef>
              <a:spcAft>
                <a:spcPts val="1200"/>
              </a:spcAft>
              <a:buSzPts val="1400"/>
              <a:buFont typeface="Oswald"/>
              <a:buChar char="★"/>
            </a:pPr>
            <a:r>
              <a:rPr lang="en" sz="700">
                <a:latin typeface="Oswald"/>
                <a:ea typeface="Oswald"/>
                <a:cs typeface="Oswald"/>
                <a:sym typeface="Oswald"/>
              </a:rPr>
              <a:t> </a:t>
            </a:r>
            <a:r>
              <a:rPr lang="en">
                <a:latin typeface="Oswald"/>
                <a:ea typeface="Oswald"/>
                <a:cs typeface="Oswald"/>
                <a:sym typeface="Oswald"/>
              </a:rPr>
              <a:t>If the connection is spotty, or in the event of technical difficulties please exit the meeting and try to reload, contact the county help desk at (478)-988-6145 and/or email your child’s teacher.</a:t>
            </a:r>
            <a:endParaRPr>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1034750" y="2797200"/>
            <a:ext cx="2782500" cy="607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200" u="sng">
                <a:latin typeface="Oswald"/>
                <a:ea typeface="Oswald"/>
                <a:cs typeface="Oswald"/>
                <a:sym typeface="Oswald"/>
              </a:rPr>
              <a:t>Training Resources</a:t>
            </a:r>
            <a:r>
              <a:rPr lang="en" sz="2200">
                <a:latin typeface="Oswald"/>
                <a:ea typeface="Oswald"/>
                <a:cs typeface="Oswald"/>
                <a:sym typeface="Oswald"/>
              </a:rPr>
              <a:t> </a:t>
            </a:r>
            <a:endParaRPr sz="2200">
              <a:latin typeface="Oswald"/>
              <a:ea typeface="Oswald"/>
              <a:cs typeface="Oswald"/>
              <a:sym typeface="Oswald"/>
            </a:endParaRPr>
          </a:p>
        </p:txBody>
      </p:sp>
      <p:sp>
        <p:nvSpPr>
          <p:cNvPr id="232" name="Google Shape;232;p32"/>
          <p:cNvSpPr txBox="1">
            <a:spLocks noGrp="1"/>
          </p:cNvSpPr>
          <p:nvPr>
            <p:ph type="body" idx="1"/>
          </p:nvPr>
        </p:nvSpPr>
        <p:spPr>
          <a:xfrm>
            <a:off x="317425" y="3405000"/>
            <a:ext cx="3747300" cy="1215600"/>
          </a:xfrm>
          <a:prstGeom prst="rect">
            <a:avLst/>
          </a:prstGeom>
        </p:spPr>
        <p:txBody>
          <a:bodyPr spcFirstLastPara="1" wrap="square" lIns="91425" tIns="91425" rIns="91425" bIns="91425" anchor="t" anchorCtr="0">
            <a:noAutofit/>
          </a:bodyPr>
          <a:lstStyle/>
          <a:p>
            <a:pPr marL="457200" lvl="0" indent="0" algn="l" rtl="0">
              <a:lnSpc>
                <a:spcPct val="95000"/>
              </a:lnSpc>
              <a:spcBef>
                <a:spcPts val="0"/>
              </a:spcBef>
              <a:spcAft>
                <a:spcPts val="1200"/>
              </a:spcAft>
              <a:buSzPts val="852"/>
              <a:buNone/>
            </a:pPr>
            <a:r>
              <a:rPr lang="en" sz="1585">
                <a:solidFill>
                  <a:srgbClr val="000000"/>
                </a:solidFill>
                <a:latin typeface="Oswald"/>
                <a:ea typeface="Oswald"/>
                <a:cs typeface="Oswald"/>
                <a:sym typeface="Oswald"/>
              </a:rPr>
              <a:t>For training resources on i-Ready, Google Classroom, Zoom, APEX, please log onto</a:t>
            </a:r>
            <a:r>
              <a:rPr lang="en" sz="1585">
                <a:solidFill>
                  <a:srgbClr val="000000"/>
                </a:solidFill>
                <a:uFill>
                  <a:noFill/>
                </a:uFill>
                <a:latin typeface="Oswald"/>
                <a:ea typeface="Oswald"/>
                <a:cs typeface="Oswald"/>
                <a:sym typeface="Oswald"/>
                <a:hlinkClick r:id="rId3">
                  <a:extLst>
                    <a:ext uri="{A12FA001-AC4F-418D-AE19-62706E023703}">
                      <ahyp:hlinkClr xmlns:ahyp="http://schemas.microsoft.com/office/drawing/2018/hyperlinkcolor" val="tx"/>
                    </a:ext>
                  </a:extLst>
                </a:hlinkClick>
              </a:rPr>
              <a:t> </a:t>
            </a:r>
            <a:r>
              <a:rPr lang="en" sz="1585" u="sng">
                <a:solidFill>
                  <a:schemeClr val="hlink"/>
                </a:solidFill>
                <a:latin typeface="Oswald"/>
                <a:ea typeface="Oswald"/>
                <a:cs typeface="Oswald"/>
                <a:sym typeface="Oswald"/>
                <a:hlinkClick r:id="rId3"/>
              </a:rPr>
              <a:t>www.houstonvirtual.net</a:t>
            </a:r>
            <a:r>
              <a:rPr lang="en" sz="1585">
                <a:solidFill>
                  <a:srgbClr val="000000"/>
                </a:solidFill>
                <a:latin typeface="Oswald"/>
                <a:ea typeface="Oswald"/>
                <a:cs typeface="Oswald"/>
                <a:sym typeface="Oswald"/>
              </a:rPr>
              <a:t> to view videos available for students and teachers. </a:t>
            </a:r>
            <a:endParaRPr sz="2127">
              <a:latin typeface="Oswald"/>
              <a:ea typeface="Oswald"/>
              <a:cs typeface="Oswald"/>
              <a:sym typeface="Oswald"/>
            </a:endParaRPr>
          </a:p>
        </p:txBody>
      </p:sp>
      <p:pic>
        <p:nvPicPr>
          <p:cNvPr id="233" name="Google Shape;233;p32"/>
          <p:cNvPicPr preferRelativeResize="0"/>
          <p:nvPr/>
        </p:nvPicPr>
        <p:blipFill>
          <a:blip r:embed="rId4">
            <a:alphaModFix/>
          </a:blip>
          <a:stretch>
            <a:fillRect/>
          </a:stretch>
        </p:blipFill>
        <p:spPr>
          <a:xfrm>
            <a:off x="4064725" y="2797200"/>
            <a:ext cx="2358728" cy="1596779"/>
          </a:xfrm>
          <a:prstGeom prst="rect">
            <a:avLst/>
          </a:prstGeom>
          <a:noFill/>
          <a:ln>
            <a:noFill/>
          </a:ln>
        </p:spPr>
      </p:pic>
      <p:pic>
        <p:nvPicPr>
          <p:cNvPr id="234" name="Google Shape;234;p32"/>
          <p:cNvPicPr preferRelativeResize="0"/>
          <p:nvPr/>
        </p:nvPicPr>
        <p:blipFill>
          <a:blip r:embed="rId5">
            <a:alphaModFix/>
          </a:blip>
          <a:stretch>
            <a:fillRect/>
          </a:stretch>
        </p:blipFill>
        <p:spPr>
          <a:xfrm>
            <a:off x="779775" y="140650"/>
            <a:ext cx="7106250" cy="1972250"/>
          </a:xfrm>
          <a:prstGeom prst="rect">
            <a:avLst/>
          </a:prstGeom>
          <a:noFill/>
          <a:ln>
            <a:noFill/>
          </a:ln>
        </p:spPr>
      </p:pic>
      <p:sp>
        <p:nvSpPr>
          <p:cNvPr id="235" name="Google Shape;235;p32"/>
          <p:cNvSpPr txBox="1"/>
          <p:nvPr/>
        </p:nvSpPr>
        <p:spPr>
          <a:xfrm>
            <a:off x="4171728" y="2333250"/>
            <a:ext cx="2144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Oswald"/>
                <a:ea typeface="Oswald"/>
                <a:cs typeface="Oswald"/>
                <a:sym typeface="Oswald"/>
              </a:rPr>
              <a:t>HoustonVirtual.net</a:t>
            </a:r>
            <a:endParaRPr sz="1900">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highlight>
                  <a:schemeClr val="accent5"/>
                </a:highlight>
                <a:latin typeface="Shadows Into Light"/>
                <a:ea typeface="Shadows Into Light"/>
                <a:cs typeface="Shadows Into Light"/>
                <a:sym typeface="Shadows Into Light"/>
              </a:rPr>
              <a:t>Reminder about Zoom Links </a:t>
            </a:r>
            <a:endParaRPr u="sng">
              <a:highlight>
                <a:schemeClr val="accent5"/>
              </a:highlight>
              <a:latin typeface="Shadows Into Light"/>
              <a:ea typeface="Shadows Into Light"/>
              <a:cs typeface="Shadows Into Light"/>
              <a:sym typeface="Shadows Into Light"/>
            </a:endParaRPr>
          </a:p>
        </p:txBody>
      </p:sp>
      <p:sp>
        <p:nvSpPr>
          <p:cNvPr id="241" name="Google Shape;241;p33"/>
          <p:cNvSpPr txBox="1">
            <a:spLocks noGrp="1"/>
          </p:cNvSpPr>
          <p:nvPr>
            <p:ph type="body" idx="1"/>
          </p:nvPr>
        </p:nvSpPr>
        <p:spPr>
          <a:xfrm>
            <a:off x="346800" y="973025"/>
            <a:ext cx="3586800" cy="3519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100">
                <a:solidFill>
                  <a:srgbClr val="000000"/>
                </a:solidFill>
                <a:latin typeface="Oswald"/>
                <a:ea typeface="Oswald"/>
                <a:cs typeface="Oswald"/>
                <a:sym typeface="Oswald"/>
              </a:rPr>
              <a:t>All zoom links will be located inside of Google Classroom.</a:t>
            </a:r>
            <a:endParaRPr sz="3100">
              <a:solidFill>
                <a:srgbClr val="000000"/>
              </a:solidFill>
              <a:latin typeface="Oswald"/>
              <a:ea typeface="Oswald"/>
              <a:cs typeface="Oswald"/>
              <a:sym typeface="Oswald"/>
            </a:endParaRPr>
          </a:p>
          <a:p>
            <a:pPr marL="457200" lvl="0" indent="-336550" algn="ctr" rtl="0">
              <a:spcBef>
                <a:spcPts val="120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Individual teacher google classroom</a:t>
            </a:r>
            <a:endParaRPr sz="1700">
              <a:solidFill>
                <a:srgbClr val="000000"/>
              </a:solidFill>
              <a:latin typeface="Oswald"/>
              <a:ea typeface="Oswald"/>
              <a:cs typeface="Oswald"/>
              <a:sym typeface="Oswald"/>
            </a:endParaRPr>
          </a:p>
          <a:p>
            <a:pPr marL="457200" lvl="0" indent="-336550" algn="ctr" rtl="0">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Houston Virtual-Middle School </a:t>
            </a:r>
            <a:endParaRPr sz="1700">
              <a:solidFill>
                <a:srgbClr val="000000"/>
              </a:solidFill>
              <a:latin typeface="Oswald"/>
              <a:ea typeface="Oswald"/>
              <a:cs typeface="Oswald"/>
              <a:sym typeface="Oswald"/>
            </a:endParaRPr>
          </a:p>
          <a:p>
            <a:pPr marL="0" lvl="0" indent="0" algn="l" rtl="0">
              <a:spcBef>
                <a:spcPts val="1200"/>
              </a:spcBef>
              <a:spcAft>
                <a:spcPts val="1200"/>
              </a:spcAft>
              <a:buNone/>
            </a:pPr>
            <a:endParaRPr sz="1100">
              <a:latin typeface="Oswald"/>
              <a:ea typeface="Oswald"/>
              <a:cs typeface="Oswald"/>
              <a:sym typeface="Oswald"/>
            </a:endParaRPr>
          </a:p>
        </p:txBody>
      </p:sp>
      <p:pic>
        <p:nvPicPr>
          <p:cNvPr id="242" name="Google Shape;242;p33"/>
          <p:cNvPicPr preferRelativeResize="0"/>
          <p:nvPr/>
        </p:nvPicPr>
        <p:blipFill>
          <a:blip r:embed="rId3">
            <a:alphaModFix/>
          </a:blip>
          <a:stretch>
            <a:fillRect/>
          </a:stretch>
        </p:blipFill>
        <p:spPr>
          <a:xfrm>
            <a:off x="3738500" y="1251725"/>
            <a:ext cx="4905600" cy="34952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311700" y="420025"/>
            <a:ext cx="23778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Infinite Campus </a:t>
            </a:r>
            <a:endParaRPr u="sng">
              <a:latin typeface="Shadows Into Light"/>
              <a:ea typeface="Shadows Into Light"/>
              <a:cs typeface="Shadows Into Light"/>
              <a:sym typeface="Shadows Into Light"/>
            </a:endParaRPr>
          </a:p>
        </p:txBody>
      </p:sp>
      <p:sp>
        <p:nvSpPr>
          <p:cNvPr id="248" name="Google Shape;248;p34"/>
          <p:cNvSpPr txBox="1">
            <a:spLocks noGrp="1"/>
          </p:cNvSpPr>
          <p:nvPr>
            <p:ph type="body" idx="1"/>
          </p:nvPr>
        </p:nvSpPr>
        <p:spPr>
          <a:xfrm>
            <a:off x="311700" y="1315925"/>
            <a:ext cx="8520600" cy="1613100"/>
          </a:xfrm>
          <a:prstGeom prst="rect">
            <a:avLst/>
          </a:prstGeom>
        </p:spPr>
        <p:txBody>
          <a:bodyPr spcFirstLastPara="1" wrap="square" lIns="91425" tIns="91425" rIns="91425" bIns="91425" anchor="t" anchorCtr="0">
            <a:normAutofit/>
          </a:bodyPr>
          <a:lstStyle/>
          <a:p>
            <a:pPr marL="457200" lvl="0" indent="-342900" algn="l" rtl="0">
              <a:spcBef>
                <a:spcPts val="1000"/>
              </a:spcBef>
              <a:spcAft>
                <a:spcPts val="0"/>
              </a:spcAft>
              <a:buClr>
                <a:srgbClr val="000000"/>
              </a:buClr>
              <a:buSzPts val="1800"/>
              <a:buFont typeface="Oswald"/>
              <a:buChar char="★"/>
            </a:pPr>
            <a:r>
              <a:rPr lang="en">
                <a:solidFill>
                  <a:srgbClr val="000000"/>
                </a:solidFill>
                <a:latin typeface="Oswald"/>
                <a:ea typeface="Oswald"/>
                <a:cs typeface="Oswald"/>
                <a:sym typeface="Oswald"/>
              </a:rPr>
              <a:t>All parents should have a parent portal for Infinite Campus. </a:t>
            </a:r>
            <a:endParaRPr>
              <a:solidFill>
                <a:srgbClr val="000000"/>
              </a:solidFill>
              <a:latin typeface="Oswald"/>
              <a:ea typeface="Oswald"/>
              <a:cs typeface="Oswald"/>
              <a:sym typeface="Oswald"/>
            </a:endParaRPr>
          </a:p>
          <a:p>
            <a:pPr marL="457200" lvl="0" indent="-342900" algn="l" rtl="0">
              <a:spcBef>
                <a:spcPts val="1200"/>
              </a:spcBef>
              <a:spcAft>
                <a:spcPts val="0"/>
              </a:spcAft>
              <a:buClr>
                <a:srgbClr val="000000"/>
              </a:buClr>
              <a:buSzPts val="1800"/>
              <a:buFont typeface="Oswald"/>
              <a:buChar char="★"/>
            </a:pPr>
            <a:r>
              <a:rPr lang="en">
                <a:solidFill>
                  <a:srgbClr val="000000"/>
                </a:solidFill>
                <a:latin typeface="Oswald"/>
                <a:ea typeface="Oswald"/>
                <a:cs typeface="Oswald"/>
                <a:sym typeface="Oswald"/>
              </a:rPr>
              <a:t>Please make sure to keep all contact information up to date.</a:t>
            </a:r>
            <a:endParaRPr>
              <a:solidFill>
                <a:srgbClr val="000000"/>
              </a:solidFill>
              <a:latin typeface="Oswald"/>
              <a:ea typeface="Oswald"/>
              <a:cs typeface="Oswald"/>
              <a:sym typeface="Oswald"/>
            </a:endParaRPr>
          </a:p>
          <a:p>
            <a:pPr marL="457200" lvl="0" indent="-342900" algn="l" rtl="0">
              <a:spcBef>
                <a:spcPts val="1000"/>
              </a:spcBef>
              <a:spcAft>
                <a:spcPts val="0"/>
              </a:spcAft>
              <a:buClr>
                <a:srgbClr val="000000"/>
              </a:buClr>
              <a:buSzPts val="1800"/>
              <a:buFont typeface="Oswald"/>
              <a:buChar char="★"/>
            </a:pPr>
            <a:r>
              <a:rPr lang="en">
                <a:solidFill>
                  <a:srgbClr val="000000"/>
                </a:solidFill>
                <a:highlight>
                  <a:srgbClr val="FFFF00"/>
                </a:highlight>
                <a:latin typeface="Oswald"/>
                <a:ea typeface="Oswald"/>
                <a:cs typeface="Oswald"/>
                <a:sym typeface="Oswald"/>
              </a:rPr>
              <a:t>PARENTS FILL OUT PARENT HANDBOOK FORMS INSIDE OF INFINITE CAMPUS.</a:t>
            </a:r>
            <a:r>
              <a:rPr lang="en">
                <a:solidFill>
                  <a:srgbClr val="000000"/>
                </a:solidFill>
                <a:latin typeface="Oswald"/>
                <a:ea typeface="Oswald"/>
                <a:cs typeface="Oswald"/>
                <a:sym typeface="Oswald"/>
              </a:rPr>
              <a:t> </a:t>
            </a:r>
            <a:endParaRPr>
              <a:solidFill>
                <a:srgbClr val="000000"/>
              </a:solidFill>
              <a:highlight>
                <a:srgbClr val="FFFF00"/>
              </a:highlight>
              <a:latin typeface="Oswald"/>
              <a:ea typeface="Oswald"/>
              <a:cs typeface="Oswald"/>
              <a:sym typeface="Oswald"/>
            </a:endParaRPr>
          </a:p>
        </p:txBody>
      </p:sp>
      <p:pic>
        <p:nvPicPr>
          <p:cNvPr id="249" name="Google Shape;249;p34"/>
          <p:cNvPicPr preferRelativeResize="0"/>
          <p:nvPr/>
        </p:nvPicPr>
        <p:blipFill>
          <a:blip r:embed="rId3">
            <a:alphaModFix/>
          </a:blip>
          <a:stretch>
            <a:fillRect/>
          </a:stretch>
        </p:blipFill>
        <p:spPr>
          <a:xfrm>
            <a:off x="2397425" y="2929025"/>
            <a:ext cx="3311174" cy="1784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Shadows Into Light"/>
                <a:ea typeface="Shadows Into Light"/>
                <a:cs typeface="Shadows Into Light"/>
                <a:sym typeface="Shadows Into Light"/>
              </a:rPr>
              <a:t>Grades </a:t>
            </a:r>
            <a:endParaRPr>
              <a:latin typeface="Shadows Into Light"/>
              <a:ea typeface="Shadows Into Light"/>
              <a:cs typeface="Shadows Into Light"/>
              <a:sym typeface="Shadows Into Light"/>
            </a:endParaRPr>
          </a:p>
        </p:txBody>
      </p:sp>
      <p:sp>
        <p:nvSpPr>
          <p:cNvPr id="255" name="Google Shape;255;p35"/>
          <p:cNvSpPr txBox="1">
            <a:spLocks noGrp="1"/>
          </p:cNvSpPr>
          <p:nvPr>
            <p:ph type="body" idx="1"/>
          </p:nvPr>
        </p:nvSpPr>
        <p:spPr>
          <a:xfrm>
            <a:off x="311700" y="1187350"/>
            <a:ext cx="8520600" cy="3339000"/>
          </a:xfrm>
          <a:prstGeom prst="rect">
            <a:avLst/>
          </a:prstGeom>
        </p:spPr>
        <p:txBody>
          <a:bodyPr spcFirstLastPara="1" wrap="square" lIns="91425" tIns="91425" rIns="91425" bIns="91425" anchor="t" anchorCtr="0">
            <a:normAutofit/>
          </a:bodyPr>
          <a:lstStyle/>
          <a:p>
            <a:pPr marL="457200" lvl="0" indent="-342900" algn="l" rtl="0">
              <a:spcBef>
                <a:spcPts val="1000"/>
              </a:spcBef>
              <a:spcAft>
                <a:spcPts val="0"/>
              </a:spcAft>
              <a:buClr>
                <a:srgbClr val="000000"/>
              </a:buClr>
              <a:buSzPts val="1800"/>
              <a:buFont typeface="Oswald"/>
              <a:buChar char="★"/>
            </a:pPr>
            <a:r>
              <a:rPr lang="en">
                <a:solidFill>
                  <a:srgbClr val="000000"/>
                </a:solidFill>
                <a:latin typeface="Oswald"/>
                <a:ea typeface="Oswald"/>
                <a:cs typeface="Oswald"/>
                <a:sym typeface="Oswald"/>
              </a:rPr>
              <a:t>Grades will be posted on the 3rd, 6th, 9th and 18th week of each semester inside of Infinite Campus.</a:t>
            </a:r>
            <a:endParaRPr>
              <a:solidFill>
                <a:srgbClr val="000000"/>
              </a:solidFill>
              <a:latin typeface="Oswald"/>
              <a:ea typeface="Oswald"/>
              <a:cs typeface="Oswald"/>
              <a:sym typeface="Oswald"/>
            </a:endParaRPr>
          </a:p>
          <a:p>
            <a:pPr marL="457200" lvl="0" indent="-342900" algn="l" rtl="0">
              <a:spcBef>
                <a:spcPts val="1000"/>
              </a:spcBef>
              <a:spcAft>
                <a:spcPts val="0"/>
              </a:spcAft>
              <a:buClr>
                <a:srgbClr val="000000"/>
              </a:buClr>
              <a:buSzPts val="1800"/>
              <a:buFont typeface="Oswald"/>
              <a:buChar char="★"/>
            </a:pPr>
            <a:r>
              <a:rPr lang="en">
                <a:solidFill>
                  <a:srgbClr val="000000"/>
                </a:solidFill>
                <a:latin typeface="Oswald"/>
                <a:ea typeface="Oswald"/>
                <a:cs typeface="Oswald"/>
                <a:sym typeface="Oswald"/>
              </a:rPr>
              <a:t>Grade weight distribution will be aligned with the district. </a:t>
            </a:r>
            <a:endParaRPr>
              <a:solidFill>
                <a:srgbClr val="000000"/>
              </a:solidFill>
              <a:latin typeface="Oswald"/>
              <a:ea typeface="Oswald"/>
              <a:cs typeface="Oswald"/>
              <a:sym typeface="Oswald"/>
            </a:endParaRPr>
          </a:p>
          <a:p>
            <a:pPr marL="457200" lvl="0" indent="-342900" algn="l" rtl="0">
              <a:spcBef>
                <a:spcPts val="1000"/>
              </a:spcBef>
              <a:spcAft>
                <a:spcPts val="0"/>
              </a:spcAft>
              <a:buClr>
                <a:srgbClr val="000000"/>
              </a:buClr>
              <a:buSzPts val="1800"/>
              <a:buFont typeface="Oswald"/>
              <a:buChar char="★"/>
            </a:pPr>
            <a:r>
              <a:rPr lang="en">
                <a:solidFill>
                  <a:srgbClr val="000000"/>
                </a:solidFill>
                <a:latin typeface="Oswald"/>
                <a:ea typeface="Oswald"/>
                <a:cs typeface="Oswald"/>
                <a:sym typeface="Oswald"/>
              </a:rPr>
              <a:t>Report cards will be mailed home. </a:t>
            </a:r>
            <a:endParaRPr>
              <a:solidFill>
                <a:srgbClr val="000000"/>
              </a:solidFill>
              <a:latin typeface="Oswald"/>
              <a:ea typeface="Oswald"/>
              <a:cs typeface="Oswald"/>
              <a:sym typeface="Oswald"/>
            </a:endParaRPr>
          </a:p>
          <a:p>
            <a:pPr marL="0" lvl="0" indent="0" algn="l" rtl="0">
              <a:spcBef>
                <a:spcPts val="1000"/>
              </a:spcBef>
              <a:spcAft>
                <a:spcPts val="0"/>
              </a:spcAft>
              <a:buNone/>
            </a:pPr>
            <a:endParaRPr sz="2100">
              <a:solidFill>
                <a:srgbClr val="000000"/>
              </a:solidFill>
              <a:latin typeface="Oswald"/>
              <a:ea typeface="Oswald"/>
              <a:cs typeface="Oswald"/>
              <a:sym typeface="Oswald"/>
            </a:endParaRPr>
          </a:p>
          <a:p>
            <a:pPr marL="0" lvl="0" indent="0" algn="l" rtl="0">
              <a:spcBef>
                <a:spcPts val="0"/>
              </a:spcBef>
              <a:spcAft>
                <a:spcPts val="0"/>
              </a:spcAft>
              <a:buNone/>
            </a:pPr>
            <a:endParaRPr>
              <a:solidFill>
                <a:srgbClr val="000000"/>
              </a:solidFill>
              <a:latin typeface="Oswald"/>
              <a:ea typeface="Oswald"/>
              <a:cs typeface="Oswald"/>
              <a:sym typeface="Oswald"/>
            </a:endParaRPr>
          </a:p>
          <a:p>
            <a:pPr marL="0" lvl="0" indent="0" algn="l" rtl="0">
              <a:spcBef>
                <a:spcPts val="1200"/>
              </a:spcBef>
              <a:spcAft>
                <a:spcPts val="1200"/>
              </a:spcAft>
              <a:buNone/>
            </a:pPr>
            <a:endParaRPr b="1">
              <a:solidFill>
                <a:srgbClr val="000000"/>
              </a:solidFill>
              <a:latin typeface="Oswald"/>
              <a:ea typeface="Oswald"/>
              <a:cs typeface="Oswald"/>
              <a:sym typeface="Oswald"/>
            </a:endParaRPr>
          </a:p>
        </p:txBody>
      </p:sp>
      <p:pic>
        <p:nvPicPr>
          <p:cNvPr id="256" name="Google Shape;256;p35"/>
          <p:cNvPicPr preferRelativeResize="0"/>
          <p:nvPr/>
        </p:nvPicPr>
        <p:blipFill>
          <a:blip r:embed="rId3">
            <a:alphaModFix/>
          </a:blip>
          <a:stretch>
            <a:fillRect/>
          </a:stretch>
        </p:blipFill>
        <p:spPr>
          <a:xfrm>
            <a:off x="3444767" y="3264175"/>
            <a:ext cx="2254452" cy="15193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Shadows Into Light"/>
                <a:ea typeface="Shadows Into Light"/>
                <a:cs typeface="Shadows Into Light"/>
                <a:sym typeface="Shadows Into Light"/>
              </a:rPr>
              <a:t>For additional questions please contact:</a:t>
            </a:r>
            <a:endParaRPr>
              <a:latin typeface="Shadows Into Light"/>
              <a:ea typeface="Shadows Into Light"/>
              <a:cs typeface="Shadows Into Light"/>
              <a:sym typeface="Shadows Into Light"/>
            </a:endParaRPr>
          </a:p>
        </p:txBody>
      </p:sp>
      <p:sp>
        <p:nvSpPr>
          <p:cNvPr id="262" name="Google Shape;262;p36"/>
          <p:cNvSpPr txBox="1">
            <a:spLocks noGrp="1"/>
          </p:cNvSpPr>
          <p:nvPr>
            <p:ph type="body" idx="1"/>
          </p:nvPr>
        </p:nvSpPr>
        <p:spPr>
          <a:xfrm>
            <a:off x="1223975" y="1121600"/>
            <a:ext cx="4669500" cy="1764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solidFill>
                  <a:srgbClr val="202124"/>
                </a:solidFill>
                <a:latin typeface="Oswald"/>
                <a:ea typeface="Oswald"/>
                <a:cs typeface="Oswald"/>
                <a:sym typeface="Oswald"/>
              </a:rPr>
              <a:t>Gracie Barnes </a:t>
            </a:r>
            <a:endParaRPr sz="1700">
              <a:solidFill>
                <a:srgbClr val="202124"/>
              </a:solidFill>
              <a:latin typeface="Oswald"/>
              <a:ea typeface="Oswald"/>
              <a:cs typeface="Oswald"/>
              <a:sym typeface="Oswald"/>
            </a:endParaRPr>
          </a:p>
          <a:p>
            <a:pPr marL="0" lvl="0" indent="0" algn="l" rtl="0">
              <a:lnSpc>
                <a:spcPct val="150000"/>
              </a:lnSpc>
              <a:spcBef>
                <a:spcPts val="0"/>
              </a:spcBef>
              <a:spcAft>
                <a:spcPts val="0"/>
              </a:spcAft>
              <a:buNone/>
            </a:pPr>
            <a:r>
              <a:rPr lang="en" sz="1700">
                <a:solidFill>
                  <a:srgbClr val="000000"/>
                </a:solidFill>
                <a:highlight>
                  <a:srgbClr val="FFFFFF"/>
                </a:highlight>
                <a:latin typeface="Oswald"/>
                <a:ea typeface="Oswald"/>
                <a:cs typeface="Oswald"/>
                <a:sym typeface="Oswald"/>
              </a:rPr>
              <a:t>Assistant Principal of Houston County Virtual Learning</a:t>
            </a:r>
            <a:endParaRPr sz="1700">
              <a:solidFill>
                <a:srgbClr val="202124"/>
              </a:solidFill>
              <a:latin typeface="Oswald"/>
              <a:ea typeface="Oswald"/>
              <a:cs typeface="Oswald"/>
              <a:sym typeface="Oswald"/>
            </a:endParaRPr>
          </a:p>
          <a:p>
            <a:pPr marL="0" lvl="0" indent="0" algn="l" rtl="0">
              <a:lnSpc>
                <a:spcPct val="150000"/>
              </a:lnSpc>
              <a:spcBef>
                <a:spcPts val="0"/>
              </a:spcBef>
              <a:spcAft>
                <a:spcPts val="0"/>
              </a:spcAft>
              <a:buNone/>
            </a:pPr>
            <a:r>
              <a:rPr lang="en" sz="1700">
                <a:solidFill>
                  <a:schemeClr val="accent4"/>
                </a:solidFill>
                <a:latin typeface="Oswald"/>
                <a:ea typeface="Oswald"/>
                <a:cs typeface="Oswald"/>
                <a:sym typeface="Oswald"/>
              </a:rPr>
              <a:t>G</a:t>
            </a:r>
            <a:r>
              <a:rPr lang="en" sz="1700">
                <a:solidFill>
                  <a:schemeClr val="accent4"/>
                </a:solidFill>
                <a:uFill>
                  <a:noFill/>
                </a:uFill>
                <a:latin typeface="Oswald"/>
                <a:ea typeface="Oswald"/>
                <a:cs typeface="Oswald"/>
                <a:sym typeface="Oswald"/>
                <a:hlinkClick r:id="rId3">
                  <a:extLst>
                    <a:ext uri="{A12FA001-AC4F-418D-AE19-62706E023703}">
                      <ahyp:hlinkClr xmlns:ahyp="http://schemas.microsoft.com/office/drawing/2018/hyperlinkcolor" val="tx"/>
                    </a:ext>
                  </a:extLst>
                </a:hlinkClick>
              </a:rPr>
              <a:t>racie.barnes@hcbe.net</a:t>
            </a:r>
            <a:endParaRPr sz="1700">
              <a:solidFill>
                <a:schemeClr val="accent4"/>
              </a:solidFill>
              <a:latin typeface="Oswald"/>
              <a:ea typeface="Oswald"/>
              <a:cs typeface="Oswald"/>
              <a:sym typeface="Oswald"/>
            </a:endParaRPr>
          </a:p>
          <a:p>
            <a:pPr marL="0" lvl="0" indent="0" algn="l" rtl="0">
              <a:lnSpc>
                <a:spcPct val="150000"/>
              </a:lnSpc>
              <a:spcBef>
                <a:spcPts val="0"/>
              </a:spcBef>
              <a:spcAft>
                <a:spcPts val="0"/>
              </a:spcAft>
              <a:buNone/>
            </a:pPr>
            <a:r>
              <a:rPr lang="en" sz="1700">
                <a:solidFill>
                  <a:schemeClr val="accent4"/>
                </a:solidFill>
                <a:latin typeface="Oswald"/>
                <a:ea typeface="Oswald"/>
                <a:cs typeface="Oswald"/>
                <a:sym typeface="Oswald"/>
              </a:rPr>
              <a:t>215-8920 ex. 4406</a:t>
            </a:r>
            <a:endParaRPr sz="1700">
              <a:solidFill>
                <a:schemeClr val="accent4"/>
              </a:solidFill>
              <a:latin typeface="Oswald"/>
              <a:ea typeface="Oswald"/>
              <a:cs typeface="Oswald"/>
              <a:sym typeface="Oswald"/>
            </a:endParaRPr>
          </a:p>
          <a:p>
            <a:pPr marL="0" lvl="0" indent="0" algn="l" rtl="0">
              <a:lnSpc>
                <a:spcPct val="95000"/>
              </a:lnSpc>
              <a:spcBef>
                <a:spcPts val="0"/>
              </a:spcBef>
              <a:spcAft>
                <a:spcPts val="1200"/>
              </a:spcAft>
              <a:buNone/>
            </a:pP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None/>
            </a:pPr>
            <a:r>
              <a:rPr lang="en" sz="2466" u="sng">
                <a:latin typeface="Shadows Into Light"/>
                <a:ea typeface="Shadows Into Light"/>
                <a:cs typeface="Shadows Into Light"/>
                <a:sym typeface="Shadows Into Light"/>
              </a:rPr>
              <a:t>Houston Virtual Overview</a:t>
            </a:r>
            <a:endParaRPr sz="3666" u="sng">
              <a:latin typeface="Shadows Into Light"/>
              <a:ea typeface="Shadows Into Light"/>
              <a:cs typeface="Shadows Into Light"/>
              <a:sym typeface="Shadows Into Light"/>
            </a:endParaRPr>
          </a:p>
        </p:txBody>
      </p:sp>
      <p:sp>
        <p:nvSpPr>
          <p:cNvPr id="96" name="Google Shape;96;p14"/>
          <p:cNvSpPr txBox="1">
            <a:spLocks noGrp="1"/>
          </p:cNvSpPr>
          <p:nvPr>
            <p:ph type="body" idx="1"/>
          </p:nvPr>
        </p:nvSpPr>
        <p:spPr>
          <a:xfrm>
            <a:off x="311700" y="1491825"/>
            <a:ext cx="8673600" cy="1851300"/>
          </a:xfrm>
          <a:prstGeom prst="rect">
            <a:avLst/>
          </a:prstGeom>
        </p:spPr>
        <p:txBody>
          <a:bodyPr spcFirstLastPara="1" wrap="square" lIns="91425" tIns="91425" rIns="91425" bIns="91425" anchor="t" anchorCtr="0">
            <a:normAutofit/>
          </a:bodyPr>
          <a:lstStyle/>
          <a:p>
            <a:pPr marL="457200" lvl="0" indent="-336550" algn="l" rtl="0">
              <a:spcBef>
                <a:spcPts val="1200"/>
              </a:spcBef>
              <a:spcAft>
                <a:spcPts val="0"/>
              </a:spcAft>
              <a:buSzPts val="1700"/>
              <a:buFont typeface="Oswald"/>
              <a:buChar char="★"/>
            </a:pPr>
            <a:r>
              <a:rPr lang="en" sz="1700">
                <a:latin typeface="Oswald"/>
                <a:ea typeface="Oswald"/>
                <a:cs typeface="Oswald"/>
                <a:sym typeface="Oswald"/>
              </a:rPr>
              <a:t>Virtual Learning is offered through Houston Virtual  to Houston County School System students.</a:t>
            </a:r>
            <a:endParaRPr sz="1700">
              <a:latin typeface="Oswald"/>
              <a:ea typeface="Oswald"/>
              <a:cs typeface="Oswald"/>
              <a:sym typeface="Oswald"/>
            </a:endParaRPr>
          </a:p>
          <a:p>
            <a:pPr marL="457200" lvl="0" indent="0" algn="l" rtl="0">
              <a:spcBef>
                <a:spcPts val="1200"/>
              </a:spcBef>
              <a:spcAft>
                <a:spcPts val="0"/>
              </a:spcAft>
              <a:buNone/>
            </a:pPr>
            <a:endParaRPr sz="1700">
              <a:latin typeface="Oswald"/>
              <a:ea typeface="Oswald"/>
              <a:cs typeface="Oswald"/>
              <a:sym typeface="Oswald"/>
            </a:endParaRPr>
          </a:p>
          <a:p>
            <a:pPr marL="457200" lvl="0" indent="-336550" algn="l" rtl="0">
              <a:spcBef>
                <a:spcPts val="1200"/>
              </a:spcBef>
              <a:spcAft>
                <a:spcPts val="0"/>
              </a:spcAft>
              <a:buSzPts val="1700"/>
              <a:buFont typeface="Oswald"/>
              <a:buChar char="★"/>
            </a:pPr>
            <a:r>
              <a:rPr lang="en" sz="1700">
                <a:latin typeface="Oswald"/>
                <a:ea typeface="Oswald"/>
                <a:cs typeface="Oswald"/>
                <a:sym typeface="Oswald"/>
              </a:rPr>
              <a:t>Middle school virtual learning students and teachers (grades 6-8) will utilize Google Classroom, video conferencing via Zoom, and the Apex digital learning program. </a:t>
            </a:r>
            <a:endParaRPr sz="1700">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311700" y="20102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Student Expectations </a:t>
            </a:r>
            <a:endParaRPr u="sng">
              <a:latin typeface="Shadows Into Light"/>
              <a:ea typeface="Shadows Into Light"/>
              <a:cs typeface="Shadows Into Light"/>
              <a:sym typeface="Shadows Into Light"/>
            </a:endParaRPr>
          </a:p>
        </p:txBody>
      </p:sp>
      <p:sp>
        <p:nvSpPr>
          <p:cNvPr id="102" name="Google Shape;102;p15"/>
          <p:cNvSpPr txBox="1">
            <a:spLocks noGrp="1"/>
          </p:cNvSpPr>
          <p:nvPr>
            <p:ph type="body" idx="1"/>
          </p:nvPr>
        </p:nvSpPr>
        <p:spPr>
          <a:xfrm>
            <a:off x="329250" y="1135750"/>
            <a:ext cx="8520600" cy="3339000"/>
          </a:xfrm>
          <a:prstGeom prst="rect">
            <a:avLst/>
          </a:prstGeom>
        </p:spPr>
        <p:txBody>
          <a:bodyPr spcFirstLastPara="1" wrap="square" lIns="91425" tIns="91425" rIns="91425" bIns="91425" anchor="t" anchorCtr="0">
            <a:normAutofit lnSpcReduction="20000"/>
          </a:bodyPr>
          <a:lstStyle/>
          <a:p>
            <a:pPr marL="457200" lvl="0" indent="-317500" algn="l" rtl="0">
              <a:lnSpc>
                <a:spcPct val="150000"/>
              </a:lnSpc>
              <a:spcBef>
                <a:spcPts val="0"/>
              </a:spcBef>
              <a:spcAft>
                <a:spcPts val="0"/>
              </a:spcAft>
              <a:buClr>
                <a:srgbClr val="000000"/>
              </a:buClr>
              <a:buSzPts val="1400"/>
              <a:buFont typeface="Oswald"/>
              <a:buChar char="★"/>
            </a:pPr>
            <a:r>
              <a:rPr lang="en" sz="1400">
                <a:solidFill>
                  <a:srgbClr val="000000"/>
                </a:solidFill>
                <a:latin typeface="Oswald"/>
                <a:ea typeface="Oswald"/>
                <a:cs typeface="Oswald"/>
                <a:sym typeface="Oswald"/>
              </a:rPr>
              <a:t>Maintain appropriate course progress.</a:t>
            </a:r>
            <a:endParaRPr sz="1400">
              <a:solidFill>
                <a:srgbClr val="000000"/>
              </a:solidFill>
              <a:latin typeface="Oswald"/>
              <a:ea typeface="Oswald"/>
              <a:cs typeface="Oswald"/>
              <a:sym typeface="Oswald"/>
            </a:endParaRPr>
          </a:p>
          <a:p>
            <a:pPr marL="457200" lvl="0" indent="-317500" algn="l" rtl="0">
              <a:lnSpc>
                <a:spcPct val="150000"/>
              </a:lnSpc>
              <a:spcBef>
                <a:spcPts val="0"/>
              </a:spcBef>
              <a:spcAft>
                <a:spcPts val="0"/>
              </a:spcAft>
              <a:buClr>
                <a:srgbClr val="000000"/>
              </a:buClr>
              <a:buSzPts val="1400"/>
              <a:buFont typeface="Oswald"/>
              <a:buChar char="★"/>
            </a:pPr>
            <a:r>
              <a:rPr lang="en" sz="1400">
                <a:solidFill>
                  <a:srgbClr val="000000"/>
                </a:solidFill>
                <a:latin typeface="Oswald"/>
                <a:ea typeface="Oswald"/>
                <a:cs typeface="Oswald"/>
                <a:sym typeface="Oswald"/>
              </a:rPr>
              <a:t>Attend all scheduled Zoom meetings.</a:t>
            </a:r>
            <a:endParaRPr sz="1400">
              <a:solidFill>
                <a:srgbClr val="000000"/>
              </a:solidFill>
              <a:latin typeface="Oswald"/>
              <a:ea typeface="Oswald"/>
              <a:cs typeface="Oswald"/>
              <a:sym typeface="Oswald"/>
            </a:endParaRPr>
          </a:p>
          <a:p>
            <a:pPr marL="457200" lvl="0" indent="-317500" algn="l" rtl="0">
              <a:lnSpc>
                <a:spcPct val="150000"/>
              </a:lnSpc>
              <a:spcBef>
                <a:spcPts val="0"/>
              </a:spcBef>
              <a:spcAft>
                <a:spcPts val="0"/>
              </a:spcAft>
              <a:buClr>
                <a:srgbClr val="000000"/>
              </a:buClr>
              <a:buSzPts val="1400"/>
              <a:buFont typeface="Oswald"/>
              <a:buChar char="★"/>
            </a:pPr>
            <a:r>
              <a:rPr lang="en" sz="1400">
                <a:solidFill>
                  <a:srgbClr val="000000"/>
                </a:solidFill>
                <a:latin typeface="Oswald"/>
                <a:ea typeface="Oswald"/>
                <a:cs typeface="Oswald"/>
                <a:sym typeface="Oswald"/>
              </a:rPr>
              <a:t>Maintain a passing grade in all course</a:t>
            </a:r>
            <a:endParaRPr sz="1400">
              <a:solidFill>
                <a:srgbClr val="000000"/>
              </a:solidFill>
              <a:latin typeface="Oswald"/>
              <a:ea typeface="Oswald"/>
              <a:cs typeface="Oswald"/>
              <a:sym typeface="Oswald"/>
            </a:endParaRPr>
          </a:p>
          <a:p>
            <a:pPr marL="914400" lvl="1" indent="-317500" algn="l" rtl="0">
              <a:lnSpc>
                <a:spcPct val="150000"/>
              </a:lnSpc>
              <a:spcBef>
                <a:spcPts val="0"/>
              </a:spcBef>
              <a:spcAft>
                <a:spcPts val="0"/>
              </a:spcAft>
              <a:buClr>
                <a:srgbClr val="000000"/>
              </a:buClr>
              <a:buSzPts val="1400"/>
              <a:buFont typeface="Oswald"/>
              <a:buChar char="○"/>
            </a:pPr>
            <a:r>
              <a:rPr lang="en">
                <a:solidFill>
                  <a:srgbClr val="000000"/>
                </a:solidFill>
                <a:latin typeface="Oswald"/>
                <a:ea typeface="Oswald"/>
                <a:cs typeface="Oswald"/>
                <a:sym typeface="Oswald"/>
              </a:rPr>
              <a:t>Attend support/tutoring sessions as needed</a:t>
            </a:r>
            <a:endParaRPr sz="1400">
              <a:solidFill>
                <a:srgbClr val="000000"/>
              </a:solidFill>
              <a:latin typeface="Oswald"/>
              <a:ea typeface="Oswald"/>
              <a:cs typeface="Oswald"/>
              <a:sym typeface="Oswald"/>
            </a:endParaRPr>
          </a:p>
          <a:p>
            <a:pPr marL="457200" lvl="0" indent="-317500" algn="l" rtl="0">
              <a:lnSpc>
                <a:spcPct val="150000"/>
              </a:lnSpc>
              <a:spcBef>
                <a:spcPts val="0"/>
              </a:spcBef>
              <a:spcAft>
                <a:spcPts val="0"/>
              </a:spcAft>
              <a:buClr>
                <a:srgbClr val="000000"/>
              </a:buClr>
              <a:buSzPts val="1400"/>
              <a:buFont typeface="Oswald"/>
              <a:buChar char="★"/>
            </a:pPr>
            <a:r>
              <a:rPr lang="en" sz="1400">
                <a:solidFill>
                  <a:srgbClr val="000000"/>
                </a:solidFill>
                <a:latin typeface="Oswald"/>
                <a:ea typeface="Oswald"/>
                <a:cs typeface="Oswald"/>
                <a:sym typeface="Oswald"/>
              </a:rPr>
              <a:t>Must log-in and complete assignments daily.</a:t>
            </a:r>
            <a:endParaRPr sz="1400">
              <a:solidFill>
                <a:srgbClr val="000000"/>
              </a:solidFill>
              <a:latin typeface="Oswald"/>
              <a:ea typeface="Oswald"/>
              <a:cs typeface="Oswald"/>
              <a:sym typeface="Oswald"/>
            </a:endParaRPr>
          </a:p>
          <a:p>
            <a:pPr marL="914400" lvl="1" indent="-317500" algn="l" rtl="0">
              <a:lnSpc>
                <a:spcPct val="150000"/>
              </a:lnSpc>
              <a:spcBef>
                <a:spcPts val="0"/>
              </a:spcBef>
              <a:spcAft>
                <a:spcPts val="0"/>
              </a:spcAft>
              <a:buClr>
                <a:srgbClr val="000000"/>
              </a:buClr>
              <a:buSzPts val="1400"/>
              <a:buFont typeface="Oswald"/>
              <a:buChar char="○"/>
            </a:pPr>
            <a:r>
              <a:rPr lang="en">
                <a:solidFill>
                  <a:srgbClr val="000000"/>
                </a:solidFill>
                <a:latin typeface="Oswald"/>
                <a:ea typeface="Oswald"/>
                <a:cs typeface="Oswald"/>
                <a:sym typeface="Oswald"/>
              </a:rPr>
              <a:t>Please follow the sample student schedule as needed</a:t>
            </a:r>
            <a:endParaRPr sz="1400">
              <a:solidFill>
                <a:srgbClr val="000000"/>
              </a:solidFill>
              <a:latin typeface="Oswald"/>
              <a:ea typeface="Oswald"/>
              <a:cs typeface="Oswald"/>
              <a:sym typeface="Oswald"/>
            </a:endParaRPr>
          </a:p>
          <a:p>
            <a:pPr marL="457200" lvl="0" indent="-317500" algn="l" rtl="0">
              <a:lnSpc>
                <a:spcPct val="150000"/>
              </a:lnSpc>
              <a:spcBef>
                <a:spcPts val="0"/>
              </a:spcBef>
              <a:spcAft>
                <a:spcPts val="0"/>
              </a:spcAft>
              <a:buClr>
                <a:srgbClr val="000000"/>
              </a:buClr>
              <a:buSzPts val="1400"/>
              <a:buFont typeface="Oswald"/>
              <a:buChar char="★"/>
            </a:pPr>
            <a:r>
              <a:rPr lang="en" sz="1400">
                <a:solidFill>
                  <a:srgbClr val="000000"/>
                </a:solidFill>
                <a:latin typeface="Oswald"/>
                <a:ea typeface="Oswald"/>
                <a:cs typeface="Oswald"/>
                <a:sym typeface="Oswald"/>
              </a:rPr>
              <a:t>Check messages daily and respond to teachers in a timely manner. </a:t>
            </a:r>
            <a:endParaRPr sz="1400">
              <a:solidFill>
                <a:srgbClr val="000000"/>
              </a:solidFill>
              <a:latin typeface="Oswald"/>
              <a:ea typeface="Oswald"/>
              <a:cs typeface="Oswald"/>
              <a:sym typeface="Oswald"/>
            </a:endParaRPr>
          </a:p>
          <a:p>
            <a:pPr marL="457200" lvl="0" indent="-317500" algn="l" rtl="0">
              <a:lnSpc>
                <a:spcPct val="150000"/>
              </a:lnSpc>
              <a:spcBef>
                <a:spcPts val="0"/>
              </a:spcBef>
              <a:spcAft>
                <a:spcPts val="0"/>
              </a:spcAft>
              <a:buClr>
                <a:srgbClr val="000000"/>
              </a:buClr>
              <a:buSzPts val="1400"/>
              <a:buFont typeface="Oswald"/>
              <a:buChar char="★"/>
            </a:pPr>
            <a:r>
              <a:rPr lang="en" sz="1400">
                <a:solidFill>
                  <a:srgbClr val="000000"/>
                </a:solidFill>
                <a:latin typeface="Oswald"/>
                <a:ea typeface="Oswald"/>
                <a:cs typeface="Oswald"/>
                <a:sym typeface="Oswald"/>
              </a:rPr>
              <a:t>Correspondences between student and teacher will be respectful. </a:t>
            </a:r>
            <a:endParaRPr sz="1400">
              <a:solidFill>
                <a:srgbClr val="000000"/>
              </a:solidFill>
              <a:latin typeface="Oswald"/>
              <a:ea typeface="Oswald"/>
              <a:cs typeface="Oswald"/>
              <a:sym typeface="Oswald"/>
            </a:endParaRPr>
          </a:p>
          <a:p>
            <a:pPr marL="457200" lvl="0" indent="0" algn="l" rtl="0">
              <a:lnSpc>
                <a:spcPct val="150000"/>
              </a:lnSpc>
              <a:spcBef>
                <a:spcPts val="0"/>
              </a:spcBef>
              <a:spcAft>
                <a:spcPts val="0"/>
              </a:spcAft>
              <a:buNone/>
            </a:pPr>
            <a:endParaRPr sz="1400">
              <a:solidFill>
                <a:srgbClr val="000000"/>
              </a:solidFill>
              <a:latin typeface="Oswald"/>
              <a:ea typeface="Oswald"/>
              <a:cs typeface="Oswald"/>
              <a:sym typeface="Oswald"/>
            </a:endParaRPr>
          </a:p>
          <a:p>
            <a:pPr marL="457200" lvl="0" indent="0" algn="l" rtl="0">
              <a:lnSpc>
                <a:spcPct val="150000"/>
              </a:lnSpc>
              <a:spcBef>
                <a:spcPts val="0"/>
              </a:spcBef>
              <a:spcAft>
                <a:spcPts val="0"/>
              </a:spcAft>
              <a:buNone/>
            </a:pPr>
            <a:endParaRPr sz="1600">
              <a:solidFill>
                <a:srgbClr val="000000"/>
              </a:solidFill>
              <a:latin typeface="Oswald"/>
              <a:ea typeface="Oswald"/>
              <a:cs typeface="Oswald"/>
              <a:sym typeface="Oswald"/>
            </a:endParaRPr>
          </a:p>
          <a:p>
            <a:pPr marL="0" lvl="0" indent="0" algn="l" rtl="0">
              <a:spcBef>
                <a:spcPts val="0"/>
              </a:spcBef>
              <a:spcAft>
                <a:spcPts val="1200"/>
              </a:spcAft>
              <a:buNone/>
            </a:pPr>
            <a:r>
              <a:rPr lang="en" sz="1600" i="1">
                <a:solidFill>
                  <a:schemeClr val="dk1"/>
                </a:solidFill>
                <a:latin typeface="Shadows Into Light"/>
                <a:ea typeface="Shadows Into Light"/>
                <a:cs typeface="Shadows Into Light"/>
                <a:sym typeface="Shadows Into Light"/>
              </a:rPr>
              <a:t>*Classroom teachers may have additional rules and expectations in place.</a:t>
            </a:r>
            <a:endParaRPr sz="1600">
              <a:solidFill>
                <a:srgbClr val="000000"/>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311700" y="20102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Parent Expectations </a:t>
            </a:r>
            <a:endParaRPr u="sng">
              <a:latin typeface="Shadows Into Light"/>
              <a:ea typeface="Shadows Into Light"/>
              <a:cs typeface="Shadows Into Light"/>
              <a:sym typeface="Shadows Into Light"/>
            </a:endParaRPr>
          </a:p>
        </p:txBody>
      </p:sp>
      <p:sp>
        <p:nvSpPr>
          <p:cNvPr id="108" name="Google Shape;108;p16"/>
          <p:cNvSpPr txBox="1">
            <a:spLocks noGrp="1"/>
          </p:cNvSpPr>
          <p:nvPr>
            <p:ph type="body" idx="1"/>
          </p:nvPr>
        </p:nvSpPr>
        <p:spPr>
          <a:xfrm>
            <a:off x="329250" y="1135750"/>
            <a:ext cx="8520600" cy="3339000"/>
          </a:xfrm>
          <a:prstGeom prst="rect">
            <a:avLst/>
          </a:prstGeom>
        </p:spPr>
        <p:txBody>
          <a:bodyPr spcFirstLastPara="1" wrap="square" lIns="91425" tIns="91425" rIns="91425" bIns="91425" anchor="t" anchorCtr="0">
            <a:normAutofit/>
          </a:bodyPr>
          <a:lstStyle/>
          <a:p>
            <a:pPr marL="457200" lvl="0" indent="-317500" algn="l" rtl="0">
              <a:lnSpc>
                <a:spcPct val="150000"/>
              </a:lnSpc>
              <a:spcBef>
                <a:spcPts val="0"/>
              </a:spcBef>
              <a:spcAft>
                <a:spcPts val="0"/>
              </a:spcAft>
              <a:buClr>
                <a:srgbClr val="000000"/>
              </a:buClr>
              <a:buSzPts val="1400"/>
              <a:buFont typeface="Oswald"/>
              <a:buChar char="★"/>
            </a:pPr>
            <a:r>
              <a:rPr lang="en" sz="1400">
                <a:solidFill>
                  <a:srgbClr val="000000"/>
                </a:solidFill>
                <a:latin typeface="Oswald"/>
                <a:ea typeface="Oswald"/>
                <a:cs typeface="Oswald"/>
                <a:sym typeface="Oswald"/>
              </a:rPr>
              <a:t>Review the weekly report from Apex.</a:t>
            </a:r>
            <a:endParaRPr sz="1400">
              <a:solidFill>
                <a:srgbClr val="000000"/>
              </a:solidFill>
              <a:latin typeface="Oswald"/>
              <a:ea typeface="Oswald"/>
              <a:cs typeface="Oswald"/>
              <a:sym typeface="Oswald"/>
            </a:endParaRPr>
          </a:p>
          <a:p>
            <a:pPr marL="457200" lvl="0" indent="-317500" algn="l" rtl="0">
              <a:lnSpc>
                <a:spcPct val="150000"/>
              </a:lnSpc>
              <a:spcBef>
                <a:spcPts val="0"/>
              </a:spcBef>
              <a:spcAft>
                <a:spcPts val="0"/>
              </a:spcAft>
              <a:buClr>
                <a:srgbClr val="000000"/>
              </a:buClr>
              <a:buSzPts val="1400"/>
              <a:buFont typeface="Oswald"/>
              <a:buChar char="★"/>
            </a:pPr>
            <a:r>
              <a:rPr lang="en" sz="1400">
                <a:solidFill>
                  <a:srgbClr val="000000"/>
                </a:solidFill>
                <a:latin typeface="Oswald"/>
                <a:ea typeface="Oswald"/>
                <a:cs typeface="Oswald"/>
                <a:sym typeface="Oswald"/>
              </a:rPr>
              <a:t>Email any concerns to teacher(s).</a:t>
            </a:r>
            <a:endParaRPr sz="1400">
              <a:solidFill>
                <a:srgbClr val="000000"/>
              </a:solidFill>
              <a:latin typeface="Oswald"/>
              <a:ea typeface="Oswald"/>
              <a:cs typeface="Oswald"/>
              <a:sym typeface="Oswald"/>
            </a:endParaRPr>
          </a:p>
          <a:p>
            <a:pPr marL="457200" lvl="0" indent="-317500" algn="l" rtl="0">
              <a:lnSpc>
                <a:spcPct val="150000"/>
              </a:lnSpc>
              <a:spcBef>
                <a:spcPts val="0"/>
              </a:spcBef>
              <a:spcAft>
                <a:spcPts val="0"/>
              </a:spcAft>
              <a:buClr>
                <a:srgbClr val="000000"/>
              </a:buClr>
              <a:buSzPts val="1400"/>
              <a:buFont typeface="Oswald"/>
              <a:buChar char="★"/>
            </a:pPr>
            <a:r>
              <a:rPr lang="en" sz="1400">
                <a:solidFill>
                  <a:srgbClr val="000000"/>
                </a:solidFill>
                <a:latin typeface="Oswald"/>
                <a:ea typeface="Oswald"/>
                <a:cs typeface="Oswald"/>
                <a:sym typeface="Oswald"/>
              </a:rPr>
              <a:t>Report any expected long term absence to Kim Green (kimberly.green@hcbe.net) </a:t>
            </a:r>
            <a:endParaRPr sz="1400">
              <a:solidFill>
                <a:srgbClr val="000000"/>
              </a:solidFill>
              <a:latin typeface="Oswald"/>
              <a:ea typeface="Oswald"/>
              <a:cs typeface="Oswald"/>
              <a:sym typeface="Oswald"/>
            </a:endParaRPr>
          </a:p>
          <a:p>
            <a:pPr marL="457200" lvl="0" indent="-317500" algn="l" rtl="0">
              <a:lnSpc>
                <a:spcPct val="150000"/>
              </a:lnSpc>
              <a:spcBef>
                <a:spcPts val="0"/>
              </a:spcBef>
              <a:spcAft>
                <a:spcPts val="0"/>
              </a:spcAft>
              <a:buClr>
                <a:srgbClr val="000000"/>
              </a:buClr>
              <a:buSzPts val="1400"/>
              <a:buFont typeface="Oswald"/>
              <a:buChar char="★"/>
            </a:pPr>
            <a:r>
              <a:rPr lang="en" sz="1400">
                <a:solidFill>
                  <a:srgbClr val="000000"/>
                </a:solidFill>
                <a:latin typeface="Oswald"/>
                <a:ea typeface="Oswald"/>
                <a:cs typeface="Oswald"/>
                <a:sym typeface="Oswald"/>
              </a:rPr>
              <a:t>Report any changes in address and phone numbers promptly to central registration office. </a:t>
            </a:r>
            <a:endParaRPr sz="1400">
              <a:solidFill>
                <a:srgbClr val="000000"/>
              </a:solidFill>
              <a:latin typeface="Oswald"/>
              <a:ea typeface="Oswald"/>
              <a:cs typeface="Oswald"/>
              <a:sym typeface="Oswald"/>
            </a:endParaRPr>
          </a:p>
          <a:p>
            <a:pPr marL="457200" lvl="0" indent="0" algn="l" rtl="0">
              <a:lnSpc>
                <a:spcPct val="150000"/>
              </a:lnSpc>
              <a:spcBef>
                <a:spcPts val="0"/>
              </a:spcBef>
              <a:spcAft>
                <a:spcPts val="0"/>
              </a:spcAft>
              <a:buNone/>
            </a:pPr>
            <a:endParaRPr sz="1600">
              <a:solidFill>
                <a:srgbClr val="000000"/>
              </a:solidFill>
              <a:latin typeface="Oswald"/>
              <a:ea typeface="Oswald"/>
              <a:cs typeface="Oswald"/>
              <a:sym typeface="Oswald"/>
            </a:endParaRPr>
          </a:p>
          <a:p>
            <a:pPr marL="0" lvl="0" indent="0" algn="ctr" rtl="0">
              <a:spcBef>
                <a:spcPts val="0"/>
              </a:spcBef>
              <a:spcAft>
                <a:spcPts val="1200"/>
              </a:spcAft>
              <a:buNone/>
            </a:pPr>
            <a:r>
              <a:rPr lang="en" sz="2100" i="1">
                <a:solidFill>
                  <a:schemeClr val="dk1"/>
                </a:solidFill>
                <a:latin typeface="Shadows Into Light"/>
                <a:ea typeface="Shadows Into Light"/>
                <a:cs typeface="Shadows Into Light"/>
                <a:sym typeface="Shadows Into Light"/>
              </a:rPr>
              <a:t>*It is important to have parental support to help students achieve academic success. </a:t>
            </a:r>
            <a:endParaRPr sz="2100">
              <a:solidFill>
                <a:srgbClr val="000000"/>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311700" y="987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00" u="sng">
                <a:latin typeface="Shadows Into Light"/>
                <a:ea typeface="Shadows Into Light"/>
                <a:cs typeface="Shadows Into Light"/>
                <a:sym typeface="Shadows Into Light"/>
              </a:rPr>
              <a:t>Assessments</a:t>
            </a:r>
            <a:r>
              <a:rPr lang="en" sz="2900">
                <a:latin typeface="Shadows Into Light"/>
                <a:ea typeface="Shadows Into Light"/>
                <a:cs typeface="Shadows Into Light"/>
                <a:sym typeface="Shadows Into Light"/>
              </a:rPr>
              <a:t> </a:t>
            </a:r>
            <a:endParaRPr sz="2900">
              <a:latin typeface="Shadows Into Light"/>
              <a:ea typeface="Shadows Into Light"/>
              <a:cs typeface="Shadows Into Light"/>
              <a:sym typeface="Shadows Into Light"/>
            </a:endParaRPr>
          </a:p>
        </p:txBody>
      </p:sp>
      <p:sp>
        <p:nvSpPr>
          <p:cNvPr id="114" name="Google Shape;114;p17"/>
          <p:cNvSpPr txBox="1">
            <a:spLocks noGrp="1"/>
          </p:cNvSpPr>
          <p:nvPr>
            <p:ph type="body" idx="1"/>
          </p:nvPr>
        </p:nvSpPr>
        <p:spPr>
          <a:xfrm>
            <a:off x="346800" y="973025"/>
            <a:ext cx="35829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00">
                <a:solidFill>
                  <a:srgbClr val="414142"/>
                </a:solidFill>
                <a:highlight>
                  <a:srgbClr val="FFFFFF"/>
                </a:highlight>
                <a:latin typeface="Economica"/>
                <a:ea typeface="Economica"/>
                <a:cs typeface="Economica"/>
                <a:sym typeface="Economica"/>
              </a:rPr>
              <a:t>NWEA is a research-based, not-for-profit organization that supports students and educators worldwide by creating assessment solutions that precisely measure growth and proficiency—and provide insights to help tailor instruction. </a:t>
            </a:r>
            <a:endParaRPr sz="1300">
              <a:solidFill>
                <a:srgbClr val="414142"/>
              </a:solidFill>
              <a:highlight>
                <a:srgbClr val="FFFFFF"/>
              </a:highlight>
              <a:latin typeface="Economica"/>
              <a:ea typeface="Economica"/>
              <a:cs typeface="Economica"/>
              <a:sym typeface="Economica"/>
            </a:endParaRPr>
          </a:p>
          <a:p>
            <a:pPr marL="0" lvl="0" indent="0" algn="l" rtl="0">
              <a:spcBef>
                <a:spcPts val="1200"/>
              </a:spcBef>
              <a:spcAft>
                <a:spcPts val="0"/>
              </a:spcAft>
              <a:buNone/>
            </a:pPr>
            <a:endParaRPr sz="1200">
              <a:solidFill>
                <a:srgbClr val="414142"/>
              </a:solidFill>
              <a:highlight>
                <a:srgbClr val="FFFFFF"/>
              </a:highlight>
              <a:latin typeface="Arial"/>
              <a:ea typeface="Arial"/>
              <a:cs typeface="Arial"/>
              <a:sym typeface="Arial"/>
            </a:endParaRPr>
          </a:p>
          <a:p>
            <a:pPr marL="457200" lvl="0" indent="-304800" algn="l" rtl="0">
              <a:spcBef>
                <a:spcPts val="1200"/>
              </a:spcBef>
              <a:spcAft>
                <a:spcPts val="0"/>
              </a:spcAft>
              <a:buClr>
                <a:srgbClr val="414142"/>
              </a:buClr>
              <a:buSzPts val="1200"/>
              <a:buFont typeface="Oswald"/>
              <a:buChar char="❏"/>
            </a:pPr>
            <a:r>
              <a:rPr lang="en" sz="1200">
                <a:solidFill>
                  <a:srgbClr val="414142"/>
                </a:solidFill>
                <a:highlight>
                  <a:srgbClr val="FFFFFF"/>
                </a:highlight>
                <a:latin typeface="Oswald"/>
                <a:ea typeface="Oswald"/>
                <a:cs typeface="Oswald"/>
                <a:sym typeface="Oswald"/>
              </a:rPr>
              <a:t>Administered fall, winter and spring</a:t>
            </a:r>
            <a:endParaRPr sz="1200">
              <a:solidFill>
                <a:srgbClr val="414142"/>
              </a:solidFill>
              <a:highlight>
                <a:srgbClr val="FFFFFF"/>
              </a:highlight>
              <a:latin typeface="Oswald"/>
              <a:ea typeface="Oswald"/>
              <a:cs typeface="Oswald"/>
              <a:sym typeface="Oswald"/>
            </a:endParaRPr>
          </a:p>
          <a:p>
            <a:pPr marL="457200" lvl="0" indent="-304800" algn="l" rtl="0">
              <a:spcBef>
                <a:spcPts val="0"/>
              </a:spcBef>
              <a:spcAft>
                <a:spcPts val="0"/>
              </a:spcAft>
              <a:buClr>
                <a:srgbClr val="414142"/>
              </a:buClr>
              <a:buSzPts val="1200"/>
              <a:buFont typeface="Oswald"/>
              <a:buChar char="❏"/>
            </a:pPr>
            <a:r>
              <a:rPr lang="en" sz="1200">
                <a:solidFill>
                  <a:srgbClr val="414142"/>
                </a:solidFill>
                <a:highlight>
                  <a:srgbClr val="FFFFFF"/>
                </a:highlight>
                <a:latin typeface="Oswald"/>
                <a:ea typeface="Oswald"/>
                <a:cs typeface="Oswald"/>
                <a:sym typeface="Oswald"/>
              </a:rPr>
              <a:t> MATH and ELA zoom times</a:t>
            </a:r>
            <a:endParaRPr sz="1200">
              <a:solidFill>
                <a:srgbClr val="414142"/>
              </a:solidFill>
              <a:highlight>
                <a:srgbClr val="FFFFFF"/>
              </a:highlight>
              <a:latin typeface="Oswald"/>
              <a:ea typeface="Oswald"/>
              <a:cs typeface="Oswald"/>
              <a:sym typeface="Oswald"/>
            </a:endParaRPr>
          </a:p>
          <a:p>
            <a:pPr marL="457200" lvl="0" indent="-304800" algn="l" rtl="0">
              <a:spcBef>
                <a:spcPts val="0"/>
              </a:spcBef>
              <a:spcAft>
                <a:spcPts val="0"/>
              </a:spcAft>
              <a:buClr>
                <a:srgbClr val="414142"/>
              </a:buClr>
              <a:buSzPts val="1200"/>
              <a:buFont typeface="Oswald"/>
              <a:buChar char="❏"/>
            </a:pPr>
            <a:r>
              <a:rPr lang="en" sz="1200">
                <a:solidFill>
                  <a:srgbClr val="414142"/>
                </a:solidFill>
                <a:highlight>
                  <a:srgbClr val="FFFFFF"/>
                </a:highlight>
                <a:latin typeface="Oswald"/>
                <a:ea typeface="Oswald"/>
                <a:cs typeface="Oswald"/>
                <a:sym typeface="Oswald"/>
              </a:rPr>
              <a:t>Will be remote</a:t>
            </a:r>
            <a:endParaRPr sz="1200">
              <a:solidFill>
                <a:srgbClr val="414142"/>
              </a:solidFill>
              <a:highlight>
                <a:srgbClr val="FFFFFF"/>
              </a:highlight>
              <a:latin typeface="Oswald"/>
              <a:ea typeface="Oswald"/>
              <a:cs typeface="Oswald"/>
              <a:sym typeface="Oswald"/>
            </a:endParaRPr>
          </a:p>
        </p:txBody>
      </p:sp>
      <p:pic>
        <p:nvPicPr>
          <p:cNvPr id="115" name="Google Shape;115;p17"/>
          <p:cNvPicPr preferRelativeResize="0"/>
          <p:nvPr/>
        </p:nvPicPr>
        <p:blipFill>
          <a:blip r:embed="rId3">
            <a:alphaModFix/>
          </a:blip>
          <a:stretch>
            <a:fillRect/>
          </a:stretch>
        </p:blipFill>
        <p:spPr>
          <a:xfrm>
            <a:off x="6172899" y="2947400"/>
            <a:ext cx="2027150" cy="820800"/>
          </a:xfrm>
          <a:prstGeom prst="rect">
            <a:avLst/>
          </a:prstGeom>
          <a:noFill/>
          <a:ln>
            <a:noFill/>
          </a:ln>
        </p:spPr>
      </p:pic>
      <p:sp>
        <p:nvSpPr>
          <p:cNvPr id="116" name="Google Shape;116;p17"/>
          <p:cNvSpPr txBox="1">
            <a:spLocks noGrp="1"/>
          </p:cNvSpPr>
          <p:nvPr>
            <p:ph type="body" idx="1"/>
          </p:nvPr>
        </p:nvSpPr>
        <p:spPr>
          <a:xfrm>
            <a:off x="4153575" y="762350"/>
            <a:ext cx="3817500" cy="284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rgbClr val="333333"/>
                </a:solidFill>
                <a:latin typeface="Economica"/>
                <a:ea typeface="Economica"/>
                <a:cs typeface="Economica"/>
                <a:sym typeface="Economica"/>
              </a:rPr>
              <a:t>The Georgia Milestones Assessment System is a comprehensive summative assessment program and represents a single system of summative assessments that span all three levels of the state's educational system – elementary, middle, and high school.  </a:t>
            </a:r>
            <a:endParaRPr sz="1200">
              <a:solidFill>
                <a:srgbClr val="333333"/>
              </a:solidFill>
              <a:latin typeface="Economica"/>
              <a:ea typeface="Economica"/>
              <a:cs typeface="Economica"/>
              <a:sym typeface="Economica"/>
            </a:endParaRPr>
          </a:p>
          <a:p>
            <a:pPr marL="0" lvl="0" indent="0" algn="l" rtl="0">
              <a:spcBef>
                <a:spcPts val="1200"/>
              </a:spcBef>
              <a:spcAft>
                <a:spcPts val="0"/>
              </a:spcAft>
              <a:buNone/>
            </a:pPr>
            <a:endParaRPr sz="1200">
              <a:solidFill>
                <a:srgbClr val="333333"/>
              </a:solidFill>
              <a:latin typeface="Economica"/>
              <a:ea typeface="Economica"/>
              <a:cs typeface="Economica"/>
              <a:sym typeface="Economica"/>
            </a:endParaRPr>
          </a:p>
          <a:p>
            <a:pPr marL="457200" lvl="0" indent="-304800" algn="l" rtl="0">
              <a:spcBef>
                <a:spcPts val="1200"/>
              </a:spcBef>
              <a:spcAft>
                <a:spcPts val="0"/>
              </a:spcAft>
              <a:buClr>
                <a:srgbClr val="333333"/>
              </a:buClr>
              <a:buSzPts val="1200"/>
              <a:buFont typeface="Oswald"/>
              <a:buChar char="❏"/>
            </a:pPr>
            <a:r>
              <a:rPr lang="en" sz="1200">
                <a:solidFill>
                  <a:srgbClr val="333333"/>
                </a:solidFill>
                <a:latin typeface="Oswald"/>
                <a:ea typeface="Oswald"/>
                <a:cs typeface="Oswald"/>
                <a:sym typeface="Oswald"/>
              </a:rPr>
              <a:t>Administered in the spring</a:t>
            </a:r>
            <a:endParaRPr sz="1200">
              <a:solidFill>
                <a:srgbClr val="333333"/>
              </a:solidFill>
              <a:latin typeface="Oswald"/>
              <a:ea typeface="Oswald"/>
              <a:cs typeface="Oswald"/>
              <a:sym typeface="Oswald"/>
            </a:endParaRPr>
          </a:p>
          <a:p>
            <a:pPr marL="457200" lvl="0" indent="-304800" algn="l" rtl="0">
              <a:spcBef>
                <a:spcPts val="0"/>
              </a:spcBef>
              <a:spcAft>
                <a:spcPts val="0"/>
              </a:spcAft>
              <a:buClr>
                <a:srgbClr val="333333"/>
              </a:buClr>
              <a:buSzPts val="1200"/>
              <a:buFont typeface="Oswald"/>
              <a:buChar char="❏"/>
            </a:pPr>
            <a:r>
              <a:rPr lang="en" sz="1200">
                <a:solidFill>
                  <a:srgbClr val="333333"/>
                </a:solidFill>
                <a:latin typeface="Oswald"/>
                <a:ea typeface="Oswald"/>
                <a:cs typeface="Oswald"/>
                <a:sym typeface="Oswald"/>
              </a:rPr>
              <a:t>Students will go to zoned schools</a:t>
            </a:r>
            <a:endParaRPr sz="1200">
              <a:solidFill>
                <a:srgbClr val="333333"/>
              </a:solidFill>
              <a:latin typeface="Oswald"/>
              <a:ea typeface="Oswald"/>
              <a:cs typeface="Oswald"/>
              <a:sym typeface="Oswald"/>
            </a:endParaRPr>
          </a:p>
          <a:p>
            <a:pPr marL="457200" lvl="0" indent="-304800" algn="l" rtl="0">
              <a:spcBef>
                <a:spcPts val="0"/>
              </a:spcBef>
              <a:spcAft>
                <a:spcPts val="0"/>
              </a:spcAft>
              <a:buClr>
                <a:srgbClr val="333333"/>
              </a:buClr>
              <a:buSzPts val="1200"/>
              <a:buFont typeface="Arial"/>
              <a:buChar char="❏"/>
            </a:pPr>
            <a:r>
              <a:rPr lang="en" sz="1200">
                <a:solidFill>
                  <a:srgbClr val="333333"/>
                </a:solidFill>
                <a:latin typeface="Oswald"/>
                <a:ea typeface="Oswald"/>
                <a:cs typeface="Oswald"/>
                <a:sym typeface="Oswald"/>
              </a:rPr>
              <a:t>Must bring district assigned Chromebook </a:t>
            </a:r>
            <a:endParaRPr>
              <a:latin typeface="Oswald"/>
              <a:ea typeface="Oswald"/>
              <a:cs typeface="Oswald"/>
              <a:sym typeface="Oswald"/>
            </a:endParaRPr>
          </a:p>
        </p:txBody>
      </p:sp>
      <p:pic>
        <p:nvPicPr>
          <p:cNvPr id="117" name="Google Shape;117;p17"/>
          <p:cNvPicPr preferRelativeResize="0"/>
          <p:nvPr/>
        </p:nvPicPr>
        <p:blipFill rotWithShape="1">
          <a:blip r:embed="rId4">
            <a:alphaModFix/>
          </a:blip>
          <a:srcRect l="-3720" t="-31990" r="3719" b="31990"/>
          <a:stretch/>
        </p:blipFill>
        <p:spPr>
          <a:xfrm>
            <a:off x="2100250" y="2470350"/>
            <a:ext cx="1549201" cy="1451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311700" y="33615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Strike System</a:t>
            </a:r>
            <a:endParaRPr u="sng">
              <a:latin typeface="Shadows Into Light"/>
              <a:ea typeface="Shadows Into Light"/>
              <a:cs typeface="Shadows Into Light"/>
              <a:sym typeface="Shadows Into Light"/>
            </a:endParaRPr>
          </a:p>
        </p:txBody>
      </p:sp>
      <p:sp>
        <p:nvSpPr>
          <p:cNvPr id="123" name="Google Shape;123;p18"/>
          <p:cNvSpPr txBox="1">
            <a:spLocks noGrp="1"/>
          </p:cNvSpPr>
          <p:nvPr>
            <p:ph type="body" idx="1"/>
          </p:nvPr>
        </p:nvSpPr>
        <p:spPr>
          <a:xfrm>
            <a:off x="311700" y="781950"/>
            <a:ext cx="1591800" cy="621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u="sng">
              <a:solidFill>
                <a:srgbClr val="000000"/>
              </a:solidFill>
              <a:latin typeface="Oswald"/>
              <a:ea typeface="Oswald"/>
              <a:cs typeface="Oswald"/>
              <a:sym typeface="Oswald"/>
            </a:endParaRPr>
          </a:p>
          <a:p>
            <a:pPr marL="457200" lvl="0" indent="0" algn="l" rtl="0">
              <a:spcBef>
                <a:spcPts val="1200"/>
              </a:spcBef>
              <a:spcAft>
                <a:spcPts val="0"/>
              </a:spcAft>
              <a:buNone/>
            </a:pPr>
            <a:r>
              <a:rPr lang="en" sz="5446" u="sng">
                <a:solidFill>
                  <a:srgbClr val="000000"/>
                </a:solidFill>
                <a:latin typeface="Oswald"/>
                <a:ea typeface="Oswald"/>
                <a:cs typeface="Oswald"/>
                <a:sym typeface="Oswald"/>
              </a:rPr>
              <a:t>Behavior </a:t>
            </a:r>
            <a:endParaRPr sz="5446" u="sng">
              <a:solidFill>
                <a:srgbClr val="000000"/>
              </a:solidFill>
              <a:latin typeface="Oswald"/>
              <a:ea typeface="Oswald"/>
              <a:cs typeface="Oswald"/>
              <a:sym typeface="Oswald"/>
            </a:endParaRPr>
          </a:p>
          <a:p>
            <a:pPr marL="0" lvl="0" indent="0" algn="l" rtl="0">
              <a:spcBef>
                <a:spcPts val="1200"/>
              </a:spcBef>
              <a:spcAft>
                <a:spcPts val="0"/>
              </a:spcAft>
              <a:buNone/>
            </a:pPr>
            <a:endParaRPr>
              <a:solidFill>
                <a:srgbClr val="000000"/>
              </a:solidFill>
              <a:latin typeface="Oswald"/>
              <a:ea typeface="Oswald"/>
              <a:cs typeface="Oswald"/>
              <a:sym typeface="Oswald"/>
            </a:endParaRPr>
          </a:p>
          <a:p>
            <a:pPr marL="0" lvl="0" indent="0" algn="l" rtl="0">
              <a:spcBef>
                <a:spcPts val="1200"/>
              </a:spcBef>
              <a:spcAft>
                <a:spcPts val="1200"/>
              </a:spcAft>
              <a:buNone/>
            </a:pPr>
            <a:endParaRPr>
              <a:solidFill>
                <a:srgbClr val="000000"/>
              </a:solidFill>
              <a:latin typeface="Oswald"/>
              <a:ea typeface="Oswald"/>
              <a:cs typeface="Oswald"/>
              <a:sym typeface="Oswald"/>
            </a:endParaRPr>
          </a:p>
        </p:txBody>
      </p:sp>
      <p:sp>
        <p:nvSpPr>
          <p:cNvPr id="124" name="Google Shape;124;p18"/>
          <p:cNvSpPr txBox="1"/>
          <p:nvPr/>
        </p:nvSpPr>
        <p:spPr>
          <a:xfrm>
            <a:off x="2251200" y="1003650"/>
            <a:ext cx="2320800" cy="40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u="sng">
                <a:latin typeface="Oswald"/>
                <a:ea typeface="Oswald"/>
                <a:cs typeface="Oswald"/>
                <a:sym typeface="Oswald"/>
              </a:rPr>
              <a:t>Academic Integrity</a:t>
            </a:r>
            <a:r>
              <a:rPr lang="en">
                <a:latin typeface="Oswald"/>
                <a:ea typeface="Oswald"/>
                <a:cs typeface="Oswald"/>
                <a:sym typeface="Oswald"/>
              </a:rPr>
              <a:t> </a:t>
            </a:r>
            <a:endParaRPr>
              <a:latin typeface="Oswald"/>
              <a:ea typeface="Oswald"/>
              <a:cs typeface="Oswald"/>
              <a:sym typeface="Oswald"/>
            </a:endParaRPr>
          </a:p>
        </p:txBody>
      </p:sp>
      <p:sp>
        <p:nvSpPr>
          <p:cNvPr id="125" name="Google Shape;125;p18"/>
          <p:cNvSpPr txBox="1"/>
          <p:nvPr/>
        </p:nvSpPr>
        <p:spPr>
          <a:xfrm>
            <a:off x="2433775" y="1463550"/>
            <a:ext cx="18183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Oswald"/>
                <a:ea typeface="Oswald"/>
                <a:cs typeface="Oswald"/>
                <a:sym typeface="Oswald"/>
              </a:rPr>
              <a:t>All work must be completed by the student alone.</a:t>
            </a:r>
            <a:endParaRPr sz="1200" i="1">
              <a:latin typeface="Oswald"/>
              <a:ea typeface="Oswald"/>
              <a:cs typeface="Oswald"/>
              <a:sym typeface="Oswald"/>
            </a:endParaRPr>
          </a:p>
          <a:p>
            <a:pPr marL="0" lvl="0" indent="0" algn="l" rtl="0">
              <a:spcBef>
                <a:spcPts val="0"/>
              </a:spcBef>
              <a:spcAft>
                <a:spcPts val="0"/>
              </a:spcAft>
              <a:buNone/>
            </a:pPr>
            <a:r>
              <a:rPr lang="en" sz="1200">
                <a:latin typeface="Oswald"/>
                <a:ea typeface="Oswald"/>
                <a:cs typeface="Oswald"/>
                <a:sym typeface="Oswald"/>
              </a:rPr>
              <a:t>Plagiarism will not be allowed in any form. </a:t>
            </a:r>
            <a:endParaRPr sz="1200">
              <a:latin typeface="Oswald"/>
              <a:ea typeface="Oswald"/>
              <a:cs typeface="Oswald"/>
              <a:sym typeface="Oswald"/>
            </a:endParaRPr>
          </a:p>
          <a:p>
            <a:pPr marL="0" lvl="0" indent="0" algn="l" rtl="0">
              <a:spcBef>
                <a:spcPts val="0"/>
              </a:spcBef>
              <a:spcAft>
                <a:spcPts val="0"/>
              </a:spcAft>
              <a:buNone/>
            </a:pPr>
            <a:r>
              <a:rPr lang="en" sz="1200">
                <a:latin typeface="Oswald"/>
                <a:ea typeface="Oswald"/>
                <a:cs typeface="Oswald"/>
                <a:sym typeface="Oswald"/>
              </a:rPr>
              <a:t>This will include copying or using the ideas or words of others and presenting them as one’s own.</a:t>
            </a:r>
            <a:endParaRPr sz="1200">
              <a:latin typeface="Oswald"/>
              <a:ea typeface="Oswald"/>
              <a:cs typeface="Oswald"/>
              <a:sym typeface="Oswald"/>
            </a:endParaRPr>
          </a:p>
          <a:p>
            <a:pPr marL="0" lvl="0" indent="0" algn="l" rtl="0">
              <a:spcBef>
                <a:spcPts val="0"/>
              </a:spcBef>
              <a:spcAft>
                <a:spcPts val="0"/>
              </a:spcAft>
              <a:buNone/>
            </a:pPr>
            <a:r>
              <a:rPr lang="en" sz="1200">
                <a:latin typeface="Oswald"/>
                <a:ea typeface="Oswald"/>
                <a:cs typeface="Oswald"/>
                <a:sym typeface="Oswald"/>
              </a:rPr>
              <a:t>Content from the Internet will not be misused or misrepresented.</a:t>
            </a:r>
            <a:endParaRPr sz="1200">
              <a:latin typeface="Oswald"/>
              <a:ea typeface="Oswald"/>
              <a:cs typeface="Oswald"/>
              <a:sym typeface="Oswald"/>
            </a:endParaRPr>
          </a:p>
          <a:p>
            <a:pPr marL="0" lvl="0" indent="0" algn="l" rtl="0">
              <a:spcBef>
                <a:spcPts val="0"/>
              </a:spcBef>
              <a:spcAft>
                <a:spcPts val="0"/>
              </a:spcAft>
              <a:buNone/>
            </a:pPr>
            <a:r>
              <a:rPr lang="en" sz="1200">
                <a:highlight>
                  <a:srgbClr val="FFFF00"/>
                </a:highlight>
                <a:latin typeface="Oswald"/>
                <a:ea typeface="Oswald"/>
                <a:cs typeface="Oswald"/>
                <a:sym typeface="Oswald"/>
              </a:rPr>
              <a:t>Plagiarism can result in expulsion from Houston  Virtual. </a:t>
            </a:r>
            <a:endParaRPr sz="1200">
              <a:highlight>
                <a:srgbClr val="FFFF00"/>
              </a:highlight>
              <a:latin typeface="Oswald"/>
              <a:ea typeface="Oswald"/>
              <a:cs typeface="Oswald"/>
              <a:sym typeface="Oswald"/>
            </a:endParaRPr>
          </a:p>
        </p:txBody>
      </p:sp>
      <p:sp>
        <p:nvSpPr>
          <p:cNvPr id="126" name="Google Shape;126;p18"/>
          <p:cNvSpPr txBox="1"/>
          <p:nvPr/>
        </p:nvSpPr>
        <p:spPr>
          <a:xfrm>
            <a:off x="4726075" y="1003650"/>
            <a:ext cx="1407900" cy="4002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1200"/>
              </a:spcAft>
              <a:buNone/>
            </a:pPr>
            <a:r>
              <a:rPr lang="en" u="sng">
                <a:latin typeface="Oswald"/>
                <a:ea typeface="Oswald"/>
                <a:cs typeface="Oswald"/>
                <a:sym typeface="Oswald"/>
              </a:rPr>
              <a:t>Attendance</a:t>
            </a:r>
            <a:endParaRPr sz="1000" u="sng"/>
          </a:p>
        </p:txBody>
      </p:sp>
      <p:sp>
        <p:nvSpPr>
          <p:cNvPr id="127" name="Google Shape;127;p18"/>
          <p:cNvSpPr txBox="1"/>
          <p:nvPr/>
        </p:nvSpPr>
        <p:spPr>
          <a:xfrm>
            <a:off x="4726075" y="1500725"/>
            <a:ext cx="1768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Oswald"/>
                <a:ea typeface="Oswald"/>
                <a:cs typeface="Oswald"/>
                <a:sym typeface="Oswald"/>
              </a:rPr>
              <a:t>Houston Virtual students will follow the same attendance guidelines as face to face students.</a:t>
            </a:r>
            <a:endParaRPr sz="1200">
              <a:latin typeface="Oswald"/>
              <a:ea typeface="Oswald"/>
              <a:cs typeface="Oswald"/>
              <a:sym typeface="Oswald"/>
            </a:endParaRPr>
          </a:p>
        </p:txBody>
      </p:sp>
      <p:sp>
        <p:nvSpPr>
          <p:cNvPr id="128" name="Google Shape;128;p18"/>
          <p:cNvSpPr txBox="1"/>
          <p:nvPr/>
        </p:nvSpPr>
        <p:spPr>
          <a:xfrm>
            <a:off x="311700" y="1408325"/>
            <a:ext cx="1818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Oswald"/>
                <a:ea typeface="Oswald"/>
                <a:cs typeface="Oswald"/>
                <a:sym typeface="Oswald"/>
              </a:rPr>
              <a:t>Houston Virtual students are expected to follow the expectations and rules set by the Houston Virtual and their teachers.</a:t>
            </a:r>
            <a:endParaRPr sz="1200">
              <a:latin typeface="Oswald"/>
              <a:ea typeface="Oswald"/>
              <a:cs typeface="Oswald"/>
              <a:sym typeface="Oswald"/>
            </a:endParaRPr>
          </a:p>
        </p:txBody>
      </p:sp>
      <p:sp>
        <p:nvSpPr>
          <p:cNvPr id="129" name="Google Shape;129;p18"/>
          <p:cNvSpPr txBox="1"/>
          <p:nvPr/>
        </p:nvSpPr>
        <p:spPr>
          <a:xfrm>
            <a:off x="7112550" y="1022238"/>
            <a:ext cx="19425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u="sng">
                <a:latin typeface="Oswald"/>
                <a:ea typeface="Oswald"/>
                <a:cs typeface="Oswald"/>
                <a:sym typeface="Oswald"/>
              </a:rPr>
              <a:t>Course Progress</a:t>
            </a:r>
            <a:endParaRPr sz="1000" u="sng"/>
          </a:p>
        </p:txBody>
      </p:sp>
      <p:sp>
        <p:nvSpPr>
          <p:cNvPr id="130" name="Google Shape;130;p18"/>
          <p:cNvSpPr txBox="1"/>
          <p:nvPr/>
        </p:nvSpPr>
        <p:spPr>
          <a:xfrm>
            <a:off x="6827800" y="1500725"/>
            <a:ext cx="1591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Oswald"/>
                <a:ea typeface="Oswald"/>
                <a:cs typeface="Oswald"/>
                <a:sym typeface="Oswald"/>
              </a:rPr>
              <a:t>Houston Virtual students are expected to stay on track according to teacher and program due dates on all assignments.</a:t>
            </a:r>
            <a:endParaRPr sz="1200">
              <a:latin typeface="Oswald"/>
              <a:ea typeface="Oswald"/>
              <a:cs typeface="Oswald"/>
              <a:sym typeface="Oswald"/>
            </a:endParaRPr>
          </a:p>
        </p:txBody>
      </p:sp>
      <p:pic>
        <p:nvPicPr>
          <p:cNvPr id="131" name="Google Shape;131;p18"/>
          <p:cNvPicPr preferRelativeResize="0"/>
          <p:nvPr/>
        </p:nvPicPr>
        <p:blipFill>
          <a:blip r:embed="rId3">
            <a:alphaModFix/>
          </a:blip>
          <a:stretch>
            <a:fillRect/>
          </a:stretch>
        </p:blipFill>
        <p:spPr>
          <a:xfrm>
            <a:off x="97452" y="3372625"/>
            <a:ext cx="2246800" cy="1523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Attendance</a:t>
            </a:r>
            <a:endParaRPr u="sng">
              <a:latin typeface="Shadows Into Light"/>
              <a:ea typeface="Shadows Into Light"/>
              <a:cs typeface="Shadows Into Light"/>
              <a:sym typeface="Shadows Into Light"/>
            </a:endParaRPr>
          </a:p>
        </p:txBody>
      </p:sp>
      <p:sp>
        <p:nvSpPr>
          <p:cNvPr id="137" name="Google Shape;137;p19"/>
          <p:cNvSpPr txBox="1">
            <a:spLocks noGrp="1"/>
          </p:cNvSpPr>
          <p:nvPr>
            <p:ph type="body" idx="1"/>
          </p:nvPr>
        </p:nvSpPr>
        <p:spPr>
          <a:xfrm>
            <a:off x="155775" y="1017800"/>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Oswald"/>
              <a:buChar char="●"/>
            </a:pPr>
            <a:r>
              <a:rPr lang="en">
                <a:solidFill>
                  <a:srgbClr val="000000"/>
                </a:solidFill>
                <a:highlight>
                  <a:schemeClr val="lt1"/>
                </a:highlight>
                <a:latin typeface="Oswald"/>
                <a:ea typeface="Oswald"/>
                <a:cs typeface="Oswald"/>
                <a:sym typeface="Oswald"/>
              </a:rPr>
              <a:t>Attendance will be taken daily. </a:t>
            </a:r>
            <a:endParaRPr>
              <a:solidFill>
                <a:srgbClr val="000000"/>
              </a:solidFill>
              <a:highlight>
                <a:schemeClr val="lt1"/>
              </a:highlight>
              <a:latin typeface="Oswald"/>
              <a:ea typeface="Oswald"/>
              <a:cs typeface="Oswald"/>
              <a:sym typeface="Oswald"/>
            </a:endParaRPr>
          </a:p>
          <a:p>
            <a:pPr marL="457200" lvl="0" indent="-342900" algn="l" rtl="0">
              <a:spcBef>
                <a:spcPts val="0"/>
              </a:spcBef>
              <a:spcAft>
                <a:spcPts val="0"/>
              </a:spcAft>
              <a:buClr>
                <a:srgbClr val="000000"/>
              </a:buClr>
              <a:buSzPts val="1800"/>
              <a:buFont typeface="Oswald"/>
              <a:buChar char="●"/>
            </a:pPr>
            <a:r>
              <a:rPr lang="en">
                <a:solidFill>
                  <a:srgbClr val="000000"/>
                </a:solidFill>
                <a:highlight>
                  <a:schemeClr val="lt1"/>
                </a:highlight>
                <a:latin typeface="Oswald"/>
                <a:ea typeface="Oswald"/>
                <a:cs typeface="Oswald"/>
                <a:sym typeface="Oswald"/>
              </a:rPr>
              <a:t>Students must be present for all zoom sessions to count as present.</a:t>
            </a:r>
            <a:endParaRPr>
              <a:solidFill>
                <a:srgbClr val="000000"/>
              </a:solidFill>
              <a:highlight>
                <a:schemeClr val="lt1"/>
              </a:highlight>
              <a:latin typeface="Oswald"/>
              <a:ea typeface="Oswald"/>
              <a:cs typeface="Oswald"/>
              <a:sym typeface="Oswald"/>
            </a:endParaRPr>
          </a:p>
          <a:p>
            <a:pPr marL="0" lvl="0" indent="457200" algn="ctr" rtl="0">
              <a:spcBef>
                <a:spcPts val="1200"/>
              </a:spcBef>
              <a:spcAft>
                <a:spcPts val="0"/>
              </a:spcAft>
              <a:buNone/>
            </a:pPr>
            <a:r>
              <a:rPr lang="en" b="1" u="sng">
                <a:solidFill>
                  <a:srgbClr val="000000"/>
                </a:solidFill>
                <a:highlight>
                  <a:schemeClr val="lt1"/>
                </a:highlight>
                <a:latin typeface="Oswald"/>
                <a:ea typeface="Oswald"/>
                <a:cs typeface="Oswald"/>
                <a:sym typeface="Oswald"/>
              </a:rPr>
              <a:t>Cameras must be on and students faces must be showing</a:t>
            </a:r>
            <a:endParaRPr>
              <a:solidFill>
                <a:srgbClr val="000000"/>
              </a:solidFill>
              <a:highlight>
                <a:schemeClr val="lt1"/>
              </a:highlight>
              <a:latin typeface="Oswald"/>
              <a:ea typeface="Oswald"/>
              <a:cs typeface="Oswald"/>
              <a:sym typeface="Oswald"/>
            </a:endParaRPr>
          </a:p>
          <a:p>
            <a:pPr marL="457200" lvl="0" indent="-342900" algn="l" rtl="0">
              <a:spcBef>
                <a:spcPts val="1200"/>
              </a:spcBef>
              <a:spcAft>
                <a:spcPts val="0"/>
              </a:spcAft>
              <a:buClr>
                <a:srgbClr val="000000"/>
              </a:buClr>
              <a:buSzPts val="1800"/>
              <a:buFont typeface="Oswald"/>
              <a:buChar char="●"/>
            </a:pPr>
            <a:r>
              <a:rPr lang="en">
                <a:solidFill>
                  <a:srgbClr val="000000"/>
                </a:solidFill>
                <a:highlight>
                  <a:schemeClr val="lt1"/>
                </a:highlight>
                <a:latin typeface="Oswald"/>
                <a:ea typeface="Oswald"/>
                <a:cs typeface="Oswald"/>
                <a:sym typeface="Oswald"/>
              </a:rPr>
              <a:t>If your child(ren) has a planned absence, please email Mrs. Kimberly Green :</a:t>
            </a:r>
            <a:endParaRPr>
              <a:solidFill>
                <a:srgbClr val="000000"/>
              </a:solidFill>
              <a:highlight>
                <a:schemeClr val="lt1"/>
              </a:highlight>
              <a:latin typeface="Oswald"/>
              <a:ea typeface="Oswald"/>
              <a:cs typeface="Oswald"/>
              <a:sym typeface="Oswald"/>
            </a:endParaRPr>
          </a:p>
          <a:p>
            <a:pPr marL="2286000" lvl="0" indent="0" algn="l" rtl="0">
              <a:spcBef>
                <a:spcPts val="1200"/>
              </a:spcBef>
              <a:spcAft>
                <a:spcPts val="0"/>
              </a:spcAft>
              <a:buNone/>
            </a:pPr>
            <a:r>
              <a:rPr lang="en" sz="2703">
                <a:solidFill>
                  <a:schemeClr val="accent3"/>
                </a:solidFill>
                <a:highlight>
                  <a:schemeClr val="lt1"/>
                </a:highlight>
                <a:latin typeface="Oswald"/>
                <a:ea typeface="Oswald"/>
                <a:cs typeface="Oswald"/>
                <a:sym typeface="Oswald"/>
              </a:rPr>
              <a:t>Kimberly.green@hcbe.net</a:t>
            </a:r>
            <a:endParaRPr sz="2703">
              <a:solidFill>
                <a:schemeClr val="accent3"/>
              </a:solidFill>
              <a:highlight>
                <a:schemeClr val="lt1"/>
              </a:highlight>
              <a:latin typeface="Oswald"/>
              <a:ea typeface="Oswald"/>
              <a:cs typeface="Oswald"/>
              <a:sym typeface="Oswald"/>
            </a:endParaRPr>
          </a:p>
          <a:p>
            <a:pPr marL="457200" lvl="0" indent="0" algn="l" rtl="0">
              <a:spcBef>
                <a:spcPts val="1200"/>
              </a:spcBef>
              <a:spcAft>
                <a:spcPts val="0"/>
              </a:spcAft>
              <a:buNone/>
            </a:pPr>
            <a:endParaRPr>
              <a:solidFill>
                <a:srgbClr val="000000"/>
              </a:solidFill>
              <a:highlight>
                <a:schemeClr val="lt1"/>
              </a:highlight>
              <a:latin typeface="Oswald"/>
              <a:ea typeface="Oswald"/>
              <a:cs typeface="Oswald"/>
              <a:sym typeface="Oswald"/>
            </a:endParaRPr>
          </a:p>
          <a:p>
            <a:pPr marL="0" lvl="0" indent="0" algn="l" rtl="0">
              <a:spcBef>
                <a:spcPts val="1200"/>
              </a:spcBef>
              <a:spcAft>
                <a:spcPts val="1200"/>
              </a:spcAft>
              <a:buNone/>
            </a:pPr>
            <a:endParaRPr>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Shadows Into Light"/>
                <a:ea typeface="Shadows Into Light"/>
                <a:cs typeface="Shadows Into Light"/>
                <a:sym typeface="Shadows Into Light"/>
              </a:rPr>
              <a:t>Student Handbook</a:t>
            </a:r>
            <a:endParaRPr u="sng">
              <a:latin typeface="Shadows Into Light"/>
              <a:ea typeface="Shadows Into Light"/>
              <a:cs typeface="Shadows Into Light"/>
              <a:sym typeface="Shadows Into Light"/>
            </a:endParaRPr>
          </a:p>
        </p:txBody>
      </p:sp>
      <p:sp>
        <p:nvSpPr>
          <p:cNvPr id="143" name="Google Shape;143;p20"/>
          <p:cNvSpPr txBox="1">
            <a:spLocks noGrp="1"/>
          </p:cNvSpPr>
          <p:nvPr>
            <p:ph type="body" idx="1"/>
          </p:nvPr>
        </p:nvSpPr>
        <p:spPr>
          <a:xfrm>
            <a:off x="346800" y="973025"/>
            <a:ext cx="8925600" cy="3597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a:solidFill>
                <a:srgbClr val="000000"/>
              </a:solidFill>
              <a:latin typeface="Oswald"/>
              <a:ea typeface="Oswald"/>
              <a:cs typeface="Oswald"/>
              <a:sym typeface="Oswald"/>
            </a:endParaRPr>
          </a:p>
          <a:p>
            <a:pPr marL="0" lvl="0" indent="0" algn="l" rtl="0">
              <a:spcBef>
                <a:spcPts val="1200"/>
              </a:spcBef>
              <a:spcAft>
                <a:spcPts val="0"/>
              </a:spcAft>
              <a:buNone/>
            </a:pPr>
            <a:r>
              <a:rPr lang="en">
                <a:solidFill>
                  <a:srgbClr val="000000"/>
                </a:solidFill>
                <a:latin typeface="Oswald"/>
                <a:ea typeface="Oswald"/>
                <a:cs typeface="Oswald"/>
                <a:sym typeface="Oswald"/>
              </a:rPr>
              <a:t>Houston County School District student handbook:</a:t>
            </a:r>
            <a:endParaRPr>
              <a:solidFill>
                <a:srgbClr val="000000"/>
              </a:solidFill>
              <a:latin typeface="Oswald"/>
              <a:ea typeface="Oswald"/>
              <a:cs typeface="Oswald"/>
              <a:sym typeface="Oswald"/>
            </a:endParaRPr>
          </a:p>
          <a:p>
            <a:pPr marL="0" lvl="0" indent="0" algn="l" rtl="0">
              <a:spcBef>
                <a:spcPts val="1200"/>
              </a:spcBef>
              <a:spcAft>
                <a:spcPts val="0"/>
              </a:spcAft>
              <a:buNone/>
            </a:pPr>
            <a:r>
              <a:rPr lang="en" u="sng">
                <a:solidFill>
                  <a:schemeClr val="hlink"/>
                </a:solidFill>
                <a:latin typeface="Oswald"/>
                <a:ea typeface="Oswald"/>
                <a:cs typeface="Oswald"/>
                <a:sym typeface="Oswald"/>
                <a:hlinkClick r:id="rId3"/>
              </a:rPr>
              <a:t>https://www.hcbe.net/districtstudenthandbooks</a:t>
            </a:r>
            <a:endParaRPr>
              <a:solidFill>
                <a:srgbClr val="000000"/>
              </a:solidFill>
              <a:latin typeface="Oswald"/>
              <a:ea typeface="Oswald"/>
              <a:cs typeface="Oswald"/>
              <a:sym typeface="Oswald"/>
            </a:endParaRPr>
          </a:p>
          <a:p>
            <a:pPr marL="0" lvl="0" indent="0" algn="l" rtl="0">
              <a:spcBef>
                <a:spcPts val="1200"/>
              </a:spcBef>
              <a:spcAft>
                <a:spcPts val="0"/>
              </a:spcAft>
              <a:buNone/>
            </a:pPr>
            <a:endParaRPr>
              <a:solidFill>
                <a:srgbClr val="000000"/>
              </a:solidFill>
              <a:latin typeface="Oswald"/>
              <a:ea typeface="Oswald"/>
              <a:cs typeface="Oswald"/>
              <a:sym typeface="Oswald"/>
            </a:endParaRPr>
          </a:p>
          <a:p>
            <a:pPr marL="0" lvl="0" indent="0" algn="l" rtl="0">
              <a:spcBef>
                <a:spcPts val="1200"/>
              </a:spcBef>
              <a:spcAft>
                <a:spcPts val="0"/>
              </a:spcAft>
              <a:buNone/>
            </a:pPr>
            <a:endParaRPr>
              <a:solidFill>
                <a:srgbClr val="000000"/>
              </a:solidFill>
              <a:latin typeface="Oswald"/>
              <a:ea typeface="Oswald"/>
              <a:cs typeface="Oswald"/>
              <a:sym typeface="Oswald"/>
            </a:endParaRPr>
          </a:p>
          <a:p>
            <a:pPr marL="0" lvl="0" indent="0" algn="l" rtl="0">
              <a:spcBef>
                <a:spcPts val="1200"/>
              </a:spcBef>
              <a:spcAft>
                <a:spcPts val="0"/>
              </a:spcAft>
              <a:buNone/>
            </a:pPr>
            <a:r>
              <a:rPr lang="en">
                <a:solidFill>
                  <a:srgbClr val="000000"/>
                </a:solidFill>
                <a:latin typeface="Oswald"/>
                <a:ea typeface="Oswald"/>
                <a:cs typeface="Oswald"/>
                <a:sym typeface="Oswald"/>
              </a:rPr>
              <a:t>Houston County School Parent Information Center:</a:t>
            </a:r>
            <a:endParaRPr>
              <a:solidFill>
                <a:srgbClr val="000000"/>
              </a:solidFill>
              <a:latin typeface="Oswald"/>
              <a:ea typeface="Oswald"/>
              <a:cs typeface="Oswald"/>
              <a:sym typeface="Oswald"/>
            </a:endParaRPr>
          </a:p>
          <a:p>
            <a:pPr marL="0" lvl="0" indent="0" algn="l" rtl="0">
              <a:spcBef>
                <a:spcPts val="1200"/>
              </a:spcBef>
              <a:spcAft>
                <a:spcPts val="0"/>
              </a:spcAft>
              <a:buNone/>
            </a:pPr>
            <a:r>
              <a:rPr lang="en" u="sng">
                <a:solidFill>
                  <a:schemeClr val="hlink"/>
                </a:solidFill>
                <a:latin typeface="Oswald"/>
                <a:ea typeface="Oswald"/>
                <a:cs typeface="Oswald"/>
                <a:sym typeface="Oswald"/>
                <a:hlinkClick r:id="rId4"/>
              </a:rPr>
              <a:t>https://www.hcbe.net/parentinfocenter</a:t>
            </a:r>
            <a:endParaRPr>
              <a:solidFill>
                <a:srgbClr val="000000"/>
              </a:solidFill>
              <a:latin typeface="Oswald"/>
              <a:ea typeface="Oswald"/>
              <a:cs typeface="Oswald"/>
              <a:sym typeface="Oswald"/>
            </a:endParaRPr>
          </a:p>
          <a:p>
            <a:pPr marL="0" lvl="0" indent="0" algn="l" rtl="0">
              <a:spcBef>
                <a:spcPts val="1200"/>
              </a:spcBef>
              <a:spcAft>
                <a:spcPts val="0"/>
              </a:spcAft>
              <a:buNone/>
            </a:pPr>
            <a:endParaRPr>
              <a:solidFill>
                <a:srgbClr val="000000"/>
              </a:solidFill>
              <a:latin typeface="Oswald"/>
              <a:ea typeface="Oswald"/>
              <a:cs typeface="Oswald"/>
              <a:sym typeface="Oswald"/>
            </a:endParaRPr>
          </a:p>
          <a:p>
            <a:pPr marL="0" lvl="0" indent="0" algn="l" rtl="0">
              <a:spcBef>
                <a:spcPts val="1200"/>
              </a:spcBef>
              <a:spcAft>
                <a:spcPts val="1200"/>
              </a:spcAft>
              <a:buNone/>
            </a:pPr>
            <a:endParaRPr>
              <a:solidFill>
                <a:srgbClr val="000000"/>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On-screen Show (16:9)</PresentationFormat>
  <Paragraphs>154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Shadows Into Light</vt:lpstr>
      <vt:lpstr>Arial</vt:lpstr>
      <vt:lpstr>Roboto</vt:lpstr>
      <vt:lpstr>Oswald</vt:lpstr>
      <vt:lpstr>Economica</vt:lpstr>
      <vt:lpstr>Geometric</vt:lpstr>
      <vt:lpstr>Houston Virtual </vt:lpstr>
      <vt:lpstr>PowerPoint Presentation</vt:lpstr>
      <vt:lpstr>Houston Virtual Overview</vt:lpstr>
      <vt:lpstr>Student Expectations </vt:lpstr>
      <vt:lpstr>Parent Expectations </vt:lpstr>
      <vt:lpstr>Assessments </vt:lpstr>
      <vt:lpstr>Strike System</vt:lpstr>
      <vt:lpstr>Attendance</vt:lpstr>
      <vt:lpstr>Student Handbook</vt:lpstr>
      <vt:lpstr>Chromebooks   All Houston Virtual students will be issued a district Chromebook. </vt:lpstr>
      <vt:lpstr>Student Log-in using district Chromebook</vt:lpstr>
      <vt:lpstr>Student Login for personal devices ONLY</vt:lpstr>
      <vt:lpstr>PowerPoint Presentation</vt:lpstr>
      <vt:lpstr>PowerPoint Presentation</vt:lpstr>
      <vt:lpstr>PowerPoint Presentation</vt:lpstr>
      <vt:lpstr>District Help Desk </vt:lpstr>
      <vt:lpstr>Google Classroom</vt:lpstr>
      <vt:lpstr>Houston Virtual Google Classroom for Parents...1,2,3</vt:lpstr>
      <vt:lpstr>Zoom </vt:lpstr>
      <vt:lpstr>Zoom Tips for Parents </vt:lpstr>
      <vt:lpstr>Training Resources </vt:lpstr>
      <vt:lpstr>Reminder about Zoom Links </vt:lpstr>
      <vt:lpstr>Infinite Campus </vt:lpstr>
      <vt:lpstr>Grades </vt:lpstr>
      <vt:lpstr>For additional questions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Houston Virtual </dc:title>
  <dc:creator>jacquelyn Pope</dc:creator>
  <cp:lastModifiedBy>jacquelyn Pope</cp:lastModifiedBy>
  <cp:revision>1</cp:revision>
  <dcterms:modified xsi:type="dcterms:W3CDTF">2022-07-27T18:54:02Z</dcterms:modified>
</cp:coreProperties>
</file>