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71"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84"/>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6"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3"/>
            <a:ext cx="4002299" cy="35173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31640" y="3"/>
            <a:ext cx="4002299" cy="351737"/>
          </a:xfrm>
          <a:prstGeom prst="rect">
            <a:avLst/>
          </a:prstGeom>
        </p:spPr>
        <p:txBody>
          <a:bodyPr vert="horz" lIns="93177" tIns="46589" rIns="93177" bIns="46589" rtlCol="0"/>
          <a:lstStyle>
            <a:lvl1pPr algn="r">
              <a:defRPr sz="1200"/>
            </a:lvl1pPr>
          </a:lstStyle>
          <a:p>
            <a:fld id="{01256DE1-0B4F-C64B-9182-C3A4ACEFB6CC}" type="datetimeFigureOut">
              <a:rPr lang="en-US" smtClean="0">
                <a:latin typeface="Arial" panose="020B0604020202020204" pitchFamily="34" charset="0"/>
              </a:rPr>
              <a:t>11/16/2023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02299" cy="35173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31640" y="6658664"/>
            <a:ext cx="4002299" cy="351736"/>
          </a:xfrm>
          <a:prstGeom prst="rect">
            <a:avLst/>
          </a:prstGeom>
        </p:spPr>
        <p:txBody>
          <a:bodyPr vert="horz" lIns="93177" tIns="46589" rIns="93177" bIns="46589"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40" y="0"/>
            <a:ext cx="4002299" cy="350520"/>
          </a:xfrm>
          <a:prstGeom prst="rect">
            <a:avLst/>
          </a:prstGeom>
        </p:spPr>
        <p:txBody>
          <a:bodyPr vert="horz" lIns="93177" tIns="46589" rIns="93177" bIns="46589" rtlCol="0"/>
          <a:lstStyle>
            <a:lvl1pPr algn="r">
              <a:defRPr sz="1200">
                <a:latin typeface="Arial" panose="020B0604020202020204" pitchFamily="34" charset="0"/>
              </a:defRPr>
            </a:lvl1pPr>
          </a:lstStyle>
          <a:p>
            <a:fld id="{0BD83910-D037-459B-8E0D-6297AE3FB870}" type="datetimeFigureOut">
              <a:rPr lang="en-US" smtClean="0"/>
              <a:pPr/>
              <a:t>11/16/2023</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40" y="6658664"/>
            <a:ext cx="4002299" cy="3505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36852291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294F538-C7BF-A24E-5BC0-878545BF576B}"/>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D0A94C7C-BEB0-00C0-905C-5A78CC049B92}"/>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1E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77BA0FA3-53FB-65A2-30AD-11BE7E65F06F}"/>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066DB1CA-8B36-7C7A-A861-4F0848E81034}"/>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FE43C036-FC67-5559-4F53-69E162FA290E}"/>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11/16/2023</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B2C4545C-ED0A-9149-E5BB-9CD6AB2CF68A}"/>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BE0F5853-202A-F7FB-E3A4-28C42799B3B3}"/>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B2F3E0D9-6286-5B09-E717-1919A8640A21}"/>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FA765E20-9EE1-F66C-8417-B258671FB434}"/>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86CC351A-EC71-820D-0860-FC1ADB4B9A88}"/>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73F5A725-E815-122B-5293-12E21FE4290F}"/>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65DE1870-1199-0673-5130-DB52003624CB}"/>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139326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11/16/2023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11/16/2023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21"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11/16/2023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5951B2A7-BEB3-B3ED-8A5C-08FE2A4AACE6}"/>
              </a:ext>
            </a:extLst>
          </p:cNvPr>
          <p:cNvSpPr txBox="1"/>
          <p:nvPr/>
        </p:nvSpPr>
        <p:spPr>
          <a:xfrm>
            <a:off x="67861" y="-15645"/>
            <a:ext cx="7578246" cy="369332"/>
          </a:xfrm>
          <a:prstGeom prst="rect">
            <a:avLst/>
          </a:prstGeom>
          <a:noFill/>
        </p:spPr>
        <p:txBody>
          <a:bodyPr wrap="square" rtlCol="0">
            <a:spAutoFit/>
          </a:bodyPr>
          <a:lstStyle/>
          <a:p>
            <a:r>
              <a:rPr lang="en-US" dirty="0" smtClean="0">
                <a:ln w="12700">
                  <a:solidFill>
                    <a:srgbClr val="003F5C"/>
                  </a:solidFill>
                </a:ln>
                <a:solidFill>
                  <a:schemeClr val="bg1"/>
                </a:solidFill>
                <a:latin typeface="Arial Black" panose="020B0604020202020204" pitchFamily="34" charset="0"/>
              </a:rPr>
              <a:t>Robert Lee ISD</a:t>
            </a:r>
            <a:endParaRPr lang="en-US" dirty="0"/>
          </a:p>
        </p:txBody>
      </p:sp>
      <p:sp>
        <p:nvSpPr>
          <p:cNvPr id="4" name="Title 3">
            <a:extLst>
              <a:ext uri="{FF2B5EF4-FFF2-40B4-BE49-F238E27FC236}">
                <a16:creationId xmlns:a16="http://schemas.microsoft.com/office/drawing/2014/main" xmlns="" id="{8F912319-0360-C7B9-101D-9F2C62896388}"/>
              </a:ext>
            </a:extLst>
          </p:cNvPr>
          <p:cNvSpPr txBox="1">
            <a:spLocks noGrp="1"/>
          </p:cNvSpPr>
          <p:nvPr>
            <p:ph type="title" idx="4294967295"/>
          </p:nvPr>
        </p:nvSpPr>
        <p:spPr>
          <a:xfrm>
            <a:off x="8264506" y="528965"/>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7B1111"/>
                  </a:solidFill>
                </a:ln>
                <a:solidFill>
                  <a:schemeClr val="bg1"/>
                </a:solidFill>
                <a:effectLst/>
                <a:uLnTx/>
                <a:uFillTx/>
                <a:latin typeface="Arial Black" panose="020B0604020202020204" pitchFamily="34" charset="0"/>
                <a:ea typeface="+mn-ea"/>
                <a:cs typeface="Arial Black" panose="020B0604020202020204" pitchFamily="34" charset="0"/>
              </a:rPr>
              <a:t>DEC</a:t>
            </a:r>
            <a:endParaRPr kumimoji="0" lang="en-US" sz="1400" b="0" i="0" u="none" strike="noStrike" kern="1200" cap="none" spc="-300" normalizeH="0" baseline="0" noProof="0" dirty="0">
              <a:ln w="38100">
                <a:solidFill>
                  <a:srgbClr val="7B1111"/>
                </a:solidFill>
              </a:ln>
              <a:solidFill>
                <a:schemeClr val="bg1"/>
              </a:solidFill>
              <a:effectLst/>
              <a:uLnTx/>
              <a:uFillTx/>
              <a:latin typeface="Arial Black" panose="020B0604020202020204" pitchFamily="34" charset="0"/>
              <a:ea typeface="+mn-ea"/>
              <a:cs typeface="Arial Black" panose="020B0604020202020204" pitchFamily="34" charset="0"/>
            </a:endParaRP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xmlns="" id="{FA639425-29F7-1B06-AE14-2DDE2AD83BB4}"/>
              </a:ext>
            </a:extLst>
          </p:cNvPr>
          <p:cNvSpPr txBox="1"/>
          <p:nvPr/>
        </p:nvSpPr>
        <p:spPr>
          <a:xfrm>
            <a:off x="8499846" y="3638807"/>
            <a:ext cx="1527463" cy="2308324"/>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n w="28575">
                  <a:noFill/>
                </a:ln>
                <a:latin typeface="Calibri" panose="020F0502020204030204" pitchFamily="34" charset="0"/>
                <a:cs typeface="Calibri" panose="020F0502020204030204" pitchFamily="34" charset="0"/>
              </a:rPr>
              <a:t>Early Release 15</a:t>
            </a:r>
            <a:r>
              <a:rPr lang="en-US" sz="1200" baseline="30000" dirty="0" smtClean="0">
                <a:ln w="28575">
                  <a:noFill/>
                </a:ln>
                <a:latin typeface="Calibri" panose="020F0502020204030204" pitchFamily="34" charset="0"/>
                <a:cs typeface="Calibri" panose="020F0502020204030204" pitchFamily="34" charset="0"/>
              </a:rPr>
              <a:t>th</a:t>
            </a:r>
            <a:endParaRPr lang="en-US" sz="1200" dirty="0" smtClean="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spc="0" dirty="0">
              <a:ln w="28575">
                <a:noFill/>
              </a:ln>
              <a:solidFill>
                <a:schemeClr val="tx1"/>
              </a:solidFill>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n w="28575">
                  <a:noFill/>
                </a:ln>
                <a:latin typeface="Calibri" panose="020F0502020204030204" pitchFamily="34" charset="0"/>
                <a:cs typeface="Calibri" panose="020F0502020204030204" pitchFamily="34" charset="0"/>
              </a:rPr>
              <a:t>Winter Break</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Dec 18- January 2</a:t>
            </a:r>
            <a:r>
              <a:rPr lang="en-US" sz="1200" b="0" spc="0" baseline="30000" dirty="0" smtClean="0">
                <a:ln w="28575">
                  <a:noFill/>
                </a:ln>
                <a:solidFill>
                  <a:schemeClr val="tx1"/>
                </a:solidFill>
                <a:latin typeface="Calibri" panose="020F0502020204030204" pitchFamily="34" charset="0"/>
                <a:cs typeface="Calibri" panose="020F0502020204030204" pitchFamily="34" charset="0"/>
              </a:rPr>
              <a:t>nd</a:t>
            </a:r>
            <a:endParaRPr lang="en-US" sz="1200" b="0" spc="0" dirty="0" smtClean="0">
              <a:ln w="28575">
                <a:noFill/>
              </a:ln>
              <a:solidFill>
                <a:schemeClr val="tx1"/>
              </a:solidFill>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January 3 Students return </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Menus are subject </a:t>
            </a:r>
            <a:r>
              <a:rPr lang="en-US" sz="1200" b="0" spc="0" smtClean="0">
                <a:ln w="28575">
                  <a:noFill/>
                </a:ln>
                <a:solidFill>
                  <a:schemeClr val="tx1"/>
                </a:solidFill>
                <a:latin typeface="Calibri" panose="020F0502020204030204" pitchFamily="34" charset="0"/>
                <a:cs typeface="Calibri" panose="020F0502020204030204" pitchFamily="34" charset="0"/>
              </a:rPr>
              <a:t>to change </a:t>
            </a:r>
            <a:endParaRPr lang="en-US" sz="1200" b="0" spc="0" dirty="0" smtClean="0">
              <a:ln w="28575">
                <a:noFill/>
              </a:ln>
              <a:solidFill>
                <a:schemeClr val="tx1"/>
              </a:solidFill>
              <a:latin typeface="Calibri" panose="020F0502020204030204" pitchFamily="34" charset="0"/>
              <a:cs typeface="Calibri" panose="020F0502020204030204" pitchFamily="34" charset="0"/>
            </a:endParaRPr>
          </a:p>
        </p:txBody>
      </p:sp>
      <p:graphicFrame>
        <p:nvGraphicFramePr>
          <p:cNvPr id="3" name="Table 3">
            <a:extLst>
              <a:ext uri="{FF2B5EF4-FFF2-40B4-BE49-F238E27FC236}">
                <a16:creationId xmlns:a16="http://schemas.microsoft.com/office/drawing/2014/main" xmlns="" id="{D5725C4A-C39E-7DAF-ED61-4105F49EF2DF}"/>
              </a:ext>
            </a:extLst>
          </p:cNvPr>
          <p:cNvGraphicFramePr>
            <a:graphicFrameLocks noGrp="1"/>
          </p:cNvGraphicFramePr>
          <p:nvPr>
            <p:extLst>
              <p:ext uri="{D42A27DB-BD31-4B8C-83A1-F6EECF244321}">
                <p14:modId xmlns:p14="http://schemas.microsoft.com/office/powerpoint/2010/main" val="2811073183"/>
              </p:ext>
            </p:extLst>
          </p:nvPr>
        </p:nvGraphicFramePr>
        <p:xfrm>
          <a:off x="95020" y="356697"/>
          <a:ext cx="8275257" cy="5221781"/>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28600" indent="-228600" algn="l">
                        <a:buAutoNum type="arabicPeriod"/>
                      </a:pPr>
                      <a:r>
                        <a:rPr lang="en-US" sz="1200" u="sng" spc="0" dirty="0" smtClean="0">
                          <a:solidFill>
                            <a:srgbClr val="00B0F0"/>
                          </a:solidFill>
                          <a:latin typeface="+mn-lt"/>
                          <a:cs typeface="Arial" panose="020B0604020202020204" pitchFamily="34" charset="0"/>
                        </a:rPr>
                        <a:t>Cereal</a:t>
                      </a:r>
                      <a:r>
                        <a:rPr lang="en-US" sz="1200" u="sng" spc="0" baseline="0" dirty="0" smtClean="0">
                          <a:solidFill>
                            <a:srgbClr val="00B0F0"/>
                          </a:solidFill>
                          <a:latin typeface="+mn-lt"/>
                          <a:cs typeface="Arial" panose="020B0604020202020204" pitchFamily="34" charset="0"/>
                        </a:rPr>
                        <a:t> and Toast</a:t>
                      </a:r>
                    </a:p>
                    <a:p>
                      <a:pPr marL="0" indent="0" algn="l">
                        <a:buNone/>
                      </a:pPr>
                      <a:r>
                        <a:rPr lang="en-US" sz="1200" spc="0" baseline="0" dirty="0" smtClean="0">
                          <a:latin typeface="+mn-lt"/>
                          <a:cs typeface="Arial" panose="020B0604020202020204" pitchFamily="34" charset="0"/>
                        </a:rPr>
                        <a:t>Steak Fingers, </a:t>
                      </a:r>
                      <a:r>
                        <a:rPr lang="en-US" sz="1200" spc="0" baseline="0" dirty="0" smtClean="0">
                          <a:solidFill>
                            <a:srgbClr val="00B050"/>
                          </a:solidFill>
                          <a:latin typeface="+mn-lt"/>
                          <a:cs typeface="Arial" panose="020B0604020202020204" pitchFamily="34" charset="0"/>
                        </a:rPr>
                        <a:t>Fries</a:t>
                      </a:r>
                      <a:r>
                        <a:rPr lang="en-US" sz="1200" spc="0" baseline="0" dirty="0" smtClean="0">
                          <a:latin typeface="+mn-lt"/>
                          <a:cs typeface="Arial" panose="020B0604020202020204" pitchFamily="34" charset="0"/>
                        </a:rPr>
                        <a:t>, </a:t>
                      </a:r>
                      <a:r>
                        <a:rPr lang="en-US" sz="1200" spc="0" baseline="0" dirty="0" smtClean="0">
                          <a:solidFill>
                            <a:schemeClr val="bg1">
                              <a:lumMod val="65000"/>
                            </a:schemeClr>
                          </a:solidFill>
                          <a:latin typeface="+mn-lt"/>
                          <a:cs typeface="Arial" panose="020B0604020202020204" pitchFamily="34" charset="0"/>
                        </a:rPr>
                        <a:t>Gravy, </a:t>
                      </a:r>
                      <a:r>
                        <a:rPr lang="en-US" sz="1200" spc="0" baseline="0" dirty="0" smtClean="0">
                          <a:solidFill>
                            <a:schemeClr val="accent4">
                              <a:lumMod val="75000"/>
                            </a:schemeClr>
                          </a:solidFill>
                          <a:latin typeface="+mn-lt"/>
                          <a:cs typeface="Arial" panose="020B0604020202020204" pitchFamily="34" charset="0"/>
                        </a:rPr>
                        <a:t>Toast</a:t>
                      </a:r>
                      <a:r>
                        <a:rPr lang="en-US" sz="1200" spc="0" baseline="0" dirty="0" smtClean="0">
                          <a:latin typeface="+mn-lt"/>
                          <a:cs typeface="Arial" panose="020B0604020202020204" pitchFamily="34" charset="0"/>
                        </a:rPr>
                        <a:t>, </a:t>
                      </a:r>
                      <a:r>
                        <a:rPr lang="en-US" sz="1200" spc="0" baseline="0" dirty="0" smtClean="0">
                          <a:solidFill>
                            <a:srgbClr val="00B050"/>
                          </a:solidFill>
                          <a:latin typeface="+mn-lt"/>
                          <a:cs typeface="Arial" panose="020B0604020202020204" pitchFamily="34" charset="0"/>
                        </a:rPr>
                        <a:t>Green Beans</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Peaches</a:t>
                      </a:r>
                    </a:p>
                    <a:p>
                      <a:pPr marL="0" indent="0" algn="l">
                        <a:buNone/>
                      </a:pP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r>
                        <a:rPr lang="en-US" sz="1200" spc="0" dirty="0" smtClean="0">
                          <a:latin typeface="+mn-lt"/>
                          <a:cs typeface="Arial" panose="020B0604020202020204" pitchFamily="34" charset="0"/>
                        </a:rPr>
                        <a:t>4. </a:t>
                      </a:r>
                      <a:r>
                        <a:rPr lang="en-US" sz="1200" u="sng" spc="0" dirty="0" smtClean="0">
                          <a:solidFill>
                            <a:srgbClr val="00B0F0"/>
                          </a:solidFill>
                          <a:latin typeface="+mn-lt"/>
                          <a:cs typeface="Arial" panose="020B0604020202020204" pitchFamily="34" charset="0"/>
                        </a:rPr>
                        <a:t>Muffin and Yogurt</a:t>
                      </a:r>
                    </a:p>
                    <a:p>
                      <a:r>
                        <a:rPr lang="en-US" sz="1200" spc="0" dirty="0" smtClean="0">
                          <a:latin typeface="+mn-lt"/>
                          <a:cs typeface="Arial" panose="020B0604020202020204" pitchFamily="34" charset="0"/>
                        </a:rPr>
                        <a:t>Corn Dogs, </a:t>
                      </a:r>
                      <a:r>
                        <a:rPr lang="en-US" sz="1200" spc="0" dirty="0" smtClean="0">
                          <a:solidFill>
                            <a:srgbClr val="00B050"/>
                          </a:solidFill>
                          <a:latin typeface="+mn-lt"/>
                          <a:cs typeface="Arial" panose="020B0604020202020204" pitchFamily="34" charset="0"/>
                        </a:rPr>
                        <a:t>Tots, Baked</a:t>
                      </a:r>
                      <a:r>
                        <a:rPr lang="en-US" sz="1200" spc="0" baseline="0" dirty="0" smtClean="0">
                          <a:solidFill>
                            <a:srgbClr val="00B050"/>
                          </a:solidFill>
                          <a:latin typeface="+mn-lt"/>
                          <a:cs typeface="Arial" panose="020B0604020202020204" pitchFamily="34" charset="0"/>
                        </a:rPr>
                        <a:t> beans, Tomato Cup, </a:t>
                      </a:r>
                      <a:r>
                        <a:rPr lang="en-US" sz="1200" spc="0" baseline="0" dirty="0" smtClean="0">
                          <a:solidFill>
                            <a:srgbClr val="FF0000"/>
                          </a:solidFill>
                          <a:latin typeface="+mn-lt"/>
                          <a:cs typeface="Arial" panose="020B0604020202020204" pitchFamily="34" charset="0"/>
                        </a:rPr>
                        <a:t>Fruit Cup</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5. </a:t>
                      </a:r>
                      <a:r>
                        <a:rPr lang="en-US" sz="1200" u="sng" spc="0" dirty="0" smtClean="0">
                          <a:solidFill>
                            <a:srgbClr val="00B0F0"/>
                          </a:solidFill>
                          <a:latin typeface="+mn-lt"/>
                          <a:cs typeface="Arial" panose="020B0604020202020204" pitchFamily="34" charset="0"/>
                        </a:rPr>
                        <a:t>Sausage and Biscuit</a:t>
                      </a:r>
                    </a:p>
                    <a:p>
                      <a:r>
                        <a:rPr lang="en-US" sz="1200" spc="0" dirty="0" smtClean="0">
                          <a:latin typeface="+mn-lt"/>
                          <a:cs typeface="Arial" panose="020B0604020202020204" pitchFamily="34" charset="0"/>
                        </a:rPr>
                        <a:t>Nacho Grande, </a:t>
                      </a:r>
                      <a:r>
                        <a:rPr lang="en-US" sz="1200" spc="0" dirty="0" smtClean="0">
                          <a:solidFill>
                            <a:srgbClr val="00B050"/>
                          </a:solidFill>
                          <a:latin typeface="+mn-lt"/>
                          <a:cs typeface="Arial" panose="020B0604020202020204" pitchFamily="34" charset="0"/>
                        </a:rPr>
                        <a:t>Salsa,</a:t>
                      </a:r>
                      <a:r>
                        <a:rPr lang="en-US" sz="1200" spc="0" baseline="0" dirty="0" smtClean="0">
                          <a:solidFill>
                            <a:srgbClr val="00B050"/>
                          </a:solidFill>
                          <a:latin typeface="+mn-lt"/>
                          <a:cs typeface="Arial" panose="020B0604020202020204" pitchFamily="34" charset="0"/>
                        </a:rPr>
                        <a:t> Pinto Beans, Cucumbers</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Apricots</a:t>
                      </a:r>
                      <a:r>
                        <a:rPr lang="en-US" sz="1200" spc="0" baseline="0" dirty="0" smtClean="0">
                          <a:latin typeface="+mn-lt"/>
                          <a:cs typeface="Arial" panose="020B0604020202020204" pitchFamily="34" charset="0"/>
                        </a:rPr>
                        <a:t>, </a:t>
                      </a:r>
                      <a:r>
                        <a:rPr lang="en-US" sz="1200" spc="0" baseline="0" dirty="0" smtClean="0">
                          <a:solidFill>
                            <a:schemeClr val="bg1">
                              <a:lumMod val="65000"/>
                            </a:schemeClr>
                          </a:solidFill>
                          <a:latin typeface="+mn-lt"/>
                          <a:cs typeface="Arial" panose="020B0604020202020204" pitchFamily="34" charset="0"/>
                        </a:rPr>
                        <a:t>Ice Cream Cup</a:t>
                      </a:r>
                      <a:endParaRPr lang="en-US" sz="12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6. </a:t>
                      </a:r>
                      <a:r>
                        <a:rPr lang="en-US" sz="1200" u="sng" spc="0" dirty="0" smtClean="0">
                          <a:solidFill>
                            <a:srgbClr val="00B0F0"/>
                          </a:solidFill>
                          <a:latin typeface="+mn-lt"/>
                          <a:cs typeface="Arial" panose="020B0604020202020204" pitchFamily="34" charset="0"/>
                        </a:rPr>
                        <a:t>Power Breakfast</a:t>
                      </a:r>
                    </a:p>
                    <a:p>
                      <a:r>
                        <a:rPr lang="en-US" sz="1200" spc="0" dirty="0" smtClean="0">
                          <a:latin typeface="+mn-lt"/>
                          <a:cs typeface="Arial" panose="020B0604020202020204" pitchFamily="34" charset="0"/>
                        </a:rPr>
                        <a:t>Spaghetti Bowl</a:t>
                      </a:r>
                      <a:r>
                        <a:rPr lang="en-US" sz="1200" spc="0" dirty="0" smtClean="0">
                          <a:solidFill>
                            <a:srgbClr val="00B050"/>
                          </a:solidFill>
                          <a:latin typeface="+mn-lt"/>
                          <a:cs typeface="Arial" panose="020B0604020202020204" pitchFamily="34" charset="0"/>
                        </a:rPr>
                        <a:t>, Fresh veggie</a:t>
                      </a:r>
                      <a:r>
                        <a:rPr lang="en-US" sz="1200" spc="0" baseline="0" dirty="0" smtClean="0">
                          <a:solidFill>
                            <a:srgbClr val="00B050"/>
                          </a:solidFill>
                          <a:latin typeface="+mn-lt"/>
                          <a:cs typeface="Arial" panose="020B0604020202020204" pitchFamily="34" charset="0"/>
                        </a:rPr>
                        <a:t> Cup, Garden Salad</a:t>
                      </a:r>
                      <a:r>
                        <a:rPr lang="en-US" sz="1200" spc="0" baseline="0" dirty="0" smtClean="0">
                          <a:latin typeface="+mn-lt"/>
                          <a:cs typeface="Arial" panose="020B0604020202020204" pitchFamily="34" charset="0"/>
                        </a:rPr>
                        <a:t>, Fruity </a:t>
                      </a:r>
                      <a:r>
                        <a:rPr lang="en-US" sz="1200" spc="0" baseline="0" dirty="0" err="1" smtClean="0">
                          <a:latin typeface="+mn-lt"/>
                          <a:cs typeface="Arial" panose="020B0604020202020204" pitchFamily="34" charset="0"/>
                        </a:rPr>
                        <a:t>Jello</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Breadsticks</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7. </a:t>
                      </a:r>
                      <a:r>
                        <a:rPr lang="en-US" sz="1200" u="sng" spc="0" dirty="0" smtClean="0">
                          <a:solidFill>
                            <a:srgbClr val="00B0F0"/>
                          </a:solidFill>
                          <a:latin typeface="+mn-lt"/>
                          <a:cs typeface="Arial" panose="020B0604020202020204" pitchFamily="34" charset="0"/>
                        </a:rPr>
                        <a:t>Breakfast Pizza</a:t>
                      </a:r>
                    </a:p>
                    <a:p>
                      <a:r>
                        <a:rPr lang="en-US" sz="1200" spc="0" dirty="0" smtClean="0">
                          <a:latin typeface="+mn-lt"/>
                          <a:cs typeface="Arial" panose="020B0604020202020204" pitchFamily="34" charset="0"/>
                        </a:rPr>
                        <a:t>Breaded Pork</a:t>
                      </a:r>
                      <a:r>
                        <a:rPr lang="en-US" sz="1200" spc="0" baseline="0" dirty="0" smtClean="0">
                          <a:latin typeface="+mn-lt"/>
                          <a:cs typeface="Arial" panose="020B0604020202020204" pitchFamily="34" charset="0"/>
                        </a:rPr>
                        <a:t> Chop, </a:t>
                      </a:r>
                      <a:r>
                        <a:rPr lang="en-US" sz="1200" spc="0" baseline="0" dirty="0" smtClean="0">
                          <a:solidFill>
                            <a:srgbClr val="00B050"/>
                          </a:solidFill>
                          <a:latin typeface="+mn-lt"/>
                          <a:cs typeface="Arial" panose="020B0604020202020204" pitchFamily="34" charset="0"/>
                        </a:rPr>
                        <a:t>Fresh Broccoli, Corn</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Mandarin Oranges</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Roll, </a:t>
                      </a:r>
                      <a:r>
                        <a:rPr lang="en-US" sz="1200" spc="0" baseline="0" dirty="0" smtClean="0">
                          <a:solidFill>
                            <a:schemeClr val="bg1">
                              <a:lumMod val="65000"/>
                            </a:schemeClr>
                          </a:solidFill>
                          <a:latin typeface="+mn-lt"/>
                          <a:cs typeface="Arial" panose="020B0604020202020204" pitchFamily="34" charset="0"/>
                        </a:rPr>
                        <a:t>Brown Gravy</a:t>
                      </a:r>
                      <a:endParaRPr lang="en-US" sz="12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8</a:t>
                      </a:r>
                      <a:r>
                        <a:rPr lang="en-US" sz="1200" u="sng" spc="0" dirty="0" smtClean="0">
                          <a:solidFill>
                            <a:srgbClr val="00B0F0"/>
                          </a:solidFill>
                          <a:latin typeface="+mn-lt"/>
                          <a:cs typeface="Arial" panose="020B0604020202020204" pitchFamily="34" charset="0"/>
                        </a:rPr>
                        <a:t>. French</a:t>
                      </a:r>
                      <a:r>
                        <a:rPr lang="en-US" sz="1200" u="sng" spc="0" baseline="0" dirty="0" smtClean="0">
                          <a:solidFill>
                            <a:srgbClr val="00B0F0"/>
                          </a:solidFill>
                          <a:latin typeface="+mn-lt"/>
                          <a:cs typeface="Arial" panose="020B0604020202020204" pitchFamily="34" charset="0"/>
                        </a:rPr>
                        <a:t> Toast and Sausage</a:t>
                      </a:r>
                    </a:p>
                    <a:p>
                      <a:r>
                        <a:rPr lang="en-US" sz="1200" spc="0" baseline="0" dirty="0" smtClean="0">
                          <a:latin typeface="+mn-lt"/>
                          <a:cs typeface="Arial" panose="020B0604020202020204" pitchFamily="34" charset="0"/>
                        </a:rPr>
                        <a:t>Pizza</a:t>
                      </a:r>
                      <a:r>
                        <a:rPr lang="en-US" sz="1200" spc="0" baseline="0" dirty="0" smtClean="0">
                          <a:solidFill>
                            <a:srgbClr val="00B050"/>
                          </a:solidFill>
                          <a:latin typeface="+mn-lt"/>
                          <a:cs typeface="Arial" panose="020B0604020202020204" pitchFamily="34" charset="0"/>
                        </a:rPr>
                        <a:t>, fresh Carrot sticks, Savory Green Beans</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Seasonal Fresh Fruit</a:t>
                      </a:r>
                      <a:r>
                        <a:rPr lang="en-US" sz="1200" spc="0" baseline="0" dirty="0" smtClean="0">
                          <a:solidFill>
                            <a:schemeClr val="accent4">
                              <a:lumMod val="75000"/>
                            </a:schemeClr>
                          </a:solidFill>
                          <a:latin typeface="+mn-lt"/>
                          <a:cs typeface="Arial" panose="020B0604020202020204" pitchFamily="34" charset="0"/>
                        </a:rPr>
                        <a:t>, Dessert</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smtClean="0">
                          <a:latin typeface="+mn-lt"/>
                          <a:cs typeface="Arial" panose="020B0604020202020204" pitchFamily="34" charset="0"/>
                        </a:rPr>
                        <a:t>11. </a:t>
                      </a:r>
                      <a:r>
                        <a:rPr lang="en-US" sz="1200" u="sng" spc="0" dirty="0" smtClean="0">
                          <a:solidFill>
                            <a:srgbClr val="00B0F0"/>
                          </a:solidFill>
                          <a:latin typeface="+mn-lt"/>
                          <a:cs typeface="Arial" panose="020B0604020202020204" pitchFamily="34" charset="0"/>
                        </a:rPr>
                        <a:t>Cereal and Toast</a:t>
                      </a:r>
                    </a:p>
                    <a:p>
                      <a:r>
                        <a:rPr lang="en-US" sz="1200" spc="0" dirty="0" smtClean="0">
                          <a:latin typeface="+mn-lt"/>
                          <a:cs typeface="Arial" panose="020B0604020202020204" pitchFamily="34" charset="0"/>
                        </a:rPr>
                        <a:t>Fish</a:t>
                      </a:r>
                      <a:r>
                        <a:rPr lang="en-US" sz="1200" spc="0" baseline="0" dirty="0" smtClean="0">
                          <a:latin typeface="+mn-lt"/>
                          <a:cs typeface="Arial" panose="020B0604020202020204" pitchFamily="34" charset="0"/>
                        </a:rPr>
                        <a:t> Sticks</a:t>
                      </a:r>
                      <a:r>
                        <a:rPr lang="en-US" sz="1200" spc="0" baseline="0" dirty="0" smtClean="0">
                          <a:solidFill>
                            <a:srgbClr val="00B050"/>
                          </a:solidFill>
                          <a:latin typeface="+mn-lt"/>
                          <a:cs typeface="Arial" panose="020B0604020202020204" pitchFamily="34" charset="0"/>
                        </a:rPr>
                        <a:t>, Fries, Okra</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Strawberries</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Roll</a:t>
                      </a:r>
                      <a:r>
                        <a:rPr lang="en-US" sz="1200" spc="0" baseline="0" dirty="0" smtClean="0">
                          <a:latin typeface="+mn-lt"/>
                          <a:cs typeface="Arial" panose="020B0604020202020204" pitchFamily="34" charset="0"/>
                        </a:rPr>
                        <a:t>, </a:t>
                      </a:r>
                      <a:r>
                        <a:rPr lang="en-US" sz="1200" spc="0" baseline="0" dirty="0" smtClean="0">
                          <a:solidFill>
                            <a:schemeClr val="bg1">
                              <a:lumMod val="65000"/>
                            </a:schemeClr>
                          </a:solidFill>
                          <a:latin typeface="+mn-lt"/>
                          <a:cs typeface="Arial" panose="020B0604020202020204" pitchFamily="34" charset="0"/>
                        </a:rPr>
                        <a:t>Tartar Sauce</a:t>
                      </a:r>
                      <a:endParaRPr lang="en-US" sz="12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12. </a:t>
                      </a:r>
                      <a:r>
                        <a:rPr lang="en-US" sz="1200" u="sng" spc="0" dirty="0" smtClean="0">
                          <a:solidFill>
                            <a:srgbClr val="00B0F0"/>
                          </a:solidFill>
                          <a:latin typeface="+mn-lt"/>
                          <a:cs typeface="Arial" panose="020B0604020202020204" pitchFamily="34" charset="0"/>
                        </a:rPr>
                        <a:t>Breakfast Burrito</a:t>
                      </a:r>
                    </a:p>
                    <a:p>
                      <a:r>
                        <a:rPr lang="en-US" sz="1200" spc="0" dirty="0" err="1" smtClean="0">
                          <a:latin typeface="+mn-lt"/>
                          <a:cs typeface="Arial" panose="020B0604020202020204" pitchFamily="34" charset="0"/>
                        </a:rPr>
                        <a:t>Tex</a:t>
                      </a:r>
                      <a:r>
                        <a:rPr lang="en-US" sz="1200" spc="0" dirty="0" smtClean="0">
                          <a:latin typeface="+mn-lt"/>
                          <a:cs typeface="Arial" panose="020B0604020202020204" pitchFamily="34" charset="0"/>
                        </a:rPr>
                        <a:t> Mex Stack, </a:t>
                      </a:r>
                      <a:r>
                        <a:rPr lang="en-US" sz="1200" spc="0" dirty="0" smtClean="0">
                          <a:solidFill>
                            <a:srgbClr val="00B050"/>
                          </a:solidFill>
                          <a:latin typeface="+mn-lt"/>
                          <a:cs typeface="Arial" panose="020B0604020202020204" pitchFamily="34" charset="0"/>
                        </a:rPr>
                        <a:t>Refried beans, Carrot Coins, Salsa</a:t>
                      </a:r>
                      <a:r>
                        <a:rPr lang="en-US" sz="1200" spc="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Hot Cinnamon Apples</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Spanish Rice(HS</a:t>
                      </a:r>
                      <a:r>
                        <a:rPr lang="en-US" sz="1200" spc="0" baseline="0" dirty="0" smtClean="0">
                          <a:latin typeface="+mn-lt"/>
                          <a:cs typeface="Arial" panose="020B0604020202020204" pitchFamily="34" charset="0"/>
                        </a:rPr>
                        <a:t>) </a:t>
                      </a:r>
                      <a:r>
                        <a:rPr lang="en-US" sz="1200" spc="0" baseline="0" dirty="0" smtClean="0">
                          <a:solidFill>
                            <a:schemeClr val="bg1">
                              <a:lumMod val="65000"/>
                            </a:schemeClr>
                          </a:solidFill>
                          <a:latin typeface="+mn-lt"/>
                          <a:cs typeface="Arial" panose="020B0604020202020204" pitchFamily="34" charset="0"/>
                        </a:rPr>
                        <a:t>Sherbet/ </a:t>
                      </a:r>
                      <a:r>
                        <a:rPr lang="en-US" sz="1200" spc="0" baseline="0" dirty="0" err="1" smtClean="0">
                          <a:solidFill>
                            <a:schemeClr val="bg1">
                              <a:lumMod val="65000"/>
                            </a:schemeClr>
                          </a:solidFill>
                          <a:latin typeface="+mn-lt"/>
                          <a:cs typeface="Arial" panose="020B0604020202020204" pitchFamily="34" charset="0"/>
                        </a:rPr>
                        <a:t>Froyo</a:t>
                      </a:r>
                      <a:endParaRPr lang="en-US" sz="12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13. </a:t>
                      </a:r>
                      <a:r>
                        <a:rPr lang="en-US" sz="1200" u="sng" spc="0" dirty="0" smtClean="0">
                          <a:solidFill>
                            <a:srgbClr val="00B0F0"/>
                          </a:solidFill>
                          <a:latin typeface="+mn-lt"/>
                          <a:cs typeface="Arial" panose="020B0604020202020204" pitchFamily="34" charset="0"/>
                        </a:rPr>
                        <a:t>Waffles and Sausage</a:t>
                      </a:r>
                    </a:p>
                    <a:p>
                      <a:r>
                        <a:rPr lang="en-US" sz="1200" spc="0" dirty="0" smtClean="0">
                          <a:latin typeface="+mn-lt"/>
                          <a:cs typeface="Arial" panose="020B0604020202020204" pitchFamily="34" charset="0"/>
                        </a:rPr>
                        <a:t>Chicken Alfredo, </a:t>
                      </a:r>
                      <a:r>
                        <a:rPr lang="en-US" sz="1200" spc="0" dirty="0" smtClean="0">
                          <a:solidFill>
                            <a:srgbClr val="00B050"/>
                          </a:solidFill>
                          <a:latin typeface="+mn-lt"/>
                          <a:cs typeface="Arial" panose="020B0604020202020204" pitchFamily="34" charset="0"/>
                        </a:rPr>
                        <a:t>Garden Salad, Green Beans</a:t>
                      </a:r>
                      <a:r>
                        <a:rPr lang="en-US" sz="1200" spc="0" dirty="0" smtClean="0">
                          <a:latin typeface="+mn-lt"/>
                          <a:cs typeface="Arial" panose="020B0604020202020204" pitchFamily="34" charset="0"/>
                        </a:rPr>
                        <a:t>, </a:t>
                      </a:r>
                      <a:r>
                        <a:rPr lang="en-US" sz="1200" spc="0" dirty="0" smtClean="0">
                          <a:solidFill>
                            <a:srgbClr val="FF0000"/>
                          </a:solidFill>
                          <a:latin typeface="+mn-lt"/>
                          <a:cs typeface="Arial" panose="020B0604020202020204" pitchFamily="34" charset="0"/>
                        </a:rPr>
                        <a:t>Peache</a:t>
                      </a:r>
                      <a:r>
                        <a:rPr lang="en-US" sz="1200" spc="0" dirty="0" smtClean="0">
                          <a:latin typeface="+mn-lt"/>
                          <a:cs typeface="Arial" panose="020B0604020202020204" pitchFamily="34" charset="0"/>
                        </a:rPr>
                        <a:t>s, </a:t>
                      </a:r>
                      <a:r>
                        <a:rPr lang="en-US" sz="1200" spc="0" dirty="0" smtClean="0">
                          <a:solidFill>
                            <a:schemeClr val="accent4">
                              <a:lumMod val="75000"/>
                            </a:schemeClr>
                          </a:solidFill>
                          <a:latin typeface="+mn-lt"/>
                          <a:cs typeface="Arial" panose="020B0604020202020204" pitchFamily="34" charset="0"/>
                        </a:rPr>
                        <a:t>Breadsticks</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14</a:t>
                      </a:r>
                      <a:r>
                        <a:rPr lang="en-US" sz="1200" u="sng" spc="0" dirty="0" smtClean="0">
                          <a:solidFill>
                            <a:srgbClr val="00B0F0"/>
                          </a:solidFill>
                          <a:latin typeface="+mn-lt"/>
                          <a:cs typeface="Arial" panose="020B0604020202020204" pitchFamily="34" charset="0"/>
                        </a:rPr>
                        <a:t>. Stuffed Bagel And Cheese Stick</a:t>
                      </a:r>
                    </a:p>
                    <a:p>
                      <a:r>
                        <a:rPr lang="en-US" sz="1200" spc="0" dirty="0" smtClean="0">
                          <a:latin typeface="+mn-lt"/>
                          <a:cs typeface="Arial" panose="020B0604020202020204" pitchFamily="34" charset="0"/>
                        </a:rPr>
                        <a:t>Popcorn Chicken, </a:t>
                      </a:r>
                      <a:r>
                        <a:rPr lang="en-US" sz="1200" spc="0" dirty="0" smtClean="0">
                          <a:solidFill>
                            <a:srgbClr val="00B050"/>
                          </a:solidFill>
                          <a:latin typeface="+mn-lt"/>
                          <a:cs typeface="Arial" panose="020B0604020202020204" pitchFamily="34" charset="0"/>
                        </a:rPr>
                        <a:t>Corn, Crunchy Broccoli Salad</a:t>
                      </a:r>
                      <a:r>
                        <a:rPr lang="en-US" sz="1200" spc="0" dirty="0" smtClean="0">
                          <a:latin typeface="+mn-lt"/>
                          <a:cs typeface="Arial" panose="020B0604020202020204" pitchFamily="34" charset="0"/>
                        </a:rPr>
                        <a:t>, </a:t>
                      </a:r>
                      <a:r>
                        <a:rPr lang="en-US" sz="1200" spc="0" dirty="0" smtClean="0">
                          <a:solidFill>
                            <a:srgbClr val="FF0000"/>
                          </a:solidFill>
                          <a:latin typeface="+mn-lt"/>
                          <a:cs typeface="Arial" panose="020B0604020202020204" pitchFamily="34" charset="0"/>
                        </a:rPr>
                        <a:t>Fresh Apple Slices</a:t>
                      </a:r>
                      <a:r>
                        <a:rPr lang="en-US" sz="1200" spc="0" dirty="0" smtClean="0">
                          <a:solidFill>
                            <a:schemeClr val="accent4">
                              <a:lumMod val="75000"/>
                            </a:schemeClr>
                          </a:solidFill>
                          <a:latin typeface="+mn-lt"/>
                          <a:cs typeface="Arial" panose="020B0604020202020204" pitchFamily="34" charset="0"/>
                        </a:rPr>
                        <a:t>, Roll, dessert</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15.</a:t>
                      </a:r>
                      <a:r>
                        <a:rPr lang="en-US" sz="1200" spc="0" baseline="0" dirty="0" smtClean="0">
                          <a:latin typeface="+mn-lt"/>
                          <a:cs typeface="Arial" panose="020B0604020202020204" pitchFamily="34" charset="0"/>
                        </a:rPr>
                        <a:t> </a:t>
                      </a:r>
                      <a:r>
                        <a:rPr lang="en-US" sz="1200" u="sng" spc="0" baseline="0" dirty="0" smtClean="0">
                          <a:solidFill>
                            <a:srgbClr val="00B0F0"/>
                          </a:solidFill>
                          <a:latin typeface="+mn-lt"/>
                          <a:cs typeface="Arial" panose="020B0604020202020204" pitchFamily="34" charset="0"/>
                        </a:rPr>
                        <a:t>Oatmeal and Toast</a:t>
                      </a:r>
                    </a:p>
                    <a:p>
                      <a:r>
                        <a:rPr lang="en-US" sz="1200" spc="0" baseline="0" dirty="0" smtClean="0">
                          <a:latin typeface="+mn-lt"/>
                          <a:cs typeface="Arial" panose="020B0604020202020204" pitchFamily="34" charset="0"/>
                        </a:rPr>
                        <a:t>Potato Bowl, </a:t>
                      </a:r>
                      <a:r>
                        <a:rPr lang="en-US" sz="1200" spc="0" baseline="0" dirty="0" smtClean="0">
                          <a:solidFill>
                            <a:srgbClr val="00B050"/>
                          </a:solidFill>
                          <a:latin typeface="+mn-lt"/>
                          <a:cs typeface="Arial" panose="020B0604020202020204" pitchFamily="34" charset="0"/>
                        </a:rPr>
                        <a:t>Tomato Cup</a:t>
                      </a:r>
                      <a:r>
                        <a:rPr lang="en-US" sz="1200" spc="0" baseline="0" dirty="0" smtClean="0">
                          <a:solidFill>
                            <a:srgbClr val="FF0000"/>
                          </a:solidFill>
                          <a:latin typeface="+mn-lt"/>
                          <a:cs typeface="Arial" panose="020B0604020202020204" pitchFamily="34" charset="0"/>
                        </a:rPr>
                        <a:t>, Snowball Salad</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Roll</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endParaRPr lang="en-US" dirty="0"/>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bl>
          </a:graphicData>
        </a:graphic>
      </p:graphicFrame>
      <p:sp>
        <p:nvSpPr>
          <p:cNvPr id="2" name="Date Placeholder 1">
            <a:extLst>
              <a:ext uri="{FF2B5EF4-FFF2-40B4-BE49-F238E27FC236}">
                <a16:creationId xmlns:a16="http://schemas.microsoft.com/office/drawing/2014/main" xmlns="" id="{CD0AEF04-79DD-9B58-C287-86A4BA60B686}"/>
              </a:ext>
            </a:extLst>
          </p:cNvPr>
          <p:cNvSpPr>
            <a:spLocks noGrp="1"/>
          </p:cNvSpPr>
          <p:nvPr>
            <p:ph type="dt" sz="half" idx="2"/>
          </p:nvPr>
        </p:nvSpPr>
        <p:spPr/>
        <p:txBody>
          <a:bodyPr/>
          <a:lstStyle/>
          <a:p>
            <a:pPr algn="r"/>
            <a:r>
              <a:rPr lang="en-US" dirty="0"/>
              <a:t>Updated 12/1/2022</a:t>
            </a:r>
          </a:p>
          <a:p>
            <a:pPr algn="r"/>
            <a:r>
              <a:rPr lang="en-US" dirty="0" err="1"/>
              <a:t>www.SquareMeals.org</a:t>
            </a:r>
            <a:endParaRPr lang="en-US" dirty="0"/>
          </a:p>
        </p:txBody>
      </p:sp>
    </p:spTree>
    <p:extLst>
      <p:ext uri="{BB962C8B-B14F-4D97-AF65-F5344CB8AC3E}">
        <p14:creationId xmlns:p14="http://schemas.microsoft.com/office/powerpoint/2010/main" val="1269074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2287</TotalTime>
  <Words>247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DEC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213</cp:revision>
  <cp:lastPrinted>2023-06-01T16:27:39Z</cp:lastPrinted>
  <dcterms:created xsi:type="dcterms:W3CDTF">2018-01-29T19:14:57Z</dcterms:created>
  <dcterms:modified xsi:type="dcterms:W3CDTF">2023-11-16T15:18:45Z</dcterms:modified>
</cp:coreProperties>
</file>