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12" d="100"/>
          <a:sy n="112" d="100"/>
        </p:scale>
        <p:origin x="648"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4/18/2024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205133" y="2332514"/>
            <a:ext cx="3625480" cy="2000548"/>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  </a:t>
            </a:r>
            <a:r>
              <a:rPr lang="en-US" sz="600" dirty="0">
                <a:latin typeface="KG Miss Kindergarten" panose="02000000000000000000" pitchFamily="2" charset="0"/>
                <a:ea typeface="HelloAnnie" panose="02000603000000000000" pitchFamily="2" charset="0"/>
              </a:rPr>
              <a:t>          </a:t>
            </a:r>
          </a:p>
          <a:p>
            <a:r>
              <a:rPr lang="en-US" sz="600" dirty="0">
                <a:latin typeface="KG Miss Kindergarten" panose="02000000000000000000" pitchFamily="2" charset="0"/>
                <a:ea typeface="HelloAnnie" panose="02000603000000000000" pitchFamily="2" charset="0"/>
              </a:rPr>
              <a:t>          Please make sure your child is completing the nightly reading homework.</a:t>
            </a:r>
          </a:p>
          <a:p>
            <a:r>
              <a:rPr lang="en-US" sz="600" dirty="0">
                <a:latin typeface="KG Miss Kindergarten" panose="02000000000000000000" pitchFamily="2" charset="0"/>
                <a:ea typeface="HelloAnnie" panose="02000603000000000000" pitchFamily="2" charset="0"/>
              </a:rPr>
              <a:t>          Tuesday Folders will be sent home Tuesday. Please sign and return.</a:t>
            </a:r>
          </a:p>
          <a:p>
            <a:r>
              <a:rPr lang="en-US" sz="600" dirty="0">
                <a:latin typeface="KG Miss Kindergarten" panose="02000000000000000000" pitchFamily="2" charset="0"/>
                <a:ea typeface="HelloAnnie" panose="02000603000000000000" pitchFamily="2" charset="0"/>
              </a:rPr>
              <a:t>          2</a:t>
            </a:r>
            <a:r>
              <a:rPr lang="en-US" sz="600" baseline="30000" dirty="0">
                <a:latin typeface="KG Miss Kindergarten" panose="02000000000000000000" pitchFamily="2" charset="0"/>
                <a:ea typeface="HelloAnnie" panose="02000603000000000000" pitchFamily="2" charset="0"/>
              </a:rPr>
              <a:t>nd</a:t>
            </a:r>
            <a:r>
              <a:rPr lang="en-US" sz="600" dirty="0">
                <a:latin typeface="KG Miss Kindergarten" panose="02000000000000000000" pitchFamily="2" charset="0"/>
                <a:ea typeface="HelloAnnie" panose="02000603000000000000" pitchFamily="2" charset="0"/>
              </a:rPr>
              <a:t> Grade Parent Workshop for upcoming second grade students. Three times are </a:t>
            </a:r>
          </a:p>
          <a:p>
            <a:r>
              <a:rPr lang="en-US" sz="600" dirty="0">
                <a:latin typeface="KG Miss Kindergarten" panose="02000000000000000000" pitchFamily="2" charset="0"/>
                <a:ea typeface="HelloAnnie" panose="02000603000000000000" pitchFamily="2" charset="0"/>
              </a:rPr>
              <a:t>          available.  Hope you will make plans to attend one session. </a:t>
            </a:r>
          </a:p>
          <a:p>
            <a:r>
              <a:rPr lang="en-US" sz="600" dirty="0">
                <a:latin typeface="KG Miss Kindergarten" panose="02000000000000000000" pitchFamily="2" charset="0"/>
                <a:ea typeface="HelloAnnie" panose="02000603000000000000" pitchFamily="2" charset="0"/>
              </a:rPr>
              <a:t>          April 25: Field Day for students only.</a:t>
            </a:r>
          </a:p>
          <a:p>
            <a:r>
              <a:rPr lang="en-US" sz="600" dirty="0">
                <a:latin typeface="KG Miss Kindergarten" panose="02000000000000000000" pitchFamily="2" charset="0"/>
                <a:ea typeface="HelloAnnie" panose="02000603000000000000" pitchFamily="2" charset="0"/>
              </a:rPr>
              <a:t>          The cost for snack is $.75 each. Please send exact change in a</a:t>
            </a:r>
          </a:p>
          <a:p>
            <a:r>
              <a:rPr lang="en-US" sz="6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r>
              <a:rPr lang="en-US" sz="700" dirty="0">
                <a:latin typeface="KG Miss Kindergarten" panose="02000000000000000000" pitchFamily="2" charset="0"/>
                <a:ea typeface="HelloAnnie" panose="02000603000000000000" pitchFamily="2" charset="0"/>
              </a:rPr>
              <a:t>.</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31187" y="2274600"/>
            <a:ext cx="3368784" cy="1738938"/>
          </a:xfrm>
          <a:prstGeom prst="rect">
            <a:avLst/>
          </a:prstGeom>
          <a:noFill/>
        </p:spPr>
        <p:txBody>
          <a:bodyPr wrap="square" rtlCol="0">
            <a:spAutoFit/>
          </a:bodyPr>
          <a:lstStyle/>
          <a:p>
            <a:endParaRPr lang="en-US" sz="900" dirty="0">
              <a:latin typeface="KG Miss Kindergarten" panose="02000000000000000000" pitchFamily="2" charset="0"/>
              <a:ea typeface="HelloAnnie" panose="02000603000000000000" pitchFamily="2" charset="0"/>
            </a:endParaRPr>
          </a:p>
          <a:p>
            <a:r>
              <a:rPr lang="en-US" sz="900" dirty="0">
                <a:latin typeface="KG Miss Kindergarten" panose="02000000000000000000" pitchFamily="2" charset="0"/>
                <a:ea typeface="HelloAnnie" panose="02000603000000000000" pitchFamily="2" charset="0"/>
              </a:rPr>
              <a:t> 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788634" y="8798984"/>
            <a:ext cx="6230306"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how  now  cow  town  crown  loud  scout  proud  ouch  out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998707044"/>
              </p:ext>
            </p:extLst>
          </p:nvPr>
        </p:nvGraphicFramePr>
        <p:xfrm>
          <a:off x="1370671" y="5137144"/>
          <a:ext cx="6072882" cy="324612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ow, </a:t>
                      </a:r>
                      <a:r>
                        <a:rPr lang="en-US" sz="900" b="0" dirty="0" err="1">
                          <a:solidFill>
                            <a:schemeClr val="tx1"/>
                          </a:solidFill>
                          <a:latin typeface="KG Miss Kindergarten" panose="02000000000000000000" pitchFamily="2" charset="0"/>
                          <a:ea typeface="HelloAnnie" panose="02000603000000000000" pitchFamily="2" charset="0"/>
                        </a:rPr>
                        <a:t>ou</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au,aw</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connections, summarizing, clarifying, sequence</a:t>
                      </a:r>
                    </a:p>
                    <a:p>
                      <a:r>
                        <a:rPr lang="en-US" sz="900" b="0" dirty="0">
                          <a:solidFill>
                            <a:schemeClr val="tx1"/>
                          </a:solidFill>
                          <a:latin typeface="KG Miss Kindergarten" panose="02000000000000000000" pitchFamily="2" charset="0"/>
                          <a:ea typeface="HelloAnnie" panose="02000603000000000000" pitchFamily="2" charset="0"/>
                        </a:rPr>
                        <a:t>Vocabulary: harvest, pale, larva, someday, leap</a:t>
                      </a:r>
                    </a:p>
                    <a:p>
                      <a:r>
                        <a:rPr lang="en-US" sz="800" b="1" dirty="0">
                          <a:solidFill>
                            <a:schemeClr val="tx1"/>
                          </a:solidFill>
                          <a:latin typeface="KG Miss Kindergarten" panose="02000000000000000000" pitchFamily="2" charset="0"/>
                          <a:ea typeface="HelloAnnie" panose="02000603000000000000" pitchFamily="2" charset="0"/>
                        </a:rPr>
                        <a:t> 4/26 Reading Grade (Minor)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synonyms &amp; antonyms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A, N, E, F, I and L</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4/26 Spelling Test (Minor) &amp; Writing Sample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Topic 14: Shapes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4/26 Minor Math grade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Social Studies Weekly: </a:t>
                      </a:r>
                      <a:r>
                        <a:rPr lang="en-US" sz="1000" b="0">
                          <a:solidFill>
                            <a:schemeClr val="tx1"/>
                          </a:solidFill>
                          <a:latin typeface="KG Miss Kindergarten" panose="02000000000000000000" pitchFamily="2" charset="0"/>
                          <a:ea typeface="HelloAnnie" panose="02000603000000000000" pitchFamily="2" charset="0"/>
                        </a:rPr>
                        <a:t>Map Skills</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77995" y="1896177"/>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96230" y="4964229"/>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122971"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April 22-26,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1401</TotalTime>
  <Words>425</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Miss Kindergarten</vt:lpstr>
      <vt:lpstr>KG Miss Kindy Chunky</vt:lpstr>
      <vt:lpstr>HelloEtchASketch</vt:lpstr>
      <vt:lpstr>Calibri</vt:lpstr>
      <vt:lpstr>HelloBoomerang</vt:lpstr>
      <vt:lpstr>Arial</vt:lpstr>
      <vt:lpstr>HelloAnnie</vt:lpstr>
      <vt:lpstr>HelloButtons</vt:lpstr>
      <vt:lpstr>Times New Roman</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71</cp:revision>
  <cp:lastPrinted>2020-09-18T19:42:53Z</cp:lastPrinted>
  <dcterms:created xsi:type="dcterms:W3CDTF">2016-10-11T18:59:43Z</dcterms:created>
  <dcterms:modified xsi:type="dcterms:W3CDTF">2024-04-18T20:07:52Z</dcterms:modified>
</cp:coreProperties>
</file>