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8" r:id="rId6"/>
    <p:sldId id="260" r:id="rId7"/>
    <p:sldId id="261" r:id="rId8"/>
    <p:sldId id="263" r:id="rId9"/>
    <p:sldId id="265" r:id="rId10"/>
    <p:sldId id="264" r:id="rId11"/>
    <p:sldId id="266" r:id="rId12"/>
    <p:sldId id="267"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2212AD0-13D5-4F60-96E0-76FA880D19EE}" type="datetimeFigureOut">
              <a:rPr lang="en-US" smtClean="0"/>
              <a:t>8/24/2021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2F36745-760A-4032-8955-E2B1C20F7E95}"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212AD0-13D5-4F60-96E0-76FA880D19EE}"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36745-760A-4032-8955-E2B1C20F7E9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2F36745-760A-4032-8955-E2B1C20F7E95}"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212AD0-13D5-4F60-96E0-76FA880D19EE}"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2212AD0-13D5-4F60-96E0-76FA880D19EE}"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2F36745-760A-4032-8955-E2B1C20F7E95}"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2212AD0-13D5-4F60-96E0-76FA880D19EE}" type="datetimeFigureOut">
              <a:rPr lang="en-US" smtClean="0"/>
              <a:t>8/24/2021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2F36745-760A-4032-8955-E2B1C20F7E95}"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2212AD0-13D5-4F60-96E0-76FA880D19EE}" type="datetimeFigureOut">
              <a:rPr lang="en-US" smtClean="0"/>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36745-760A-4032-8955-E2B1C20F7E95}"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2212AD0-13D5-4F60-96E0-76FA880D19EE}" type="datetimeFigureOut">
              <a:rPr lang="en-US" smtClean="0"/>
              <a:t>8/24/2021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2F36745-760A-4032-8955-E2B1C20F7E95}"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212AD0-13D5-4F60-96E0-76FA880D19EE}" type="datetimeFigureOut">
              <a:rPr lang="en-US" smtClean="0"/>
              <a:t>8/24/2021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2F36745-760A-4032-8955-E2B1C20F7E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2212AD0-13D5-4F60-96E0-76FA880D19EE}" type="datetimeFigureOut">
              <a:rPr lang="en-US" smtClean="0"/>
              <a:t>8/24/2021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2F36745-760A-4032-8955-E2B1C20F7E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2F36745-760A-4032-8955-E2B1C20F7E95}"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2212AD0-13D5-4F60-96E0-76FA880D19EE}" type="datetimeFigureOut">
              <a:rPr lang="en-US" smtClean="0"/>
              <a:t>8/24/2021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2F36745-760A-4032-8955-E2B1C20F7E95}"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2212AD0-13D5-4F60-96E0-76FA880D19EE}" type="datetimeFigureOut">
              <a:rPr lang="en-US" smtClean="0"/>
              <a:t>8/24/2021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2212AD0-13D5-4F60-96E0-76FA880D19EE}" type="datetimeFigureOut">
              <a:rPr lang="en-US" smtClean="0"/>
              <a:t>8/24/2021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2F36745-760A-4032-8955-E2B1C20F7E95}"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8460"/>
            <a:ext cx="7772400" cy="1752600"/>
          </a:xfrm>
        </p:spPr>
        <p:txBody>
          <a:bodyPr>
            <a:normAutofit/>
          </a:bodyPr>
          <a:lstStyle/>
          <a:p>
            <a:r>
              <a:rPr lang="en-US" sz="5400" dirty="0" smtClean="0">
                <a:latin typeface="Gill Sans MT" panose="020B0502020104020203" pitchFamily="34" charset="0"/>
              </a:rPr>
              <a:t>Curriculum Night 2021-2022</a:t>
            </a:r>
            <a:endParaRPr lang="en-US" sz="5400" dirty="0">
              <a:latin typeface="Gill Sans MT" panose="020B0502020104020203"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859148"/>
            <a:ext cx="6172200" cy="5352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6925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Autofit/>
          </a:bodyPr>
          <a:lstStyle/>
          <a:p>
            <a:r>
              <a:rPr lang="en-US" sz="6000" dirty="0" smtClean="0">
                <a:latin typeface="Gill Sans MT" panose="020B0502020104020203" pitchFamily="34" charset="0"/>
              </a:rPr>
              <a:t>Attendance</a:t>
            </a:r>
            <a:endParaRPr lang="en-US" sz="6000" dirty="0">
              <a:latin typeface="Gill Sans MT" panose="020B0502020104020203" pitchFamily="34" charset="0"/>
            </a:endParaRPr>
          </a:p>
        </p:txBody>
      </p:sp>
      <p:sp>
        <p:nvSpPr>
          <p:cNvPr id="4" name="Content Placeholder 2">
            <a:extLst>
              <a:ext uri="{FF2B5EF4-FFF2-40B4-BE49-F238E27FC236}">
                <a16:creationId xmlns:a16="http://schemas.microsoft.com/office/drawing/2014/main" id="{4A77EE0A-AE6E-41F7-A925-6DE8A369D060}"/>
              </a:ext>
            </a:extLst>
          </p:cNvPr>
          <p:cNvSpPr>
            <a:spLocks noGrp="1"/>
          </p:cNvSpPr>
          <p:nvPr>
            <p:ph sz="quarter" idx="1"/>
          </p:nvPr>
        </p:nvSpPr>
        <p:spPr/>
        <p:txBody>
          <a:bodyPr anchor="t">
            <a:noAutofit/>
          </a:bodyPr>
          <a:lstStyle/>
          <a:p>
            <a:pPr marL="285750" indent="-285750">
              <a:buFont typeface="Arial" panose="020B0604020202020204" pitchFamily="34" charset="0"/>
              <a:buChar char="•"/>
            </a:pPr>
            <a:r>
              <a:rPr lang="en-US" sz="2400" dirty="0">
                <a:latin typeface="Gill Sans MT" panose="020B0502020104020203" pitchFamily="34" charset="0"/>
              </a:rPr>
              <a:t>Prattville Primary expects families to ensure their children are in school and on time every day, all day. This is an important life skill! Missed instruction can affect your child’s overall success in first grade. </a:t>
            </a:r>
            <a:endParaRPr lang="en-US" sz="2400" dirty="0" smtClean="0">
              <a:latin typeface="Gill Sans MT" panose="020B0502020104020203" pitchFamily="34" charset="0"/>
            </a:endParaRPr>
          </a:p>
          <a:p>
            <a:pPr marL="285750" indent="-285750">
              <a:buFont typeface="Arial" panose="020B0604020202020204" pitchFamily="34" charset="0"/>
              <a:buChar char="•"/>
            </a:pPr>
            <a:endParaRPr lang="en-US" sz="2400" dirty="0">
              <a:latin typeface="Gill Sans MT" panose="020B0502020104020203" pitchFamily="34" charset="0"/>
            </a:endParaRPr>
          </a:p>
          <a:p>
            <a:pPr marL="285750" indent="-285750">
              <a:buFont typeface="Arial" panose="020B0604020202020204" pitchFamily="34" charset="0"/>
              <a:buChar char="•"/>
            </a:pPr>
            <a:r>
              <a:rPr lang="en-US" sz="2400" dirty="0">
                <a:latin typeface="Gill Sans MT" panose="020B0502020104020203" pitchFamily="34" charset="0"/>
              </a:rPr>
              <a:t>If your child is absent, please send in a written excuse or doctor’s excuse within three days. </a:t>
            </a:r>
            <a:endParaRPr lang="en-US" sz="2400" dirty="0" smtClean="0">
              <a:latin typeface="Gill Sans MT" panose="020B0502020104020203" pitchFamily="34" charset="0"/>
            </a:endParaRPr>
          </a:p>
          <a:p>
            <a:pPr marL="285750" indent="-285750">
              <a:buFont typeface="Arial" panose="020B0604020202020204" pitchFamily="34" charset="0"/>
              <a:buChar char="•"/>
            </a:pPr>
            <a:endParaRPr lang="en-US" sz="2400" dirty="0">
              <a:latin typeface="Gill Sans MT" panose="020B0502020104020203" pitchFamily="34" charset="0"/>
            </a:endParaRPr>
          </a:p>
          <a:p>
            <a:pPr marL="285750" indent="-285750">
              <a:buFont typeface="Arial" panose="020B0604020202020204" pitchFamily="34" charset="0"/>
              <a:buChar char="•"/>
            </a:pPr>
            <a:r>
              <a:rPr lang="en-US" sz="2400" dirty="0">
                <a:latin typeface="Gill Sans MT" panose="020B0502020104020203" pitchFamily="34" charset="0"/>
              </a:rPr>
              <a:t>Check outs may not occur after 2:40. All parents must present identification when entering the school building. </a:t>
            </a:r>
          </a:p>
          <a:p>
            <a:pPr marL="0" indent="0">
              <a:buNone/>
            </a:pPr>
            <a:endParaRPr lang="en-US" sz="2400" dirty="0">
              <a:latin typeface="KG Miss Kindergarten" panose="02000000000000000000" pitchFamily="2" charset="0"/>
            </a:endParaRPr>
          </a:p>
        </p:txBody>
      </p:sp>
    </p:spTree>
    <p:extLst>
      <p:ext uri="{BB962C8B-B14F-4D97-AF65-F5344CB8AC3E}">
        <p14:creationId xmlns:p14="http://schemas.microsoft.com/office/powerpoint/2010/main" val="2326906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Autofit/>
          </a:bodyPr>
          <a:lstStyle/>
          <a:p>
            <a:r>
              <a:rPr lang="en-US" sz="4800" dirty="0" smtClean="0">
                <a:latin typeface="Gill Sans MT" panose="020B0502020104020203" pitchFamily="34" charset="0"/>
              </a:rPr>
              <a:t>Snack and Lunch</a:t>
            </a:r>
            <a:endParaRPr lang="en-US" sz="4800" dirty="0">
              <a:latin typeface="Gill Sans MT" panose="020B0502020104020203" pitchFamily="34" charset="0"/>
            </a:endParaRPr>
          </a:p>
        </p:txBody>
      </p:sp>
      <p:sp>
        <p:nvSpPr>
          <p:cNvPr id="3" name="Content Placeholder 2"/>
          <p:cNvSpPr>
            <a:spLocks noGrp="1"/>
          </p:cNvSpPr>
          <p:nvPr>
            <p:ph sz="quarter" idx="1"/>
          </p:nvPr>
        </p:nvSpPr>
        <p:spPr/>
        <p:txBody>
          <a:bodyPr>
            <a:normAutofit fontScale="62500" lnSpcReduction="20000"/>
          </a:bodyPr>
          <a:lstStyle/>
          <a:p>
            <a:pPr marL="457200" indent="-457200">
              <a:buFont typeface="Arial" panose="020B0604020202020204" pitchFamily="34" charset="0"/>
              <a:buChar char="•"/>
            </a:pPr>
            <a:r>
              <a:rPr lang="en-US" sz="2800" dirty="0">
                <a:latin typeface="Gill Sans MT" panose="020B0502020104020203" pitchFamily="34" charset="0"/>
              </a:rPr>
              <a:t>The snack cart visits classrooms daily from 7:45am-8:05am. Each item is 75 cents. We sell water, juice, chips, goldfish and fruit snacks</a:t>
            </a:r>
            <a:r>
              <a:rPr lang="en-US" sz="2800" dirty="0" smtClean="0">
                <a:latin typeface="Gill Sans MT" panose="020B0502020104020203" pitchFamily="34" charset="0"/>
              </a:rPr>
              <a:t>.</a:t>
            </a:r>
          </a:p>
          <a:p>
            <a:pPr marL="457200" indent="-457200">
              <a:buFont typeface="Arial" panose="020B0604020202020204" pitchFamily="34" charset="0"/>
              <a:buChar char="•"/>
            </a:pPr>
            <a:endParaRPr lang="en-US" sz="2800" dirty="0">
              <a:latin typeface="Gill Sans MT" panose="020B0502020104020203" pitchFamily="34" charset="0"/>
            </a:endParaRPr>
          </a:p>
          <a:p>
            <a:pPr marL="457200" indent="-457200">
              <a:buFont typeface="Arial" panose="020B0604020202020204" pitchFamily="34" charset="0"/>
              <a:buChar char="•"/>
            </a:pPr>
            <a:r>
              <a:rPr lang="en-US" sz="2800" dirty="0">
                <a:latin typeface="Gill Sans MT" panose="020B0502020104020203" pitchFamily="34" charset="0"/>
              </a:rPr>
              <a:t>On Fridays, we will sell a special snack for $1. Please look for the given schedule to know what is offered. </a:t>
            </a:r>
            <a:r>
              <a:rPr lang="en-US" sz="2800" dirty="0" smtClean="0">
                <a:latin typeface="Gill Sans MT" panose="020B0502020104020203" pitchFamily="34" charset="0"/>
              </a:rPr>
              <a:t>This </a:t>
            </a:r>
            <a:r>
              <a:rPr lang="en-US" sz="2800" dirty="0">
                <a:latin typeface="Gill Sans MT" panose="020B0502020104020203" pitchFamily="34" charset="0"/>
              </a:rPr>
              <a:t>will be an additional snack eaten in the afternoon during our Recess time. We will continue to sell regular snacks from the Snack Cart. These snacks will be eaten at our regular scheduled time</a:t>
            </a:r>
            <a:r>
              <a:rPr lang="en-US" sz="2800" dirty="0" smtClean="0">
                <a:latin typeface="Gill Sans MT" panose="020B0502020104020203" pitchFamily="34" charset="0"/>
              </a:rPr>
              <a:t>.</a:t>
            </a:r>
          </a:p>
          <a:p>
            <a:pPr marL="457200" indent="-457200">
              <a:buFont typeface="Arial" panose="020B0604020202020204" pitchFamily="34" charset="0"/>
              <a:buChar char="•"/>
            </a:pPr>
            <a:endParaRPr lang="en-US" sz="2800" dirty="0">
              <a:latin typeface="Gill Sans MT" panose="020B0502020104020203" pitchFamily="34" charset="0"/>
            </a:endParaRPr>
          </a:p>
          <a:p>
            <a:pPr marL="457200" indent="-457200">
              <a:buFont typeface="Arial" panose="020B0604020202020204" pitchFamily="34" charset="0"/>
              <a:buChar char="•"/>
            </a:pPr>
            <a:r>
              <a:rPr lang="en-US" sz="2800" u="sng" dirty="0">
                <a:latin typeface="Gill Sans MT" panose="020B0502020104020203" pitchFamily="34" charset="0"/>
              </a:rPr>
              <a:t>Birthday celebrations</a:t>
            </a:r>
            <a:r>
              <a:rPr lang="en-US" sz="2800" dirty="0">
                <a:latin typeface="Gill Sans MT" panose="020B0502020104020203" pitchFamily="34" charset="0"/>
              </a:rPr>
              <a:t>- Please let me know in advance if you plan on providing a special snack for your child’s birthday. It helps me plan the day. Parents may only send in one special treat per child. The treats should be store bought or individually wrapped. Parents are asked to send the treats with the student or drop them off in the office. No presents, balloons, etc. will be allowed. Parents are not allowed to join us for the birthday snack.  </a:t>
            </a:r>
            <a:endParaRPr lang="en-US" sz="2800" dirty="0" smtClean="0">
              <a:latin typeface="Gill Sans MT" panose="020B0502020104020203" pitchFamily="34" charset="0"/>
            </a:endParaRPr>
          </a:p>
          <a:p>
            <a:pPr marL="457200" indent="-457200">
              <a:buFont typeface="Arial" panose="020B0604020202020204" pitchFamily="34" charset="0"/>
              <a:buChar char="•"/>
            </a:pPr>
            <a:endParaRPr lang="en-US" sz="2800" dirty="0">
              <a:latin typeface="Gill Sans MT" panose="020B0502020104020203" pitchFamily="34" charset="0"/>
            </a:endParaRPr>
          </a:p>
          <a:p>
            <a:pPr marL="457200" indent="-457200">
              <a:buFont typeface="Arial" panose="020B0604020202020204" pitchFamily="34" charset="0"/>
              <a:buChar char="•"/>
            </a:pPr>
            <a:r>
              <a:rPr lang="en-US" sz="2800" u="sng" dirty="0">
                <a:latin typeface="Gill Sans MT" panose="020B0502020104020203" pitchFamily="34" charset="0"/>
              </a:rPr>
              <a:t>Lunch:</a:t>
            </a:r>
            <a:r>
              <a:rPr lang="en-US" sz="2800" dirty="0">
                <a:latin typeface="Gill Sans MT" panose="020B0502020104020203" pitchFamily="34" charset="0"/>
              </a:rPr>
              <a:t> Please discuss with your child whether they are getting lunch at school or one is provided from home. </a:t>
            </a:r>
          </a:p>
          <a:p>
            <a:endParaRPr lang="en-US" dirty="0">
              <a:latin typeface="KG Miss Kindergarten" panose="02000000000000000000" pitchFamily="2" charset="0"/>
            </a:endParaRPr>
          </a:p>
        </p:txBody>
      </p:sp>
    </p:spTree>
    <p:extLst>
      <p:ext uri="{BB962C8B-B14F-4D97-AF65-F5344CB8AC3E}">
        <p14:creationId xmlns:p14="http://schemas.microsoft.com/office/powerpoint/2010/main" val="31390990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534400" cy="758952"/>
          </a:xfrm>
        </p:spPr>
        <p:txBody>
          <a:bodyPr>
            <a:noAutofit/>
          </a:bodyPr>
          <a:lstStyle/>
          <a:p>
            <a:r>
              <a:rPr lang="en-US" sz="6600" dirty="0" smtClean="0">
                <a:latin typeface="Gill Sans MT" panose="020B0502020104020203" pitchFamily="34" charset="0"/>
              </a:rPr>
              <a:t>Leader in Me</a:t>
            </a:r>
            <a:endParaRPr lang="en-US" sz="6600" dirty="0">
              <a:latin typeface="Gill Sans MT" panose="020B0502020104020203" pitchFamily="34" charset="0"/>
            </a:endParaRPr>
          </a:p>
        </p:txBody>
      </p:sp>
      <p:pic>
        <p:nvPicPr>
          <p:cNvPr id="2050" name="Picture 2" descr="Pictu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7600" y="152400"/>
            <a:ext cx="1524511" cy="12192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quarter" idx="1"/>
          </p:nvPr>
        </p:nvSpPr>
        <p:spPr/>
        <p:txBody>
          <a:bodyPr>
            <a:normAutofit fontScale="92500" lnSpcReduction="10000"/>
          </a:bodyPr>
          <a:lstStyle/>
          <a:p>
            <a:r>
              <a:rPr lang="en-US" sz="2200" u="sng" dirty="0">
                <a:latin typeface="Gill Sans MT" panose="020B0502020104020203" pitchFamily="34" charset="0"/>
              </a:rPr>
              <a:t>August 30-September 10</a:t>
            </a:r>
            <a:r>
              <a:rPr lang="en-US" sz="2200" dirty="0">
                <a:latin typeface="Gill Sans MT" panose="020B0502020104020203" pitchFamily="34" charset="0"/>
              </a:rPr>
              <a:t>: Habit 1 Be Proactive</a:t>
            </a:r>
          </a:p>
          <a:p>
            <a:r>
              <a:rPr lang="en-US" sz="2200" u="sng" dirty="0">
                <a:latin typeface="Gill Sans MT" panose="020B0502020104020203" pitchFamily="34" charset="0"/>
              </a:rPr>
              <a:t>September 13-24</a:t>
            </a:r>
            <a:r>
              <a:rPr lang="en-US" sz="2200" dirty="0">
                <a:latin typeface="Gill Sans MT" panose="020B0502020104020203" pitchFamily="34" charset="0"/>
              </a:rPr>
              <a:t>: Habit 2 Begin with the End in Mind</a:t>
            </a:r>
          </a:p>
          <a:p>
            <a:r>
              <a:rPr lang="en-US" sz="2200" u="sng" dirty="0">
                <a:latin typeface="Gill Sans MT" panose="020B0502020104020203" pitchFamily="34" charset="0"/>
              </a:rPr>
              <a:t>September 27-October 8</a:t>
            </a:r>
            <a:r>
              <a:rPr lang="en-US" sz="2200" dirty="0">
                <a:latin typeface="Gill Sans MT" panose="020B0502020104020203" pitchFamily="34" charset="0"/>
              </a:rPr>
              <a:t>: Habit 3 Put First Things, First</a:t>
            </a:r>
          </a:p>
          <a:p>
            <a:r>
              <a:rPr lang="en-US" sz="2200" u="sng" dirty="0">
                <a:latin typeface="Gill Sans MT" panose="020B0502020104020203" pitchFamily="34" charset="0"/>
              </a:rPr>
              <a:t>October 11-22</a:t>
            </a:r>
            <a:r>
              <a:rPr lang="en-US" sz="2200" dirty="0">
                <a:latin typeface="Gill Sans MT" panose="020B0502020104020203" pitchFamily="34" charset="0"/>
              </a:rPr>
              <a:t>: Habit 4 Think Win-Win</a:t>
            </a:r>
          </a:p>
          <a:p>
            <a:r>
              <a:rPr lang="en-US" sz="2200" u="sng" dirty="0">
                <a:latin typeface="Gill Sans MT" panose="020B0502020104020203" pitchFamily="34" charset="0"/>
              </a:rPr>
              <a:t>October 25-November 5</a:t>
            </a:r>
            <a:r>
              <a:rPr lang="en-US" sz="2200" dirty="0">
                <a:latin typeface="Gill Sans MT" panose="020B0502020104020203" pitchFamily="34" charset="0"/>
              </a:rPr>
              <a:t>: Habit 5 Seek First to Understand, Then to be Understood </a:t>
            </a:r>
          </a:p>
          <a:p>
            <a:r>
              <a:rPr lang="en-US" sz="2200" u="sng" dirty="0">
                <a:latin typeface="Gill Sans MT" panose="020B0502020104020203" pitchFamily="34" charset="0"/>
              </a:rPr>
              <a:t>November 8-19</a:t>
            </a:r>
            <a:r>
              <a:rPr lang="en-US" sz="2200" dirty="0">
                <a:latin typeface="Gill Sans MT" panose="020B0502020104020203" pitchFamily="34" charset="0"/>
              </a:rPr>
              <a:t>: Habit 6 Synergize</a:t>
            </a:r>
          </a:p>
          <a:p>
            <a:r>
              <a:rPr lang="en-US" sz="2200" u="sng" dirty="0">
                <a:latin typeface="Gill Sans MT" panose="020B0502020104020203" pitchFamily="34" charset="0"/>
              </a:rPr>
              <a:t>November 29-December 17</a:t>
            </a:r>
            <a:r>
              <a:rPr lang="en-US" sz="2200" dirty="0">
                <a:latin typeface="Gill Sans MT" panose="020B0502020104020203" pitchFamily="34" charset="0"/>
              </a:rPr>
              <a:t>: Habit 7 Sharpen the Saw</a:t>
            </a:r>
          </a:p>
          <a:p>
            <a:endParaRPr lang="en-US" sz="2200" dirty="0">
              <a:latin typeface="Gill Sans MT" panose="020B0502020104020203" pitchFamily="34" charset="0"/>
            </a:endParaRPr>
          </a:p>
          <a:p>
            <a:r>
              <a:rPr lang="en-US" sz="2200" dirty="0">
                <a:latin typeface="Gill Sans MT" panose="020B0502020104020203" pitchFamily="34" charset="0"/>
              </a:rPr>
              <a:t>Please check out the Leader in Me PowerPoint on the PPS website. </a:t>
            </a:r>
          </a:p>
          <a:p>
            <a:endParaRPr lang="en-US" sz="2200" dirty="0">
              <a:latin typeface="Gill Sans MT" panose="020B0502020104020203" pitchFamily="34" charset="0"/>
            </a:endParaRPr>
          </a:p>
          <a:p>
            <a:r>
              <a:rPr lang="en-US" sz="2200" dirty="0">
                <a:latin typeface="Gill Sans MT" panose="020B0502020104020203" pitchFamily="34" charset="0"/>
              </a:rPr>
              <a:t>Students may earn a Positive Office Referral for living out the Leader in Me lifestyle! </a:t>
            </a:r>
          </a:p>
          <a:p>
            <a:endParaRPr lang="en-US" dirty="0"/>
          </a:p>
        </p:txBody>
      </p:sp>
    </p:spTree>
    <p:extLst>
      <p:ext uri="{BB962C8B-B14F-4D97-AF65-F5344CB8AC3E}">
        <p14:creationId xmlns:p14="http://schemas.microsoft.com/office/powerpoint/2010/main" val="1395939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latin typeface="Gill Sans MT" panose="020B0502020104020203" pitchFamily="34" charset="0"/>
              </a:rPr>
              <a:t>School Wide Expectations</a:t>
            </a:r>
            <a:endParaRPr lang="en-US" sz="4400" dirty="0">
              <a:latin typeface="Gill Sans MT" panose="020B0502020104020203" pitchFamily="34" charset="0"/>
            </a:endParaRPr>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501415" y="1527175"/>
            <a:ext cx="6104658" cy="4572000"/>
          </a:xfrm>
          <a:prstGeom prst="rect">
            <a:avLst/>
          </a:prstGeom>
        </p:spPr>
      </p:pic>
    </p:spTree>
    <p:extLst>
      <p:ext uri="{BB962C8B-B14F-4D97-AF65-F5344CB8AC3E}">
        <p14:creationId xmlns:p14="http://schemas.microsoft.com/office/powerpoint/2010/main" val="21201983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500" dirty="0" smtClean="0">
                <a:latin typeface="Gill Sans MT" panose="020B0502020104020203" pitchFamily="34" charset="0"/>
              </a:rPr>
              <a:t>Important Resources</a:t>
            </a:r>
            <a:endParaRPr lang="en-US" sz="4500" dirty="0">
              <a:latin typeface="Gill Sans MT" panose="020B0502020104020203" pitchFamily="34" charset="0"/>
            </a:endParaRPr>
          </a:p>
        </p:txBody>
      </p:sp>
      <p:sp>
        <p:nvSpPr>
          <p:cNvPr id="3" name="Content Placeholder 2"/>
          <p:cNvSpPr>
            <a:spLocks noGrp="1"/>
          </p:cNvSpPr>
          <p:nvPr>
            <p:ph sz="quarter" idx="1"/>
          </p:nvPr>
        </p:nvSpPr>
        <p:spPr/>
        <p:txBody>
          <a:bodyPr>
            <a:noAutofit/>
          </a:bodyPr>
          <a:lstStyle/>
          <a:p>
            <a:r>
              <a:rPr lang="en-US" sz="2400" u="sng" dirty="0">
                <a:latin typeface="Gill Sans MT" panose="020B0502020104020203" pitchFamily="34" charset="0"/>
              </a:rPr>
              <a:t>Mrs. Coker-</a:t>
            </a:r>
            <a:r>
              <a:rPr lang="en-US" sz="2400" dirty="0">
                <a:latin typeface="Gill Sans MT" panose="020B0502020104020203" pitchFamily="34" charset="0"/>
              </a:rPr>
              <a:t> school nurse</a:t>
            </a:r>
            <a:endParaRPr lang="en-US" sz="2400" u="sng" dirty="0">
              <a:latin typeface="Gill Sans MT" panose="020B0502020104020203" pitchFamily="34" charset="0"/>
            </a:endParaRPr>
          </a:p>
          <a:p>
            <a:pPr marL="571500" indent="-571500">
              <a:buFont typeface="Arial" panose="020B0604020202020204" pitchFamily="34" charset="0"/>
              <a:buChar char="•"/>
            </a:pPr>
            <a:r>
              <a:rPr lang="en-US" sz="1800" dirty="0">
                <a:latin typeface="Gill Sans MT" panose="020B0502020104020203" pitchFamily="34" charset="0"/>
              </a:rPr>
              <a:t>Please contact her for any health </a:t>
            </a:r>
            <a:r>
              <a:rPr lang="en-US" sz="1800" dirty="0" smtClean="0">
                <a:latin typeface="Gill Sans MT" panose="020B0502020104020203" pitchFamily="34" charset="0"/>
              </a:rPr>
              <a:t>concerns</a:t>
            </a:r>
            <a:endParaRPr lang="en-US" sz="2400" dirty="0">
              <a:latin typeface="Gill Sans MT" panose="020B0502020104020203" pitchFamily="34" charset="0"/>
            </a:endParaRPr>
          </a:p>
          <a:p>
            <a:r>
              <a:rPr lang="en-US" sz="2400" u="sng" dirty="0">
                <a:latin typeface="Gill Sans MT" panose="020B0502020104020203" pitchFamily="34" charset="0"/>
              </a:rPr>
              <a:t>Mrs. Hardy- </a:t>
            </a:r>
            <a:r>
              <a:rPr lang="en-US" sz="2400" dirty="0">
                <a:latin typeface="Gill Sans MT" panose="020B0502020104020203" pitchFamily="34" charset="0"/>
              </a:rPr>
              <a:t>school guidance counselor</a:t>
            </a:r>
          </a:p>
          <a:p>
            <a:pPr marL="571500" indent="-571500">
              <a:buFont typeface="Arial" panose="020B0604020202020204" pitchFamily="34" charset="0"/>
              <a:buChar char="•"/>
            </a:pPr>
            <a:r>
              <a:rPr lang="en-US" sz="1800" dirty="0">
                <a:latin typeface="Gill Sans MT" panose="020B0502020104020203" pitchFamily="34" charset="0"/>
              </a:rPr>
              <a:t>Mrs. Hardy focuses on services that address academic, career, and social/emotional development.</a:t>
            </a:r>
          </a:p>
          <a:p>
            <a:pPr marL="571500" indent="-571500">
              <a:buFont typeface="Arial" panose="020B0604020202020204" pitchFamily="34" charset="0"/>
              <a:buChar char="•"/>
            </a:pPr>
            <a:r>
              <a:rPr lang="en-US" sz="1800" dirty="0">
                <a:latin typeface="Gill Sans MT" panose="020B0502020104020203" pitchFamily="34" charset="0"/>
              </a:rPr>
              <a:t>Children may face difficulties, which can prevent them from doing their best in school. These difficulties can include school adjustment issues, family change, fears, grief, or difficulties with friendships. Having support through tough times can be essential to a child’s educational success.  Please contact Mrs. Hardy for </a:t>
            </a:r>
            <a:r>
              <a:rPr lang="en-US" sz="1800" dirty="0" smtClean="0">
                <a:latin typeface="Gill Sans MT" panose="020B0502020104020203" pitchFamily="34" charset="0"/>
              </a:rPr>
              <a:t>assistance</a:t>
            </a:r>
            <a:endParaRPr lang="en-US" sz="1800" dirty="0">
              <a:latin typeface="Gill Sans MT" panose="020B0502020104020203" pitchFamily="34" charset="0"/>
            </a:endParaRPr>
          </a:p>
          <a:p>
            <a:r>
              <a:rPr lang="en-US" sz="2400" u="sng" dirty="0">
                <a:latin typeface="Gill Sans MT" panose="020B0502020104020203" pitchFamily="34" charset="0"/>
              </a:rPr>
              <a:t>Mrs. </a:t>
            </a:r>
            <a:r>
              <a:rPr lang="en-US" sz="2400" u="sng" dirty="0" err="1">
                <a:latin typeface="Gill Sans MT" panose="020B0502020104020203" pitchFamily="34" charset="0"/>
              </a:rPr>
              <a:t>Schooley</a:t>
            </a:r>
            <a:r>
              <a:rPr lang="en-US" sz="2400" u="sng" dirty="0">
                <a:latin typeface="Gill Sans MT" panose="020B0502020104020203" pitchFamily="34" charset="0"/>
              </a:rPr>
              <a:t>- parent resource center</a:t>
            </a:r>
          </a:p>
          <a:p>
            <a:pPr marL="457200" indent="-457200">
              <a:buFont typeface="Arial" panose="020B0604020202020204" pitchFamily="34" charset="0"/>
              <a:buChar char="•"/>
            </a:pPr>
            <a:r>
              <a:rPr lang="en-US" sz="1400" dirty="0">
                <a:latin typeface="Gill Sans MT" panose="020B0502020104020203" pitchFamily="34" charset="0"/>
              </a:rPr>
              <a:t>If your child is struggling, we have many learning resources in our Parent Resource Center. You may check them out to use at home. Please contact me or use the link on our website if you would like to utilize this resource. Mrs. </a:t>
            </a:r>
            <a:r>
              <a:rPr lang="en-US" sz="1400" dirty="0" err="1">
                <a:latin typeface="Gill Sans MT" panose="020B0502020104020203" pitchFamily="34" charset="0"/>
              </a:rPr>
              <a:t>Schooley</a:t>
            </a:r>
            <a:r>
              <a:rPr lang="en-US" sz="1400" dirty="0">
                <a:latin typeface="Gill Sans MT" panose="020B0502020104020203" pitchFamily="34" charset="0"/>
              </a:rPr>
              <a:t> is happy to help us! </a:t>
            </a:r>
          </a:p>
        </p:txBody>
      </p:sp>
    </p:spTree>
    <p:extLst>
      <p:ext uri="{BB962C8B-B14F-4D97-AF65-F5344CB8AC3E}">
        <p14:creationId xmlns:p14="http://schemas.microsoft.com/office/powerpoint/2010/main" val="3022781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en-US" sz="6000" dirty="0" smtClean="0"/>
              <a:t>Daily Binder</a:t>
            </a:r>
            <a:endParaRPr lang="en-US" sz="6000" dirty="0"/>
          </a:p>
        </p:txBody>
      </p:sp>
      <p:sp>
        <p:nvSpPr>
          <p:cNvPr id="4" name="Content Placeholder 2">
            <a:extLst>
              <a:ext uri="{FF2B5EF4-FFF2-40B4-BE49-F238E27FC236}">
                <a16:creationId xmlns:a16="http://schemas.microsoft.com/office/drawing/2014/main" id="{A6199257-3133-4481-AEC9-910D6C8FB08F}"/>
              </a:ext>
            </a:extLst>
          </p:cNvPr>
          <p:cNvSpPr>
            <a:spLocks noGrp="1"/>
          </p:cNvSpPr>
          <p:nvPr>
            <p:ph sz="quarter" idx="1"/>
          </p:nvPr>
        </p:nvSpPr>
        <p:spPr/>
        <p:txBody>
          <a:bodyPr anchor="t">
            <a:normAutofit fontScale="92500" lnSpcReduction="10000"/>
          </a:bodyPr>
          <a:lstStyle/>
          <a:p>
            <a:r>
              <a:rPr lang="en-US" sz="2400" dirty="0">
                <a:latin typeface="Gill Sans MT" panose="020B0502020104020203" pitchFamily="34" charset="0"/>
              </a:rPr>
              <a:t>Homework is assigned nightly in the binder.  Please complete only what is assigned.  Do not work ahead.</a:t>
            </a:r>
          </a:p>
          <a:p>
            <a:r>
              <a:rPr lang="en-US" sz="2400" dirty="0">
                <a:latin typeface="Gill Sans MT" panose="020B0502020104020203" pitchFamily="34" charset="0"/>
              </a:rPr>
              <a:t>A unit overview sheet is placed in the front of the binder listing all Spelling Words and phonics skills taught for each week.  </a:t>
            </a:r>
          </a:p>
          <a:p>
            <a:r>
              <a:rPr lang="en-US" sz="2400" dirty="0" smtClean="0">
                <a:latin typeface="Gill Sans MT" panose="020B0502020104020203" pitchFamily="34" charset="0"/>
              </a:rPr>
              <a:t>Language </a:t>
            </a:r>
            <a:r>
              <a:rPr lang="en-US" sz="2400" dirty="0">
                <a:latin typeface="Gill Sans MT" panose="020B0502020104020203" pitchFamily="34" charset="0"/>
              </a:rPr>
              <a:t>skills </a:t>
            </a:r>
            <a:r>
              <a:rPr lang="en-US" sz="2400" dirty="0" smtClean="0">
                <a:latin typeface="Gill Sans MT" panose="020B0502020104020203" pitchFamily="34" charset="0"/>
              </a:rPr>
              <a:t>are </a:t>
            </a:r>
            <a:r>
              <a:rPr lang="en-US" sz="2400" dirty="0">
                <a:latin typeface="Gill Sans MT" panose="020B0502020104020203" pitchFamily="34" charset="0"/>
              </a:rPr>
              <a:t>practiced in the homework and help reinforce the weekly tested grammar skill.</a:t>
            </a:r>
          </a:p>
          <a:p>
            <a:r>
              <a:rPr lang="en-US" sz="2400" dirty="0">
                <a:latin typeface="Gill Sans MT" panose="020B0502020104020203" pitchFamily="34" charset="0"/>
              </a:rPr>
              <a:t>Comprehension activities are also completed to prepare for our weekly Reading tests</a:t>
            </a:r>
            <a:r>
              <a:rPr lang="en-US" sz="2400" dirty="0" smtClean="0">
                <a:latin typeface="Gill Sans MT" panose="020B0502020104020203" pitchFamily="34" charset="0"/>
              </a:rPr>
              <a:t>.</a:t>
            </a:r>
          </a:p>
          <a:p>
            <a:r>
              <a:rPr lang="en-US" sz="2400" dirty="0">
                <a:latin typeface="Gill Sans MT" panose="020B0502020104020203" pitchFamily="34" charset="0"/>
              </a:rPr>
              <a:t>Please send all money, field trip forms, notes, etc. in the zipper pouch in your child’s binder. I am training them to look for correspondence in their binders. I suggest giving them a “heads up” when placing something in their binder. It helps them remember to place it on my desk in the mornings. </a:t>
            </a:r>
          </a:p>
          <a:p>
            <a:endParaRPr lang="en-US" sz="2400" dirty="0">
              <a:latin typeface="KG Miss Kindergarten" panose="02000000000000000000" pitchFamily="2" charset="0"/>
            </a:endParaRPr>
          </a:p>
          <a:p>
            <a:pPr marL="0" indent="0">
              <a:buNone/>
            </a:pPr>
            <a:endParaRPr lang="en-US" sz="1500" dirty="0">
              <a:latin typeface="Papyrus" panose="03070502060502030205" pitchFamily="66" charset="0"/>
            </a:endParaRPr>
          </a:p>
          <a:p>
            <a:pPr marL="0" indent="0">
              <a:buNone/>
            </a:pPr>
            <a:endParaRPr lang="en-US" sz="1500" dirty="0">
              <a:latin typeface="Ink Free" panose="03080402000500000000" pitchFamily="66" charset="0"/>
            </a:endParaRPr>
          </a:p>
          <a:p>
            <a:pPr marL="0" indent="0">
              <a:buNone/>
            </a:pPr>
            <a:endParaRPr lang="en-US" sz="1500" dirty="0">
              <a:latin typeface="Ink Free" panose="03080402000500000000" pitchFamily="66" charset="0"/>
            </a:endParaRPr>
          </a:p>
        </p:txBody>
      </p:sp>
    </p:spTree>
    <p:extLst>
      <p:ext uri="{BB962C8B-B14F-4D97-AF65-F5344CB8AC3E}">
        <p14:creationId xmlns:p14="http://schemas.microsoft.com/office/powerpoint/2010/main" val="2557015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Autofit/>
          </a:bodyPr>
          <a:lstStyle/>
          <a:p>
            <a:r>
              <a:rPr lang="en-US" sz="7200" dirty="0" smtClean="0"/>
              <a:t>Reading</a:t>
            </a:r>
            <a:endParaRPr lang="en-US" sz="7200" dirty="0"/>
          </a:p>
        </p:txBody>
      </p:sp>
      <p:sp>
        <p:nvSpPr>
          <p:cNvPr id="4" name="Content Placeholder 2">
            <a:extLst>
              <a:ext uri="{FF2B5EF4-FFF2-40B4-BE49-F238E27FC236}">
                <a16:creationId xmlns:a16="http://schemas.microsoft.com/office/drawing/2014/main" id="{5142C212-9265-49AE-949B-6C455DD41705}"/>
              </a:ext>
            </a:extLst>
          </p:cNvPr>
          <p:cNvSpPr>
            <a:spLocks noGrp="1"/>
          </p:cNvSpPr>
          <p:nvPr>
            <p:ph sz="quarter" idx="1"/>
          </p:nvPr>
        </p:nvSpPr>
        <p:spPr/>
        <p:txBody>
          <a:bodyPr>
            <a:normAutofit/>
          </a:bodyPr>
          <a:lstStyle/>
          <a:p>
            <a:r>
              <a:rPr lang="en-US" sz="2000" dirty="0">
                <a:latin typeface="Gill Sans MT" panose="020B0502020104020203" pitchFamily="34" charset="0"/>
              </a:rPr>
              <a:t>Each Friday, we have a Read the Words/Sentences Assessment. Students are tested individually on reading words with the weekly phonics skills and High Frequency Words.</a:t>
            </a:r>
          </a:p>
          <a:p>
            <a:r>
              <a:rPr lang="en-US" sz="2000" dirty="0">
                <a:latin typeface="Gill Sans MT" panose="020B0502020104020203" pitchFamily="34" charset="0"/>
              </a:rPr>
              <a:t>A weekly reading test is given on Friday that contains phonics skills, High Frequency Words, a Comprehension Passage and Questions about the story. Please note that the amount of material on the test your child must read independently increases for each unit.</a:t>
            </a:r>
          </a:p>
          <a:p>
            <a:r>
              <a:rPr lang="en-US" sz="2000" dirty="0">
                <a:latin typeface="Gill Sans MT" panose="020B0502020104020203" pitchFamily="34" charset="0"/>
              </a:rPr>
              <a:t>A phonics and High Frequency Word  fill in the blank assessment will also be taken each week.</a:t>
            </a:r>
          </a:p>
          <a:p>
            <a:r>
              <a:rPr lang="en-US" sz="2000" dirty="0">
                <a:latin typeface="Gill Sans MT" panose="020B0502020104020203" pitchFamily="34" charset="0"/>
              </a:rPr>
              <a:t>Unit Tests will be given at the end of each unit. </a:t>
            </a:r>
          </a:p>
        </p:txBody>
      </p:sp>
    </p:spTree>
    <p:extLst>
      <p:ext uri="{BB962C8B-B14F-4D97-AF65-F5344CB8AC3E}">
        <p14:creationId xmlns:p14="http://schemas.microsoft.com/office/powerpoint/2010/main" val="617149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Autofit/>
          </a:bodyPr>
          <a:lstStyle/>
          <a:p>
            <a:r>
              <a:rPr lang="en-US" sz="6600" dirty="0" smtClean="0">
                <a:latin typeface="Gill Sans MT" panose="020B0502020104020203" pitchFamily="34" charset="0"/>
              </a:rPr>
              <a:t>Math</a:t>
            </a:r>
            <a:endParaRPr lang="en-US" sz="6600" dirty="0">
              <a:latin typeface="Gill Sans MT" panose="020B0502020104020203" pitchFamily="34" charset="0"/>
            </a:endParaRPr>
          </a:p>
        </p:txBody>
      </p:sp>
      <p:sp>
        <p:nvSpPr>
          <p:cNvPr id="4" name="Content Placeholder 2">
            <a:extLst>
              <a:ext uri="{FF2B5EF4-FFF2-40B4-BE49-F238E27FC236}">
                <a16:creationId xmlns:a16="http://schemas.microsoft.com/office/drawing/2014/main" id="{63A182F7-9BC3-48AC-A2FC-16A35530D061}"/>
              </a:ext>
            </a:extLst>
          </p:cNvPr>
          <p:cNvSpPr>
            <a:spLocks noGrp="1"/>
          </p:cNvSpPr>
          <p:nvPr>
            <p:ph sz="quarter" idx="1"/>
          </p:nvPr>
        </p:nvSpPr>
        <p:spPr/>
        <p:txBody>
          <a:bodyPr anchor="t">
            <a:noAutofit/>
          </a:bodyPr>
          <a:lstStyle/>
          <a:p>
            <a:pPr marL="0" indent="0">
              <a:buNone/>
            </a:pPr>
            <a:r>
              <a:rPr lang="en-US" sz="2400" dirty="0">
                <a:latin typeface="Gill Sans MT" panose="020B0502020104020203" pitchFamily="34" charset="0"/>
              </a:rPr>
              <a:t>Each week a minor grade is taken based on the skills taught for the week.</a:t>
            </a:r>
          </a:p>
          <a:p>
            <a:pPr marL="0" indent="0">
              <a:buNone/>
            </a:pPr>
            <a:endParaRPr lang="en-US" sz="2400" dirty="0">
              <a:latin typeface="Gill Sans MT" panose="020B0502020104020203" pitchFamily="34" charset="0"/>
            </a:endParaRPr>
          </a:p>
          <a:p>
            <a:pPr marL="0" indent="0">
              <a:buNone/>
            </a:pPr>
            <a:r>
              <a:rPr lang="en-US" sz="2400" dirty="0">
                <a:latin typeface="Gill Sans MT" panose="020B0502020104020203" pitchFamily="34" charset="0"/>
              </a:rPr>
              <a:t>Topic Tests are given at the end of each Topic.</a:t>
            </a:r>
          </a:p>
          <a:p>
            <a:pPr marL="0" indent="0">
              <a:buNone/>
            </a:pPr>
            <a:endParaRPr lang="en-US" sz="2400" dirty="0">
              <a:latin typeface="Gill Sans MT" panose="020B0502020104020203" pitchFamily="34" charset="0"/>
            </a:endParaRPr>
          </a:p>
          <a:p>
            <a:pPr marL="0" indent="0">
              <a:buNone/>
            </a:pPr>
            <a:r>
              <a:rPr lang="en-US" sz="2400" dirty="0">
                <a:latin typeface="Gill Sans MT" panose="020B0502020104020203" pitchFamily="34" charset="0"/>
              </a:rPr>
              <a:t>Please help your child by reviewing the daily math pages that are sent home.  Look carefully at the Independent Practice side to see if your child worked the problems successfully.</a:t>
            </a:r>
          </a:p>
          <a:p>
            <a:pPr marL="0" indent="0">
              <a:buNone/>
            </a:pPr>
            <a:r>
              <a:rPr lang="en-US" sz="2400" dirty="0">
                <a:latin typeface="Gill Sans MT" panose="020B0502020104020203" pitchFamily="34" charset="0"/>
              </a:rPr>
              <a:t>Begin practicing flash cards to help your child learn basic addition facts.  Reflex Math is a fun, beneficial tool to use as well.</a:t>
            </a:r>
          </a:p>
        </p:txBody>
      </p:sp>
    </p:spTree>
    <p:extLst>
      <p:ext uri="{BB962C8B-B14F-4D97-AF65-F5344CB8AC3E}">
        <p14:creationId xmlns:p14="http://schemas.microsoft.com/office/powerpoint/2010/main" val="1373436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latin typeface="Gill Sans MT" panose="020B0502020104020203" pitchFamily="34" charset="0"/>
              </a:rPr>
              <a:t>Grading Policies</a:t>
            </a:r>
            <a:endParaRPr lang="en-US" sz="5400" dirty="0">
              <a:latin typeface="Gill Sans MT" panose="020B0502020104020203" pitchFamily="34" charset="0"/>
            </a:endParaRPr>
          </a:p>
        </p:txBody>
      </p:sp>
      <p:sp>
        <p:nvSpPr>
          <p:cNvPr id="3" name="Content Placeholder 2"/>
          <p:cNvSpPr>
            <a:spLocks noGrp="1"/>
          </p:cNvSpPr>
          <p:nvPr>
            <p:ph sz="quarter" idx="1"/>
          </p:nvPr>
        </p:nvSpPr>
        <p:spPr/>
        <p:txBody>
          <a:bodyPr>
            <a:normAutofit fontScale="55000" lnSpcReduction="20000"/>
          </a:bodyPr>
          <a:lstStyle/>
          <a:p>
            <a:r>
              <a:rPr lang="en-US" sz="3500" u="sng" dirty="0">
                <a:latin typeface="Gill Sans MT" panose="020B0502020104020203" pitchFamily="34" charset="0"/>
              </a:rPr>
              <a:t>Reading</a:t>
            </a:r>
            <a:r>
              <a:rPr lang="en-US" sz="3500" dirty="0">
                <a:latin typeface="Gill Sans MT" panose="020B0502020104020203" pitchFamily="34" charset="0"/>
              </a:rPr>
              <a:t>: </a:t>
            </a:r>
          </a:p>
          <a:p>
            <a:pPr marL="285750" indent="-285750">
              <a:buFont typeface="Arial" panose="020B0604020202020204" pitchFamily="34" charset="0"/>
              <a:buChar char="•"/>
            </a:pPr>
            <a:r>
              <a:rPr lang="en-US" sz="3500" dirty="0">
                <a:latin typeface="Gill Sans MT" panose="020B0502020104020203" pitchFamily="34" charset="0"/>
              </a:rPr>
              <a:t>Major Grades: Weekly Skills test and Unit test</a:t>
            </a:r>
          </a:p>
          <a:p>
            <a:pPr marL="285750" indent="-285750">
              <a:buFont typeface="Arial" panose="020B0604020202020204" pitchFamily="34" charset="0"/>
              <a:buChar char="•"/>
            </a:pPr>
            <a:r>
              <a:rPr lang="en-US" sz="3500" dirty="0">
                <a:latin typeface="Gill Sans MT" panose="020B0502020104020203" pitchFamily="34" charset="0"/>
              </a:rPr>
              <a:t>Minor Grades: Read the Words, Fluency and Phonics/High Frequency page </a:t>
            </a:r>
          </a:p>
          <a:p>
            <a:pPr marL="285750" indent="-285750">
              <a:buFont typeface="Arial" panose="020B0604020202020204" pitchFamily="34" charset="0"/>
              <a:buChar char="•"/>
            </a:pPr>
            <a:endParaRPr lang="en-US" sz="3500" dirty="0">
              <a:latin typeface="Gill Sans MT" panose="020B0502020104020203" pitchFamily="34" charset="0"/>
            </a:endParaRPr>
          </a:p>
          <a:p>
            <a:r>
              <a:rPr lang="en-US" sz="3500" u="sng" dirty="0">
                <a:latin typeface="Gill Sans MT" panose="020B0502020104020203" pitchFamily="34" charset="0"/>
              </a:rPr>
              <a:t>Language Arts</a:t>
            </a:r>
            <a:r>
              <a:rPr lang="en-US" sz="3500" dirty="0">
                <a:latin typeface="Gill Sans MT" panose="020B0502020104020203" pitchFamily="34" charset="0"/>
              </a:rPr>
              <a:t>:</a:t>
            </a:r>
          </a:p>
          <a:p>
            <a:pPr marL="285750" indent="-285750">
              <a:buFont typeface="Arial" panose="020B0604020202020204" pitchFamily="34" charset="0"/>
              <a:buChar char="•"/>
            </a:pPr>
            <a:r>
              <a:rPr lang="en-US" sz="3500" dirty="0">
                <a:latin typeface="Gill Sans MT" panose="020B0502020104020203" pitchFamily="34" charset="0"/>
              </a:rPr>
              <a:t>Spelling test </a:t>
            </a:r>
          </a:p>
          <a:p>
            <a:pPr marL="285750" indent="-285750">
              <a:buFont typeface="Arial" panose="020B0604020202020204" pitchFamily="34" charset="0"/>
              <a:buChar char="•"/>
            </a:pPr>
            <a:r>
              <a:rPr lang="en-US" sz="3500" dirty="0">
                <a:latin typeface="Gill Sans MT" panose="020B0502020104020203" pitchFamily="34" charset="0"/>
              </a:rPr>
              <a:t>Grammar daily grade </a:t>
            </a:r>
          </a:p>
          <a:p>
            <a:pPr marL="285750" indent="-285750">
              <a:buFont typeface="Arial" panose="020B0604020202020204" pitchFamily="34" charset="0"/>
              <a:buChar char="•"/>
            </a:pPr>
            <a:endParaRPr lang="en-US" sz="3500" dirty="0">
              <a:latin typeface="Gill Sans MT" panose="020B0502020104020203" pitchFamily="34" charset="0"/>
            </a:endParaRPr>
          </a:p>
          <a:p>
            <a:r>
              <a:rPr lang="en-US" sz="3500" u="sng" dirty="0">
                <a:latin typeface="Gill Sans MT" panose="020B0502020104020203" pitchFamily="34" charset="0"/>
              </a:rPr>
              <a:t>Math</a:t>
            </a:r>
            <a:r>
              <a:rPr lang="en-US" sz="3500" dirty="0">
                <a:latin typeface="Gill Sans MT" panose="020B0502020104020203" pitchFamily="34" charset="0"/>
              </a:rPr>
              <a:t>:</a:t>
            </a:r>
          </a:p>
          <a:p>
            <a:pPr marL="285750" indent="-285750">
              <a:buFont typeface="Arial" panose="020B0604020202020204" pitchFamily="34" charset="0"/>
              <a:buChar char="•"/>
            </a:pPr>
            <a:r>
              <a:rPr lang="en-US" sz="3500" dirty="0">
                <a:latin typeface="Gill Sans MT" panose="020B0502020104020203" pitchFamily="34" charset="0"/>
              </a:rPr>
              <a:t>Major Grades: Topic test </a:t>
            </a:r>
          </a:p>
          <a:p>
            <a:pPr marL="285750" indent="-285750">
              <a:buFont typeface="Arial" panose="020B0604020202020204" pitchFamily="34" charset="0"/>
              <a:buChar char="•"/>
            </a:pPr>
            <a:r>
              <a:rPr lang="en-US" sz="3500" dirty="0">
                <a:latin typeface="Gill Sans MT" panose="020B0502020104020203" pitchFamily="34" charset="0"/>
              </a:rPr>
              <a:t>Minor Grades: Weekly skill sheet</a:t>
            </a:r>
          </a:p>
          <a:p>
            <a:pPr marL="285750" indent="-285750">
              <a:buFont typeface="Arial" panose="020B0604020202020204" pitchFamily="34" charset="0"/>
              <a:buChar char="•"/>
            </a:pPr>
            <a:endParaRPr lang="en-US" sz="3500" dirty="0">
              <a:latin typeface="Gill Sans MT" panose="020B0502020104020203" pitchFamily="34" charset="0"/>
            </a:endParaRPr>
          </a:p>
          <a:p>
            <a:r>
              <a:rPr lang="en-US" sz="3500" u="sng" dirty="0">
                <a:latin typeface="Gill Sans MT" panose="020B0502020104020203" pitchFamily="34" charset="0"/>
              </a:rPr>
              <a:t>Science and Social Studies</a:t>
            </a:r>
            <a:r>
              <a:rPr lang="en-US" sz="3500" dirty="0">
                <a:latin typeface="Gill Sans MT" panose="020B0502020104020203" pitchFamily="34" charset="0"/>
              </a:rPr>
              <a:t>:</a:t>
            </a:r>
          </a:p>
          <a:p>
            <a:pPr marL="285750" indent="-285750">
              <a:buFont typeface="Arial" panose="020B0604020202020204" pitchFamily="34" charset="0"/>
              <a:buChar char="•"/>
            </a:pPr>
            <a:r>
              <a:rPr lang="en-US" sz="3500" dirty="0">
                <a:latin typeface="Gill Sans MT" panose="020B0502020104020203" pitchFamily="34" charset="0"/>
              </a:rPr>
              <a:t>S (satisfactory), N (needs improvement), U (unsatisfactory</a:t>
            </a:r>
            <a:r>
              <a:rPr lang="en-US" sz="3100" dirty="0">
                <a:latin typeface="Gill Sans MT" panose="020B0502020104020203" pitchFamily="34" charset="0"/>
              </a:rPr>
              <a:t>) </a:t>
            </a:r>
          </a:p>
          <a:p>
            <a:endParaRPr lang="en-US" dirty="0">
              <a:latin typeface="Gill Sans MT" panose="020B0502020104020203" pitchFamily="34" charset="0"/>
            </a:endParaRPr>
          </a:p>
        </p:txBody>
      </p:sp>
    </p:spTree>
    <p:extLst>
      <p:ext uri="{BB962C8B-B14F-4D97-AF65-F5344CB8AC3E}">
        <p14:creationId xmlns:p14="http://schemas.microsoft.com/office/powerpoint/2010/main" val="363321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Autofit/>
          </a:bodyPr>
          <a:lstStyle/>
          <a:p>
            <a:r>
              <a:rPr lang="en-US" sz="6600" dirty="0" smtClean="0">
                <a:latin typeface="Gill Sans MT" panose="020B0502020104020203" pitchFamily="34" charset="0"/>
              </a:rPr>
              <a:t>Technology</a:t>
            </a:r>
            <a:endParaRPr lang="en-US" sz="6600" dirty="0">
              <a:latin typeface="Gill Sans MT" panose="020B0502020104020203" pitchFamily="34" charset="0"/>
            </a:endParaRPr>
          </a:p>
        </p:txBody>
      </p:sp>
      <p:sp>
        <p:nvSpPr>
          <p:cNvPr id="4" name="Content Placeholder 2">
            <a:extLst>
              <a:ext uri="{FF2B5EF4-FFF2-40B4-BE49-F238E27FC236}">
                <a16:creationId xmlns:a16="http://schemas.microsoft.com/office/drawing/2014/main" id="{B97498EF-2567-4302-B926-310D7C65FC52}"/>
              </a:ext>
            </a:extLst>
          </p:cNvPr>
          <p:cNvSpPr>
            <a:spLocks noGrp="1"/>
          </p:cNvSpPr>
          <p:nvPr>
            <p:ph sz="quarter" idx="1"/>
          </p:nvPr>
        </p:nvSpPr>
        <p:spPr>
          <a:xfrm>
            <a:off x="301752" y="1527048"/>
            <a:ext cx="8503920" cy="4797552"/>
          </a:xfrm>
        </p:spPr>
        <p:txBody>
          <a:bodyPr anchor="ctr">
            <a:normAutofit fontScale="85000" lnSpcReduction="10000"/>
          </a:bodyPr>
          <a:lstStyle/>
          <a:p>
            <a:r>
              <a:rPr lang="en-US" sz="2400" u="sng" dirty="0" err="1">
                <a:latin typeface="Gill Sans MT" panose="020B0502020104020203" pitchFamily="34" charset="0"/>
              </a:rPr>
              <a:t>Lexia</a:t>
            </a:r>
            <a:r>
              <a:rPr lang="en-US" sz="2400" u="sng" dirty="0">
                <a:latin typeface="Gill Sans MT" panose="020B0502020104020203" pitchFamily="34" charset="0"/>
              </a:rPr>
              <a:t>-</a:t>
            </a:r>
          </a:p>
          <a:p>
            <a:pPr marL="342900" indent="-342900">
              <a:buFont typeface="Arial" panose="020B0604020202020204" pitchFamily="34" charset="0"/>
              <a:buChar char="•"/>
            </a:pPr>
            <a:r>
              <a:rPr lang="en-US" sz="2400" dirty="0">
                <a:latin typeface="Gill Sans MT" panose="020B0502020104020203" pitchFamily="34" charset="0"/>
              </a:rPr>
              <a:t>It is a literacy program used daily in the classroom. </a:t>
            </a:r>
          </a:p>
          <a:p>
            <a:pPr marL="342900" indent="-342900">
              <a:buFont typeface="Arial" panose="020B0604020202020204" pitchFamily="34" charset="0"/>
              <a:buChar char="•"/>
            </a:pPr>
            <a:r>
              <a:rPr lang="en-US" sz="2400" dirty="0">
                <a:latin typeface="Gill Sans MT" panose="020B0502020104020203" pitchFamily="34" charset="0"/>
              </a:rPr>
              <a:t>Students may use it at home. Usernames and passwords will be given.</a:t>
            </a:r>
          </a:p>
          <a:p>
            <a:pPr marL="342900" indent="-342900">
              <a:buFont typeface="Arial" panose="020B0604020202020204" pitchFamily="34" charset="0"/>
              <a:buChar char="•"/>
            </a:pPr>
            <a:r>
              <a:rPr lang="en-US" sz="2400" dirty="0">
                <a:latin typeface="Gill Sans MT" panose="020B0502020104020203" pitchFamily="34" charset="0"/>
              </a:rPr>
              <a:t>Students are working on their reading level. They have a weekly minutes goal. </a:t>
            </a:r>
          </a:p>
          <a:p>
            <a:pPr marL="342900" indent="-342900">
              <a:buFont typeface="Arial" panose="020B0604020202020204" pitchFamily="34" charset="0"/>
              <a:buChar char="•"/>
            </a:pPr>
            <a:r>
              <a:rPr lang="en-US" sz="2400" dirty="0">
                <a:latin typeface="Gill Sans MT" panose="020B0502020104020203" pitchFamily="34" charset="0"/>
              </a:rPr>
              <a:t>They will be rewarded if they meet their weekly minutes or pass a level. </a:t>
            </a:r>
          </a:p>
          <a:p>
            <a:pPr marL="342900" indent="-342900">
              <a:buFont typeface="Arial" panose="020B0604020202020204" pitchFamily="34" charset="0"/>
              <a:buChar char="•"/>
            </a:pPr>
            <a:endParaRPr lang="en-US" sz="2400" dirty="0">
              <a:latin typeface="Gill Sans MT" panose="020B0502020104020203" pitchFamily="34" charset="0"/>
            </a:endParaRPr>
          </a:p>
          <a:p>
            <a:r>
              <a:rPr lang="en-US" sz="2400" u="sng" dirty="0">
                <a:latin typeface="Gill Sans MT" panose="020B0502020104020203" pitchFamily="34" charset="0"/>
              </a:rPr>
              <a:t>Reflex Math-</a:t>
            </a:r>
          </a:p>
          <a:p>
            <a:pPr marL="342900" indent="-342900">
              <a:buFont typeface="Arial" panose="020B0604020202020204" pitchFamily="34" charset="0"/>
              <a:buChar char="•"/>
            </a:pPr>
            <a:r>
              <a:rPr lang="en-US" sz="2400" dirty="0">
                <a:latin typeface="Gill Sans MT" panose="020B0502020104020203" pitchFamily="34" charset="0"/>
              </a:rPr>
              <a:t>It is a math program used weekly in the classroom.</a:t>
            </a:r>
          </a:p>
          <a:p>
            <a:pPr marL="342900" indent="-342900">
              <a:buFont typeface="Arial" panose="020B0604020202020204" pitchFamily="34" charset="0"/>
              <a:buChar char="•"/>
            </a:pPr>
            <a:r>
              <a:rPr lang="en-US" sz="2400" dirty="0">
                <a:latin typeface="Gill Sans MT" panose="020B0502020104020203" pitchFamily="34" charset="0"/>
              </a:rPr>
              <a:t>Students may use it at home. Usernames and passwords will be sent home. </a:t>
            </a:r>
          </a:p>
          <a:p>
            <a:pPr marL="342900" indent="-342900">
              <a:buFont typeface="Arial" panose="020B0604020202020204" pitchFamily="34" charset="0"/>
              <a:buChar char="•"/>
            </a:pPr>
            <a:r>
              <a:rPr lang="en-US" sz="2400" dirty="0">
                <a:latin typeface="Gill Sans MT" panose="020B0502020104020203" pitchFamily="34" charset="0"/>
              </a:rPr>
              <a:t>Students are building their math facts fluency. </a:t>
            </a:r>
          </a:p>
          <a:p>
            <a:pPr marL="342900" indent="-342900">
              <a:buFont typeface="Arial" panose="020B0604020202020204" pitchFamily="34" charset="0"/>
              <a:buChar char="•"/>
            </a:pPr>
            <a:endParaRPr lang="en-US" sz="2400" dirty="0">
              <a:latin typeface="Gill Sans MT" panose="020B0502020104020203" pitchFamily="34" charset="0"/>
            </a:endParaRPr>
          </a:p>
          <a:p>
            <a:r>
              <a:rPr lang="en-US" sz="2400" u="sng" dirty="0" err="1">
                <a:latin typeface="Gill Sans MT" panose="020B0502020104020203" pitchFamily="34" charset="0"/>
              </a:rPr>
              <a:t>Powerschool</a:t>
            </a:r>
            <a:r>
              <a:rPr lang="en-US" sz="2400" u="sng" dirty="0">
                <a:latin typeface="Gill Sans MT" panose="020B0502020104020203" pitchFamily="34" charset="0"/>
              </a:rPr>
              <a:t>-</a:t>
            </a:r>
          </a:p>
          <a:p>
            <a:pPr marL="342900" indent="-342900">
              <a:buFont typeface="Arial" panose="020B0604020202020204" pitchFamily="34" charset="0"/>
              <a:buChar char="•"/>
            </a:pPr>
            <a:r>
              <a:rPr lang="en-US" sz="2400" dirty="0">
                <a:latin typeface="Gill Sans MT" panose="020B0502020104020203" pitchFamily="34" charset="0"/>
              </a:rPr>
              <a:t>Grades are entered weekly. </a:t>
            </a:r>
          </a:p>
        </p:txBody>
      </p:sp>
    </p:spTree>
    <p:extLst>
      <p:ext uri="{BB962C8B-B14F-4D97-AF65-F5344CB8AC3E}">
        <p14:creationId xmlns:p14="http://schemas.microsoft.com/office/powerpoint/2010/main" val="314474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Autofit/>
          </a:bodyPr>
          <a:lstStyle/>
          <a:p>
            <a:r>
              <a:rPr lang="en-US" sz="5400" dirty="0" smtClean="0">
                <a:latin typeface="Gill Sans MT" panose="020B0502020104020203" pitchFamily="34" charset="0"/>
              </a:rPr>
              <a:t>Retention Policy</a:t>
            </a:r>
            <a:endParaRPr lang="en-US" sz="5400" dirty="0">
              <a:latin typeface="Gill Sans MT" panose="020B0502020104020203" pitchFamily="34" charset="0"/>
            </a:endParaRPr>
          </a:p>
        </p:txBody>
      </p:sp>
      <p:sp>
        <p:nvSpPr>
          <p:cNvPr id="4" name="Content Placeholder 2">
            <a:extLst>
              <a:ext uri="{FF2B5EF4-FFF2-40B4-BE49-F238E27FC236}">
                <a16:creationId xmlns:a16="http://schemas.microsoft.com/office/drawing/2014/main" id="{376F16F8-098D-4A30-8A18-56CDE033ADA5}"/>
              </a:ext>
            </a:extLst>
          </p:cNvPr>
          <p:cNvSpPr>
            <a:spLocks noGrp="1"/>
          </p:cNvSpPr>
          <p:nvPr>
            <p:ph sz="quarter" idx="1"/>
          </p:nvPr>
        </p:nvSpPr>
        <p:spPr/>
        <p:txBody>
          <a:bodyPr>
            <a:normAutofit/>
          </a:bodyPr>
          <a:lstStyle/>
          <a:p>
            <a:pPr>
              <a:buNone/>
            </a:pPr>
            <a:r>
              <a:rPr lang="en-US" sz="3200" dirty="0">
                <a:latin typeface="Gill Sans MT" panose="020B0502020104020203" pitchFamily="34" charset="0"/>
              </a:rPr>
              <a:t> </a:t>
            </a:r>
            <a:r>
              <a:rPr lang="en-US" sz="3200" b="1" dirty="0">
                <a:latin typeface="Gill Sans MT" panose="020B0502020104020203" pitchFamily="34" charset="0"/>
              </a:rPr>
              <a:t>Grades 1 - 2 </a:t>
            </a:r>
          </a:p>
          <a:p>
            <a:pPr>
              <a:buNone/>
            </a:pPr>
            <a:r>
              <a:rPr lang="en-US" sz="3200" dirty="0">
                <a:latin typeface="Gill Sans MT" panose="020B0502020104020203" pitchFamily="34" charset="0"/>
              </a:rPr>
              <a:t>    Regular education students in grades one (1) through two (2) will be retained if they do not pass both reading and mathematics in a   given school year. A yearly numerical  average of 60% or above constitutes a  </a:t>
            </a:r>
            <a:r>
              <a:rPr lang="en-US" sz="3200" dirty="0" smtClean="0">
                <a:latin typeface="Gill Sans MT" panose="020B0502020104020203" pitchFamily="34" charset="0"/>
              </a:rPr>
              <a:t>passing </a:t>
            </a:r>
            <a:r>
              <a:rPr lang="en-US" sz="3200" dirty="0">
                <a:latin typeface="Gill Sans MT" panose="020B0502020104020203" pitchFamily="34" charset="0"/>
              </a:rPr>
              <a:t>grade. </a:t>
            </a:r>
          </a:p>
        </p:txBody>
      </p:sp>
    </p:spTree>
    <p:extLst>
      <p:ext uri="{BB962C8B-B14F-4D97-AF65-F5344CB8AC3E}">
        <p14:creationId xmlns:p14="http://schemas.microsoft.com/office/powerpoint/2010/main" val="4063741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Autofit/>
          </a:bodyPr>
          <a:lstStyle/>
          <a:p>
            <a:r>
              <a:rPr lang="en-US" sz="5400" dirty="0" smtClean="0">
                <a:latin typeface="Gill Sans MT" panose="020B0502020104020203" pitchFamily="34" charset="0"/>
              </a:rPr>
              <a:t>Tuesday Folders</a:t>
            </a:r>
            <a:endParaRPr lang="en-US" sz="5400" dirty="0">
              <a:latin typeface="Gill Sans MT" panose="020B0502020104020203" pitchFamily="34" charset="0"/>
            </a:endParaRPr>
          </a:p>
        </p:txBody>
      </p:sp>
      <p:sp>
        <p:nvSpPr>
          <p:cNvPr id="6" name="Content Placeholder 2">
            <a:extLst>
              <a:ext uri="{FF2B5EF4-FFF2-40B4-BE49-F238E27FC236}">
                <a16:creationId xmlns:a16="http://schemas.microsoft.com/office/drawing/2014/main" id="{6960422D-8C46-46B7-82C0-7F1013E1415C}"/>
              </a:ext>
            </a:extLst>
          </p:cNvPr>
          <p:cNvSpPr>
            <a:spLocks noGrp="1"/>
          </p:cNvSpPr>
          <p:nvPr>
            <p:ph sz="quarter" idx="1"/>
          </p:nvPr>
        </p:nvSpPr>
        <p:spPr/>
        <p:txBody>
          <a:bodyPr anchor="t">
            <a:normAutofit/>
          </a:bodyPr>
          <a:lstStyle/>
          <a:p>
            <a:pPr marL="0" indent="0">
              <a:buNone/>
            </a:pPr>
            <a:r>
              <a:rPr lang="en-US" sz="3200" dirty="0" smtClean="0">
                <a:latin typeface="Gill Sans MT" panose="020B0502020104020203" pitchFamily="34" charset="0"/>
              </a:rPr>
              <a:t>Tuesday </a:t>
            </a:r>
            <a:r>
              <a:rPr lang="en-US" sz="3200" dirty="0">
                <a:latin typeface="Gill Sans MT" panose="020B0502020104020203" pitchFamily="34" charset="0"/>
              </a:rPr>
              <a:t>Folders will be sent home every Tuesday.  Please return all papers and sign the form indicating that you have seen the folder.  Please do not change any answers.  All test papers will be kept on file for documentation</a:t>
            </a:r>
            <a:r>
              <a:rPr lang="en-US" sz="3200" dirty="0" smtClean="0">
                <a:latin typeface="KG Miss Kindergarten" panose="02000000000000000000" pitchFamily="2" charset="0"/>
              </a:rPr>
              <a:t>.</a:t>
            </a:r>
          </a:p>
          <a:p>
            <a:pPr marL="0" indent="0">
              <a:buNone/>
            </a:pPr>
            <a:endParaRPr lang="en-US" sz="3200" dirty="0">
              <a:latin typeface="KG Miss Kindergarten" panose="02000000000000000000" pitchFamily="2" charset="0"/>
            </a:endParaRPr>
          </a:p>
        </p:txBody>
      </p:sp>
    </p:spTree>
    <p:extLst>
      <p:ext uri="{BB962C8B-B14F-4D97-AF65-F5344CB8AC3E}">
        <p14:creationId xmlns:p14="http://schemas.microsoft.com/office/powerpoint/2010/main" val="915936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534400" cy="758952"/>
          </a:xfrm>
        </p:spPr>
        <p:txBody>
          <a:bodyPr>
            <a:noAutofit/>
          </a:bodyPr>
          <a:lstStyle/>
          <a:p>
            <a:r>
              <a:rPr lang="en-US" sz="6600" dirty="0" smtClean="0">
                <a:latin typeface="Gill Sans MT" panose="020B0502020104020203" pitchFamily="34" charset="0"/>
              </a:rPr>
              <a:t>Accelerated Reader</a:t>
            </a:r>
            <a:endParaRPr lang="en-US" sz="6600" dirty="0">
              <a:latin typeface="Gill Sans MT" panose="020B0502020104020203" pitchFamily="34" charset="0"/>
            </a:endParaRPr>
          </a:p>
        </p:txBody>
      </p:sp>
      <p:sp>
        <p:nvSpPr>
          <p:cNvPr id="4" name="Content Placeholder 2">
            <a:extLst>
              <a:ext uri="{FF2B5EF4-FFF2-40B4-BE49-F238E27FC236}">
                <a16:creationId xmlns:a16="http://schemas.microsoft.com/office/drawing/2014/main" id="{0D4DB4D1-31DC-4D6A-B52C-6AE2F5D6D458}"/>
              </a:ext>
            </a:extLst>
          </p:cNvPr>
          <p:cNvSpPr>
            <a:spLocks noGrp="1"/>
          </p:cNvSpPr>
          <p:nvPr>
            <p:ph sz="quarter" idx="1"/>
          </p:nvPr>
        </p:nvSpPr>
        <p:spPr/>
        <p:txBody>
          <a:bodyPr>
            <a:normAutofit/>
          </a:bodyPr>
          <a:lstStyle/>
          <a:p>
            <a:pPr marL="0" indent="0" fontAlgn="base">
              <a:buNone/>
            </a:pPr>
            <a:r>
              <a:rPr lang="en-US" sz="1400" dirty="0" smtClean="0">
                <a:latin typeface="Gill Sans MT" panose="020B0502020104020203" pitchFamily="34" charset="0"/>
              </a:rPr>
              <a:t>.</a:t>
            </a:r>
            <a:endParaRPr lang="en-US" sz="2200" dirty="0">
              <a:latin typeface="Gill Sans MT" panose="020B0502020104020203" pitchFamily="34" charset="0"/>
            </a:endParaRPr>
          </a:p>
          <a:p>
            <a:pPr marL="285750" indent="-285750">
              <a:buFont typeface="Arial" panose="020B0604020202020204" pitchFamily="34" charset="0"/>
              <a:buChar char="•"/>
            </a:pPr>
            <a:r>
              <a:rPr lang="en-US" sz="2200" dirty="0">
                <a:latin typeface="Gill Sans MT" panose="020B0502020104020203" pitchFamily="34" charset="0"/>
              </a:rPr>
              <a:t>Students will check out books from the library on their reading level. </a:t>
            </a:r>
          </a:p>
          <a:p>
            <a:pPr marL="285750" indent="-285750">
              <a:buFont typeface="Arial" panose="020B0604020202020204" pitchFamily="34" charset="0"/>
              <a:buChar char="•"/>
            </a:pPr>
            <a:r>
              <a:rPr lang="en-US" sz="2200" dirty="0">
                <a:latin typeface="Gill Sans MT" panose="020B0502020104020203" pitchFamily="34" charset="0"/>
              </a:rPr>
              <a:t>Once they have read the book thoroughly, they may take a quiz on the computer at school. I recommend reading the book at least 3 times because some of the questions ask specific details. </a:t>
            </a:r>
          </a:p>
          <a:p>
            <a:pPr marL="285750" indent="-285750">
              <a:buFont typeface="Arial" panose="020B0604020202020204" pitchFamily="34" charset="0"/>
              <a:buChar char="•"/>
            </a:pPr>
            <a:r>
              <a:rPr lang="en-US" sz="2200" dirty="0" smtClean="0">
                <a:latin typeface="Gill Sans MT" panose="020B0502020104020203" pitchFamily="34" charset="0"/>
              </a:rPr>
              <a:t>Each </a:t>
            </a:r>
            <a:r>
              <a:rPr lang="en-US" sz="2200" dirty="0">
                <a:latin typeface="Gill Sans MT" panose="020B0502020104020203" pitchFamily="34" charset="0"/>
              </a:rPr>
              <a:t>nine weeks the students will have a goal.</a:t>
            </a:r>
          </a:p>
          <a:p>
            <a:pPr marL="285750" indent="-285750">
              <a:buFont typeface="Arial" panose="020B0604020202020204" pitchFamily="34" charset="0"/>
              <a:buChar char="•"/>
            </a:pPr>
            <a:r>
              <a:rPr lang="en-US" sz="2200" dirty="0">
                <a:latin typeface="Gill Sans MT" panose="020B0502020104020203" pitchFamily="34" charset="0"/>
              </a:rPr>
              <a:t>If your child meets their goal, they will be rewarded. </a:t>
            </a:r>
          </a:p>
          <a:p>
            <a:endParaRPr lang="en-US" sz="400" dirty="0">
              <a:latin typeface="KG Miss Kindergarten" panose="02000000000000000000" pitchFamily="2" charset="0"/>
            </a:endParaRPr>
          </a:p>
        </p:txBody>
      </p:sp>
    </p:spTree>
    <p:extLst>
      <p:ext uri="{BB962C8B-B14F-4D97-AF65-F5344CB8AC3E}">
        <p14:creationId xmlns:p14="http://schemas.microsoft.com/office/powerpoint/2010/main" val="31967239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1368</TotalTime>
  <Words>1209</Words>
  <Application>Microsoft Office PowerPoint</Application>
  <PresentationFormat>On-screen Show (4:3)</PresentationFormat>
  <Paragraphs>96</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Georgia</vt:lpstr>
      <vt:lpstr>Gill Sans MT</vt:lpstr>
      <vt:lpstr>Ink Free</vt:lpstr>
      <vt:lpstr>KG Miss Kindergarten</vt:lpstr>
      <vt:lpstr>Papyrus</vt:lpstr>
      <vt:lpstr>Wingdings</vt:lpstr>
      <vt:lpstr>Wingdings 2</vt:lpstr>
      <vt:lpstr>Civic</vt:lpstr>
      <vt:lpstr>Curriculum Night 2021-2022</vt:lpstr>
      <vt:lpstr>Daily Binder</vt:lpstr>
      <vt:lpstr>Reading</vt:lpstr>
      <vt:lpstr>Math</vt:lpstr>
      <vt:lpstr>Grading Policies</vt:lpstr>
      <vt:lpstr>Technology</vt:lpstr>
      <vt:lpstr>Retention Policy</vt:lpstr>
      <vt:lpstr>Tuesday Folders</vt:lpstr>
      <vt:lpstr>Accelerated Reader</vt:lpstr>
      <vt:lpstr>Attendance</vt:lpstr>
      <vt:lpstr>Snack and Lunch</vt:lpstr>
      <vt:lpstr>Leader in Me</vt:lpstr>
      <vt:lpstr>School Wide Expectations</vt:lpstr>
      <vt:lpstr>Important Resources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Night 2019-2020</dc:title>
  <dc:creator>Emily Roland</dc:creator>
  <cp:lastModifiedBy>Emily Rhodes</cp:lastModifiedBy>
  <cp:revision>8</cp:revision>
  <dcterms:created xsi:type="dcterms:W3CDTF">2019-08-29T01:42:47Z</dcterms:created>
  <dcterms:modified xsi:type="dcterms:W3CDTF">2021-08-24T23:04:28Z</dcterms:modified>
</cp:coreProperties>
</file>