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57" r:id="rId4"/>
    <p:sldId id="262" r:id="rId5"/>
    <p:sldId id="260" r:id="rId6"/>
    <p:sldId id="278" r:id="rId7"/>
    <p:sldId id="266" r:id="rId8"/>
    <p:sldId id="263" r:id="rId9"/>
    <p:sldId id="280" r:id="rId10"/>
    <p:sldId id="307" r:id="rId11"/>
    <p:sldId id="300" r:id="rId12"/>
    <p:sldId id="271" r:id="rId13"/>
    <p:sldId id="270" r:id="rId14"/>
    <p:sldId id="284" r:id="rId15"/>
    <p:sldId id="272" r:id="rId16"/>
    <p:sldId id="273" r:id="rId17"/>
    <p:sldId id="285" r:id="rId18"/>
    <p:sldId id="293" r:id="rId19"/>
    <p:sldId id="299" r:id="rId20"/>
    <p:sldId id="303" r:id="rId21"/>
    <p:sldId id="294" r:id="rId22"/>
    <p:sldId id="297" r:id="rId23"/>
    <p:sldId id="295" r:id="rId24"/>
    <p:sldId id="304" r:id="rId25"/>
    <p:sldId id="276" r:id="rId26"/>
    <p:sldId id="288" r:id="rId27"/>
    <p:sldId id="267" r:id="rId28"/>
    <p:sldId id="302" r:id="rId29"/>
    <p:sldId id="301" r:id="rId30"/>
    <p:sldId id="290" r:id="rId31"/>
    <p:sldId id="292" r:id="rId32"/>
    <p:sldId id="298" r:id="rId33"/>
    <p:sldId id="291" r:id="rId34"/>
    <p:sldId id="308" r:id="rId35"/>
    <p:sldId id="305" r:id="rId36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99028" autoAdjust="0"/>
  </p:normalViewPr>
  <p:slideViewPr>
    <p:cSldViewPr snapToGrid="0" snapToObjects="1">
      <p:cViewPr varScale="1">
        <p:scale>
          <a:sx n="74" d="100"/>
          <a:sy n="74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506A1B-D589-FC46-A343-EDCBB70B9B4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30B9430-A987-B143-BAD9-A834C81E1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certain gas expands in volume from 3.0 L to 5.0 L at constant temperature. Calculate the work done by the gas if it expands </a:t>
            </a:r>
          </a:p>
          <a:p>
            <a:r>
              <a:rPr lang="en-US" dirty="0" smtClean="0"/>
              <a:t>A. against a vacuum</a:t>
            </a:r>
          </a:p>
          <a:p>
            <a:r>
              <a:rPr lang="en-US" dirty="0" smtClean="0"/>
              <a:t>B. against an external pressure of 1.5 atm.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5002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Calculate the work done when 50.0 g of tin dissolves in excess acid at 1.00 </a:t>
            </a:r>
            <a:r>
              <a:rPr lang="en-US" sz="2800" dirty="0" err="1" smtClean="0">
                <a:solidFill>
                  <a:schemeClr val="tx1"/>
                </a:solidFill>
              </a:rPr>
              <a:t>atm</a:t>
            </a:r>
            <a:r>
              <a:rPr lang="en-US" sz="2800" dirty="0" smtClean="0">
                <a:solidFill>
                  <a:schemeClr val="tx1"/>
                </a:solidFill>
              </a:rPr>
              <a:t> and 25</a:t>
            </a:r>
            <a:r>
              <a:rPr lang="en-US" sz="2800" baseline="30000" dirty="0" smtClean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C. Assume ideal gas behavior.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Sn(s) + 2H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aq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Sn</a:t>
            </a:r>
            <a:r>
              <a:rPr lang="en-US" sz="28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2+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aq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+ 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(g)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27047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Heat (</a:t>
            </a:r>
            <a:r>
              <a:rPr lang="en-US" sz="2800" dirty="0" err="1" smtClean="0">
                <a:solidFill>
                  <a:schemeClr val="tx1"/>
                </a:solidFill>
              </a:rPr>
              <a:t>q</a:t>
            </a:r>
            <a:r>
              <a:rPr lang="en-US" sz="2800" dirty="0" smtClean="0">
                <a:solidFill>
                  <a:schemeClr val="tx1"/>
                </a:solidFill>
              </a:rPr>
              <a:t>) = energy that transfers from one object to another because of a temperature difference.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Only changes in heat can be detected.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Zeroth</a:t>
            </a:r>
            <a:r>
              <a:rPr lang="en-US" sz="2400" dirty="0" smtClean="0">
                <a:solidFill>
                  <a:schemeClr val="tx1"/>
                </a:solidFill>
              </a:rPr>
              <a:t> Law of Thermodynamics—no heat is transferred between objects at thermal equilibrium.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5529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Quantifying 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7733"/>
            <a:ext cx="8236740" cy="44251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Thermal equilibrium—heat transfer from system to surroundings or visa versa stops.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Measure of heat transfer based on two things: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Number of molecules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Heat capacity of system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Quantifying 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55" y="1444532"/>
            <a:ext cx="8042276" cy="434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Heat capacity (</a:t>
            </a:r>
            <a:r>
              <a:rPr lang="en-US" i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)—the amount of heat required to change to temperature of a substance by 1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Unit = J/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Extensive property—depends on amount of substance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Specific heat (s)—the amount of heat required to raise the temperature of 1 gram of substance by 1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Units = J/</a:t>
            </a:r>
            <a:r>
              <a:rPr lang="en-US" sz="2400" dirty="0" err="1" smtClean="0">
                <a:solidFill>
                  <a:schemeClr val="tx1"/>
                </a:solidFill>
              </a:rPr>
              <a:t>g</a:t>
            </a:r>
            <a:r>
              <a:rPr lang="en-US" sz="2400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Molar heat capacity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Intensive property—depends on kind of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Quantifying 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65605"/>
            <a:ext cx="8042276" cy="363708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err="1" smtClean="0">
                <a:solidFill>
                  <a:schemeClr val="tx1"/>
                </a:solidFill>
              </a:rPr>
              <a:t>mcΔT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Used to calculate the amount of heat being transferred with a given temperature increase.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Suppose you find a penny in the snow. How much heat is absorbed by the penny as it warms from the temperature of the snow, -8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C, to the temperature of your hand, 37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C? Assume the penny is pure copper and has a mass of 3.10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, and the specific heat of copper is 0.385 J/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baseline="30000" dirty="0" err="1" smtClean="0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home solar energy storage unit uses 400 L of water for storing thermal energy. On a sunny day, the initial temperature of the water is 22.0°C. During the course of the day, the temperature of the water rises to 38.0°C as it circulates through the water wall. How much energy, in joules, has been stored in the water? (The density of water at 22.0°C is 0.998 g/mL, and the specific heat of water is 4.18 J/g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•</a:t>
            </a:r>
            <a:r>
              <a:rPr lang="en-US" dirty="0" smtClean="0">
                <a:solidFill>
                  <a:schemeClr val="tx1"/>
                </a:solidFill>
              </a:rPr>
              <a:t>°</a:t>
            </a:r>
            <a:r>
              <a:rPr lang="en-US" dirty="0">
                <a:solidFill>
                  <a:schemeClr val="tx1"/>
                </a:solidFill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13273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 Transfers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1297"/>
            <a:ext cx="8042276" cy="49165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Objects will transfer energy until they reach thermal equilibrium.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Assume substances are thermally isolated. </a:t>
            </a:r>
          </a:p>
          <a:p>
            <a:endParaRPr lang="en-US" baseline="-25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Two conditions: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Isobaric—constant pressure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Isochoric—constant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Isobaric conditions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ka Coffee-cup calorimetry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32.5 </a:t>
            </a:r>
            <a:r>
              <a:rPr lang="en-US" sz="2800" dirty="0" smtClean="0">
                <a:solidFill>
                  <a:schemeClr val="tx1"/>
                </a:solidFill>
              </a:rPr>
              <a:t>g sample </a:t>
            </a:r>
            <a:r>
              <a:rPr lang="en-US" sz="2800" dirty="0">
                <a:solidFill>
                  <a:schemeClr val="tx1"/>
                </a:solidFill>
              </a:rPr>
              <a:t>of aluminum initially at 45.8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 is submerged into 105.3 g of water at 15.4</a:t>
            </a:r>
            <a:r>
              <a:rPr lang="en-US" sz="2800" baseline="30000" dirty="0">
                <a:solidFill>
                  <a:schemeClr val="tx1"/>
                </a:solidFill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C. What is the final temperature of both substances at thermal equilibrium?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s,Al</a:t>
            </a:r>
            <a:r>
              <a:rPr lang="en-US" sz="2400" dirty="0">
                <a:solidFill>
                  <a:schemeClr val="tx1"/>
                </a:solidFill>
              </a:rPr>
              <a:t> = 0.903 J/</a:t>
            </a:r>
            <a:r>
              <a:rPr lang="en-US" sz="2400" dirty="0" err="1">
                <a:solidFill>
                  <a:schemeClr val="tx1"/>
                </a:solidFill>
              </a:rPr>
              <a:t>g</a:t>
            </a:r>
            <a:r>
              <a:rPr lang="en-US" sz="2400" dirty="0" err="1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baseline="30000" dirty="0" err="1">
                <a:solidFill>
                  <a:schemeClr val="tx1"/>
                </a:solidFill>
              </a:rPr>
              <a:t>o</a:t>
            </a:r>
            <a:r>
              <a:rPr lang="en-US" sz="2400" dirty="0" err="1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</a:rPr>
              <a:t>s,H</a:t>
            </a:r>
            <a:r>
              <a:rPr lang="en-US" sz="2000" baseline="-45000" dirty="0">
                <a:solidFill>
                  <a:schemeClr val="tx1"/>
                </a:solidFill>
              </a:rPr>
              <a:t>2</a:t>
            </a:r>
            <a:r>
              <a:rPr lang="en-US" sz="2400" baseline="-25000" dirty="0">
                <a:solidFill>
                  <a:schemeClr val="tx1"/>
                </a:solidFill>
              </a:rPr>
              <a:t>O </a:t>
            </a:r>
            <a:r>
              <a:rPr lang="en-US" sz="2400" dirty="0">
                <a:solidFill>
                  <a:schemeClr val="tx1"/>
                </a:solidFill>
              </a:rPr>
              <a:t>= 4.18 J/</a:t>
            </a:r>
            <a:r>
              <a:rPr lang="en-US" sz="2400" dirty="0" err="1">
                <a:solidFill>
                  <a:schemeClr val="tx1"/>
                </a:solidFill>
              </a:rPr>
              <a:t>g</a:t>
            </a:r>
            <a:r>
              <a:rPr lang="en-US" sz="2400" dirty="0" err="1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 baseline="30000" dirty="0" err="1">
                <a:solidFill>
                  <a:schemeClr val="tx1"/>
                </a:solidFill>
              </a:rPr>
              <a:t>o</a:t>
            </a:r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9" y="577111"/>
            <a:ext cx="4035501" cy="226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48" y="577111"/>
            <a:ext cx="3622291" cy="2269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49" y="3678361"/>
            <a:ext cx="2890206" cy="1744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369" y="3106861"/>
            <a:ext cx="4888450" cy="3109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the specific heat of a material if a 6.0 gram sample absorbs 50.0 joules when heated from 30°C to 50°C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piece of metal weighing 59.047 g was heated to 100.0 °C and then </a:t>
            </a:r>
            <a:r>
              <a:rPr lang="en-US" dirty="0" smtClean="0">
                <a:solidFill>
                  <a:schemeClr val="tx1"/>
                </a:solidFill>
              </a:rPr>
              <a:t>put </a:t>
            </a:r>
            <a:r>
              <a:rPr lang="en-US" dirty="0">
                <a:solidFill>
                  <a:schemeClr val="tx1"/>
                </a:solidFill>
              </a:rPr>
              <a:t>into 100.0 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water (initially at 23.7 °C). The metal and water were allowed to come to </a:t>
            </a:r>
            <a:r>
              <a:rPr lang="en-US" dirty="0" smtClean="0">
                <a:solidFill>
                  <a:schemeClr val="tx1"/>
                </a:solidFill>
              </a:rPr>
              <a:t>thermal equilibrium, </a:t>
            </a:r>
            <a:r>
              <a:rPr lang="en-US" dirty="0">
                <a:solidFill>
                  <a:schemeClr val="tx1"/>
                </a:solidFill>
              </a:rPr>
              <a:t>determined to be 27.8 °C. Assuming no heat lost to the environment, calculate the specific heat of the metal.</a:t>
            </a:r>
          </a:p>
        </p:txBody>
      </p:sp>
    </p:spTree>
    <p:extLst>
      <p:ext uri="{BB962C8B-B14F-4D97-AF65-F5344CB8AC3E}">
        <p14:creationId xmlns:p14="http://schemas.microsoft.com/office/powerpoint/2010/main" val="3395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Measuring ΔU for reactions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Bomb calorimeter—measures change in internal energy for combustion reactions.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Reaction under constant volume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q</a:t>
            </a:r>
            <a:r>
              <a:rPr lang="en-US" baseline="-25000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-25000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 × ΔT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-25000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 determined in separate experiment by burning substance that gives off a known amount of heat.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26" y="251853"/>
            <a:ext cx="6329251" cy="632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Bomb </a:t>
            </a:r>
            <a:r>
              <a:rPr lang="en-US" dirty="0" err="1" smtClean="0">
                <a:solidFill>
                  <a:schemeClr val="tx1"/>
                </a:solidFill>
              </a:rPr>
              <a:t>Calorimetry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q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cal</a:t>
            </a:r>
            <a:r>
              <a:rPr lang="en-US" sz="2800" dirty="0" smtClean="0">
                <a:solidFill>
                  <a:schemeClr val="tx1"/>
                </a:solidFill>
              </a:rPr>
              <a:t> = −</a:t>
            </a:r>
            <a:r>
              <a:rPr lang="en-US" sz="2800" dirty="0" err="1" smtClean="0">
                <a:solidFill>
                  <a:schemeClr val="tx1"/>
                </a:solidFill>
              </a:rPr>
              <a:t>q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rxn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aseline="-25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When 1.010 g of sucrose (C</a:t>
            </a:r>
            <a:r>
              <a:rPr lang="en-US" baseline="-25000" dirty="0" smtClean="0">
                <a:solidFill>
                  <a:schemeClr val="tx1"/>
                </a:solidFill>
              </a:rPr>
              <a:t>12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11</a:t>
            </a:r>
            <a:r>
              <a:rPr lang="en-US" dirty="0" smtClean="0">
                <a:solidFill>
                  <a:schemeClr val="tx1"/>
                </a:solidFill>
              </a:rPr>
              <a:t>) undergoes combustion in a bomb calorimeter, the temperature rises from 24.92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 to 28.33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C. Find ΔU for the combustion of sucrose in kJ/mol of sucrose. The heat capacity of the bomb calorimeter is 4.90 kJ/</a:t>
            </a:r>
            <a:r>
              <a:rPr lang="en-US" baseline="30000" dirty="0" err="1" smtClean="0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baseline="-25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Calorimetry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1.000 g sample of octane (C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18</a:t>
            </a:r>
            <a:r>
              <a:rPr lang="en-US" dirty="0">
                <a:solidFill>
                  <a:schemeClr val="tx1"/>
                </a:solidFill>
              </a:rPr>
              <a:t>) is burned in a bomb calorimeter containing </a:t>
            </a:r>
            <a:r>
              <a:rPr lang="en-US" dirty="0" smtClean="0">
                <a:solidFill>
                  <a:schemeClr val="tx1"/>
                </a:solidFill>
              </a:rPr>
              <a:t>1200. </a:t>
            </a:r>
            <a:r>
              <a:rPr lang="en-US" dirty="0">
                <a:solidFill>
                  <a:schemeClr val="tx1"/>
                </a:solidFill>
              </a:rPr>
              <a:t>grams of water at an initial temperature of 25.00ºC. After the reaction, the final temperature of the water is 33.20ºC. The heat capacity of the </a:t>
            </a:r>
            <a:r>
              <a:rPr lang="en-US" dirty="0" smtClean="0">
                <a:solidFill>
                  <a:schemeClr val="tx1"/>
                </a:solidFill>
              </a:rPr>
              <a:t>bomb is </a:t>
            </a:r>
            <a:r>
              <a:rPr lang="en-US" dirty="0">
                <a:solidFill>
                  <a:schemeClr val="tx1"/>
                </a:solidFill>
              </a:rPr>
              <a:t>837 J/ºC. The specific heat of water is 4.184 J/g ºC. Calculate the heat of combustion of octane in kJ/mol. </a:t>
            </a:r>
          </a:p>
        </p:txBody>
      </p:sp>
    </p:spTree>
    <p:extLst>
      <p:ext uri="{BB962C8B-B14F-4D97-AF65-F5344CB8AC3E}">
        <p14:creationId xmlns:p14="http://schemas.microsoft.com/office/powerpoint/2010/main" val="217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07576"/>
            <a:ext cx="8712200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Enthalpy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444532"/>
            <a:ext cx="8490755" cy="50206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∆H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∆U  +  P∆V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an isobaric process, enthalpy = change in heat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Useful for chemical reactions at constant pressure (open systems)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found from: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Stoichiometry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Standard enthalpy of 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Hess’s Law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Calorimetry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Bond energies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Stoichiometrically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Upon adding solid potassium hydroxide pellets to water the following reaction takes place: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KOH(s</a:t>
            </a:r>
            <a:r>
              <a:rPr lang="en-US" sz="2400" dirty="0">
                <a:solidFill>
                  <a:schemeClr val="tx1"/>
                </a:solidFill>
              </a:rPr>
              <a:t>) → KOH(</a:t>
            </a:r>
            <a:r>
              <a:rPr lang="en-US" sz="2400" dirty="0" err="1">
                <a:solidFill>
                  <a:schemeClr val="tx1"/>
                </a:solidFill>
              </a:rPr>
              <a:t>aq</a:t>
            </a:r>
            <a:r>
              <a:rPr lang="en-US" sz="2400" dirty="0">
                <a:solidFill>
                  <a:schemeClr val="tx1"/>
                </a:solidFill>
              </a:rPr>
              <a:t>) + 43 kJ/</a:t>
            </a:r>
            <a:r>
              <a:rPr lang="en-US" sz="2400" dirty="0" err="1">
                <a:solidFill>
                  <a:schemeClr val="tx1"/>
                </a:solidFill>
              </a:rPr>
              <a:t>mol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Answer </a:t>
            </a:r>
            <a:r>
              <a:rPr lang="en-US" sz="2400" dirty="0">
                <a:solidFill>
                  <a:schemeClr val="tx1"/>
                </a:solidFill>
              </a:rPr>
              <a:t>the following questions regarding the addition </a:t>
            </a:r>
            <a:r>
              <a:rPr lang="en-US" sz="2400">
                <a:solidFill>
                  <a:schemeClr val="tx1"/>
                </a:solidFill>
              </a:rPr>
              <a:t>of </a:t>
            </a:r>
            <a:r>
              <a:rPr lang="en-US" sz="2400" smtClean="0">
                <a:solidFill>
                  <a:schemeClr val="tx1"/>
                </a:solidFill>
              </a:rPr>
              <a:t>KOH </a:t>
            </a:r>
            <a:r>
              <a:rPr lang="en-US" sz="2400" dirty="0">
                <a:solidFill>
                  <a:schemeClr val="tx1"/>
                </a:solidFill>
              </a:rPr>
              <a:t>to water: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Does </a:t>
            </a:r>
            <a:r>
              <a:rPr lang="en-US" sz="2400" dirty="0">
                <a:solidFill>
                  <a:schemeClr val="tx1"/>
                </a:solidFill>
              </a:rPr>
              <a:t>the beaker get warmer or colder?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the reaction endothermic or exothermic?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is the enthalpy change for the dissolution of the 14.0 grams of KOH?</a:t>
            </a:r>
          </a:p>
        </p:txBody>
      </p:sp>
    </p:spTree>
    <p:extLst>
      <p:ext uri="{BB962C8B-B14F-4D97-AF65-F5344CB8AC3E}">
        <p14:creationId xmlns:p14="http://schemas.microsoft.com/office/powerpoint/2010/main" val="35305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Heats of 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600201"/>
            <a:ext cx="8950817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For reaction: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aA</a:t>
            </a:r>
            <a:r>
              <a:rPr lang="en-US" sz="2800" dirty="0" smtClean="0">
                <a:solidFill>
                  <a:schemeClr val="tx1"/>
                </a:solidFill>
              </a:rPr>
              <a:t> + </a:t>
            </a:r>
            <a:r>
              <a:rPr lang="en-US" sz="2800" dirty="0" err="1" smtClean="0">
                <a:solidFill>
                  <a:schemeClr val="tx1"/>
                </a:solidFill>
              </a:rPr>
              <a:t>bB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cC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+ </a:t>
            </a:r>
            <a:r>
              <a:rPr lang="en-US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dD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ΔH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rxn</a:t>
            </a:r>
            <a:r>
              <a:rPr lang="en-US" sz="2800" dirty="0" smtClean="0">
                <a:solidFill>
                  <a:schemeClr val="tx1"/>
                </a:solidFill>
              </a:rPr>
              <a:t> = [</a:t>
            </a:r>
            <a:r>
              <a:rPr lang="en-US" sz="2800" dirty="0" err="1" smtClean="0">
                <a:solidFill>
                  <a:schemeClr val="tx1"/>
                </a:solidFill>
              </a:rPr>
              <a:t>cΔH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(C) </a:t>
            </a:r>
            <a:r>
              <a:rPr lang="en-US" sz="2800" dirty="0">
                <a:solidFill>
                  <a:schemeClr val="tx1"/>
                </a:solidFill>
              </a:rPr>
              <a:t>+ </a:t>
            </a:r>
            <a:r>
              <a:rPr lang="en-US" sz="2800" dirty="0" err="1" smtClean="0">
                <a:solidFill>
                  <a:schemeClr val="tx1"/>
                </a:solidFill>
              </a:rPr>
              <a:t>dΔH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(D)] – [</a:t>
            </a:r>
            <a:r>
              <a:rPr lang="en-US" sz="2800" dirty="0" err="1" smtClean="0">
                <a:solidFill>
                  <a:schemeClr val="tx1"/>
                </a:solidFill>
              </a:rPr>
              <a:t>aΔH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(A) + </a:t>
            </a:r>
            <a:r>
              <a:rPr lang="en-US" sz="2800" dirty="0" err="1" smtClean="0">
                <a:solidFill>
                  <a:schemeClr val="tx1"/>
                </a:solidFill>
              </a:rPr>
              <a:t>bΔH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800" dirty="0" smtClean="0">
                <a:solidFill>
                  <a:schemeClr val="tx1"/>
                </a:solidFill>
              </a:rPr>
              <a:t>(B)] </a:t>
            </a:r>
          </a:p>
          <a:p>
            <a:endParaRPr lang="en-US" sz="2800" baseline="-250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Note*--</a:t>
            </a:r>
            <a:r>
              <a:rPr lang="en-US" sz="2800" dirty="0" err="1" smtClean="0">
                <a:solidFill>
                  <a:schemeClr val="tx1"/>
                </a:solidFill>
              </a:rPr>
              <a:t>ΔH</a:t>
            </a:r>
            <a:r>
              <a:rPr lang="en-US" sz="2800" baseline="30000" dirty="0" err="1" smtClean="0">
                <a:solidFill>
                  <a:schemeClr val="tx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800" baseline="-250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a pure element is in its reference </a:t>
            </a:r>
            <a:r>
              <a:rPr lang="en-US" sz="2800" dirty="0" smtClean="0">
                <a:solidFill>
                  <a:schemeClr val="tx1"/>
                </a:solidFill>
              </a:rPr>
              <a:t>form</a:t>
            </a:r>
            <a:r>
              <a:rPr lang="en-US" sz="2800" dirty="0">
                <a:solidFill>
                  <a:schemeClr val="tx1"/>
                </a:solidFill>
              </a:rPr>
              <a:t> is </a:t>
            </a:r>
            <a:r>
              <a:rPr lang="en-US" sz="2800" b="1" dirty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Between Br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(l) and Br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(g) at 298.15 K, which substance has a nonzero standard enthalpy of formation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			A  +  B  ⇋  C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l-GR" sz="3200" dirty="0">
                <a:solidFill>
                  <a:schemeClr val="tx1"/>
                </a:solidFill>
              </a:rPr>
              <a:t>Δ</a:t>
            </a:r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baseline="-25000" dirty="0" err="1">
                <a:solidFill>
                  <a:schemeClr val="tx1"/>
                </a:solidFill>
              </a:rPr>
              <a:t>f</a:t>
            </a:r>
            <a:r>
              <a:rPr lang="en-US" sz="3200" baseline="30000" dirty="0" err="1">
                <a:solidFill>
                  <a:schemeClr val="tx1"/>
                </a:solidFill>
              </a:rPr>
              <a:t>o</a:t>
            </a:r>
            <a:r>
              <a:rPr lang="en-US" sz="3200" dirty="0">
                <a:solidFill>
                  <a:schemeClr val="tx1"/>
                </a:solidFill>
              </a:rPr>
              <a:t>[A] = 433 KJ/</a:t>
            </a:r>
            <a:r>
              <a:rPr lang="en-US" sz="3200" dirty="0" err="1">
                <a:solidFill>
                  <a:schemeClr val="tx1"/>
                </a:solidFill>
              </a:rPr>
              <a:t>mol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l-GR" sz="3200" dirty="0">
                <a:solidFill>
                  <a:schemeClr val="tx1"/>
                </a:solidFill>
              </a:rPr>
              <a:t>Δ</a:t>
            </a:r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baseline="-25000" dirty="0" err="1">
                <a:solidFill>
                  <a:schemeClr val="tx1"/>
                </a:solidFill>
              </a:rPr>
              <a:t>f</a:t>
            </a:r>
            <a:r>
              <a:rPr lang="en-US" sz="3200" baseline="30000" dirty="0" err="1">
                <a:solidFill>
                  <a:schemeClr val="tx1"/>
                </a:solidFill>
              </a:rPr>
              <a:t>o</a:t>
            </a:r>
            <a:r>
              <a:rPr lang="en-US" sz="3200" dirty="0">
                <a:solidFill>
                  <a:schemeClr val="tx1"/>
                </a:solidFill>
              </a:rPr>
              <a:t>[B] = -256 KJ/</a:t>
            </a:r>
            <a:r>
              <a:rPr lang="en-US" sz="3200" dirty="0" err="1">
                <a:solidFill>
                  <a:schemeClr val="tx1"/>
                </a:solidFill>
              </a:rPr>
              <a:t>mol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l-GR" sz="3200" dirty="0">
                <a:solidFill>
                  <a:schemeClr val="tx1"/>
                </a:solidFill>
              </a:rPr>
              <a:t>Δ</a:t>
            </a:r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baseline="-25000" dirty="0" err="1">
                <a:solidFill>
                  <a:schemeClr val="tx1"/>
                </a:solidFill>
              </a:rPr>
              <a:t>f</a:t>
            </a:r>
            <a:r>
              <a:rPr lang="en-US" sz="3200" baseline="30000" dirty="0" err="1">
                <a:solidFill>
                  <a:schemeClr val="tx1"/>
                </a:solidFill>
              </a:rPr>
              <a:t>o</a:t>
            </a:r>
            <a:r>
              <a:rPr lang="en-US" sz="3200" dirty="0">
                <a:solidFill>
                  <a:schemeClr val="tx1"/>
                </a:solidFill>
              </a:rPr>
              <a:t>[C] = 523 KJ/</a:t>
            </a:r>
            <a:r>
              <a:rPr lang="en-US" sz="3200" dirty="0" err="1">
                <a:solidFill>
                  <a:schemeClr val="tx1"/>
                </a:solidFill>
              </a:rPr>
              <a:t>mol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Find </a:t>
            </a:r>
            <a:r>
              <a:rPr lang="el-GR" sz="3200" dirty="0" smtClean="0">
                <a:solidFill>
                  <a:schemeClr val="tx1"/>
                </a:solidFill>
              </a:rPr>
              <a:t>Δ</a:t>
            </a:r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rxn</a:t>
            </a:r>
            <a:r>
              <a:rPr lang="en-US" sz="3200" baseline="30000" dirty="0" err="1" smtClean="0">
                <a:solidFill>
                  <a:schemeClr val="tx1"/>
                </a:solidFill>
              </a:rPr>
              <a:t>o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8" y="1600201"/>
            <a:ext cx="8910742" cy="49694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Energy = capacity to do work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= energy change resulting from a process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Thermal energy—KE associated with motion of particles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Chemical energy—potential energy stored within the structural units of chemical substances.</a:t>
            </a:r>
          </a:p>
          <a:p>
            <a:pPr marL="3492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4184 Joules (J) = 1000 calories (cal) = 1Calorie (kcal, 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Hess’s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Enthalpy is independent of the reaction pathway.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can find a combination of chemical equations that add up to give you the desired overall equation, you can also sum up the ∆H’s for the individual reactions to get the overall ∆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baseline="-25000" dirty="0" err="1">
                <a:solidFill>
                  <a:schemeClr val="tx1"/>
                </a:solidFill>
              </a:rPr>
              <a:t>rxn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2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83" y="-446215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033531"/>
            <a:ext cx="880915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∆H for this overall reaction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32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B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3(s)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equations:</a:t>
            </a:r>
          </a:p>
          <a:p>
            <a:pPr marL="349250" lvl="1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HBO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∆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−0.02 kJ/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sz="2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</a:t>
            </a:r>
            <a:r>
              <a:rPr lang="en-US" sz="28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4 HBO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∆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−11.3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kJ/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 B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3(s)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∆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17.5 kJ/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sz="2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Using Bond Energies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Bonds broken – bonds formed = enthalpy of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the following data table to calculate ∆</a:t>
            </a:r>
            <a:r>
              <a:rPr lang="en-US" dirty="0" err="1" smtClean="0">
                <a:solidFill>
                  <a:schemeClr val="tx1"/>
                </a:solidFill>
              </a:rPr>
              <a:t>H</a:t>
            </a:r>
            <a:r>
              <a:rPr lang="en-US" baseline="-25000" dirty="0" err="1" smtClean="0">
                <a:solidFill>
                  <a:schemeClr val="tx1"/>
                </a:solidFill>
              </a:rPr>
              <a:t>rxn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79974"/>
              </p:ext>
            </p:extLst>
          </p:nvPr>
        </p:nvGraphicFramePr>
        <p:xfrm>
          <a:off x="549275" y="4090921"/>
          <a:ext cx="8042274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21137"/>
                <a:gridCol w="4021137"/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Bond</a:t>
                      </a:r>
                      <a:endParaRPr lang="en-US" sz="1800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Bond enthalpy (kJ mol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C-H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+413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Cl-Cl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+243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C-Cl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+346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H-Cl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+432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www.chemguide.co.uk/physical/energetics/c2h6c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7" y="2868094"/>
            <a:ext cx="6386274" cy="10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60902"/>
            <a:ext cx="8042276" cy="1336956"/>
          </a:xfrm>
        </p:spPr>
        <p:txBody>
          <a:bodyPr/>
          <a:lstStyle/>
          <a:p>
            <a:r>
              <a:rPr lang="en-US" dirty="0" smtClean="0"/>
              <a:t>Energy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054"/>
            <a:ext cx="5221660" cy="3311835"/>
          </a:xfrm>
          <a:prstGeom prst="rect">
            <a:avLst/>
          </a:prstGeom>
        </p:spPr>
      </p:pic>
      <p:pic>
        <p:nvPicPr>
          <p:cNvPr id="1026" name="Picture 2" descr="Image result for Energy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2391" r="7603" b="4838"/>
          <a:stretch/>
        </p:blipFill>
        <p:spPr bwMode="auto">
          <a:xfrm>
            <a:off x="4094234" y="3611711"/>
            <a:ext cx="4909540" cy="30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ting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9" y="1390918"/>
            <a:ext cx="7346680" cy="41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85" y="994894"/>
            <a:ext cx="8350027" cy="5251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a coffee cup calorimeter, 100.0 mL of 1.0 M </a:t>
            </a:r>
            <a:r>
              <a:rPr lang="en-US" sz="2800" dirty="0" err="1">
                <a:solidFill>
                  <a:schemeClr val="tx1"/>
                </a:solidFill>
              </a:rPr>
              <a:t>NaOH</a:t>
            </a:r>
            <a:r>
              <a:rPr lang="en-US" sz="2800" dirty="0">
                <a:solidFill>
                  <a:schemeClr val="tx1"/>
                </a:solidFill>
              </a:rPr>
              <a:t> and 100.0 mL of 1.0 M </a:t>
            </a:r>
            <a:r>
              <a:rPr lang="en-US" sz="2800" dirty="0" err="1">
                <a:solidFill>
                  <a:schemeClr val="tx1"/>
                </a:solidFill>
              </a:rPr>
              <a:t>HCl</a:t>
            </a:r>
            <a:r>
              <a:rPr lang="en-US" sz="2800" dirty="0">
                <a:solidFill>
                  <a:schemeClr val="tx1"/>
                </a:solidFill>
              </a:rPr>
              <a:t> are mixed. Both solutions were originally at 24.6°C. After the reaction, the final temperature is 31.3°C. Assuming that all solutions have a density of 1.0 g/cm</a:t>
            </a:r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and a specific heat capacity of 4.184 J/</a:t>
            </a:r>
            <a:r>
              <a:rPr lang="en-US" sz="2800" dirty="0" err="1">
                <a:solidFill>
                  <a:schemeClr val="tx1"/>
                </a:solidFill>
              </a:rPr>
              <a:t>g°C</a:t>
            </a:r>
            <a:r>
              <a:rPr lang="en-US" sz="2800" dirty="0">
                <a:solidFill>
                  <a:schemeClr val="tx1"/>
                </a:solidFill>
              </a:rPr>
              <a:t>, calculate the enthalpy change for the neutralization of </a:t>
            </a:r>
            <a:r>
              <a:rPr lang="en-US" sz="2800" dirty="0" err="1">
                <a:solidFill>
                  <a:schemeClr val="tx1"/>
                </a:solidFill>
              </a:rPr>
              <a:t>HCl</a:t>
            </a:r>
            <a:r>
              <a:rPr lang="en-US" sz="2800" dirty="0">
                <a:solidFill>
                  <a:schemeClr val="tx1"/>
                </a:solidFill>
              </a:rPr>
              <a:t> by </a:t>
            </a:r>
            <a:r>
              <a:rPr lang="en-US" sz="2800" dirty="0" err="1">
                <a:solidFill>
                  <a:schemeClr val="tx1"/>
                </a:solidFill>
              </a:rPr>
              <a:t>NaOH</a:t>
            </a:r>
            <a:r>
              <a:rPr lang="en-US" sz="2800" dirty="0">
                <a:solidFill>
                  <a:schemeClr val="tx1"/>
                </a:solidFill>
              </a:rPr>
              <a:t>. Assume that no heat is lost to the surroundings or the calorimeter.</a:t>
            </a:r>
          </a:p>
        </p:txBody>
      </p:sp>
    </p:spTree>
    <p:extLst>
      <p:ext uri="{BB962C8B-B14F-4D97-AF65-F5344CB8AC3E}">
        <p14:creationId xmlns:p14="http://schemas.microsoft.com/office/powerpoint/2010/main" val="13096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12901"/>
            <a:ext cx="8042276" cy="434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First Law of Thermodynamics—law of conservation of energy.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ΔU = q + w</a:t>
            </a: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ΔU = change in internal energy (state function)</a:t>
            </a: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q = heat </a:t>
            </a: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 = work (F x d)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9221"/>
              </p:ext>
            </p:extLst>
          </p:nvPr>
        </p:nvGraphicFramePr>
        <p:xfrm>
          <a:off x="549275" y="1764071"/>
          <a:ext cx="804227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Work done by the system on surroundings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−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Work done by surroundings on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Heat absorbed by system</a:t>
                      </a:r>
                      <a:r>
                        <a:rPr lang="en-US" sz="2400" baseline="0" dirty="0" smtClean="0"/>
                        <a:t> from surroundings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–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Heat absorbed</a:t>
                      </a:r>
                      <a:r>
                        <a:rPr lang="en-US" sz="2400" baseline="0" dirty="0" smtClean="0"/>
                        <a:t> by surroundings from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Conventions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31723"/>
            <a:ext cx="8042276" cy="133695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Identify each energy exchange as heat or work and determine the sign.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68679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ice cube melts and cools the surrounding beverage (ice cube is the system).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metal cylinder is rolled up a ramp (cylinder is the system)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Steam condenses on skin, causing a burn (condensing steam is the system)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work done when a gas is compressed in a cylinder is 462 J. During this process, 128 J of heat is transferred from the gas to the surroundings. Calculate the internal energy change for this process.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gas expands and does work on the surroundings equal to 325 J. At the same time, it absorbs 127 J of heat from the surroundings. Calculate the change in internal energy of the gas.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Pressure-Volume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673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 done by gases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 = −PΔV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 = gas pushing against external pressure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 pushes against external pressure (expansion), or external pressure pushes against gas (compression)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 expansion—ΔV = +, work is -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 compression—ΔV = -, work is +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L </a:t>
            </a:r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atm</a:t>
            </a:r>
            <a:r>
              <a:rPr lang="en-US" dirty="0" smtClean="0">
                <a:solidFill>
                  <a:schemeClr val="tx1"/>
                </a:solidFill>
              </a:rPr>
              <a:t> = 101.3 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752"/>
            <a:ext cx="8042276" cy="4343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balloon is inflated to its full extent by heating the air inside it. In the final stages of this process, the volume of the balloon changes from 4.00×10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to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4.50×10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by the addition of 1.3×10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of heat. Assuming the balloon expands against a constant pressure of 1.0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calculate the change in internal energy for this process.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14590</TotalTime>
  <Words>1473</Words>
  <Application>Microsoft Office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News Gothic MT</vt:lpstr>
      <vt:lpstr>Times New Roman</vt:lpstr>
      <vt:lpstr>Wingdings</vt:lpstr>
      <vt:lpstr>Wingdings 2</vt:lpstr>
      <vt:lpstr>Breeze</vt:lpstr>
      <vt:lpstr>Thermochemistry</vt:lpstr>
      <vt:lpstr>PowerPoint Presentation</vt:lpstr>
      <vt:lpstr>Energy Transformations</vt:lpstr>
      <vt:lpstr>Energy Transformations</vt:lpstr>
      <vt:lpstr>Sign Conventions</vt:lpstr>
      <vt:lpstr>Identify each energy exchange as heat or work and determine the sign. </vt:lpstr>
      <vt:lpstr>Practice</vt:lpstr>
      <vt:lpstr>Pressure-Volume Work</vt:lpstr>
      <vt:lpstr>Practice</vt:lpstr>
      <vt:lpstr>Practice</vt:lpstr>
      <vt:lpstr>Practice</vt:lpstr>
      <vt:lpstr>Heat</vt:lpstr>
      <vt:lpstr>Quantifying Heat</vt:lpstr>
      <vt:lpstr>Quantifying Heat</vt:lpstr>
      <vt:lpstr>Quantifying Heat</vt:lpstr>
      <vt:lpstr>Practice</vt:lpstr>
      <vt:lpstr>PowerPoint Presentation</vt:lpstr>
      <vt:lpstr>Heat Transfers</vt:lpstr>
      <vt:lpstr>Isobaric conditions</vt:lpstr>
      <vt:lpstr>Specific Heat Quiz</vt:lpstr>
      <vt:lpstr>Measuring ΔU for reactions </vt:lpstr>
      <vt:lpstr>PowerPoint Presentation</vt:lpstr>
      <vt:lpstr>Bomb Calorimetry</vt:lpstr>
      <vt:lpstr>Bomb Calorimetry </vt:lpstr>
      <vt:lpstr>Enthalpy</vt:lpstr>
      <vt:lpstr>Stoichiometrically </vt:lpstr>
      <vt:lpstr>Heats of Formation</vt:lpstr>
      <vt:lpstr>Example</vt:lpstr>
      <vt:lpstr>Example</vt:lpstr>
      <vt:lpstr>Hess’s Law</vt:lpstr>
      <vt:lpstr>Example</vt:lpstr>
      <vt:lpstr>Using Bond Energies</vt:lpstr>
      <vt:lpstr>Energy Diagrams</vt:lpstr>
      <vt:lpstr>PowerPoint Presentation</vt:lpstr>
      <vt:lpstr>PowerPoint Presentation</vt:lpstr>
    </vt:vector>
  </TitlesOfParts>
  <Company>University of Alabama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</dc:title>
  <dc:creator>Nathan Kenny</dc:creator>
  <cp:lastModifiedBy>Virginia Powers</cp:lastModifiedBy>
  <cp:revision>72</cp:revision>
  <cp:lastPrinted>2017-11-14T13:24:04Z</cp:lastPrinted>
  <dcterms:created xsi:type="dcterms:W3CDTF">2016-11-30T00:50:50Z</dcterms:created>
  <dcterms:modified xsi:type="dcterms:W3CDTF">2019-09-17T17:31:18Z</dcterms:modified>
</cp:coreProperties>
</file>