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67" r:id="rId5"/>
    <p:sldId id="266" r:id="rId6"/>
    <p:sldId id="260" r:id="rId7"/>
    <p:sldId id="268" r:id="rId8"/>
    <p:sldId id="261" r:id="rId9"/>
    <p:sldId id="262" r:id="rId10"/>
    <p:sldId id="274" r:id="rId11"/>
    <p:sldId id="271" r:id="rId12"/>
    <p:sldId id="263" r:id="rId13"/>
    <p:sldId id="275" r:id="rId14"/>
    <p:sldId id="264" r:id="rId15"/>
    <p:sldId id="269" r:id="rId16"/>
    <p:sldId id="272" r:id="rId17"/>
    <p:sldId id="270"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FEEE"/>
    <a:srgbClr val="FF9393"/>
    <a:srgbClr val="FFB3B3"/>
    <a:srgbClr val="F4F46C"/>
    <a:srgbClr val="B686DA"/>
    <a:srgbClr val="F53638"/>
    <a:srgbClr val="FECEE0"/>
    <a:srgbClr val="BB3D44"/>
    <a:srgbClr val="FC4C4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69708" autoAdjust="0"/>
  </p:normalViewPr>
  <p:slideViewPr>
    <p:cSldViewPr snapToGrid="0">
      <p:cViewPr varScale="1">
        <p:scale>
          <a:sx n="46" d="100"/>
          <a:sy n="46" d="100"/>
        </p:scale>
        <p:origin x="1440"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E1A8D-6AED-4130-A582-CC88D388A0A2}" type="datetimeFigureOut">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17C4B-CA89-4297-96D2-935ABCB1A0F1}" type="slidenum">
              <a:rPr lang="en-US" smtClean="0"/>
              <a:t>‹#›</a:t>
            </a:fld>
            <a:endParaRPr lang="en-US"/>
          </a:p>
        </p:txBody>
      </p:sp>
    </p:spTree>
    <p:extLst>
      <p:ext uri="{BB962C8B-B14F-4D97-AF65-F5344CB8AC3E}">
        <p14:creationId xmlns:p14="http://schemas.microsoft.com/office/powerpoint/2010/main" val="167958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17C4B-CA89-4297-96D2-935ABCB1A0F1}" type="slidenum">
              <a:rPr lang="en-US" smtClean="0"/>
              <a:t>1</a:t>
            </a:fld>
            <a:endParaRPr lang="en-US"/>
          </a:p>
        </p:txBody>
      </p:sp>
    </p:spTree>
    <p:extLst>
      <p:ext uri="{BB962C8B-B14F-4D97-AF65-F5344CB8AC3E}">
        <p14:creationId xmlns:p14="http://schemas.microsoft.com/office/powerpoint/2010/main" val="2677767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friend Kalen (</a:t>
            </a:r>
            <a:r>
              <a:rPr lang="en-US" dirty="0">
                <a:solidFill>
                  <a:srgbClr val="C00000"/>
                </a:solidFill>
              </a:rPr>
              <a:t>WHO) </a:t>
            </a:r>
            <a:r>
              <a:rPr lang="en-US" dirty="0"/>
              <a:t>found a gun (WHAT) on the way to school yesterday (WHEN). He put it in his backpack (WHERE) because he was afraid another kid would find it and get hurt.”</a:t>
            </a:r>
          </a:p>
          <a:p>
            <a:endParaRPr lang="en-US" dirty="0"/>
          </a:p>
          <a:p>
            <a:r>
              <a:rPr lang="en-US" dirty="0"/>
              <a:t>This tip gives trusted adults what they need to know to keep students safe.</a:t>
            </a:r>
          </a:p>
        </p:txBody>
      </p:sp>
      <p:sp>
        <p:nvSpPr>
          <p:cNvPr id="4" name="Slide Number Placeholder 3"/>
          <p:cNvSpPr>
            <a:spLocks noGrp="1"/>
          </p:cNvSpPr>
          <p:nvPr>
            <p:ph type="sldNum" sz="quarter" idx="5"/>
          </p:nvPr>
        </p:nvSpPr>
        <p:spPr/>
        <p:txBody>
          <a:bodyPr/>
          <a:lstStyle/>
          <a:p>
            <a:fld id="{3306FAB2-9E8D-4CF4-970B-427C6E6F75BA}" type="slidenum">
              <a:rPr lang="en-US" smtClean="0"/>
              <a:t>11</a:t>
            </a:fld>
            <a:endParaRPr lang="en-US"/>
          </a:p>
        </p:txBody>
      </p:sp>
    </p:spTree>
    <p:extLst>
      <p:ext uri="{BB962C8B-B14F-4D97-AF65-F5344CB8AC3E}">
        <p14:creationId xmlns:p14="http://schemas.microsoft.com/office/powerpoint/2010/main" val="2691873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FDLE note: include a photo that would be helpful</a:t>
            </a:r>
          </a:p>
        </p:txBody>
      </p:sp>
      <p:sp>
        <p:nvSpPr>
          <p:cNvPr id="4" name="Slide Number Placeholder 3"/>
          <p:cNvSpPr>
            <a:spLocks noGrp="1"/>
          </p:cNvSpPr>
          <p:nvPr>
            <p:ph type="sldNum" sz="quarter" idx="5"/>
          </p:nvPr>
        </p:nvSpPr>
        <p:spPr/>
        <p:txBody>
          <a:bodyPr/>
          <a:lstStyle/>
          <a:p>
            <a:fld id="{F9717C4B-CA89-4297-96D2-935ABCB1A0F1}" type="slidenum">
              <a:rPr lang="en-US" smtClean="0"/>
              <a:t>12</a:t>
            </a:fld>
            <a:endParaRPr lang="en-US"/>
          </a:p>
        </p:txBody>
      </p:sp>
    </p:spTree>
    <p:extLst>
      <p:ext uri="{BB962C8B-B14F-4D97-AF65-F5344CB8AC3E}">
        <p14:creationId xmlns:p14="http://schemas.microsoft.com/office/powerpoint/2010/main" val="645208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FDLE note: Examples of Photographs and video sent to Fortify Florida</a:t>
            </a:r>
          </a:p>
        </p:txBody>
      </p:sp>
      <p:sp>
        <p:nvSpPr>
          <p:cNvPr id="4" name="Slide Number Placeholder 3"/>
          <p:cNvSpPr>
            <a:spLocks noGrp="1"/>
          </p:cNvSpPr>
          <p:nvPr>
            <p:ph type="sldNum" sz="quarter" idx="5"/>
          </p:nvPr>
        </p:nvSpPr>
        <p:spPr/>
        <p:txBody>
          <a:bodyPr/>
          <a:lstStyle/>
          <a:p>
            <a:fld id="{F9717C4B-CA89-4297-96D2-935ABCB1A0F1}" type="slidenum">
              <a:rPr lang="en-US" smtClean="0"/>
              <a:t>13</a:t>
            </a:fld>
            <a:endParaRPr lang="en-US"/>
          </a:p>
        </p:txBody>
      </p:sp>
    </p:spTree>
    <p:extLst>
      <p:ext uri="{BB962C8B-B14F-4D97-AF65-F5344CB8AC3E}">
        <p14:creationId xmlns:p14="http://schemas.microsoft.com/office/powerpoint/2010/main" val="2816130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scared that others will know about your tip, just remember that your tip is not public. When you include your name and other information, you help the trusted adult who may need to ask you questions.</a:t>
            </a:r>
          </a:p>
        </p:txBody>
      </p:sp>
      <p:sp>
        <p:nvSpPr>
          <p:cNvPr id="4" name="Slide Number Placeholder 3"/>
          <p:cNvSpPr>
            <a:spLocks noGrp="1"/>
          </p:cNvSpPr>
          <p:nvPr>
            <p:ph type="sldNum" sz="quarter" idx="5"/>
          </p:nvPr>
        </p:nvSpPr>
        <p:spPr/>
        <p:txBody>
          <a:bodyPr/>
          <a:lstStyle/>
          <a:p>
            <a:fld id="{F9717C4B-CA89-4297-96D2-935ABCB1A0F1}" type="slidenum">
              <a:rPr lang="en-US" smtClean="0"/>
              <a:t>14</a:t>
            </a:fld>
            <a:endParaRPr lang="en-US"/>
          </a:p>
        </p:txBody>
      </p:sp>
    </p:spTree>
    <p:extLst>
      <p:ext uri="{BB962C8B-B14F-4D97-AF65-F5344CB8AC3E}">
        <p14:creationId xmlns:p14="http://schemas.microsoft.com/office/powerpoint/2010/main" val="2611308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get help?</a:t>
            </a:r>
          </a:p>
          <a:p>
            <a:pPr marL="171450" indent="-171450">
              <a:buFont typeface="Arial" panose="020B0604020202020204" pitchFamily="34" charset="0"/>
              <a:buChar char="•"/>
            </a:pPr>
            <a:r>
              <a:rPr lang="en-US" dirty="0"/>
              <a:t>Call 911 for an emergency, </a:t>
            </a:r>
            <a:r>
              <a:rPr lang="en-US" b="0" i="0" dirty="0">
                <a:solidFill>
                  <a:srgbClr val="040C28"/>
                </a:solidFill>
                <a:effectLst/>
                <a:latin typeface="Google Sans"/>
              </a:rPr>
              <a:t>when someone needs help right away because of an injury or serious danger.  If you need the police, an ambulance or the fire department, call 911.</a:t>
            </a:r>
          </a:p>
          <a:p>
            <a:pPr marL="171450" indent="-171450">
              <a:buFont typeface="Arial" panose="020B0604020202020204" pitchFamily="34" charset="0"/>
              <a:buChar char="•"/>
            </a:pPr>
            <a:r>
              <a:rPr lang="en-US" sz="1200" dirty="0"/>
              <a:t>FortifyFL is for dangerous situations or when you see suspicious behavior that is not an emergency</a:t>
            </a:r>
          </a:p>
          <a:p>
            <a:pPr marL="171450" indent="-171450">
              <a:buFont typeface="Arial" panose="020B0604020202020204" pitchFamily="34" charset="0"/>
              <a:buChar char="•"/>
            </a:pPr>
            <a:r>
              <a:rPr lang="en-US" sz="1200" dirty="0"/>
              <a:t>For everything else, ask an adult for help</a:t>
            </a:r>
            <a:endParaRPr lang="en-US" dirty="0"/>
          </a:p>
          <a:p>
            <a:endParaRPr lang="en-US" dirty="0"/>
          </a:p>
          <a:p>
            <a:endParaRPr lang="en-US" dirty="0"/>
          </a:p>
          <a:p>
            <a:r>
              <a:rPr lang="en-US" dirty="0"/>
              <a:t>So, let’s talk about getting the right kind of help. What should you do if: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cannot find your backpack anywhere.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Three older girls are vaping in the restroom.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know an older student at your school that likes to hurt animals.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Your friend is lying on the floor and looks very sick. You cannot wake them 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girl on your bus has lots of bruises and cries every morning.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forgot the password to get on to the computer at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hear a boy in your grade say that there are no adults at his house so he can do what he wants.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Two boys on the bus talk about having a gun.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student in your class says they have drugs.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717C4B-CA89-4297-96D2-935ABCB1A0F1}" type="slidenum">
              <a:rPr lang="en-US" smtClean="0"/>
              <a:t>16</a:t>
            </a:fld>
            <a:endParaRPr lang="en-US"/>
          </a:p>
        </p:txBody>
      </p:sp>
    </p:spTree>
    <p:extLst>
      <p:ext uri="{BB962C8B-B14F-4D97-AF65-F5344CB8AC3E}">
        <p14:creationId xmlns:p14="http://schemas.microsoft.com/office/powerpoint/2010/main" val="214653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remember, if you see something, say something!</a:t>
            </a:r>
          </a:p>
        </p:txBody>
      </p:sp>
      <p:sp>
        <p:nvSpPr>
          <p:cNvPr id="4" name="Slide Number Placeholder 3"/>
          <p:cNvSpPr>
            <a:spLocks noGrp="1"/>
          </p:cNvSpPr>
          <p:nvPr>
            <p:ph type="sldNum" sz="quarter" idx="5"/>
          </p:nvPr>
        </p:nvSpPr>
        <p:spPr/>
        <p:txBody>
          <a:bodyPr/>
          <a:lstStyle/>
          <a:p>
            <a:fld id="{F9717C4B-CA89-4297-96D2-935ABCB1A0F1}" type="slidenum">
              <a:rPr lang="en-US" smtClean="0"/>
              <a:t>17</a:t>
            </a:fld>
            <a:endParaRPr lang="en-US"/>
          </a:p>
        </p:txBody>
      </p:sp>
    </p:spTree>
    <p:extLst>
      <p:ext uri="{BB962C8B-B14F-4D97-AF65-F5344CB8AC3E}">
        <p14:creationId xmlns:p14="http://schemas.microsoft.com/office/powerpoint/2010/main" val="3127422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teacher - If there are questions about why we have FortifyFL, here is the history:</a:t>
            </a:r>
          </a:p>
          <a:p>
            <a:endParaRPr lang="en-US" dirty="0"/>
          </a:p>
          <a:p>
            <a:r>
              <a:rPr lang="en-US" sz="1200" kern="1200" dirty="0">
                <a:solidFill>
                  <a:schemeClr val="tx1"/>
                </a:solidFill>
                <a:latin typeface="+mn-lt"/>
                <a:ea typeface="+mn-ea"/>
                <a:cs typeface="+mn-cs"/>
              </a:rPr>
              <a:t>FortifyFL was created in 2018 by the Florida Legislature after a tragedy at Marjory Stoneman Douglas High School.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FortifyFL was named by students from Marjory Stoneman Douglas High School. Many people worked together to create FortifyFL as a way for students to get help and keep their school and community safe.</a:t>
            </a:r>
          </a:p>
        </p:txBody>
      </p:sp>
      <p:sp>
        <p:nvSpPr>
          <p:cNvPr id="4" name="Slide Number Placeholder 3"/>
          <p:cNvSpPr>
            <a:spLocks noGrp="1"/>
          </p:cNvSpPr>
          <p:nvPr>
            <p:ph type="sldNum" sz="quarter" idx="5"/>
          </p:nvPr>
        </p:nvSpPr>
        <p:spPr/>
        <p:txBody>
          <a:bodyPr/>
          <a:lstStyle/>
          <a:p>
            <a:fld id="{F9717C4B-CA89-4297-96D2-935ABCB1A0F1}" type="slidenum">
              <a:rPr lang="en-US" smtClean="0"/>
              <a:t>18</a:t>
            </a:fld>
            <a:endParaRPr lang="en-US"/>
          </a:p>
        </p:txBody>
      </p:sp>
    </p:spTree>
    <p:extLst>
      <p:ext uri="{BB962C8B-B14F-4D97-AF65-F5344CB8AC3E}">
        <p14:creationId xmlns:p14="http://schemas.microsoft.com/office/powerpoint/2010/main" val="48270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Suggested by DOE: </a:t>
            </a:r>
            <a:r>
              <a:rPr lang="en-US" sz="1200" dirty="0"/>
              <a:t>allows students to report tips to </a:t>
            </a:r>
            <a:r>
              <a:rPr lang="en-US" sz="1200" strike="sngStrike" dirty="0"/>
              <a:t>police and school leaders </a:t>
            </a:r>
            <a:r>
              <a:rPr lang="en-US" sz="1200" u="sng" strike="noStrike" dirty="0"/>
              <a:t>a trusted adult</a:t>
            </a:r>
            <a:r>
              <a:rPr lang="en-US" sz="1200" u="none" strike="noStrike" dirty="0"/>
              <a:t>.</a:t>
            </a:r>
            <a:endParaRPr lang="en-US" sz="1200" dirty="0"/>
          </a:p>
          <a:p>
            <a:endParaRPr lang="en-US" dirty="0">
              <a:solidFill>
                <a:srgbClr val="C00000"/>
              </a:solidFill>
            </a:endParaRPr>
          </a:p>
        </p:txBody>
      </p:sp>
      <p:sp>
        <p:nvSpPr>
          <p:cNvPr id="4" name="Slide Number Placeholder 3"/>
          <p:cNvSpPr>
            <a:spLocks noGrp="1"/>
          </p:cNvSpPr>
          <p:nvPr>
            <p:ph type="sldNum" sz="quarter" idx="5"/>
          </p:nvPr>
        </p:nvSpPr>
        <p:spPr/>
        <p:txBody>
          <a:bodyPr/>
          <a:lstStyle/>
          <a:p>
            <a:fld id="{F9717C4B-CA89-4297-96D2-935ABCB1A0F1}" type="slidenum">
              <a:rPr lang="en-US" smtClean="0"/>
              <a:t>2</a:t>
            </a:fld>
            <a:endParaRPr lang="en-US"/>
          </a:p>
        </p:txBody>
      </p:sp>
    </p:spTree>
    <p:extLst>
      <p:ext uri="{BB962C8B-B14F-4D97-AF65-F5344CB8AC3E}">
        <p14:creationId xmlns:p14="http://schemas.microsoft.com/office/powerpoint/2010/main" val="2028551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C00000"/>
              </a:solidFill>
            </a:endParaRPr>
          </a:p>
          <a:p>
            <a:endParaRPr lang="en-US" dirty="0">
              <a:solidFill>
                <a:srgbClr val="C00000"/>
              </a:solidFill>
            </a:endParaRPr>
          </a:p>
          <a:p>
            <a:r>
              <a:rPr lang="en-US" dirty="0">
                <a:solidFill>
                  <a:srgbClr val="C00000"/>
                </a:solidFill>
              </a:rPr>
              <a:t>Suggested by DOE: </a:t>
            </a:r>
            <a:r>
              <a:rPr lang="en-US" sz="1200" dirty="0">
                <a:solidFill>
                  <a:srgbClr val="C00000"/>
                </a:solidFill>
              </a:rPr>
              <a:t>If you or someone you know is in </a:t>
            </a:r>
            <a:r>
              <a:rPr lang="en-US" sz="1200" strike="sngStrike" dirty="0">
                <a:solidFill>
                  <a:srgbClr val="C00000"/>
                </a:solidFill>
              </a:rPr>
              <a:t>a</a:t>
            </a:r>
            <a:r>
              <a:rPr lang="en-US" sz="1200" dirty="0">
                <a:solidFill>
                  <a:srgbClr val="C00000"/>
                </a:solidFill>
              </a:rPr>
              <a:t> danger</a:t>
            </a:r>
            <a:r>
              <a:rPr lang="en-US" sz="1200" strike="sngStrike" dirty="0">
                <a:solidFill>
                  <a:srgbClr val="C00000"/>
                </a:solidFill>
              </a:rPr>
              <a:t>ous situation</a:t>
            </a:r>
            <a:r>
              <a:rPr lang="en-US" sz="1200" strike="noStrike" dirty="0">
                <a:solidFill>
                  <a:srgbClr val="C00000"/>
                </a:solidFill>
              </a:rPr>
              <a:t>,</a:t>
            </a:r>
          </a:p>
          <a:p>
            <a:endParaRPr lang="en-US" sz="1200" strike="noStrike" dirty="0">
              <a:solidFill>
                <a:srgbClr val="C00000"/>
              </a:solidFill>
            </a:endParaRPr>
          </a:p>
        </p:txBody>
      </p:sp>
      <p:sp>
        <p:nvSpPr>
          <p:cNvPr id="4" name="Slide Number Placeholder 3"/>
          <p:cNvSpPr>
            <a:spLocks noGrp="1"/>
          </p:cNvSpPr>
          <p:nvPr>
            <p:ph type="sldNum" sz="quarter" idx="5"/>
          </p:nvPr>
        </p:nvSpPr>
        <p:spPr/>
        <p:txBody>
          <a:bodyPr/>
          <a:lstStyle/>
          <a:p>
            <a:fld id="{F9717C4B-CA89-4297-96D2-935ABCB1A0F1}" type="slidenum">
              <a:rPr lang="en-US" smtClean="0"/>
              <a:t>3</a:t>
            </a:fld>
            <a:endParaRPr lang="en-US"/>
          </a:p>
        </p:txBody>
      </p:sp>
    </p:spTree>
    <p:extLst>
      <p:ext uri="{BB962C8B-B14F-4D97-AF65-F5344CB8AC3E}">
        <p14:creationId xmlns:p14="http://schemas.microsoft.com/office/powerpoint/2010/main" val="2328737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C00000"/>
                </a:solidFill>
              </a:rPr>
              <a:t>Suggested by DOE: </a:t>
            </a:r>
          </a:p>
          <a:p>
            <a:pPr marL="285750" indent="-285750">
              <a:buFont typeface="Arial" panose="020B0604020202020204" pitchFamily="34" charset="0"/>
              <a:buChar char="•"/>
            </a:pPr>
            <a:r>
              <a:rPr lang="en-US" sz="1200" dirty="0"/>
              <a:t>A student </a:t>
            </a:r>
            <a:r>
              <a:rPr lang="en-US" sz="1200" u="sng" dirty="0"/>
              <a:t>who says they will hurt themselves </a:t>
            </a:r>
            <a:r>
              <a:rPr lang="en-US" sz="1200" strike="sngStrike" dirty="0"/>
              <a:t>threatening serious harm to themselves or others</a:t>
            </a:r>
          </a:p>
          <a:p>
            <a:pPr marL="285750" indent="-285750">
              <a:buFont typeface="Arial" panose="020B0604020202020204" pitchFamily="34" charset="0"/>
              <a:buChar char="•"/>
            </a:pPr>
            <a:r>
              <a:rPr lang="en-US" sz="1200" dirty="0"/>
              <a:t>A child that is being hurt </a:t>
            </a:r>
            <a:r>
              <a:rPr lang="en-US" sz="1200" strike="sngStrike" dirty="0"/>
              <a:t>by an adult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Someone having </a:t>
            </a:r>
            <a:r>
              <a:rPr lang="en-US" sz="1200" strike="sngStrike" dirty="0"/>
              <a:t>dangerous</a:t>
            </a:r>
            <a:r>
              <a:rPr lang="en-US" sz="1200" dirty="0"/>
              <a:t> drugs or weapons</a:t>
            </a:r>
          </a:p>
          <a:p>
            <a:pPr marL="0" indent="0">
              <a:buFont typeface="Arial" panose="020B0604020202020204" pitchFamily="34" charset="0"/>
              <a:buNone/>
            </a:pPr>
            <a:endParaRPr lang="en-US" sz="1200" strike="sngStrike" dirty="0"/>
          </a:p>
          <a:p>
            <a:endParaRPr lang="en-US" dirty="0"/>
          </a:p>
        </p:txBody>
      </p:sp>
      <p:sp>
        <p:nvSpPr>
          <p:cNvPr id="4" name="Slide Number Placeholder 3"/>
          <p:cNvSpPr>
            <a:spLocks noGrp="1"/>
          </p:cNvSpPr>
          <p:nvPr>
            <p:ph type="sldNum" sz="quarter" idx="5"/>
          </p:nvPr>
        </p:nvSpPr>
        <p:spPr/>
        <p:txBody>
          <a:bodyPr/>
          <a:lstStyle/>
          <a:p>
            <a:fld id="{F9717C4B-CA89-4297-96D2-935ABCB1A0F1}" type="slidenum">
              <a:rPr lang="en-US" smtClean="0"/>
              <a:t>4</a:t>
            </a:fld>
            <a:endParaRPr lang="en-US"/>
          </a:p>
        </p:txBody>
      </p:sp>
    </p:spTree>
    <p:extLst>
      <p:ext uri="{BB962C8B-B14F-4D97-AF65-F5344CB8AC3E}">
        <p14:creationId xmlns:p14="http://schemas.microsoft.com/office/powerpoint/2010/main" val="113188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17C4B-CA89-4297-96D2-935ABCB1A0F1}" type="slidenum">
              <a:rPr lang="en-US" smtClean="0"/>
              <a:t>5</a:t>
            </a:fld>
            <a:endParaRPr lang="en-US"/>
          </a:p>
        </p:txBody>
      </p:sp>
    </p:spTree>
    <p:extLst>
      <p:ext uri="{BB962C8B-B14F-4D97-AF65-F5344CB8AC3E}">
        <p14:creationId xmlns:p14="http://schemas.microsoft.com/office/powerpoint/2010/main" val="3489682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FortifyFL is not for jokes. Tips that are sent through FortifyFL are taken very seriously. Joking around or sending fake stories can mean serious trouble.</a:t>
            </a:r>
          </a:p>
        </p:txBody>
      </p:sp>
      <p:sp>
        <p:nvSpPr>
          <p:cNvPr id="4" name="Slide Number Placeholder 3"/>
          <p:cNvSpPr>
            <a:spLocks noGrp="1"/>
          </p:cNvSpPr>
          <p:nvPr>
            <p:ph type="sldNum" sz="quarter" idx="5"/>
          </p:nvPr>
        </p:nvSpPr>
        <p:spPr/>
        <p:txBody>
          <a:bodyPr/>
          <a:lstStyle/>
          <a:p>
            <a:fld id="{F9717C4B-CA89-4297-96D2-935ABCB1A0F1}" type="slidenum">
              <a:rPr lang="en-US" smtClean="0"/>
              <a:t>7</a:t>
            </a:fld>
            <a:endParaRPr lang="en-US"/>
          </a:p>
        </p:txBody>
      </p:sp>
    </p:spTree>
    <p:extLst>
      <p:ext uri="{BB962C8B-B14F-4D97-AF65-F5344CB8AC3E}">
        <p14:creationId xmlns:p14="http://schemas.microsoft.com/office/powerpoint/2010/main" val="3337382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717C4B-CA89-4297-96D2-935ABCB1A0F1}" type="slidenum">
              <a:rPr lang="en-US" smtClean="0"/>
              <a:t>8</a:t>
            </a:fld>
            <a:endParaRPr lang="en-US"/>
          </a:p>
        </p:txBody>
      </p:sp>
    </p:spTree>
    <p:extLst>
      <p:ext uri="{BB962C8B-B14F-4D97-AF65-F5344CB8AC3E}">
        <p14:creationId xmlns:p14="http://schemas.microsoft.com/office/powerpoint/2010/main" val="2397885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student typed “My friend Kalen found a gun on the way to school yesterday. He put it in his backpack because he was afraid another kid would find it and get hurt.”</a:t>
            </a:r>
          </a:p>
          <a:p>
            <a:endParaRPr lang="en-US" dirty="0"/>
          </a:p>
          <a:p>
            <a:r>
              <a:rPr lang="en-US" dirty="0"/>
              <a:t>Is this a good example of a tip?</a:t>
            </a:r>
          </a:p>
          <a:p>
            <a:endParaRPr lang="en-US" dirty="0"/>
          </a:p>
        </p:txBody>
      </p:sp>
      <p:sp>
        <p:nvSpPr>
          <p:cNvPr id="4" name="Slide Number Placeholder 3"/>
          <p:cNvSpPr>
            <a:spLocks noGrp="1"/>
          </p:cNvSpPr>
          <p:nvPr>
            <p:ph type="sldNum" sz="quarter" idx="5"/>
          </p:nvPr>
        </p:nvSpPr>
        <p:spPr/>
        <p:txBody>
          <a:bodyPr/>
          <a:lstStyle/>
          <a:p>
            <a:fld id="{F9717C4B-CA89-4297-96D2-935ABCB1A0F1}" type="slidenum">
              <a:rPr lang="en-US" smtClean="0"/>
              <a:t>9</a:t>
            </a:fld>
            <a:endParaRPr lang="en-US"/>
          </a:p>
        </p:txBody>
      </p:sp>
    </p:spTree>
    <p:extLst>
      <p:ext uri="{BB962C8B-B14F-4D97-AF65-F5344CB8AC3E}">
        <p14:creationId xmlns:p14="http://schemas.microsoft.com/office/powerpoint/2010/main" val="79900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of these tips are good, and make students and our school safe?</a:t>
            </a:r>
          </a:p>
        </p:txBody>
      </p:sp>
      <p:sp>
        <p:nvSpPr>
          <p:cNvPr id="4" name="Slide Number Placeholder 3"/>
          <p:cNvSpPr>
            <a:spLocks noGrp="1"/>
          </p:cNvSpPr>
          <p:nvPr>
            <p:ph type="sldNum" sz="quarter" idx="5"/>
          </p:nvPr>
        </p:nvSpPr>
        <p:spPr/>
        <p:txBody>
          <a:bodyPr/>
          <a:lstStyle/>
          <a:p>
            <a:fld id="{F9717C4B-CA89-4297-96D2-935ABCB1A0F1}" type="slidenum">
              <a:rPr lang="en-US" smtClean="0"/>
              <a:t>10</a:t>
            </a:fld>
            <a:endParaRPr lang="en-US"/>
          </a:p>
        </p:txBody>
      </p:sp>
    </p:spTree>
    <p:extLst>
      <p:ext uri="{BB962C8B-B14F-4D97-AF65-F5344CB8AC3E}">
        <p14:creationId xmlns:p14="http://schemas.microsoft.com/office/powerpoint/2010/main" val="4066529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36810061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1353821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87216868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10616188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32639852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330984385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35385993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5546198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412496350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391795318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7/18/2024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7278071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7/18/2024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dirty="0"/>
          </a:p>
        </p:txBody>
      </p:sp>
    </p:spTree>
    <p:extLst>
      <p:ext uri="{BB962C8B-B14F-4D97-AF65-F5344CB8AC3E}">
        <p14:creationId xmlns:p14="http://schemas.microsoft.com/office/powerpoint/2010/main" val="4204190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two people's hands pointing at laptop screen with stack of 4 books in background, one person holding a pen">
            <a:extLst>
              <a:ext uri="{FF2B5EF4-FFF2-40B4-BE49-F238E27FC236}">
                <a16:creationId xmlns:a16="http://schemas.microsoft.com/office/drawing/2014/main" id="{66F190C5-D8E8-FD8E-BE4B-2C95AECBA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3" name="Subtitle 2"/>
          <p:cNvSpPr>
            <a:spLocks noGrp="1"/>
          </p:cNvSpPr>
          <p:nvPr>
            <p:ph type="subTitle" idx="1"/>
          </p:nvPr>
        </p:nvSpPr>
        <p:spPr>
          <a:xfrm>
            <a:off x="307354" y="5399115"/>
            <a:ext cx="6244276" cy="671748"/>
          </a:xfrm>
        </p:spPr>
        <p:txBody>
          <a:bodyPr>
            <a:noAutofit/>
          </a:bodyPr>
          <a:lstStyle/>
          <a:p>
            <a:pPr algn="l"/>
            <a:r>
              <a:rPr lang="en-US" sz="4000" b="1" dirty="0">
                <a:solidFill>
                  <a:schemeClr val="bg1"/>
                </a:solidFill>
              </a:rPr>
              <a:t>Help keep your </a:t>
            </a:r>
          </a:p>
          <a:p>
            <a:pPr algn="l"/>
            <a:r>
              <a:rPr lang="en-US" sz="4000" b="1" dirty="0">
                <a:solidFill>
                  <a:schemeClr val="bg1"/>
                </a:solidFill>
              </a:rPr>
              <a:t>school and community safe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24" y="-143712"/>
            <a:ext cx="7639049" cy="1145857"/>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7F72F6-6AAF-3500-B2F2-5B13B6B27D66}"/>
              </a:ext>
            </a:extLst>
          </p:cNvPr>
          <p:cNvSpPr/>
          <p:nvPr/>
        </p:nvSpPr>
        <p:spPr>
          <a:xfrm>
            <a:off x="0" y="0"/>
            <a:ext cx="12192000" cy="6858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2950" y="842176"/>
            <a:ext cx="10515600" cy="935581"/>
          </a:xfrm>
        </p:spPr>
        <p:txBody>
          <a:bodyPr>
            <a:normAutofit/>
          </a:bodyPr>
          <a:lstStyle/>
          <a:p>
            <a:pPr algn="ctr"/>
            <a:r>
              <a:rPr lang="en-US" sz="6000" b="1" dirty="0">
                <a:latin typeface="+mn-lt"/>
              </a:rPr>
              <a:t>Good Tip or Bad Tip?</a:t>
            </a:r>
          </a:p>
        </p:txBody>
      </p:sp>
      <p:pic>
        <p:nvPicPr>
          <p:cNvPr id="10" name="Picture 9" descr="Background pattern&#10;&#10;Description automatically generated with low confidence">
            <a:extLst>
              <a:ext uri="{FF2B5EF4-FFF2-40B4-BE49-F238E27FC236}">
                <a16:creationId xmlns:a16="http://schemas.microsoft.com/office/drawing/2014/main" id="{0C45BB6F-2E78-8893-EF4D-D43973E050B9}"/>
              </a:ext>
            </a:extLst>
          </p:cNvPr>
          <p:cNvPicPr>
            <a:picLocks noChangeAspect="1"/>
          </p:cNvPicPr>
          <p:nvPr/>
        </p:nvPicPr>
        <p:blipFill rotWithShape="1">
          <a:blip r:embed="rId3">
            <a:extLst>
              <a:ext uri="{28A0092B-C50C-407E-A947-70E740481C1C}">
                <a14:useLocalDpi xmlns:a14="http://schemas.microsoft.com/office/drawing/2010/main" val="0"/>
              </a:ext>
            </a:extLst>
          </a:blip>
          <a:srcRect r="62323"/>
          <a:stretch/>
        </p:blipFill>
        <p:spPr>
          <a:xfrm>
            <a:off x="1164160" y="2402236"/>
            <a:ext cx="2604029" cy="1173896"/>
          </a:xfrm>
          <a:prstGeom prst="rect">
            <a:avLst/>
          </a:prstGeom>
        </p:spPr>
      </p:pic>
      <p:pic>
        <p:nvPicPr>
          <p:cNvPr id="12" name="Picture 11" descr="Graphical user interface, text&#10;&#10;Description automatically generated">
            <a:extLst>
              <a:ext uri="{FF2B5EF4-FFF2-40B4-BE49-F238E27FC236}">
                <a16:creationId xmlns:a16="http://schemas.microsoft.com/office/drawing/2014/main" id="{ABB487DC-337C-9F5C-DAF5-4D40ECB5B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063" y="2402236"/>
            <a:ext cx="6856620" cy="1173896"/>
          </a:xfrm>
          <a:prstGeom prst="rect">
            <a:avLst/>
          </a:prstGeom>
        </p:spPr>
      </p:pic>
      <p:pic>
        <p:nvPicPr>
          <p:cNvPr id="14" name="Picture 13">
            <a:extLst>
              <a:ext uri="{FF2B5EF4-FFF2-40B4-BE49-F238E27FC236}">
                <a16:creationId xmlns:a16="http://schemas.microsoft.com/office/drawing/2014/main" id="{0B9D4DA0-832B-E091-6DC3-0B8C873BD2DB}"/>
              </a:ext>
            </a:extLst>
          </p:cNvPr>
          <p:cNvPicPr>
            <a:picLocks noChangeAspect="1"/>
          </p:cNvPicPr>
          <p:nvPr/>
        </p:nvPicPr>
        <p:blipFill rotWithShape="1">
          <a:blip r:embed="rId5">
            <a:extLst>
              <a:ext uri="{28A0092B-C50C-407E-A947-70E740481C1C}">
                <a14:useLocalDpi xmlns:a14="http://schemas.microsoft.com/office/drawing/2010/main" val="0"/>
              </a:ext>
            </a:extLst>
          </a:blip>
          <a:srcRect r="7737"/>
          <a:stretch/>
        </p:blipFill>
        <p:spPr>
          <a:xfrm>
            <a:off x="1164160" y="5343734"/>
            <a:ext cx="10474037" cy="1132919"/>
          </a:xfrm>
          <a:prstGeom prst="rect">
            <a:avLst/>
          </a:prstGeom>
        </p:spPr>
      </p:pic>
      <p:pic>
        <p:nvPicPr>
          <p:cNvPr id="16" name="Picture 15" descr="Background pattern&#10;&#10;Description automatically generated with low confidence">
            <a:extLst>
              <a:ext uri="{FF2B5EF4-FFF2-40B4-BE49-F238E27FC236}">
                <a16:creationId xmlns:a16="http://schemas.microsoft.com/office/drawing/2014/main" id="{091FD6EE-80A3-2B06-7174-57455FBDF485}"/>
              </a:ext>
            </a:extLst>
          </p:cNvPr>
          <p:cNvPicPr>
            <a:picLocks noChangeAspect="1"/>
          </p:cNvPicPr>
          <p:nvPr/>
        </p:nvPicPr>
        <p:blipFill rotWithShape="1">
          <a:blip r:embed="rId6">
            <a:extLst>
              <a:ext uri="{28A0092B-C50C-407E-A947-70E740481C1C}">
                <a14:useLocalDpi xmlns:a14="http://schemas.microsoft.com/office/drawing/2010/main" val="0"/>
              </a:ext>
            </a:extLst>
          </a:blip>
          <a:srcRect r="65885"/>
          <a:stretch/>
        </p:blipFill>
        <p:spPr>
          <a:xfrm>
            <a:off x="9479466" y="3872985"/>
            <a:ext cx="2158731" cy="1157372"/>
          </a:xfrm>
          <a:prstGeom prst="rect">
            <a:avLst/>
          </a:prstGeom>
        </p:spPr>
      </p:pic>
      <p:pic>
        <p:nvPicPr>
          <p:cNvPr id="18" name="Picture 17">
            <a:extLst>
              <a:ext uri="{FF2B5EF4-FFF2-40B4-BE49-F238E27FC236}">
                <a16:creationId xmlns:a16="http://schemas.microsoft.com/office/drawing/2014/main" id="{DD90E44A-F865-8163-D05F-26136C26CD91}"/>
              </a:ext>
            </a:extLst>
          </p:cNvPr>
          <p:cNvPicPr>
            <a:picLocks noChangeAspect="1"/>
          </p:cNvPicPr>
          <p:nvPr/>
        </p:nvPicPr>
        <p:blipFill rotWithShape="1">
          <a:blip r:embed="rId7">
            <a:extLst>
              <a:ext uri="{28A0092B-C50C-407E-A947-70E740481C1C}">
                <a14:useLocalDpi xmlns:a14="http://schemas.microsoft.com/office/drawing/2010/main" val="0"/>
              </a:ext>
            </a:extLst>
          </a:blip>
          <a:srcRect r="38720"/>
          <a:stretch/>
        </p:blipFill>
        <p:spPr>
          <a:xfrm>
            <a:off x="1164160" y="3872985"/>
            <a:ext cx="8075395" cy="1173896"/>
          </a:xfrm>
          <a:prstGeom prst="rect">
            <a:avLst/>
          </a:prstGeom>
        </p:spPr>
      </p:pic>
    </p:spTree>
    <p:extLst>
      <p:ext uri="{BB962C8B-B14F-4D97-AF65-F5344CB8AC3E}">
        <p14:creationId xmlns:p14="http://schemas.microsoft.com/office/powerpoint/2010/main" val="37798433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speech bubble on pink background">
            <a:extLst>
              <a:ext uri="{FF2B5EF4-FFF2-40B4-BE49-F238E27FC236}">
                <a16:creationId xmlns:a16="http://schemas.microsoft.com/office/drawing/2014/main" id="{1C3F3E32-762C-72F1-D311-4D5906C12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2C02D2B-6CEE-149D-6429-A7A5E34FD191}"/>
              </a:ext>
            </a:extLst>
          </p:cNvPr>
          <p:cNvSpPr>
            <a:spLocks noGrp="1"/>
          </p:cNvSpPr>
          <p:nvPr>
            <p:ph idx="1"/>
          </p:nvPr>
        </p:nvSpPr>
        <p:spPr>
          <a:xfrm>
            <a:off x="3272589" y="1580809"/>
            <a:ext cx="5646821" cy="3774452"/>
          </a:xfrm>
        </p:spPr>
        <p:txBody>
          <a:bodyPr>
            <a:normAutofit fontScale="77500" lnSpcReduction="20000"/>
          </a:bodyPr>
          <a:lstStyle/>
          <a:p>
            <a:pPr marL="0" marR="0" indent="0" algn="ctr">
              <a:lnSpc>
                <a:spcPct val="110000"/>
              </a:lnSpc>
              <a:spcBef>
                <a:spcPts val="0"/>
              </a:spcBef>
              <a:spcAft>
                <a:spcPts val="0"/>
              </a:spcAft>
              <a:buNone/>
            </a:pPr>
            <a:r>
              <a:rPr lang="en-US" sz="6400" dirty="0">
                <a:latin typeface="Calibri" panose="020F0502020204030204" pitchFamily="34" charset="0"/>
                <a:cs typeface="Calibri" panose="020F0502020204030204" pitchFamily="34" charset="0"/>
              </a:rPr>
              <a:t>This means</a:t>
            </a:r>
            <a:br>
              <a:rPr lang="en-US" sz="6400" dirty="0">
                <a:latin typeface="Calibri" panose="020F0502020204030204" pitchFamily="34" charset="0"/>
                <a:cs typeface="Calibri" panose="020F0502020204030204" pitchFamily="34" charset="0"/>
              </a:rPr>
            </a:br>
            <a:r>
              <a:rPr lang="en-US" sz="6400" dirty="0">
                <a:latin typeface="Calibri" panose="020F0502020204030204" pitchFamily="34" charset="0"/>
                <a:cs typeface="Calibri" panose="020F0502020204030204" pitchFamily="34" charset="0"/>
              </a:rPr>
              <a:t> including </a:t>
            </a:r>
            <a:r>
              <a:rPr lang="en-US" sz="6400" dirty="0">
                <a:solidFill>
                  <a:srgbClr val="C00000"/>
                </a:solidFill>
                <a:latin typeface="Calibri" panose="020F0502020204030204" pitchFamily="34" charset="0"/>
                <a:cs typeface="Calibri" panose="020F0502020204030204" pitchFamily="34" charset="0"/>
              </a:rPr>
              <a:t>WHO</a:t>
            </a:r>
            <a:r>
              <a:rPr lang="en-US" sz="6400" dirty="0">
                <a:latin typeface="Calibri" panose="020F0502020204030204" pitchFamily="34" charset="0"/>
                <a:cs typeface="Calibri" panose="020F0502020204030204" pitchFamily="34" charset="0"/>
              </a:rPr>
              <a:t> did </a:t>
            </a:r>
            <a:r>
              <a:rPr lang="en-US" sz="6400" dirty="0">
                <a:solidFill>
                  <a:srgbClr val="C00000"/>
                </a:solidFill>
                <a:latin typeface="Calibri" panose="020F0502020204030204" pitchFamily="34" charset="0"/>
                <a:cs typeface="Calibri" panose="020F0502020204030204" pitchFamily="34" charset="0"/>
              </a:rPr>
              <a:t>WHAT</a:t>
            </a:r>
            <a:r>
              <a:rPr lang="en-US" sz="6400" dirty="0">
                <a:latin typeface="Calibri" panose="020F0502020204030204" pitchFamily="34" charset="0"/>
                <a:cs typeface="Calibri" panose="020F0502020204030204" pitchFamily="34" charset="0"/>
              </a:rPr>
              <a:t>, </a:t>
            </a:r>
            <a:r>
              <a:rPr lang="en-US" sz="6400" dirty="0">
                <a:solidFill>
                  <a:srgbClr val="C00000"/>
                </a:solidFill>
                <a:latin typeface="Calibri" panose="020F0502020204030204" pitchFamily="34" charset="0"/>
                <a:cs typeface="Calibri" panose="020F0502020204030204" pitchFamily="34" charset="0"/>
              </a:rPr>
              <a:t>WHERE</a:t>
            </a:r>
            <a:r>
              <a:rPr lang="en-US" sz="6400" dirty="0">
                <a:latin typeface="Calibri" panose="020F0502020204030204" pitchFamily="34" charset="0"/>
                <a:cs typeface="Calibri" panose="020F0502020204030204" pitchFamily="34" charset="0"/>
              </a:rPr>
              <a:t> it happened and </a:t>
            </a:r>
            <a:r>
              <a:rPr lang="en-US" sz="6400" dirty="0">
                <a:solidFill>
                  <a:srgbClr val="C00000"/>
                </a:solidFill>
                <a:latin typeface="Calibri" panose="020F0502020204030204" pitchFamily="34" charset="0"/>
                <a:cs typeface="Calibri" panose="020F0502020204030204" pitchFamily="34" charset="0"/>
              </a:rPr>
              <a:t>WHEN</a:t>
            </a:r>
            <a:r>
              <a:rPr lang="en-US" sz="6400" dirty="0">
                <a:latin typeface="Calibri" panose="020F0502020204030204" pitchFamily="34" charset="0"/>
                <a:cs typeface="Calibri" panose="020F0502020204030204" pitchFamily="34" charset="0"/>
              </a:rPr>
              <a:t>.</a:t>
            </a:r>
          </a:p>
          <a:p>
            <a:pPr marL="0" marR="0" indent="0">
              <a:spcBef>
                <a:spcPts val="0"/>
              </a:spcBef>
              <a:spcAft>
                <a:spcPts val="0"/>
              </a:spcAft>
              <a:buNone/>
            </a:pPr>
            <a:endParaRPr lang="en-US" sz="3200" dirty="0">
              <a:latin typeface="Calibri" panose="020F0502020204030204" pitchFamily="34" charset="0"/>
              <a:cs typeface="Calibri" panose="020F0502020204030204" pitchFamily="34" charset="0"/>
            </a:endParaRPr>
          </a:p>
          <a:p>
            <a:pPr marL="0" indent="0">
              <a:buNone/>
            </a:pPr>
            <a:endParaRPr lang="en-US" sz="32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A06F3613-BF68-F3D5-7787-C167E07A5821}"/>
              </a:ext>
            </a:extLst>
          </p:cNvPr>
          <p:cNvSpPr>
            <a:spLocks noGrp="1"/>
          </p:cNvSpPr>
          <p:nvPr>
            <p:ph type="title"/>
          </p:nvPr>
        </p:nvSpPr>
        <p:spPr>
          <a:xfrm>
            <a:off x="838200" y="365125"/>
            <a:ext cx="10515600" cy="910015"/>
          </a:xfrm>
        </p:spPr>
        <p:txBody>
          <a:bodyPr>
            <a:normAutofit fontScale="90000"/>
          </a:bodyPr>
          <a:lstStyle/>
          <a:p>
            <a:pPr marL="0" indent="0" algn="ctr">
              <a:spcBef>
                <a:spcPts val="0"/>
              </a:spcBef>
              <a:buFont typeface="Arial" panose="020B0604020202020204" pitchFamily="34" charset="0"/>
              <a:buNone/>
            </a:pPr>
            <a:r>
              <a:rPr lang="en-US" sz="6000" b="1" dirty="0">
                <a:latin typeface="Calibri" panose="020F0502020204030204" pitchFamily="34" charset="0"/>
                <a:cs typeface="Calibri" panose="020F0502020204030204" pitchFamily="34" charset="0"/>
              </a:rPr>
              <a:t>Tips must have </a:t>
            </a:r>
            <a:r>
              <a:rPr lang="en-US" sz="6000" b="1" dirty="0">
                <a:solidFill>
                  <a:srgbClr val="C00000"/>
                </a:solidFill>
                <a:latin typeface="Calibri" panose="020F0502020204030204" pitchFamily="34" charset="0"/>
                <a:cs typeface="Calibri" panose="020F0502020204030204" pitchFamily="34" charset="0"/>
              </a:rPr>
              <a:t>useful</a:t>
            </a:r>
            <a:r>
              <a:rPr lang="en-US" sz="6000" b="1" dirty="0">
                <a:latin typeface="Calibri" panose="020F0502020204030204" pitchFamily="34" charset="0"/>
                <a:cs typeface="Calibri" panose="020F0502020204030204" pitchFamily="34" charset="0"/>
              </a:rPr>
              <a:t> information</a:t>
            </a:r>
          </a:p>
        </p:txBody>
      </p:sp>
      <p:sp>
        <p:nvSpPr>
          <p:cNvPr id="6" name="Content Placeholder 2">
            <a:extLst>
              <a:ext uri="{FF2B5EF4-FFF2-40B4-BE49-F238E27FC236}">
                <a16:creationId xmlns:a16="http://schemas.microsoft.com/office/drawing/2014/main" id="{9DEF57EB-A2E5-007B-4312-76DDFE85825A}"/>
              </a:ext>
            </a:extLst>
          </p:cNvPr>
          <p:cNvSpPr txBox="1">
            <a:spLocks/>
          </p:cNvSpPr>
          <p:nvPr/>
        </p:nvSpPr>
        <p:spPr>
          <a:xfrm>
            <a:off x="7507705" y="5355261"/>
            <a:ext cx="4684295" cy="127012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4800" dirty="0">
                <a:latin typeface="Calibri" panose="020F0502020204030204" pitchFamily="34" charset="0"/>
                <a:cs typeface="Calibri" panose="020F0502020204030204" pitchFamily="34" charset="0"/>
              </a:rPr>
              <a:t>More information will get help faster.</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665205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A88B48-1807-9991-F8FF-5E9B3B94DC68}"/>
              </a:ext>
            </a:extLst>
          </p:cNvPr>
          <p:cNvSpPr/>
          <p:nvPr/>
        </p:nvSpPr>
        <p:spPr>
          <a:xfrm>
            <a:off x="0" y="0"/>
            <a:ext cx="12192000" cy="68580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2881"/>
            <a:ext cx="10515600" cy="979714"/>
          </a:xfrm>
        </p:spPr>
        <p:txBody>
          <a:bodyPr>
            <a:normAutofit/>
          </a:bodyPr>
          <a:lstStyle/>
          <a:p>
            <a:pPr algn="ctr"/>
            <a:r>
              <a:rPr lang="en-US" sz="6000" b="1" dirty="0">
                <a:latin typeface="+mn-lt"/>
              </a:rPr>
              <a:t>How Do I Submit A Tip?</a:t>
            </a:r>
          </a:p>
        </p:txBody>
      </p:sp>
      <p:sp>
        <p:nvSpPr>
          <p:cNvPr id="3" name="Content Placeholder 2"/>
          <p:cNvSpPr>
            <a:spLocks noGrp="1"/>
          </p:cNvSpPr>
          <p:nvPr>
            <p:ph sz="half" idx="1"/>
          </p:nvPr>
        </p:nvSpPr>
        <p:spPr>
          <a:xfrm>
            <a:off x="1387355" y="3007150"/>
            <a:ext cx="3218047" cy="3361081"/>
          </a:xfrm>
        </p:spPr>
        <p:txBody>
          <a:bodyPr>
            <a:normAutofit lnSpcReduction="10000"/>
          </a:bodyPr>
          <a:lstStyle/>
          <a:p>
            <a:pPr marL="0" indent="0">
              <a:buNone/>
            </a:pPr>
            <a:r>
              <a:rPr lang="en-US" sz="6000" b="1" dirty="0"/>
              <a:t>Step 3</a:t>
            </a:r>
            <a:r>
              <a:rPr lang="en-US" sz="6000" dirty="0"/>
              <a:t>:  Attach a Photo or Video</a:t>
            </a:r>
          </a:p>
        </p:txBody>
      </p:sp>
      <p:sp>
        <p:nvSpPr>
          <p:cNvPr id="6" name="Right Arrow 5"/>
          <p:cNvSpPr/>
          <p:nvPr/>
        </p:nvSpPr>
        <p:spPr>
          <a:xfrm>
            <a:off x="1387356" y="2056821"/>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DF60D6D-916A-2FC3-19AE-67F10CC900E3}"/>
              </a:ext>
            </a:extLst>
          </p:cNvPr>
          <p:cNvPicPr>
            <a:picLocks noChangeAspect="1"/>
          </p:cNvPicPr>
          <p:nvPr/>
        </p:nvPicPr>
        <p:blipFill>
          <a:blip r:embed="rId3"/>
          <a:stretch>
            <a:fillRect/>
          </a:stretch>
        </p:blipFill>
        <p:spPr>
          <a:xfrm>
            <a:off x="4770093" y="1517715"/>
            <a:ext cx="6583707" cy="4266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A88B48-1807-9991-F8FF-5E9B3B94DC68}"/>
              </a:ext>
            </a:extLst>
          </p:cNvPr>
          <p:cNvSpPr/>
          <p:nvPr/>
        </p:nvSpPr>
        <p:spPr>
          <a:xfrm>
            <a:off x="0" y="0"/>
            <a:ext cx="12192000" cy="68580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2881"/>
            <a:ext cx="10515600" cy="979714"/>
          </a:xfrm>
        </p:spPr>
        <p:txBody>
          <a:bodyPr>
            <a:normAutofit/>
          </a:bodyPr>
          <a:lstStyle/>
          <a:p>
            <a:pPr algn="ctr"/>
            <a:r>
              <a:rPr lang="en-US" sz="6000" b="1" dirty="0">
                <a:latin typeface="+mn-lt"/>
              </a:rPr>
              <a:t>Photo or Video</a:t>
            </a:r>
          </a:p>
        </p:txBody>
      </p:sp>
      <p:pic>
        <p:nvPicPr>
          <p:cNvPr id="10" name="Picture 9" descr="A screenshot of a video game&#10;&#10;Description automatically generated">
            <a:extLst>
              <a:ext uri="{FF2B5EF4-FFF2-40B4-BE49-F238E27FC236}">
                <a16:creationId xmlns:a16="http://schemas.microsoft.com/office/drawing/2014/main" id="{8F02EDAA-A0F6-EEAF-FFC6-6DC9A1913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341" y="1546442"/>
            <a:ext cx="3310952" cy="4609098"/>
          </a:xfrm>
          <a:prstGeom prst="rect">
            <a:avLst/>
          </a:prstGeom>
        </p:spPr>
      </p:pic>
      <p:pic>
        <p:nvPicPr>
          <p:cNvPr id="12" name="Picture 11" descr="A picture containing mirror, person, reflection, indoor&#10;&#10;Description automatically generated">
            <a:extLst>
              <a:ext uri="{FF2B5EF4-FFF2-40B4-BE49-F238E27FC236}">
                <a16:creationId xmlns:a16="http://schemas.microsoft.com/office/drawing/2014/main" id="{CBF4080B-EA9D-1B3B-A69F-66E31A16DE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668" y="3799892"/>
            <a:ext cx="2888957" cy="2912038"/>
          </a:xfrm>
          <a:prstGeom prst="rect">
            <a:avLst/>
          </a:prstGeom>
        </p:spPr>
      </p:pic>
      <p:pic>
        <p:nvPicPr>
          <p:cNvPr id="5" name="Picture 4" descr="Graphical user interface, application, website&#10;&#10;Description automatically generated">
            <a:extLst>
              <a:ext uri="{FF2B5EF4-FFF2-40B4-BE49-F238E27FC236}">
                <a16:creationId xmlns:a16="http://schemas.microsoft.com/office/drawing/2014/main" id="{A6F725CE-05AF-049D-C57C-C84F252A42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534" y="1068820"/>
            <a:ext cx="4775225" cy="2651677"/>
          </a:xfrm>
          <a:prstGeom prst="rect">
            <a:avLst/>
          </a:prstGeom>
        </p:spPr>
      </p:pic>
      <p:pic>
        <p:nvPicPr>
          <p:cNvPr id="16" name="Content Placeholder 15" descr="Graphical user interface, text, application&#10;&#10;Description automatically generated">
            <a:extLst>
              <a:ext uri="{FF2B5EF4-FFF2-40B4-BE49-F238E27FC236}">
                <a16:creationId xmlns:a16="http://schemas.microsoft.com/office/drawing/2014/main" id="{D57ED7DA-CFDF-A332-2A52-CB141C3E5587}"/>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418798" y="620564"/>
            <a:ext cx="2972102" cy="6054555"/>
          </a:xfrm>
        </p:spPr>
      </p:pic>
    </p:spTree>
    <p:extLst>
      <p:ext uri="{BB962C8B-B14F-4D97-AF65-F5344CB8AC3E}">
        <p14:creationId xmlns:p14="http://schemas.microsoft.com/office/powerpoint/2010/main" val="18008889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C5DAA2-1050-147A-D60A-E5237843F60C}"/>
              </a:ext>
            </a:extLst>
          </p:cNvPr>
          <p:cNvSpPr/>
          <p:nvPr/>
        </p:nvSpPr>
        <p:spPr>
          <a:xfrm>
            <a:off x="0" y="0"/>
            <a:ext cx="12192000" cy="6858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2881"/>
            <a:ext cx="10515600" cy="979714"/>
          </a:xfrm>
        </p:spPr>
        <p:txBody>
          <a:bodyPr>
            <a:normAutofit/>
          </a:bodyPr>
          <a:lstStyle/>
          <a:p>
            <a:pPr algn="ctr"/>
            <a:r>
              <a:rPr lang="en-US" sz="6000" b="1" dirty="0">
                <a:latin typeface="+mn-lt"/>
              </a:rPr>
              <a:t>How Do I Submit A Tip?</a:t>
            </a:r>
          </a:p>
        </p:txBody>
      </p:sp>
      <p:sp>
        <p:nvSpPr>
          <p:cNvPr id="3" name="Content Placeholder 2"/>
          <p:cNvSpPr>
            <a:spLocks noGrp="1"/>
          </p:cNvSpPr>
          <p:nvPr>
            <p:ph sz="half" idx="1"/>
          </p:nvPr>
        </p:nvSpPr>
        <p:spPr>
          <a:xfrm>
            <a:off x="1411754" y="2141437"/>
            <a:ext cx="4340370" cy="3968886"/>
          </a:xfrm>
        </p:spPr>
        <p:txBody>
          <a:bodyPr>
            <a:normAutofit lnSpcReduction="10000"/>
          </a:bodyPr>
          <a:lstStyle/>
          <a:p>
            <a:pPr marL="0" indent="0">
              <a:buNone/>
            </a:pPr>
            <a:r>
              <a:rPr lang="en-US" sz="6000" b="1" dirty="0"/>
              <a:t>Step 4</a:t>
            </a:r>
            <a:r>
              <a:rPr lang="en-US" sz="6000" dirty="0"/>
              <a:t>:  Provide Contact  Information and Submit</a:t>
            </a:r>
          </a:p>
        </p:txBody>
      </p:sp>
      <p:sp>
        <p:nvSpPr>
          <p:cNvPr id="6" name="Right Arrow 5"/>
          <p:cNvSpPr/>
          <p:nvPr/>
        </p:nvSpPr>
        <p:spPr>
          <a:xfrm>
            <a:off x="1446319" y="1190875"/>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970AA4F-3268-EF40-DD1F-21C15F28676B}"/>
              </a:ext>
            </a:extLst>
          </p:cNvPr>
          <p:cNvPicPr>
            <a:picLocks noChangeAspect="1"/>
          </p:cNvPicPr>
          <p:nvPr/>
        </p:nvPicPr>
        <p:blipFill>
          <a:blip r:embed="rId3"/>
          <a:stretch>
            <a:fillRect/>
          </a:stretch>
        </p:blipFill>
        <p:spPr>
          <a:xfrm>
            <a:off x="5389996" y="1809946"/>
            <a:ext cx="6138544" cy="3968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olice car red lights in night time">
            <a:extLst>
              <a:ext uri="{FF2B5EF4-FFF2-40B4-BE49-F238E27FC236}">
                <a16:creationId xmlns:a16="http://schemas.microsoft.com/office/drawing/2014/main" id="{A2B9E6FF-62B1-6885-AF1E-BFDFD7E7B457}"/>
              </a:ext>
            </a:extLst>
          </p:cNvPr>
          <p:cNvPicPr>
            <a:picLocks noGrp="1" noChangeAspect="1"/>
          </p:cNvPicPr>
          <p:nvPr>
            <p:ph idx="1"/>
          </p:nvPr>
        </p:nvPicPr>
        <p:blipFill>
          <a:blip r:embed="rId2">
            <a:alphaModFix amt="35000"/>
            <a:extLst>
              <a:ext uri="{28A0092B-C50C-407E-A947-70E740481C1C}">
                <a14:useLocalDpi xmlns:a14="http://schemas.microsoft.com/office/drawing/2010/main" val="0"/>
              </a:ext>
            </a:extLst>
          </a:blip>
          <a:stretch>
            <a:fillRect/>
          </a:stretch>
        </p:blipFill>
        <p:spPr>
          <a:xfrm>
            <a:off x="0" y="-1877182"/>
            <a:ext cx="12192000" cy="8739189"/>
          </a:xfrm>
        </p:spPr>
      </p:pic>
      <p:sp>
        <p:nvSpPr>
          <p:cNvPr id="2" name="Title 1">
            <a:extLst>
              <a:ext uri="{FF2B5EF4-FFF2-40B4-BE49-F238E27FC236}">
                <a16:creationId xmlns:a16="http://schemas.microsoft.com/office/drawing/2014/main" id="{86597578-5998-1471-DC22-376AA72BA767}"/>
              </a:ext>
            </a:extLst>
          </p:cNvPr>
          <p:cNvSpPr>
            <a:spLocks noGrp="1"/>
          </p:cNvSpPr>
          <p:nvPr>
            <p:ph type="title"/>
          </p:nvPr>
        </p:nvSpPr>
        <p:spPr>
          <a:xfrm>
            <a:off x="536541" y="631596"/>
            <a:ext cx="3696094" cy="5560657"/>
          </a:xfrm>
        </p:spPr>
        <p:txBody>
          <a:bodyPr>
            <a:noAutofit/>
          </a:bodyPr>
          <a:lstStyle/>
          <a:p>
            <a:r>
              <a:rPr lang="en-US" b="1" dirty="0">
                <a:latin typeface="+mn-lt"/>
              </a:rPr>
              <a:t>Remember: </a:t>
            </a:r>
            <a:r>
              <a:rPr lang="en-US" dirty="0">
                <a:latin typeface="+mn-lt"/>
              </a:rPr>
              <a:t>FortifyFL is </a:t>
            </a:r>
            <a:r>
              <a:rPr lang="en-US" u="sng" dirty="0">
                <a:effectLst>
                  <a:outerShdw blurRad="38100" dist="38100" dir="2700000" algn="tl">
                    <a:srgbClr val="000000">
                      <a:alpha val="43137"/>
                    </a:srgbClr>
                  </a:outerShdw>
                </a:effectLst>
                <a:latin typeface="+mn-lt"/>
              </a:rPr>
              <a:t>only</a:t>
            </a:r>
            <a:r>
              <a:rPr lang="en-US" dirty="0">
                <a:latin typeface="+mn-lt"/>
              </a:rPr>
              <a:t> for reporting dangerous situations or suspicious behavior  </a:t>
            </a:r>
          </a:p>
        </p:txBody>
      </p:sp>
      <p:sp>
        <p:nvSpPr>
          <p:cNvPr id="10" name="Title 1">
            <a:extLst>
              <a:ext uri="{FF2B5EF4-FFF2-40B4-BE49-F238E27FC236}">
                <a16:creationId xmlns:a16="http://schemas.microsoft.com/office/drawing/2014/main" id="{FCE328D8-A4B5-15A7-EE87-F91F1EC4B6AB}"/>
              </a:ext>
            </a:extLst>
          </p:cNvPr>
          <p:cNvSpPr txBox="1">
            <a:spLocks/>
          </p:cNvSpPr>
          <p:nvPr/>
        </p:nvSpPr>
        <p:spPr>
          <a:xfrm>
            <a:off x="7240569" y="3734585"/>
            <a:ext cx="4354399" cy="2586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mn-lt"/>
              </a:rPr>
              <a:t>There are serious consequences for reporting fake tips</a:t>
            </a:r>
          </a:p>
        </p:txBody>
      </p:sp>
    </p:spTree>
    <p:extLst>
      <p:ext uri="{BB962C8B-B14F-4D97-AF65-F5344CB8AC3E}">
        <p14:creationId xmlns:p14="http://schemas.microsoft.com/office/powerpoint/2010/main" val="192491255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4F83E98-67B6-398C-C2B5-B4A842B90088}"/>
              </a:ext>
            </a:extLst>
          </p:cNvPr>
          <p:cNvSpPr txBox="1">
            <a:spLocks/>
          </p:cNvSpPr>
          <p:nvPr/>
        </p:nvSpPr>
        <p:spPr>
          <a:xfrm>
            <a:off x="4110788" y="182881"/>
            <a:ext cx="7243011" cy="97971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atin typeface="+mn-lt"/>
              </a:rPr>
              <a:t>What should you do?</a:t>
            </a:r>
          </a:p>
        </p:txBody>
      </p:sp>
      <p:sp>
        <p:nvSpPr>
          <p:cNvPr id="5" name="TextBox 4">
            <a:extLst>
              <a:ext uri="{FF2B5EF4-FFF2-40B4-BE49-F238E27FC236}">
                <a16:creationId xmlns:a16="http://schemas.microsoft.com/office/drawing/2014/main" id="{82DF5A37-A780-237B-8666-1929EAF0E972}"/>
              </a:ext>
            </a:extLst>
          </p:cNvPr>
          <p:cNvSpPr txBox="1"/>
          <p:nvPr/>
        </p:nvSpPr>
        <p:spPr>
          <a:xfrm>
            <a:off x="4848725" y="5325382"/>
            <a:ext cx="2883568" cy="646331"/>
          </a:xfrm>
          <a:prstGeom prst="rect">
            <a:avLst/>
          </a:prstGeom>
          <a:solidFill>
            <a:schemeClr val="bg1"/>
          </a:solidFill>
          <a:ln>
            <a:solidFill>
              <a:schemeClr val="tx1"/>
            </a:solidFill>
          </a:ln>
        </p:spPr>
        <p:txBody>
          <a:bodyPr wrap="square" rtlCol="0">
            <a:spAutoFit/>
          </a:bodyPr>
          <a:lstStyle/>
          <a:p>
            <a:r>
              <a:rPr lang="en-US" dirty="0"/>
              <a:t>You cannot find your backpack anywhere.</a:t>
            </a:r>
          </a:p>
        </p:txBody>
      </p:sp>
      <p:sp>
        <p:nvSpPr>
          <p:cNvPr id="6" name="TextBox 5">
            <a:extLst>
              <a:ext uri="{FF2B5EF4-FFF2-40B4-BE49-F238E27FC236}">
                <a16:creationId xmlns:a16="http://schemas.microsoft.com/office/drawing/2014/main" id="{7C96E154-5D82-2811-1CDE-7D5537F92890}"/>
              </a:ext>
            </a:extLst>
          </p:cNvPr>
          <p:cNvSpPr txBox="1"/>
          <p:nvPr/>
        </p:nvSpPr>
        <p:spPr>
          <a:xfrm>
            <a:off x="4848725" y="1669521"/>
            <a:ext cx="2883568" cy="923330"/>
          </a:xfrm>
          <a:prstGeom prst="rect">
            <a:avLst/>
          </a:prstGeom>
          <a:solidFill>
            <a:schemeClr val="bg1"/>
          </a:solidFill>
          <a:ln>
            <a:solidFill>
              <a:schemeClr val="tx1"/>
            </a:solidFill>
          </a:ln>
        </p:spPr>
        <p:txBody>
          <a:bodyPr wrap="square" rtlCol="0">
            <a:spAutoFit/>
          </a:bodyPr>
          <a:lstStyle/>
          <a:p>
            <a:r>
              <a:rPr lang="en-US" dirty="0"/>
              <a:t>Your parent is lying on the floor and looks very sick. You cannot wake them up.</a:t>
            </a:r>
          </a:p>
        </p:txBody>
      </p:sp>
      <p:sp>
        <p:nvSpPr>
          <p:cNvPr id="13" name="TextBox 12">
            <a:extLst>
              <a:ext uri="{FF2B5EF4-FFF2-40B4-BE49-F238E27FC236}">
                <a16:creationId xmlns:a16="http://schemas.microsoft.com/office/drawing/2014/main" id="{7BFEDE62-A5E9-3473-5675-079EA5F41694}"/>
              </a:ext>
            </a:extLst>
          </p:cNvPr>
          <p:cNvSpPr txBox="1"/>
          <p:nvPr/>
        </p:nvSpPr>
        <p:spPr>
          <a:xfrm>
            <a:off x="4848725" y="3493479"/>
            <a:ext cx="2883568" cy="646331"/>
          </a:xfrm>
          <a:prstGeom prst="rect">
            <a:avLst/>
          </a:prstGeom>
          <a:solidFill>
            <a:schemeClr val="bg1"/>
          </a:solidFill>
          <a:ln>
            <a:solidFill>
              <a:schemeClr val="tx1"/>
            </a:solidFill>
          </a:ln>
        </p:spPr>
        <p:txBody>
          <a:bodyPr wrap="square" rtlCol="0">
            <a:spAutoFit/>
          </a:bodyPr>
          <a:lstStyle/>
          <a:p>
            <a:r>
              <a:rPr lang="en-US" dirty="0"/>
              <a:t>Three older girls are vaping in the restroom</a:t>
            </a:r>
          </a:p>
        </p:txBody>
      </p:sp>
      <p:sp>
        <p:nvSpPr>
          <p:cNvPr id="15" name="TextBox 14">
            <a:extLst>
              <a:ext uri="{FF2B5EF4-FFF2-40B4-BE49-F238E27FC236}">
                <a16:creationId xmlns:a16="http://schemas.microsoft.com/office/drawing/2014/main" id="{319EDF87-5D51-EDA0-5C30-E848565C9CE2}"/>
              </a:ext>
            </a:extLst>
          </p:cNvPr>
          <p:cNvSpPr txBox="1"/>
          <p:nvPr/>
        </p:nvSpPr>
        <p:spPr>
          <a:xfrm>
            <a:off x="4848725" y="4899676"/>
            <a:ext cx="2883568" cy="923330"/>
          </a:xfrm>
          <a:prstGeom prst="rect">
            <a:avLst/>
          </a:prstGeom>
          <a:solidFill>
            <a:schemeClr val="bg1"/>
          </a:solidFill>
          <a:ln>
            <a:solidFill>
              <a:schemeClr val="tx1"/>
            </a:solidFill>
          </a:ln>
        </p:spPr>
        <p:txBody>
          <a:bodyPr wrap="square" rtlCol="0">
            <a:spAutoFit/>
          </a:bodyPr>
          <a:lstStyle/>
          <a:p>
            <a:r>
              <a:rPr lang="en-US" dirty="0"/>
              <a:t>You forgot the password to get on to the computer at school.</a:t>
            </a:r>
          </a:p>
        </p:txBody>
      </p:sp>
      <p:sp>
        <p:nvSpPr>
          <p:cNvPr id="16" name="TextBox 15">
            <a:extLst>
              <a:ext uri="{FF2B5EF4-FFF2-40B4-BE49-F238E27FC236}">
                <a16:creationId xmlns:a16="http://schemas.microsoft.com/office/drawing/2014/main" id="{4D08767F-B166-3F77-CB3E-FAD430809B8D}"/>
              </a:ext>
            </a:extLst>
          </p:cNvPr>
          <p:cNvSpPr txBox="1"/>
          <p:nvPr/>
        </p:nvSpPr>
        <p:spPr>
          <a:xfrm>
            <a:off x="7908756" y="1361261"/>
            <a:ext cx="3445041" cy="1384995"/>
          </a:xfrm>
          <a:prstGeom prst="rect">
            <a:avLst/>
          </a:prstGeom>
          <a:solidFill>
            <a:schemeClr val="accent2"/>
          </a:solidFill>
          <a:ln>
            <a:solidFill>
              <a:schemeClr val="tx1"/>
            </a:solidFill>
          </a:ln>
        </p:spPr>
        <p:txBody>
          <a:bodyPr wrap="square" rtlCol="0" anchor="ctr">
            <a:spAutoFit/>
          </a:bodyPr>
          <a:lstStyle/>
          <a:p>
            <a:pPr algn="ctr"/>
            <a:r>
              <a:rPr lang="en-US" sz="2800" dirty="0"/>
              <a:t>Call 911 for an emergency</a:t>
            </a:r>
          </a:p>
          <a:p>
            <a:pPr algn="ctr"/>
            <a:endParaRPr lang="en-US" sz="2800" dirty="0"/>
          </a:p>
        </p:txBody>
      </p:sp>
      <p:sp>
        <p:nvSpPr>
          <p:cNvPr id="17" name="TextBox 16">
            <a:extLst>
              <a:ext uri="{FF2B5EF4-FFF2-40B4-BE49-F238E27FC236}">
                <a16:creationId xmlns:a16="http://schemas.microsoft.com/office/drawing/2014/main" id="{B371AABA-BB09-9AB8-F551-D1F78ED9078A}"/>
              </a:ext>
            </a:extLst>
          </p:cNvPr>
          <p:cNvSpPr txBox="1"/>
          <p:nvPr/>
        </p:nvSpPr>
        <p:spPr>
          <a:xfrm>
            <a:off x="7908755" y="3027896"/>
            <a:ext cx="3445041" cy="1384995"/>
          </a:xfrm>
          <a:prstGeom prst="rect">
            <a:avLst/>
          </a:prstGeom>
          <a:solidFill>
            <a:schemeClr val="accent4"/>
          </a:solidFill>
          <a:ln>
            <a:solidFill>
              <a:schemeClr val="tx1"/>
            </a:solidFill>
          </a:ln>
        </p:spPr>
        <p:txBody>
          <a:bodyPr wrap="square" rtlCol="0" anchor="ctr">
            <a:spAutoFit/>
          </a:bodyPr>
          <a:lstStyle/>
          <a:p>
            <a:pPr algn="ctr"/>
            <a:r>
              <a:rPr lang="en-US" sz="2800" dirty="0"/>
              <a:t>Go to </a:t>
            </a:r>
            <a:r>
              <a:rPr lang="en-US" sz="2800" u="sng" dirty="0"/>
              <a:t>GetFortifyFL.com </a:t>
            </a:r>
          </a:p>
          <a:p>
            <a:pPr algn="ctr"/>
            <a:r>
              <a:rPr lang="en-US" sz="2800" dirty="0"/>
              <a:t>and enter a tip</a:t>
            </a:r>
          </a:p>
        </p:txBody>
      </p:sp>
      <p:sp>
        <p:nvSpPr>
          <p:cNvPr id="18" name="TextBox 17">
            <a:extLst>
              <a:ext uri="{FF2B5EF4-FFF2-40B4-BE49-F238E27FC236}">
                <a16:creationId xmlns:a16="http://schemas.microsoft.com/office/drawing/2014/main" id="{0049331D-9324-9BA7-0AC3-6845242BD17F}"/>
              </a:ext>
            </a:extLst>
          </p:cNvPr>
          <p:cNvSpPr txBox="1"/>
          <p:nvPr/>
        </p:nvSpPr>
        <p:spPr>
          <a:xfrm>
            <a:off x="7908757" y="4697375"/>
            <a:ext cx="3445041" cy="1384995"/>
          </a:xfrm>
          <a:prstGeom prst="rect">
            <a:avLst/>
          </a:prstGeom>
          <a:solidFill>
            <a:schemeClr val="accent1"/>
          </a:solidFill>
          <a:ln>
            <a:solidFill>
              <a:schemeClr val="tx1"/>
            </a:solidFill>
          </a:ln>
        </p:spPr>
        <p:txBody>
          <a:bodyPr wrap="square" rtlCol="0" anchor="ctr">
            <a:spAutoFit/>
          </a:bodyPr>
          <a:lstStyle/>
          <a:p>
            <a:pPr algn="ctr"/>
            <a:r>
              <a:rPr lang="en-US" sz="2800" dirty="0"/>
              <a:t>Ask an adult</a:t>
            </a:r>
            <a:br>
              <a:rPr lang="en-US" sz="2800" dirty="0"/>
            </a:br>
            <a:r>
              <a:rPr lang="en-US" sz="2800" dirty="0"/>
              <a:t> for help</a:t>
            </a:r>
          </a:p>
          <a:p>
            <a:pPr algn="ctr"/>
            <a:endParaRPr lang="en-US" sz="2800" dirty="0"/>
          </a:p>
        </p:txBody>
      </p:sp>
      <p:sp>
        <p:nvSpPr>
          <p:cNvPr id="9" name="TextBox 8">
            <a:extLst>
              <a:ext uri="{FF2B5EF4-FFF2-40B4-BE49-F238E27FC236}">
                <a16:creationId xmlns:a16="http://schemas.microsoft.com/office/drawing/2014/main" id="{2039382B-4361-CA84-5F55-28433F3747E1}"/>
              </a:ext>
            </a:extLst>
          </p:cNvPr>
          <p:cNvSpPr txBox="1"/>
          <p:nvPr/>
        </p:nvSpPr>
        <p:spPr>
          <a:xfrm>
            <a:off x="4848725" y="3146209"/>
            <a:ext cx="2883568" cy="923330"/>
          </a:xfrm>
          <a:prstGeom prst="rect">
            <a:avLst/>
          </a:prstGeom>
          <a:solidFill>
            <a:schemeClr val="bg1"/>
          </a:solidFill>
          <a:ln>
            <a:solidFill>
              <a:schemeClr val="tx1"/>
            </a:solidFill>
          </a:ln>
        </p:spPr>
        <p:txBody>
          <a:bodyPr wrap="square" rtlCol="0">
            <a:spAutoFit/>
          </a:bodyPr>
          <a:lstStyle/>
          <a:p>
            <a:r>
              <a:rPr lang="en-US" dirty="0"/>
              <a:t>You know an older student at your school that likes to hurt animals.</a:t>
            </a:r>
          </a:p>
        </p:txBody>
      </p:sp>
      <p:sp>
        <p:nvSpPr>
          <p:cNvPr id="8" name="TextBox 7">
            <a:extLst>
              <a:ext uri="{FF2B5EF4-FFF2-40B4-BE49-F238E27FC236}">
                <a16:creationId xmlns:a16="http://schemas.microsoft.com/office/drawing/2014/main" id="{A08F64FF-E535-7B78-104B-0C7466602346}"/>
              </a:ext>
            </a:extLst>
          </p:cNvPr>
          <p:cNvSpPr txBox="1"/>
          <p:nvPr/>
        </p:nvSpPr>
        <p:spPr>
          <a:xfrm>
            <a:off x="4869779" y="3075938"/>
            <a:ext cx="2883568" cy="923330"/>
          </a:xfrm>
          <a:prstGeom prst="rect">
            <a:avLst/>
          </a:prstGeom>
          <a:solidFill>
            <a:schemeClr val="bg1"/>
          </a:solidFill>
          <a:ln>
            <a:solidFill>
              <a:schemeClr val="tx1"/>
            </a:solidFill>
          </a:ln>
        </p:spPr>
        <p:txBody>
          <a:bodyPr wrap="square" rtlCol="0">
            <a:spAutoFit/>
          </a:bodyPr>
          <a:lstStyle/>
          <a:p>
            <a:r>
              <a:rPr lang="en-US" dirty="0"/>
              <a:t>A girl on your bus has lots of bruises and cries every morning.</a:t>
            </a:r>
          </a:p>
        </p:txBody>
      </p:sp>
      <p:sp>
        <p:nvSpPr>
          <p:cNvPr id="14" name="TextBox 13">
            <a:extLst>
              <a:ext uri="{FF2B5EF4-FFF2-40B4-BE49-F238E27FC236}">
                <a16:creationId xmlns:a16="http://schemas.microsoft.com/office/drawing/2014/main" id="{6113360D-3CFE-C0AB-62D2-0CB6C9FAFB2E}"/>
              </a:ext>
            </a:extLst>
          </p:cNvPr>
          <p:cNvSpPr txBox="1"/>
          <p:nvPr/>
        </p:nvSpPr>
        <p:spPr>
          <a:xfrm>
            <a:off x="4905876" y="3157460"/>
            <a:ext cx="2883568" cy="1200329"/>
          </a:xfrm>
          <a:prstGeom prst="rect">
            <a:avLst/>
          </a:prstGeom>
          <a:solidFill>
            <a:schemeClr val="bg1"/>
          </a:solidFill>
          <a:ln>
            <a:solidFill>
              <a:schemeClr val="tx1"/>
            </a:solidFill>
          </a:ln>
        </p:spPr>
        <p:txBody>
          <a:bodyPr wrap="square" rtlCol="0">
            <a:spAutoFit/>
          </a:bodyPr>
          <a:lstStyle/>
          <a:p>
            <a:r>
              <a:rPr lang="en-US" dirty="0"/>
              <a:t>You hear a boy in your grade say that there are no adults at his house so he can do what he wants.</a:t>
            </a:r>
          </a:p>
        </p:txBody>
      </p:sp>
      <p:sp>
        <p:nvSpPr>
          <p:cNvPr id="12" name="TextBox 11">
            <a:extLst>
              <a:ext uri="{FF2B5EF4-FFF2-40B4-BE49-F238E27FC236}">
                <a16:creationId xmlns:a16="http://schemas.microsoft.com/office/drawing/2014/main" id="{666B7FC5-1C41-65B4-2038-1FA2023B4DDB}"/>
              </a:ext>
            </a:extLst>
          </p:cNvPr>
          <p:cNvSpPr txBox="1"/>
          <p:nvPr/>
        </p:nvSpPr>
        <p:spPr>
          <a:xfrm>
            <a:off x="4905876" y="3289128"/>
            <a:ext cx="2883568" cy="646331"/>
          </a:xfrm>
          <a:prstGeom prst="rect">
            <a:avLst/>
          </a:prstGeom>
          <a:solidFill>
            <a:schemeClr val="bg1"/>
          </a:solidFill>
          <a:ln>
            <a:solidFill>
              <a:schemeClr val="tx1"/>
            </a:solidFill>
          </a:ln>
        </p:spPr>
        <p:txBody>
          <a:bodyPr wrap="square" rtlCol="0">
            <a:spAutoFit/>
          </a:bodyPr>
          <a:lstStyle/>
          <a:p>
            <a:r>
              <a:rPr lang="en-US" dirty="0"/>
              <a:t>Two boys on the bus talk about having a gun.</a:t>
            </a:r>
          </a:p>
        </p:txBody>
      </p:sp>
      <p:sp>
        <p:nvSpPr>
          <p:cNvPr id="7" name="TextBox 6">
            <a:extLst>
              <a:ext uri="{FF2B5EF4-FFF2-40B4-BE49-F238E27FC236}">
                <a16:creationId xmlns:a16="http://schemas.microsoft.com/office/drawing/2014/main" id="{6E452BDF-BBC0-8D96-DE9A-B12A77F23E03}"/>
              </a:ext>
            </a:extLst>
          </p:cNvPr>
          <p:cNvSpPr txBox="1"/>
          <p:nvPr/>
        </p:nvSpPr>
        <p:spPr>
          <a:xfrm>
            <a:off x="4905876" y="3396967"/>
            <a:ext cx="2883568" cy="646331"/>
          </a:xfrm>
          <a:prstGeom prst="rect">
            <a:avLst/>
          </a:prstGeom>
          <a:solidFill>
            <a:schemeClr val="bg1"/>
          </a:solidFill>
          <a:ln>
            <a:solidFill>
              <a:schemeClr val="tx1"/>
            </a:solidFill>
          </a:ln>
        </p:spPr>
        <p:txBody>
          <a:bodyPr wrap="square" rtlCol="0">
            <a:spAutoFit/>
          </a:bodyPr>
          <a:lstStyle/>
          <a:p>
            <a:r>
              <a:rPr lang="en-US" dirty="0"/>
              <a:t>A student in your class says they have drugs.</a:t>
            </a:r>
          </a:p>
        </p:txBody>
      </p:sp>
      <p:sp>
        <p:nvSpPr>
          <p:cNvPr id="4" name="TextBox 3">
            <a:extLst>
              <a:ext uri="{FF2B5EF4-FFF2-40B4-BE49-F238E27FC236}">
                <a16:creationId xmlns:a16="http://schemas.microsoft.com/office/drawing/2014/main" id="{A11864D4-732C-003D-16BD-20E8F0F77BE3}"/>
              </a:ext>
            </a:extLst>
          </p:cNvPr>
          <p:cNvSpPr txBox="1"/>
          <p:nvPr/>
        </p:nvSpPr>
        <p:spPr>
          <a:xfrm>
            <a:off x="4848725" y="1549934"/>
            <a:ext cx="2883568" cy="923330"/>
          </a:xfrm>
          <a:prstGeom prst="rect">
            <a:avLst/>
          </a:prstGeom>
          <a:solidFill>
            <a:schemeClr val="bg1"/>
          </a:solidFill>
          <a:ln>
            <a:solidFill>
              <a:schemeClr val="tx1"/>
            </a:solidFill>
          </a:ln>
        </p:spPr>
        <p:txBody>
          <a:bodyPr wrap="square" rtlCol="0">
            <a:spAutoFit/>
          </a:bodyPr>
          <a:lstStyle/>
          <a:p>
            <a:r>
              <a:rPr lang="en-US" dirty="0"/>
              <a:t>A strange car follows you home when you walk home from school or the bus stop.</a:t>
            </a:r>
          </a:p>
        </p:txBody>
      </p:sp>
    </p:spTree>
    <p:extLst>
      <p:ext uri="{BB962C8B-B14F-4D97-AF65-F5344CB8AC3E}">
        <p14:creationId xmlns:p14="http://schemas.microsoft.com/office/powerpoint/2010/main" val="14825132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down)">
                                      <p:cBhvr>
                                        <p:cTn id="97" dur="580">
                                          <p:stCondLst>
                                            <p:cond delay="0"/>
                                          </p:stCondLst>
                                        </p:cTn>
                                        <p:tgtEl>
                                          <p:spTgt spid="15"/>
                                        </p:tgtEl>
                                      </p:cBhvr>
                                    </p:animEffect>
                                    <p:anim calcmode="lin" valueType="num">
                                      <p:cBhvr>
                                        <p:cTn id="9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3" dur="26">
                                          <p:stCondLst>
                                            <p:cond delay="650"/>
                                          </p:stCondLst>
                                        </p:cTn>
                                        <p:tgtEl>
                                          <p:spTgt spid="15"/>
                                        </p:tgtEl>
                                      </p:cBhvr>
                                      <p:to x="100000" y="60000"/>
                                    </p:animScale>
                                    <p:animScale>
                                      <p:cBhvr>
                                        <p:cTn id="104" dur="166" decel="50000">
                                          <p:stCondLst>
                                            <p:cond delay="676"/>
                                          </p:stCondLst>
                                        </p:cTn>
                                        <p:tgtEl>
                                          <p:spTgt spid="15"/>
                                        </p:tgtEl>
                                      </p:cBhvr>
                                      <p:to x="100000" y="100000"/>
                                    </p:animScale>
                                    <p:animScale>
                                      <p:cBhvr>
                                        <p:cTn id="105" dur="26">
                                          <p:stCondLst>
                                            <p:cond delay="1312"/>
                                          </p:stCondLst>
                                        </p:cTn>
                                        <p:tgtEl>
                                          <p:spTgt spid="15"/>
                                        </p:tgtEl>
                                      </p:cBhvr>
                                      <p:to x="100000" y="80000"/>
                                    </p:animScale>
                                    <p:animScale>
                                      <p:cBhvr>
                                        <p:cTn id="106" dur="166" decel="50000">
                                          <p:stCondLst>
                                            <p:cond delay="1338"/>
                                          </p:stCondLst>
                                        </p:cTn>
                                        <p:tgtEl>
                                          <p:spTgt spid="15"/>
                                        </p:tgtEl>
                                      </p:cBhvr>
                                      <p:to x="100000" y="100000"/>
                                    </p:animScale>
                                    <p:animScale>
                                      <p:cBhvr>
                                        <p:cTn id="107" dur="26">
                                          <p:stCondLst>
                                            <p:cond delay="1642"/>
                                          </p:stCondLst>
                                        </p:cTn>
                                        <p:tgtEl>
                                          <p:spTgt spid="15"/>
                                        </p:tgtEl>
                                      </p:cBhvr>
                                      <p:to x="100000" y="90000"/>
                                    </p:animScale>
                                    <p:animScale>
                                      <p:cBhvr>
                                        <p:cTn id="108" dur="166" decel="50000">
                                          <p:stCondLst>
                                            <p:cond delay="1668"/>
                                          </p:stCondLst>
                                        </p:cTn>
                                        <p:tgtEl>
                                          <p:spTgt spid="15"/>
                                        </p:tgtEl>
                                      </p:cBhvr>
                                      <p:to x="100000" y="100000"/>
                                    </p:animScale>
                                    <p:animScale>
                                      <p:cBhvr>
                                        <p:cTn id="109" dur="26">
                                          <p:stCondLst>
                                            <p:cond delay="1808"/>
                                          </p:stCondLst>
                                        </p:cTn>
                                        <p:tgtEl>
                                          <p:spTgt spid="15"/>
                                        </p:tgtEl>
                                      </p:cBhvr>
                                      <p:to x="100000" y="95000"/>
                                    </p:animScale>
                                    <p:animScale>
                                      <p:cBhvr>
                                        <p:cTn id="110" dur="166" decel="50000">
                                          <p:stCondLst>
                                            <p:cond delay="1834"/>
                                          </p:stCondLst>
                                        </p:cTn>
                                        <p:tgtEl>
                                          <p:spTgt spid="15"/>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wipe(down)">
                                      <p:cBhvr>
                                        <p:cTn id="115" dur="580">
                                          <p:stCondLst>
                                            <p:cond delay="0"/>
                                          </p:stCondLst>
                                        </p:cTn>
                                        <p:tgtEl>
                                          <p:spTgt spid="14"/>
                                        </p:tgtEl>
                                      </p:cBhvr>
                                    </p:animEffect>
                                    <p:anim calcmode="lin" valueType="num">
                                      <p:cBhvr>
                                        <p:cTn id="11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21" dur="26">
                                          <p:stCondLst>
                                            <p:cond delay="650"/>
                                          </p:stCondLst>
                                        </p:cTn>
                                        <p:tgtEl>
                                          <p:spTgt spid="14"/>
                                        </p:tgtEl>
                                      </p:cBhvr>
                                      <p:to x="100000" y="60000"/>
                                    </p:animScale>
                                    <p:animScale>
                                      <p:cBhvr>
                                        <p:cTn id="122" dur="166" decel="50000">
                                          <p:stCondLst>
                                            <p:cond delay="676"/>
                                          </p:stCondLst>
                                        </p:cTn>
                                        <p:tgtEl>
                                          <p:spTgt spid="14"/>
                                        </p:tgtEl>
                                      </p:cBhvr>
                                      <p:to x="100000" y="100000"/>
                                    </p:animScale>
                                    <p:animScale>
                                      <p:cBhvr>
                                        <p:cTn id="123" dur="26">
                                          <p:stCondLst>
                                            <p:cond delay="1312"/>
                                          </p:stCondLst>
                                        </p:cTn>
                                        <p:tgtEl>
                                          <p:spTgt spid="14"/>
                                        </p:tgtEl>
                                      </p:cBhvr>
                                      <p:to x="100000" y="80000"/>
                                    </p:animScale>
                                    <p:animScale>
                                      <p:cBhvr>
                                        <p:cTn id="124" dur="166" decel="50000">
                                          <p:stCondLst>
                                            <p:cond delay="1338"/>
                                          </p:stCondLst>
                                        </p:cTn>
                                        <p:tgtEl>
                                          <p:spTgt spid="14"/>
                                        </p:tgtEl>
                                      </p:cBhvr>
                                      <p:to x="100000" y="100000"/>
                                    </p:animScale>
                                    <p:animScale>
                                      <p:cBhvr>
                                        <p:cTn id="125" dur="26">
                                          <p:stCondLst>
                                            <p:cond delay="1642"/>
                                          </p:stCondLst>
                                        </p:cTn>
                                        <p:tgtEl>
                                          <p:spTgt spid="14"/>
                                        </p:tgtEl>
                                      </p:cBhvr>
                                      <p:to x="100000" y="90000"/>
                                    </p:animScale>
                                    <p:animScale>
                                      <p:cBhvr>
                                        <p:cTn id="126" dur="166" decel="50000">
                                          <p:stCondLst>
                                            <p:cond delay="1668"/>
                                          </p:stCondLst>
                                        </p:cTn>
                                        <p:tgtEl>
                                          <p:spTgt spid="14"/>
                                        </p:tgtEl>
                                      </p:cBhvr>
                                      <p:to x="100000" y="100000"/>
                                    </p:animScale>
                                    <p:animScale>
                                      <p:cBhvr>
                                        <p:cTn id="127" dur="26">
                                          <p:stCondLst>
                                            <p:cond delay="1808"/>
                                          </p:stCondLst>
                                        </p:cTn>
                                        <p:tgtEl>
                                          <p:spTgt spid="14"/>
                                        </p:tgtEl>
                                      </p:cBhvr>
                                      <p:to x="100000" y="95000"/>
                                    </p:animScale>
                                    <p:animScale>
                                      <p:cBhvr>
                                        <p:cTn id="128" dur="166" decel="50000">
                                          <p:stCondLst>
                                            <p:cond delay="1834"/>
                                          </p:stCondLst>
                                        </p:cTn>
                                        <p:tgtEl>
                                          <p:spTgt spid="14"/>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wipe(down)">
                                      <p:cBhvr>
                                        <p:cTn id="133" dur="580">
                                          <p:stCondLst>
                                            <p:cond delay="0"/>
                                          </p:stCondLst>
                                        </p:cTn>
                                        <p:tgtEl>
                                          <p:spTgt spid="12"/>
                                        </p:tgtEl>
                                      </p:cBhvr>
                                    </p:animEffect>
                                    <p:anim calcmode="lin" valueType="num">
                                      <p:cBhvr>
                                        <p:cTn id="13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9" dur="26">
                                          <p:stCondLst>
                                            <p:cond delay="650"/>
                                          </p:stCondLst>
                                        </p:cTn>
                                        <p:tgtEl>
                                          <p:spTgt spid="12"/>
                                        </p:tgtEl>
                                      </p:cBhvr>
                                      <p:to x="100000" y="60000"/>
                                    </p:animScale>
                                    <p:animScale>
                                      <p:cBhvr>
                                        <p:cTn id="140" dur="166" decel="50000">
                                          <p:stCondLst>
                                            <p:cond delay="676"/>
                                          </p:stCondLst>
                                        </p:cTn>
                                        <p:tgtEl>
                                          <p:spTgt spid="12"/>
                                        </p:tgtEl>
                                      </p:cBhvr>
                                      <p:to x="100000" y="100000"/>
                                    </p:animScale>
                                    <p:animScale>
                                      <p:cBhvr>
                                        <p:cTn id="141" dur="26">
                                          <p:stCondLst>
                                            <p:cond delay="1312"/>
                                          </p:stCondLst>
                                        </p:cTn>
                                        <p:tgtEl>
                                          <p:spTgt spid="12"/>
                                        </p:tgtEl>
                                      </p:cBhvr>
                                      <p:to x="100000" y="80000"/>
                                    </p:animScale>
                                    <p:animScale>
                                      <p:cBhvr>
                                        <p:cTn id="142" dur="166" decel="50000">
                                          <p:stCondLst>
                                            <p:cond delay="1338"/>
                                          </p:stCondLst>
                                        </p:cTn>
                                        <p:tgtEl>
                                          <p:spTgt spid="12"/>
                                        </p:tgtEl>
                                      </p:cBhvr>
                                      <p:to x="100000" y="100000"/>
                                    </p:animScale>
                                    <p:animScale>
                                      <p:cBhvr>
                                        <p:cTn id="143" dur="26">
                                          <p:stCondLst>
                                            <p:cond delay="1642"/>
                                          </p:stCondLst>
                                        </p:cTn>
                                        <p:tgtEl>
                                          <p:spTgt spid="12"/>
                                        </p:tgtEl>
                                      </p:cBhvr>
                                      <p:to x="100000" y="90000"/>
                                    </p:animScale>
                                    <p:animScale>
                                      <p:cBhvr>
                                        <p:cTn id="144" dur="166" decel="50000">
                                          <p:stCondLst>
                                            <p:cond delay="1668"/>
                                          </p:stCondLst>
                                        </p:cTn>
                                        <p:tgtEl>
                                          <p:spTgt spid="12"/>
                                        </p:tgtEl>
                                      </p:cBhvr>
                                      <p:to x="100000" y="100000"/>
                                    </p:animScale>
                                    <p:animScale>
                                      <p:cBhvr>
                                        <p:cTn id="145" dur="26">
                                          <p:stCondLst>
                                            <p:cond delay="1808"/>
                                          </p:stCondLst>
                                        </p:cTn>
                                        <p:tgtEl>
                                          <p:spTgt spid="12"/>
                                        </p:tgtEl>
                                      </p:cBhvr>
                                      <p:to x="100000" y="95000"/>
                                    </p:animScale>
                                    <p:animScale>
                                      <p:cBhvr>
                                        <p:cTn id="146" dur="166" decel="50000">
                                          <p:stCondLst>
                                            <p:cond delay="1834"/>
                                          </p:stCondLst>
                                        </p:cTn>
                                        <p:tgtEl>
                                          <p:spTgt spid="12"/>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7"/>
                                        </p:tgtEl>
                                        <p:attrNameLst>
                                          <p:attrName>style.visibility</p:attrName>
                                        </p:attrNameLst>
                                      </p:cBhvr>
                                      <p:to>
                                        <p:strVal val="visible"/>
                                      </p:to>
                                    </p:set>
                                    <p:animEffect transition="in" filter="wipe(down)">
                                      <p:cBhvr>
                                        <p:cTn id="151" dur="580">
                                          <p:stCondLst>
                                            <p:cond delay="0"/>
                                          </p:stCondLst>
                                        </p:cTn>
                                        <p:tgtEl>
                                          <p:spTgt spid="7"/>
                                        </p:tgtEl>
                                      </p:cBhvr>
                                    </p:animEffect>
                                    <p:anim calcmode="lin" valueType="num">
                                      <p:cBhvr>
                                        <p:cTn id="15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7" dur="26">
                                          <p:stCondLst>
                                            <p:cond delay="650"/>
                                          </p:stCondLst>
                                        </p:cTn>
                                        <p:tgtEl>
                                          <p:spTgt spid="7"/>
                                        </p:tgtEl>
                                      </p:cBhvr>
                                      <p:to x="100000" y="60000"/>
                                    </p:animScale>
                                    <p:animScale>
                                      <p:cBhvr>
                                        <p:cTn id="158" dur="166" decel="50000">
                                          <p:stCondLst>
                                            <p:cond delay="676"/>
                                          </p:stCondLst>
                                        </p:cTn>
                                        <p:tgtEl>
                                          <p:spTgt spid="7"/>
                                        </p:tgtEl>
                                      </p:cBhvr>
                                      <p:to x="100000" y="100000"/>
                                    </p:animScale>
                                    <p:animScale>
                                      <p:cBhvr>
                                        <p:cTn id="159" dur="26">
                                          <p:stCondLst>
                                            <p:cond delay="1312"/>
                                          </p:stCondLst>
                                        </p:cTn>
                                        <p:tgtEl>
                                          <p:spTgt spid="7"/>
                                        </p:tgtEl>
                                      </p:cBhvr>
                                      <p:to x="100000" y="80000"/>
                                    </p:animScale>
                                    <p:animScale>
                                      <p:cBhvr>
                                        <p:cTn id="160" dur="166" decel="50000">
                                          <p:stCondLst>
                                            <p:cond delay="1338"/>
                                          </p:stCondLst>
                                        </p:cTn>
                                        <p:tgtEl>
                                          <p:spTgt spid="7"/>
                                        </p:tgtEl>
                                      </p:cBhvr>
                                      <p:to x="100000" y="100000"/>
                                    </p:animScale>
                                    <p:animScale>
                                      <p:cBhvr>
                                        <p:cTn id="161" dur="26">
                                          <p:stCondLst>
                                            <p:cond delay="1642"/>
                                          </p:stCondLst>
                                        </p:cTn>
                                        <p:tgtEl>
                                          <p:spTgt spid="7"/>
                                        </p:tgtEl>
                                      </p:cBhvr>
                                      <p:to x="100000" y="90000"/>
                                    </p:animScale>
                                    <p:animScale>
                                      <p:cBhvr>
                                        <p:cTn id="162" dur="166" decel="50000">
                                          <p:stCondLst>
                                            <p:cond delay="1668"/>
                                          </p:stCondLst>
                                        </p:cTn>
                                        <p:tgtEl>
                                          <p:spTgt spid="7"/>
                                        </p:tgtEl>
                                      </p:cBhvr>
                                      <p:to x="100000" y="100000"/>
                                    </p:animScale>
                                    <p:animScale>
                                      <p:cBhvr>
                                        <p:cTn id="163" dur="26">
                                          <p:stCondLst>
                                            <p:cond delay="1808"/>
                                          </p:stCondLst>
                                        </p:cTn>
                                        <p:tgtEl>
                                          <p:spTgt spid="7"/>
                                        </p:tgtEl>
                                      </p:cBhvr>
                                      <p:to x="100000" y="95000"/>
                                    </p:animScale>
                                    <p:animScale>
                                      <p:cBhvr>
                                        <p:cTn id="164" dur="166" decel="50000">
                                          <p:stCondLst>
                                            <p:cond delay="1834"/>
                                          </p:stCondLst>
                                        </p:cTn>
                                        <p:tgtEl>
                                          <p:spTgt spid="7"/>
                                        </p:tgtEl>
                                      </p:cBhvr>
                                      <p:to x="100000" y="100000"/>
                                    </p:animScale>
                                  </p:childTnLst>
                                </p:cTn>
                              </p:par>
                            </p:childTnLst>
                          </p:cTn>
                        </p:par>
                        <p:par>
                          <p:cTn id="165" fill="hold">
                            <p:stCondLst>
                              <p:cond delay="2000"/>
                            </p:stCondLst>
                            <p:childTnLst>
                              <p:par>
                                <p:cTn id="166" presetID="26" presetClass="entr" presetSubtype="0" fill="hold" grpId="0" nodeType="afterEffect">
                                  <p:stCondLst>
                                    <p:cond delay="0"/>
                                  </p:stCondLst>
                                  <p:childTnLst>
                                    <p:set>
                                      <p:cBhvr>
                                        <p:cTn id="167" dur="1" fill="hold">
                                          <p:stCondLst>
                                            <p:cond delay="0"/>
                                          </p:stCondLst>
                                        </p:cTn>
                                        <p:tgtEl>
                                          <p:spTgt spid="4"/>
                                        </p:tgtEl>
                                        <p:attrNameLst>
                                          <p:attrName>style.visibility</p:attrName>
                                        </p:attrNameLst>
                                      </p:cBhvr>
                                      <p:to>
                                        <p:strVal val="visible"/>
                                      </p:to>
                                    </p:set>
                                    <p:animEffect transition="in" filter="wipe(down)">
                                      <p:cBhvr>
                                        <p:cTn id="168" dur="3">
                                          <p:stCondLst>
                                            <p:cond delay="0"/>
                                          </p:stCondLst>
                                        </p:cTn>
                                        <p:tgtEl>
                                          <p:spTgt spid="4"/>
                                        </p:tgtEl>
                                      </p:cBhvr>
                                    </p:animEffect>
                                    <p:anim calcmode="lin" valueType="num">
                                      <p:cBhvr>
                                        <p:cTn id="169" dur="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0" dur="3"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1" dur="3" tmFilter="0, 0; 0.125,0.2665; 0.25,0.4; 0.375,0.465; 0.5,0.5;  0.625,0.535; 0.75,0.6; 0.875,0.7335; 1,1">
                                          <p:stCondLst>
                                            <p:cond delay="3"/>
                                          </p:stCondLst>
                                        </p:cTn>
                                        <p:tgtEl>
                                          <p:spTgt spid="4"/>
                                        </p:tgtEl>
                                        <p:attrNameLst>
                                          <p:attrName>ppt_y</p:attrName>
                                        </p:attrNameLst>
                                      </p:cBhvr>
                                      <p:tavLst>
                                        <p:tav tm="0" fmla="#ppt_y-sin(pi*$)/9">
                                          <p:val>
                                            <p:fltVal val="0"/>
                                          </p:val>
                                        </p:tav>
                                        <p:tav tm="100000">
                                          <p:val>
                                            <p:fltVal val="1"/>
                                          </p:val>
                                        </p:tav>
                                      </p:tavLst>
                                    </p:anim>
                                    <p:anim calcmode="lin" valueType="num">
                                      <p:cBhvr>
                                        <p:cTn id="172" dur="2" tmFilter="0, 0; 0.125,0.2665; 0.25,0.4; 0.375,0.465; 0.5,0.5;  0.625,0.535; 0.75,0.6; 0.875,0.7335; 1,1">
                                          <p:stCondLst>
                                            <p:cond delay="7"/>
                                          </p:stCondLst>
                                        </p:cTn>
                                        <p:tgtEl>
                                          <p:spTgt spid="4"/>
                                        </p:tgtEl>
                                        <p:attrNameLst>
                                          <p:attrName>ppt_y</p:attrName>
                                        </p:attrNameLst>
                                      </p:cBhvr>
                                      <p:tavLst>
                                        <p:tav tm="0" fmla="#ppt_y-sin(pi*$)/27">
                                          <p:val>
                                            <p:fltVal val="0"/>
                                          </p:val>
                                        </p:tav>
                                        <p:tav tm="100000">
                                          <p:val>
                                            <p:fltVal val="1"/>
                                          </p:val>
                                        </p:tav>
                                      </p:tavLst>
                                    </p:anim>
                                    <p:anim calcmode="lin" valueType="num">
                                      <p:cBhvr>
                                        <p:cTn id="173" dur="1" tmFilter="0, 0; 0.125,0.2665; 0.25,0.4; 0.375,0.465; 0.5,0.5;  0.625,0.535; 0.75,0.6; 0.875,0.7335; 1,1">
                                          <p:stCondLst>
                                            <p:cond delay="8"/>
                                          </p:stCondLst>
                                        </p:cTn>
                                        <p:tgtEl>
                                          <p:spTgt spid="4"/>
                                        </p:tgtEl>
                                        <p:attrNameLst>
                                          <p:attrName>ppt_y</p:attrName>
                                        </p:attrNameLst>
                                      </p:cBhvr>
                                      <p:tavLst>
                                        <p:tav tm="0" fmla="#ppt_y-sin(pi*$)/81">
                                          <p:val>
                                            <p:fltVal val="0"/>
                                          </p:val>
                                        </p:tav>
                                        <p:tav tm="100000">
                                          <p:val>
                                            <p:fltVal val="1"/>
                                          </p:val>
                                        </p:tav>
                                      </p:tavLst>
                                    </p:anim>
                                    <p:animScale>
                                      <p:cBhvr>
                                        <p:cTn id="174" dur="1">
                                          <p:stCondLst>
                                            <p:cond delay="3"/>
                                          </p:stCondLst>
                                        </p:cTn>
                                        <p:tgtEl>
                                          <p:spTgt spid="4"/>
                                        </p:tgtEl>
                                      </p:cBhvr>
                                      <p:to x="100000" y="60000"/>
                                    </p:animScale>
                                    <p:animScale>
                                      <p:cBhvr>
                                        <p:cTn id="175" dur="1" decel="50000">
                                          <p:stCondLst>
                                            <p:cond delay="3"/>
                                          </p:stCondLst>
                                        </p:cTn>
                                        <p:tgtEl>
                                          <p:spTgt spid="4"/>
                                        </p:tgtEl>
                                      </p:cBhvr>
                                      <p:to x="100000" y="100000"/>
                                    </p:animScale>
                                    <p:animScale>
                                      <p:cBhvr>
                                        <p:cTn id="176" dur="1">
                                          <p:stCondLst>
                                            <p:cond delay="7"/>
                                          </p:stCondLst>
                                        </p:cTn>
                                        <p:tgtEl>
                                          <p:spTgt spid="4"/>
                                        </p:tgtEl>
                                      </p:cBhvr>
                                      <p:to x="100000" y="80000"/>
                                    </p:animScale>
                                    <p:animScale>
                                      <p:cBhvr>
                                        <p:cTn id="177" dur="1" decel="50000">
                                          <p:stCondLst>
                                            <p:cond delay="7"/>
                                          </p:stCondLst>
                                        </p:cTn>
                                        <p:tgtEl>
                                          <p:spTgt spid="4"/>
                                        </p:tgtEl>
                                      </p:cBhvr>
                                      <p:to x="100000" y="100000"/>
                                    </p:animScale>
                                    <p:animScale>
                                      <p:cBhvr>
                                        <p:cTn id="178" dur="1">
                                          <p:stCondLst>
                                            <p:cond delay="8"/>
                                          </p:stCondLst>
                                        </p:cTn>
                                        <p:tgtEl>
                                          <p:spTgt spid="4"/>
                                        </p:tgtEl>
                                      </p:cBhvr>
                                      <p:to x="100000" y="90000"/>
                                    </p:animScale>
                                    <p:animScale>
                                      <p:cBhvr>
                                        <p:cTn id="179" dur="1" decel="50000">
                                          <p:stCondLst>
                                            <p:cond delay="8"/>
                                          </p:stCondLst>
                                        </p:cTn>
                                        <p:tgtEl>
                                          <p:spTgt spid="4"/>
                                        </p:tgtEl>
                                      </p:cBhvr>
                                      <p:to x="100000" y="100000"/>
                                    </p:animScale>
                                    <p:animScale>
                                      <p:cBhvr>
                                        <p:cTn id="180" dur="1">
                                          <p:stCondLst>
                                            <p:cond delay="9"/>
                                          </p:stCondLst>
                                        </p:cTn>
                                        <p:tgtEl>
                                          <p:spTgt spid="4"/>
                                        </p:tgtEl>
                                      </p:cBhvr>
                                      <p:to x="100000" y="95000"/>
                                    </p:animScale>
                                    <p:animScale>
                                      <p:cBhvr>
                                        <p:cTn id="181" dur="1" decel="50000">
                                          <p:stCondLst>
                                            <p:cond delay="9"/>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5" grpId="0" animBg="1"/>
      <p:bldP spid="9" grpId="0" animBg="1"/>
      <p:bldP spid="8" grpId="0" animBg="1"/>
      <p:bldP spid="14" grpId="0" animBg="1"/>
      <p:bldP spid="12" grpId="0" animBg="1"/>
      <p:bldP spid="7"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speech bubble on blue background">
            <a:extLst>
              <a:ext uri="{FF2B5EF4-FFF2-40B4-BE49-F238E27FC236}">
                <a16:creationId xmlns:a16="http://schemas.microsoft.com/office/drawing/2014/main" id="{9E82B6A2-B176-7C54-6F8D-B9CC5D1200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3" name="Content Placeholder 2">
            <a:extLst>
              <a:ext uri="{FF2B5EF4-FFF2-40B4-BE49-F238E27FC236}">
                <a16:creationId xmlns:a16="http://schemas.microsoft.com/office/drawing/2014/main" id="{18A847CE-FFA4-925C-7144-DB0199F57C05}"/>
              </a:ext>
            </a:extLst>
          </p:cNvPr>
          <p:cNvSpPr>
            <a:spLocks noGrp="1"/>
          </p:cNvSpPr>
          <p:nvPr>
            <p:ph type="title"/>
          </p:nvPr>
        </p:nvSpPr>
        <p:spPr>
          <a:xfrm>
            <a:off x="3421930" y="2177593"/>
            <a:ext cx="5599522" cy="2190309"/>
          </a:xfrm>
        </p:spPr>
        <p:txBody>
          <a:bodyPr>
            <a:noAutofit/>
          </a:bodyPr>
          <a:lstStyle/>
          <a:p>
            <a:pPr marL="0" indent="0">
              <a:buNone/>
            </a:pPr>
            <a:r>
              <a:rPr lang="en-US" sz="6600" b="1" dirty="0">
                <a:solidFill>
                  <a:srgbClr val="F53638"/>
                </a:solidFill>
                <a:effectLst>
                  <a:outerShdw blurRad="38100" dist="38100" dir="2700000" algn="tl">
                    <a:srgbClr val="000000">
                      <a:alpha val="43137"/>
                    </a:srgbClr>
                  </a:outerShdw>
                </a:effectLst>
              </a:rPr>
              <a:t>See something, say something</a:t>
            </a:r>
            <a:r>
              <a:rPr lang="en-US" sz="6600" dirty="0">
                <a:solidFill>
                  <a:srgbClr val="F53638"/>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8066883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en notebook">
            <a:extLst>
              <a:ext uri="{FF2B5EF4-FFF2-40B4-BE49-F238E27FC236}">
                <a16:creationId xmlns:a16="http://schemas.microsoft.com/office/drawing/2014/main" id="{D68E5ED3-6224-CD32-8C52-403922E2D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 y="0"/>
            <a:ext cx="12192000" cy="8124824"/>
          </a:xfrm>
          <a:prstGeom prst="rect">
            <a:avLst/>
          </a:prstGeom>
        </p:spPr>
      </p:pic>
      <p:sp>
        <p:nvSpPr>
          <p:cNvPr id="3" name="Content Placeholder 2"/>
          <p:cNvSpPr>
            <a:spLocks noGrp="1"/>
          </p:cNvSpPr>
          <p:nvPr>
            <p:ph idx="1"/>
          </p:nvPr>
        </p:nvSpPr>
        <p:spPr>
          <a:xfrm>
            <a:off x="705394" y="2456960"/>
            <a:ext cx="10648406" cy="1667366"/>
          </a:xfrm>
        </p:spPr>
        <p:txBody>
          <a:bodyPr>
            <a:normAutofit lnSpcReduction="10000"/>
          </a:bodyPr>
          <a:lstStyle/>
          <a:p>
            <a:pPr marL="0" indent="0">
              <a:buNone/>
            </a:pPr>
            <a:r>
              <a:rPr lang="en-US" sz="6000" dirty="0"/>
              <a:t>Thank you for helping to keep our school and community safe!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526" y="235132"/>
            <a:ext cx="10413274" cy="1276896"/>
          </a:xfrm>
          <a:prstGeom prst="rect">
            <a:avLst/>
          </a:prstGeom>
        </p:spPr>
      </p:pic>
      <p:pic>
        <p:nvPicPr>
          <p:cNvPr id="1026" name="Picture 2">
            <a:extLst>
              <a:ext uri="{FF2B5EF4-FFF2-40B4-BE49-F238E27FC236}">
                <a16:creationId xmlns:a16="http://schemas.microsoft.com/office/drawing/2014/main" id="{115BC679-BFE0-5C7F-D12D-220256F79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9375" y="5251268"/>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60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ult working with students">
            <a:extLst>
              <a:ext uri="{FF2B5EF4-FFF2-40B4-BE49-F238E27FC236}">
                <a16:creationId xmlns:a16="http://schemas.microsoft.com/office/drawing/2014/main" id="{C4910B7D-2DE5-2E98-6EAB-BD0A6F1FF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1" y="-1284402"/>
            <a:ext cx="12220281" cy="8146854"/>
          </a:xfrm>
          <a:prstGeom prst="rect">
            <a:avLst/>
          </a:prstGeom>
        </p:spPr>
      </p:pic>
      <p:sp>
        <p:nvSpPr>
          <p:cNvPr id="3" name="Content Placeholder 2"/>
          <p:cNvSpPr>
            <a:spLocks noGrp="1"/>
          </p:cNvSpPr>
          <p:nvPr>
            <p:ph idx="1"/>
          </p:nvPr>
        </p:nvSpPr>
        <p:spPr>
          <a:xfrm>
            <a:off x="4301835" y="5530245"/>
            <a:ext cx="7223415" cy="1327756"/>
          </a:xfrm>
        </p:spPr>
        <p:txBody>
          <a:bodyPr>
            <a:noAutofit/>
          </a:bodyPr>
          <a:lstStyle/>
          <a:p>
            <a:pPr marL="0" indent="0">
              <a:buNone/>
            </a:pPr>
            <a:r>
              <a:rPr lang="en-US" sz="4400" dirty="0"/>
              <a:t>allows students to report tips to police and school leaders.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1" y="5521386"/>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udents running into school">
            <a:extLst>
              <a:ext uri="{FF2B5EF4-FFF2-40B4-BE49-F238E27FC236}">
                <a16:creationId xmlns:a16="http://schemas.microsoft.com/office/drawing/2014/main" id="{52BC1BF3-06A4-65DA-8C06-44545013A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8625"/>
            <a:ext cx="12192000" cy="8128000"/>
          </a:xfrm>
          <a:prstGeom prst="rect">
            <a:avLst/>
          </a:prstGeom>
        </p:spPr>
      </p:pic>
      <p:sp>
        <p:nvSpPr>
          <p:cNvPr id="3" name="Content Placeholder 2"/>
          <p:cNvSpPr>
            <a:spLocks noGrp="1"/>
          </p:cNvSpPr>
          <p:nvPr>
            <p:ph idx="1"/>
          </p:nvPr>
        </p:nvSpPr>
        <p:spPr>
          <a:xfrm>
            <a:off x="3648076" y="0"/>
            <a:ext cx="8229698" cy="807991"/>
          </a:xfrm>
        </p:spPr>
        <p:txBody>
          <a:bodyPr>
            <a:normAutofit/>
          </a:bodyPr>
          <a:lstStyle/>
          <a:p>
            <a:pPr marL="0" indent="0">
              <a:buNone/>
            </a:pPr>
            <a:r>
              <a:rPr lang="en-US" sz="4800" b="1" dirty="0">
                <a:solidFill>
                  <a:srgbClr val="F53638"/>
                </a:solidFill>
                <a:effectLst>
                  <a:outerShdw blurRad="38100" dist="38100" dir="2700000" algn="tl">
                    <a:srgbClr val="000000">
                      <a:alpha val="43137"/>
                    </a:srgbClr>
                  </a:outerShdw>
                </a:effectLst>
              </a:rPr>
              <a:t>See something, say something</a:t>
            </a:r>
            <a:r>
              <a:rPr lang="en-US" sz="4800" dirty="0">
                <a:solidFill>
                  <a:srgbClr val="F53638"/>
                </a:solidFill>
                <a:effectLst>
                  <a:outerShdw blurRad="38100" dist="38100" dir="2700000" algn="tl">
                    <a:srgbClr val="000000">
                      <a:alpha val="43137"/>
                    </a:srgbClr>
                  </a:outerShdw>
                </a:effectLst>
              </a:rPr>
              <a:t>!  </a:t>
            </a:r>
          </a:p>
        </p:txBody>
      </p:sp>
      <p:sp>
        <p:nvSpPr>
          <p:cNvPr id="9" name="Content Placeholder 2">
            <a:extLst>
              <a:ext uri="{FF2B5EF4-FFF2-40B4-BE49-F238E27FC236}">
                <a16:creationId xmlns:a16="http://schemas.microsoft.com/office/drawing/2014/main" id="{9A53A8F8-D309-6FF2-CB37-0CF62010BF10}"/>
              </a:ext>
            </a:extLst>
          </p:cNvPr>
          <p:cNvSpPr txBox="1">
            <a:spLocks/>
          </p:cNvSpPr>
          <p:nvPr/>
        </p:nvSpPr>
        <p:spPr>
          <a:xfrm>
            <a:off x="200025" y="5530245"/>
            <a:ext cx="11325226" cy="1327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t>If you or someone you know is in a dangerous situation,                                 is a way to get help.</a:t>
            </a:r>
          </a:p>
        </p:txBody>
      </p:sp>
      <p:pic>
        <p:nvPicPr>
          <p:cNvPr id="10" name="Picture 9">
            <a:extLst>
              <a:ext uri="{FF2B5EF4-FFF2-40B4-BE49-F238E27FC236}">
                <a16:creationId xmlns:a16="http://schemas.microsoft.com/office/drawing/2014/main" id="{990723B2-38BF-6363-A99A-99FBC9ED7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793" y="6094124"/>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asketball on a bench">
            <a:extLst>
              <a:ext uri="{FF2B5EF4-FFF2-40B4-BE49-F238E27FC236}">
                <a16:creationId xmlns:a16="http://schemas.microsoft.com/office/drawing/2014/main" id="{B7E17763-02B3-8F10-5A50-3BB0056FA3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268" y="-262653"/>
            <a:ext cx="12286267" cy="8194844"/>
          </a:xfrm>
        </p:spPr>
      </p:pic>
      <p:sp>
        <p:nvSpPr>
          <p:cNvPr id="2" name="Title 1">
            <a:extLst>
              <a:ext uri="{FF2B5EF4-FFF2-40B4-BE49-F238E27FC236}">
                <a16:creationId xmlns:a16="http://schemas.microsoft.com/office/drawing/2014/main" id="{887E481C-4AFE-C0B0-D4A3-D3C3E8FBE2AE}"/>
              </a:ext>
            </a:extLst>
          </p:cNvPr>
          <p:cNvSpPr>
            <a:spLocks noGrp="1"/>
          </p:cNvSpPr>
          <p:nvPr>
            <p:ph type="title"/>
          </p:nvPr>
        </p:nvSpPr>
        <p:spPr/>
        <p:txBody>
          <a:bodyPr/>
          <a:lstStyle/>
          <a:p>
            <a:r>
              <a:rPr lang="en-US" b="1" dirty="0">
                <a:latin typeface="+mn-lt"/>
              </a:rPr>
              <a:t>What are some dangerous situations that should be reported?</a:t>
            </a:r>
          </a:p>
        </p:txBody>
      </p:sp>
      <p:sp>
        <p:nvSpPr>
          <p:cNvPr id="6" name="TextBox 5">
            <a:extLst>
              <a:ext uri="{FF2B5EF4-FFF2-40B4-BE49-F238E27FC236}">
                <a16:creationId xmlns:a16="http://schemas.microsoft.com/office/drawing/2014/main" id="{621A55CD-CE86-5FD9-1BA6-90A853691E9B}"/>
              </a:ext>
            </a:extLst>
          </p:cNvPr>
          <p:cNvSpPr txBox="1"/>
          <p:nvPr/>
        </p:nvSpPr>
        <p:spPr>
          <a:xfrm>
            <a:off x="838200" y="1669602"/>
            <a:ext cx="10096108" cy="2554545"/>
          </a:xfrm>
          <a:prstGeom prst="rect">
            <a:avLst/>
          </a:prstGeom>
          <a:noFill/>
        </p:spPr>
        <p:txBody>
          <a:bodyPr wrap="square" rtlCol="0">
            <a:spAutoFit/>
          </a:bodyPr>
          <a:lstStyle/>
          <a:p>
            <a:pPr marL="285750" indent="-285750">
              <a:buFont typeface="Arial" panose="020B0604020202020204" pitchFamily="34" charset="0"/>
              <a:buChar char="•"/>
            </a:pPr>
            <a:r>
              <a:rPr lang="en-US" sz="4000" dirty="0"/>
              <a:t>A student threatening serious harm to themselves or others</a:t>
            </a:r>
          </a:p>
          <a:p>
            <a:pPr marL="285750" indent="-285750">
              <a:buFont typeface="Arial" panose="020B0604020202020204" pitchFamily="34" charset="0"/>
              <a:buChar char="•"/>
            </a:pPr>
            <a:r>
              <a:rPr lang="en-US" sz="4000" dirty="0"/>
              <a:t>A child that is being hurt by an adult</a:t>
            </a:r>
          </a:p>
          <a:p>
            <a:pPr marL="285750" indent="-285750">
              <a:buFont typeface="Arial" panose="020B0604020202020204" pitchFamily="34" charset="0"/>
              <a:buChar char="•"/>
            </a:pPr>
            <a:r>
              <a:rPr lang="en-US" sz="4000" dirty="0"/>
              <a:t>Someone having dangerous drugs or weapons</a:t>
            </a:r>
          </a:p>
        </p:txBody>
      </p:sp>
      <p:pic>
        <p:nvPicPr>
          <p:cNvPr id="7" name="Picture 6">
            <a:extLst>
              <a:ext uri="{FF2B5EF4-FFF2-40B4-BE49-F238E27FC236}">
                <a16:creationId xmlns:a16="http://schemas.microsoft.com/office/drawing/2014/main" id="{8D7F16C0-8DC3-F0B5-B4D0-8EE936B700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457" y="5745332"/>
            <a:ext cx="4484914" cy="672737"/>
          </a:xfrm>
          <a:prstGeom prst="rect">
            <a:avLst/>
          </a:prstGeom>
        </p:spPr>
      </p:pic>
    </p:spTree>
    <p:extLst>
      <p:ext uri="{BB962C8B-B14F-4D97-AF65-F5344CB8AC3E}">
        <p14:creationId xmlns:p14="http://schemas.microsoft.com/office/powerpoint/2010/main" val="30697559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bstract twist of multi-colored cords">
            <a:extLst>
              <a:ext uri="{FF2B5EF4-FFF2-40B4-BE49-F238E27FC236}">
                <a16:creationId xmlns:a16="http://schemas.microsoft.com/office/drawing/2014/main" id="{B8168784-C274-EB6E-E88B-1079F4A99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2183"/>
            <a:ext cx="12198252" cy="8130183"/>
          </a:xfrm>
          <a:prstGeom prst="rect">
            <a:avLst/>
          </a:prstGeom>
        </p:spPr>
      </p:pic>
      <p:sp>
        <p:nvSpPr>
          <p:cNvPr id="2" name="Title 1"/>
          <p:cNvSpPr>
            <a:spLocks noGrp="1"/>
          </p:cNvSpPr>
          <p:nvPr>
            <p:ph type="title"/>
          </p:nvPr>
        </p:nvSpPr>
        <p:spPr>
          <a:xfrm>
            <a:off x="3977109" y="-137861"/>
            <a:ext cx="8214891" cy="1045030"/>
          </a:xfrm>
        </p:spPr>
        <p:txBody>
          <a:bodyPr>
            <a:normAutofit/>
          </a:bodyPr>
          <a:lstStyle/>
          <a:p>
            <a:pPr algn="ctr"/>
            <a:r>
              <a:rPr lang="en-US" sz="6000" b="1" dirty="0">
                <a:latin typeface="+mn-lt"/>
              </a:rPr>
              <a:t>How Do I Submit A Tip?</a:t>
            </a:r>
          </a:p>
        </p:txBody>
      </p:sp>
      <p:pic>
        <p:nvPicPr>
          <p:cNvPr id="6" name="Picture 5"/>
          <p:cNvPicPr>
            <a:picLocks noChangeAspect="1"/>
          </p:cNvPicPr>
          <p:nvPr/>
        </p:nvPicPr>
        <p:blipFill>
          <a:blip r:embed="rId4"/>
          <a:stretch>
            <a:fillRect/>
          </a:stretch>
        </p:blipFill>
        <p:spPr>
          <a:xfrm>
            <a:off x="1" y="1994515"/>
            <a:ext cx="3990194" cy="4715165"/>
          </a:xfrm>
          <a:prstGeom prst="rect">
            <a:avLst/>
          </a:prstGeom>
        </p:spPr>
      </p:pic>
      <p:sp>
        <p:nvSpPr>
          <p:cNvPr id="4" name="TextBox 3">
            <a:extLst>
              <a:ext uri="{FF2B5EF4-FFF2-40B4-BE49-F238E27FC236}">
                <a16:creationId xmlns:a16="http://schemas.microsoft.com/office/drawing/2014/main" id="{FDF2A438-43D0-D4C7-E01B-B7B5909D7907}"/>
              </a:ext>
            </a:extLst>
          </p:cNvPr>
          <p:cNvSpPr txBox="1"/>
          <p:nvPr/>
        </p:nvSpPr>
        <p:spPr>
          <a:xfrm>
            <a:off x="3977110" y="4855439"/>
            <a:ext cx="7990828" cy="769441"/>
          </a:xfrm>
          <a:prstGeom prst="rect">
            <a:avLst/>
          </a:prstGeom>
          <a:noFill/>
        </p:spPr>
        <p:txBody>
          <a:bodyPr wrap="square" rtlCol="0">
            <a:spAutoFit/>
          </a:bodyPr>
          <a:lstStyle/>
          <a:p>
            <a:r>
              <a:rPr lang="en-US" sz="4400" dirty="0"/>
              <a:t>From any computer go to the link:</a:t>
            </a:r>
          </a:p>
        </p:txBody>
      </p:sp>
      <p:sp>
        <p:nvSpPr>
          <p:cNvPr id="3" name="Content Placeholder 2"/>
          <p:cNvSpPr>
            <a:spLocks noGrp="1"/>
          </p:cNvSpPr>
          <p:nvPr>
            <p:ph idx="1"/>
          </p:nvPr>
        </p:nvSpPr>
        <p:spPr>
          <a:xfrm>
            <a:off x="6096000" y="5578714"/>
            <a:ext cx="5641622" cy="886456"/>
          </a:xfrm>
        </p:spPr>
        <p:txBody>
          <a:bodyPr>
            <a:noAutofit/>
          </a:bodyPr>
          <a:lstStyle/>
          <a:p>
            <a:pPr marL="0" indent="0">
              <a:buNone/>
            </a:pPr>
            <a:r>
              <a:rPr lang="en-US" sz="6000" u="sng" dirty="0"/>
              <a:t>GetFortifyFL.com  </a:t>
            </a: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F8B5F7-4579-9B6B-E621-D340F844BC7B}"/>
              </a:ext>
            </a:extLst>
          </p:cNvPr>
          <p:cNvSpPr/>
          <p:nvPr/>
        </p:nvSpPr>
        <p:spPr>
          <a:xfrm>
            <a:off x="0" y="0"/>
            <a:ext cx="12192000" cy="6858000"/>
          </a:xfrm>
          <a:prstGeom prst="rect">
            <a:avLst/>
          </a:prstGeom>
          <a:solidFill>
            <a:srgbClr val="BAF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5345" y="1730925"/>
            <a:ext cx="5134716" cy="4446037"/>
          </a:xfrm>
        </p:spPr>
        <p:txBody>
          <a:bodyPr>
            <a:normAutofit/>
          </a:bodyPr>
          <a:lstStyle/>
          <a:p>
            <a:pPr marL="0" indent="0">
              <a:buNone/>
            </a:pPr>
            <a:r>
              <a:rPr lang="en-US" sz="5400" dirty="0"/>
              <a:t>Go to </a:t>
            </a:r>
            <a:r>
              <a:rPr lang="en-US" sz="5400" u="sng" dirty="0"/>
              <a:t>GetFortifyFL.com  </a:t>
            </a:r>
            <a:r>
              <a:rPr lang="en-US" sz="5400" dirty="0"/>
              <a:t>and Click “Submit a Tip Online”</a:t>
            </a:r>
          </a:p>
        </p:txBody>
      </p:sp>
      <p:pic>
        <p:nvPicPr>
          <p:cNvPr id="5" name="Picture 4">
            <a:extLst>
              <a:ext uri="{FF2B5EF4-FFF2-40B4-BE49-F238E27FC236}">
                <a16:creationId xmlns:a16="http://schemas.microsoft.com/office/drawing/2014/main" id="{7ECEC69A-6AF9-7494-565E-E05CC7A3679F}"/>
              </a:ext>
            </a:extLst>
          </p:cNvPr>
          <p:cNvPicPr>
            <a:picLocks noChangeAspect="1"/>
          </p:cNvPicPr>
          <p:nvPr/>
        </p:nvPicPr>
        <p:blipFill>
          <a:blip r:embed="rId2"/>
          <a:stretch>
            <a:fillRect/>
          </a:stretch>
        </p:blipFill>
        <p:spPr>
          <a:xfrm>
            <a:off x="5380061" y="1730925"/>
            <a:ext cx="6220693" cy="3848637"/>
          </a:xfrm>
          <a:prstGeom prst="rect">
            <a:avLst/>
          </a:prstGeom>
        </p:spPr>
      </p:pic>
      <p:sp>
        <p:nvSpPr>
          <p:cNvPr id="7" name="Arrow: Right 6">
            <a:extLst>
              <a:ext uri="{FF2B5EF4-FFF2-40B4-BE49-F238E27FC236}">
                <a16:creationId xmlns:a16="http://schemas.microsoft.com/office/drawing/2014/main" id="{1ECF249F-CD1B-B1A1-AF27-6D0FF0D62DC2}"/>
              </a:ext>
            </a:extLst>
          </p:cNvPr>
          <p:cNvSpPr/>
          <p:nvPr/>
        </p:nvSpPr>
        <p:spPr>
          <a:xfrm>
            <a:off x="4251488" y="4710443"/>
            <a:ext cx="1300899" cy="715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6F2AF7C-B649-85D7-227E-8ED327FBAD05}"/>
              </a:ext>
            </a:extLst>
          </p:cNvPr>
          <p:cNvSpPr txBox="1">
            <a:spLocks/>
          </p:cNvSpPr>
          <p:nvPr/>
        </p:nvSpPr>
        <p:spPr>
          <a:xfrm>
            <a:off x="0" y="158523"/>
            <a:ext cx="8214891" cy="10450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atin typeface="+mn-lt"/>
              </a:rPr>
              <a:t>How Do I Submit A Tip?</a:t>
            </a: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2EBDD3-AC8A-00B1-0CC9-3BAAF0614B53}"/>
              </a:ext>
            </a:extLst>
          </p:cNvPr>
          <p:cNvSpPr/>
          <p:nvPr/>
        </p:nvSpPr>
        <p:spPr>
          <a:xfrm>
            <a:off x="0" y="0"/>
            <a:ext cx="12192000" cy="6858000"/>
          </a:xfrm>
          <a:prstGeom prst="rect">
            <a:avLst/>
          </a:prstGeom>
          <a:solidFill>
            <a:srgbClr val="FF9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544A95-17B7-B63E-0E0C-AB5F8AEEDFAF}"/>
              </a:ext>
            </a:extLst>
          </p:cNvPr>
          <p:cNvSpPr>
            <a:spLocks noGrp="1"/>
          </p:cNvSpPr>
          <p:nvPr>
            <p:ph type="title"/>
          </p:nvPr>
        </p:nvSpPr>
        <p:spPr/>
        <p:txBody>
          <a:bodyPr>
            <a:normAutofit/>
          </a:bodyPr>
          <a:lstStyle/>
          <a:p>
            <a:r>
              <a:rPr lang="en-US" sz="6000" dirty="0">
                <a:latin typeface="+mn-lt"/>
              </a:rPr>
              <a:t>FortifyFL is for </a:t>
            </a:r>
            <a:r>
              <a:rPr lang="en-US" sz="6000" u="sng" dirty="0">
                <a:effectLst>
                  <a:outerShdw blurRad="38100" dist="38100" dir="2700000" algn="tl">
                    <a:srgbClr val="000000">
                      <a:alpha val="43137"/>
                    </a:srgbClr>
                  </a:outerShdw>
                </a:effectLst>
                <a:latin typeface="+mn-lt"/>
              </a:rPr>
              <a:t>Serious</a:t>
            </a:r>
            <a:r>
              <a:rPr lang="en-US" sz="6000" dirty="0">
                <a:latin typeface="+mn-lt"/>
              </a:rPr>
              <a:t> Tips Only</a:t>
            </a:r>
          </a:p>
        </p:txBody>
      </p:sp>
      <p:pic>
        <p:nvPicPr>
          <p:cNvPr id="5" name="Picture 4">
            <a:extLst>
              <a:ext uri="{FF2B5EF4-FFF2-40B4-BE49-F238E27FC236}">
                <a16:creationId xmlns:a16="http://schemas.microsoft.com/office/drawing/2014/main" id="{B50EEECB-B023-3428-CAE5-BC36357E15F1}"/>
              </a:ext>
            </a:extLst>
          </p:cNvPr>
          <p:cNvPicPr>
            <a:picLocks noChangeAspect="1"/>
          </p:cNvPicPr>
          <p:nvPr/>
        </p:nvPicPr>
        <p:blipFill>
          <a:blip r:embed="rId3"/>
          <a:stretch>
            <a:fillRect/>
          </a:stretch>
        </p:blipFill>
        <p:spPr>
          <a:xfrm>
            <a:off x="2209257" y="1924109"/>
            <a:ext cx="7773485" cy="2686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27A5810-F6DE-1848-765F-4456F8AA21B7}"/>
              </a:ext>
            </a:extLst>
          </p:cNvPr>
          <p:cNvSpPr txBox="1"/>
          <p:nvPr/>
        </p:nvSpPr>
        <p:spPr>
          <a:xfrm>
            <a:off x="970961" y="5005633"/>
            <a:ext cx="9954705" cy="1077218"/>
          </a:xfrm>
          <a:prstGeom prst="rect">
            <a:avLst/>
          </a:prstGeom>
          <a:noFill/>
        </p:spPr>
        <p:txBody>
          <a:bodyPr wrap="square" rtlCol="0">
            <a:spAutoFit/>
          </a:bodyPr>
          <a:lstStyle/>
          <a:p>
            <a:r>
              <a:rPr lang="en-US" sz="3200" dirty="0"/>
              <a:t>If anyone uses FortifyFL to send a fake tip, the police will investigate. Fake tips could lead to serious consequences.</a:t>
            </a:r>
          </a:p>
        </p:txBody>
      </p:sp>
    </p:spTree>
    <p:extLst>
      <p:ext uri="{BB962C8B-B14F-4D97-AF65-F5344CB8AC3E}">
        <p14:creationId xmlns:p14="http://schemas.microsoft.com/office/powerpoint/2010/main" val="256488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C970E4-7E70-20C4-E7ED-5724A5AC13EB}"/>
              </a:ext>
            </a:extLst>
          </p:cNvPr>
          <p:cNvSpPr/>
          <p:nvPr/>
        </p:nvSpPr>
        <p:spPr>
          <a:xfrm>
            <a:off x="0" y="0"/>
            <a:ext cx="12192000" cy="6858000"/>
          </a:xfrm>
          <a:prstGeom prst="rect">
            <a:avLst/>
          </a:prstGeom>
          <a:solidFill>
            <a:srgbClr val="F4F4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74761"/>
            <a:ext cx="10515600" cy="953588"/>
          </a:xfrm>
        </p:spPr>
        <p:txBody>
          <a:bodyPr>
            <a:normAutofit/>
          </a:bodyPr>
          <a:lstStyle/>
          <a:p>
            <a:pPr algn="ctr"/>
            <a:r>
              <a:rPr lang="en-US" sz="6000" b="1" dirty="0">
                <a:latin typeface="+mn-lt"/>
              </a:rPr>
              <a:t>How Do I Submit A Tip?</a:t>
            </a:r>
          </a:p>
        </p:txBody>
      </p:sp>
      <p:sp>
        <p:nvSpPr>
          <p:cNvPr id="3" name="Content Placeholder 2"/>
          <p:cNvSpPr>
            <a:spLocks noGrp="1"/>
          </p:cNvSpPr>
          <p:nvPr>
            <p:ph idx="1"/>
          </p:nvPr>
        </p:nvSpPr>
        <p:spPr>
          <a:xfrm>
            <a:off x="1793379" y="3186260"/>
            <a:ext cx="3252653" cy="3210479"/>
          </a:xfrm>
        </p:spPr>
        <p:txBody>
          <a:bodyPr>
            <a:normAutofit lnSpcReduction="10000"/>
          </a:bodyPr>
          <a:lstStyle/>
          <a:p>
            <a:pPr marL="0" indent="0">
              <a:buNone/>
            </a:pPr>
            <a:r>
              <a:rPr lang="en-US" sz="6000" b="1" dirty="0"/>
              <a:t>Step 1</a:t>
            </a:r>
            <a:r>
              <a:rPr lang="en-US" sz="6000" dirty="0"/>
              <a:t>:  Select Your School</a:t>
            </a:r>
          </a:p>
        </p:txBody>
      </p:sp>
      <p:sp>
        <p:nvSpPr>
          <p:cNvPr id="5" name="Right Arrow 4"/>
          <p:cNvSpPr/>
          <p:nvPr/>
        </p:nvSpPr>
        <p:spPr>
          <a:xfrm>
            <a:off x="1793381" y="2310280"/>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88A361F-14AA-AF0F-C34A-A61B02DECD35}"/>
              </a:ext>
            </a:extLst>
          </p:cNvPr>
          <p:cNvPicPr>
            <a:picLocks noChangeAspect="1"/>
          </p:cNvPicPr>
          <p:nvPr/>
        </p:nvPicPr>
        <p:blipFill>
          <a:blip r:embed="rId3"/>
          <a:stretch>
            <a:fillRect/>
          </a:stretch>
        </p:blipFill>
        <p:spPr>
          <a:xfrm>
            <a:off x="5307291" y="1689591"/>
            <a:ext cx="6260747" cy="4104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7F72F6-6AAF-3500-B2F2-5B13B6B27D66}"/>
              </a:ext>
            </a:extLst>
          </p:cNvPr>
          <p:cNvSpPr/>
          <p:nvPr/>
        </p:nvSpPr>
        <p:spPr>
          <a:xfrm>
            <a:off x="0" y="0"/>
            <a:ext cx="12192000" cy="6858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09007"/>
            <a:ext cx="10515600" cy="935581"/>
          </a:xfrm>
        </p:spPr>
        <p:txBody>
          <a:bodyPr>
            <a:normAutofit/>
          </a:bodyPr>
          <a:lstStyle/>
          <a:p>
            <a:pPr algn="ctr"/>
            <a:r>
              <a:rPr lang="en-US" sz="6000" b="1" dirty="0">
                <a:latin typeface="+mn-lt"/>
              </a:rPr>
              <a:t>How Do I Submit A Tip?</a:t>
            </a:r>
          </a:p>
        </p:txBody>
      </p:sp>
      <p:sp>
        <p:nvSpPr>
          <p:cNvPr id="3" name="Content Placeholder 2"/>
          <p:cNvSpPr>
            <a:spLocks noGrp="1"/>
          </p:cNvSpPr>
          <p:nvPr>
            <p:ph idx="1"/>
          </p:nvPr>
        </p:nvSpPr>
        <p:spPr>
          <a:xfrm>
            <a:off x="1508289" y="3158914"/>
            <a:ext cx="3186259" cy="2629405"/>
          </a:xfrm>
        </p:spPr>
        <p:txBody>
          <a:bodyPr>
            <a:normAutofit/>
          </a:bodyPr>
          <a:lstStyle/>
          <a:p>
            <a:pPr marL="0" indent="0">
              <a:buNone/>
            </a:pPr>
            <a:r>
              <a:rPr lang="en-US" sz="6000" b="1" dirty="0"/>
              <a:t>Step 2</a:t>
            </a:r>
            <a:r>
              <a:rPr lang="en-US" sz="6000" dirty="0"/>
              <a:t>:  Provide Your Tip</a:t>
            </a:r>
          </a:p>
        </p:txBody>
      </p:sp>
      <p:sp>
        <p:nvSpPr>
          <p:cNvPr id="6" name="Right Arrow 5"/>
          <p:cNvSpPr/>
          <p:nvPr/>
        </p:nvSpPr>
        <p:spPr>
          <a:xfrm>
            <a:off x="1508289" y="213842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773D050-C28F-AD1A-2A90-F940568BF771}"/>
              </a:ext>
            </a:extLst>
          </p:cNvPr>
          <p:cNvPicPr>
            <a:picLocks noChangeAspect="1"/>
          </p:cNvPicPr>
          <p:nvPr/>
        </p:nvPicPr>
        <p:blipFill>
          <a:blip r:embed="rId3"/>
          <a:stretch>
            <a:fillRect/>
          </a:stretch>
        </p:blipFill>
        <p:spPr>
          <a:xfrm>
            <a:off x="4973901" y="1487691"/>
            <a:ext cx="6731074" cy="4300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1511</TotalTime>
  <Words>1015</Words>
  <Application>Microsoft Office PowerPoint</Application>
  <PresentationFormat>Widescreen</PresentationFormat>
  <Paragraphs>112</Paragraphs>
  <Slides>18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Google Sans</vt:lpstr>
      <vt:lpstr>Office Theme</vt:lpstr>
      <vt:lpstr>PowerPoint Presentation</vt:lpstr>
      <vt:lpstr>PowerPoint Presentation</vt:lpstr>
      <vt:lpstr>PowerPoint Presentation</vt:lpstr>
      <vt:lpstr>What are some dangerous situations that should be reported?</vt:lpstr>
      <vt:lpstr>How Do I Submit A Tip?</vt:lpstr>
      <vt:lpstr>PowerPoint Presentation</vt:lpstr>
      <vt:lpstr>FortifyFL is for Serious Tips Only</vt:lpstr>
      <vt:lpstr>How Do I Submit A Tip?</vt:lpstr>
      <vt:lpstr>How Do I Submit A Tip?</vt:lpstr>
      <vt:lpstr>Good Tip or Bad Tip?</vt:lpstr>
      <vt:lpstr>Tips must have useful information</vt:lpstr>
      <vt:lpstr>How Do I Submit A Tip?</vt:lpstr>
      <vt:lpstr>Photo or Video</vt:lpstr>
      <vt:lpstr>How Do I Submit A Tip?</vt:lpstr>
      <vt:lpstr>Remember: FortifyFL is only for reporting dangerous situations or suspicious behavior  </vt:lpstr>
      <vt:lpstr>PowerPoint Presentation</vt:lpstr>
      <vt:lpstr>See something, say something!  </vt:lpstr>
      <vt:lpstr>PowerPoint Presentation</vt:lpstr>
    </vt:vector>
  </TitlesOfParts>
  <Company>Hamilton County School Disrtict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Combass</dc:creator>
  <cp:lastModifiedBy>Tiffany Parsons-Buckhalt</cp:lastModifiedBy>
  <cp:revision>43</cp:revision>
  <dcterms:created xsi:type="dcterms:W3CDTF">2018-10-26T02:41:04Z</dcterms:created>
  <dcterms:modified xsi:type="dcterms:W3CDTF">2024-07-18T15:53:32Z</dcterms:modified>
</cp:coreProperties>
</file>