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62" r:id="rId3"/>
    <p:sldId id="258" r:id="rId4"/>
    <p:sldId id="259" r:id="rId5"/>
    <p:sldId id="260" r:id="rId6"/>
    <p:sldId id="261" r:id="rId7"/>
    <p:sldId id="305" r:id="rId8"/>
    <p:sldId id="306" r:id="rId9"/>
    <p:sldId id="270" r:id="rId10"/>
    <p:sldId id="307" r:id="rId11"/>
    <p:sldId id="308" r:id="rId12"/>
    <p:sldId id="281"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EFF8D-3DFC-4632-B38B-03B7D6C3F7E3}" v="13" dt="2023-03-22T16:15:26.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8951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844844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93958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2363375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81142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764DE79-268F-4C1A-8933-263129D2AF90}" type="datetimeFigureOut">
              <a:rPr lang="en-US" smtClean="0"/>
              <a:t>3/22/2023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45536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764DE79-268F-4C1A-8933-263129D2AF90}" type="datetimeFigureOut">
              <a:rPr lang="en-US" smtClean="0"/>
              <a:t>3/22/2023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38290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512931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964754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C764DE79-268F-4C1A-8933-263129D2AF9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31805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2421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39794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547581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C764DE79-268F-4C1A-8933-263129D2AF90}" type="datetimeFigureOut">
              <a:rPr lang="en-US" smtClean="0"/>
              <a:t>3/22/2023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32420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764DE79-268F-4C1A-8933-263129D2AF90}" type="datetimeFigureOut">
              <a:rPr lang="en-US" smtClean="0"/>
              <a:t>3/22/2023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21512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764DE79-268F-4C1A-8933-263129D2AF90}" type="datetimeFigureOut">
              <a:rPr lang="en-US" smtClean="0"/>
              <a:t>3/22/2023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9327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03471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764DE79-268F-4C1A-8933-263129D2AF90}" type="datetimeFigureOut">
              <a:rPr lang="en-US" smtClean="0"/>
              <a:t>3/22/2023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1403832966"/>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en/music-notes-melody-sound-2028528/"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live.myvrspot.com/iframe?v=fNmRmYzA3ODA1MjA2MDM2MTdkNGJhZTcwOGI3YmFmNTQ"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live.myvrspot.com/iframe?v=fZjhmZDY0Yjk2NzI3MDk1OGYwZmE5M2RjOWIzMzQ5Yjk" TargetMode="External"/><Relationship Id="rId2" Type="http://schemas.openxmlformats.org/officeDocument/2006/relationships/hyperlink" Target="https://live.myvrspot.com/iframe?v=fMTk5NDQ3N2VmNzc3MjNiMDQwZjQ2NmYzODIzM2E0OT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ive.myvrspot.com/iframe?v=fNjU4YzA4YjFjYTc2NjU0OWM1N2MwNmUxMTA5ZDVhODA" TargetMode="External"/><Relationship Id="rId2" Type="http://schemas.openxmlformats.org/officeDocument/2006/relationships/hyperlink" Target="https://live.myvrspot.com/iframe?v=fZmRhNWRhYTQ4MGUwOTk3MDA2NmY1NTZmMGNkMTI0ZDU" TargetMode="External"/><Relationship Id="rId1" Type="http://schemas.openxmlformats.org/officeDocument/2006/relationships/slideLayout" Target="../slideLayouts/slideLayout2.xml"/><Relationship Id="rId4" Type="http://schemas.openxmlformats.org/officeDocument/2006/relationships/hyperlink" Target="https://live.myvrspot.com/iframe?v=fZjk0MGFiZjI1NDgyNTZkYzg3NzY2MWI5MzA5NmMzMmU"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live.myvrspot.com/iframe?v=fMTNiMWUxY2NmMDNlM2ZjNTY4ODU5NjRhY2E4Y2QzZGQ"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xhere.com/en/photo/1428401"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iris.peabody.vanderbilt.edu/module/ecbm/cresource/q1/p03/"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bundabergnow.com/2020/03/17/random-acts-of-kindness-amidst-coronavirus-alarm/" TargetMode="External"/><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pngall.com/children-png/download/24533"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s/signo-no-toque-prohibido-tocar-24075/"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music-notes-melody-sound-2028528/"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live.myvrspot.com/iframe?v=fZTZiYzYwOTk5ZTJkMGQ0ZTU1OGVhNmI4YzRhODdjZG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p-51885/?no_redirect" TargetMode="External"/><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3D98A2-2F7B-4026-A302-1ED36E4C0D42}"/>
              </a:ext>
            </a:extLst>
          </p:cNvPr>
          <p:cNvSpPr/>
          <p:nvPr/>
        </p:nvSpPr>
        <p:spPr>
          <a:xfrm>
            <a:off x="6865078" y="647593"/>
            <a:ext cx="4654698" cy="3836918"/>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7200" b="1" i="1" kern="1200" cap="none" spc="0">
                <a:ln w="9525">
                  <a:solidFill>
                    <a:schemeClr val="bg1"/>
                  </a:solidFill>
                  <a:prstDash val="solid"/>
                </a:ln>
                <a:solidFill>
                  <a:srgbClr val="FFFFFF"/>
                </a:solidFill>
                <a:effectLst>
                  <a:outerShdw blurRad="12700" dist="38100" dir="2700000" algn="tl" rotWithShape="0">
                    <a:schemeClr val="accent5">
                      <a:lumMod val="60000"/>
                      <a:lumOff val="40000"/>
                    </a:schemeClr>
                  </a:outerShdw>
                </a:effectLst>
                <a:latin typeface="+mj-lt"/>
                <a:ea typeface="+mj-ea"/>
                <a:cs typeface="+mj-cs"/>
              </a:rPr>
              <a:t>Welcome</a:t>
            </a:r>
            <a:r>
              <a:rPr lang="en-US" sz="7200" b="1" i="1">
                <a:ln w="9525">
                  <a:solidFill>
                    <a:schemeClr val="bg1"/>
                  </a:solidFill>
                  <a:prstDash val="solid"/>
                </a:ln>
                <a:solidFill>
                  <a:srgbClr val="FFFFFF"/>
                </a:solidFill>
                <a:effectLst>
                  <a:outerShdw blurRad="12700" dist="38100" dir="2700000" algn="tl" rotWithShape="0">
                    <a:schemeClr val="accent5">
                      <a:lumMod val="60000"/>
                      <a:lumOff val="40000"/>
                    </a:schemeClr>
                  </a:outerShdw>
                </a:effectLst>
                <a:latin typeface="+mj-lt"/>
                <a:ea typeface="+mj-ea"/>
                <a:cs typeface="+mj-cs"/>
              </a:rPr>
              <a:t> </a:t>
            </a:r>
            <a:endParaRPr lang="en-US" sz="7200" b="1" i="1">
              <a:ln w="9525">
                <a:solidFill>
                  <a:prstClr val="white"/>
                </a:solidFill>
                <a:prstDash val="solid"/>
              </a:ln>
              <a:solidFill>
                <a:srgbClr val="FFFFFF"/>
              </a:solidFill>
              <a:effectLst>
                <a:outerShdw blurRad="12700" dist="38100" dir="2700000" algn="tl" rotWithShape="0">
                  <a:srgbClr val="5B9BD5">
                    <a:lumMod val="60000"/>
                    <a:lumOff val="40000"/>
                  </a:srgbClr>
                </a:outerShdw>
              </a:effectLst>
              <a:latin typeface="+mj-lt"/>
              <a:ea typeface="+mj-ea"/>
              <a:cs typeface="Calibri Light"/>
            </a:endParaRPr>
          </a:p>
          <a:p>
            <a:pPr algn="ctr">
              <a:lnSpc>
                <a:spcPct val="90000"/>
              </a:lnSpc>
              <a:spcBef>
                <a:spcPct val="0"/>
              </a:spcBef>
              <a:spcAft>
                <a:spcPts val="600"/>
              </a:spcAft>
            </a:pPr>
            <a:r>
              <a:rPr lang="en-US" sz="7200" b="1" i="1" kern="1200" cap="none" spc="0">
                <a:ln w="9525">
                  <a:solidFill>
                    <a:schemeClr val="bg1"/>
                  </a:solidFill>
                  <a:prstDash val="solid"/>
                </a:ln>
                <a:solidFill>
                  <a:srgbClr val="FFFFFF"/>
                </a:solidFill>
                <a:effectLst>
                  <a:outerShdw blurRad="12700" dist="38100" dir="2700000" algn="tl" rotWithShape="0">
                    <a:schemeClr val="accent5">
                      <a:lumMod val="60000"/>
                      <a:lumOff val="40000"/>
                    </a:schemeClr>
                  </a:outerShdw>
                </a:effectLst>
                <a:latin typeface="+mj-lt"/>
                <a:ea typeface="+mj-ea"/>
                <a:cs typeface="+mj-cs"/>
              </a:rPr>
              <a:t>To</a:t>
            </a:r>
            <a:endParaRPr lang="en-US" sz="7200" b="1" i="1" kern="1200" cap="none" spc="0">
              <a:ln w="9525">
                <a:solidFill>
                  <a:prstClr val="white"/>
                </a:solidFill>
                <a:prstDash val="solid"/>
              </a:ln>
              <a:solidFill>
                <a:srgbClr val="FFFFFF"/>
              </a:solidFill>
              <a:effectLst>
                <a:outerShdw blurRad="12700" dist="38100" dir="2700000" algn="tl" rotWithShape="0">
                  <a:srgbClr val="5B9BD5">
                    <a:lumMod val="60000"/>
                    <a:lumOff val="40000"/>
                  </a:srgbClr>
                </a:outerShdw>
              </a:effectLst>
              <a:latin typeface="+mj-lt"/>
              <a:ea typeface="+mj-ea"/>
              <a:cs typeface="Calibri Light"/>
            </a:endParaRPr>
          </a:p>
          <a:p>
            <a:pPr algn="ctr">
              <a:lnSpc>
                <a:spcPct val="90000"/>
              </a:lnSpc>
              <a:spcBef>
                <a:spcPct val="0"/>
              </a:spcBef>
              <a:spcAft>
                <a:spcPts val="600"/>
              </a:spcAft>
            </a:pPr>
            <a:r>
              <a:rPr lang="en-US" sz="7200" b="1" i="1" kern="1200">
                <a:ln w="9525">
                  <a:solidFill>
                    <a:schemeClr val="bg1"/>
                  </a:solidFill>
                  <a:prstDash val="solid"/>
                </a:ln>
                <a:solidFill>
                  <a:srgbClr val="FFFFFF"/>
                </a:solidFill>
                <a:effectLst>
                  <a:outerShdw blurRad="12700" dist="38100" dir="2700000" algn="tl" rotWithShape="0">
                    <a:schemeClr val="accent5">
                      <a:lumMod val="60000"/>
                      <a:lumOff val="40000"/>
                    </a:schemeClr>
                  </a:outerShdw>
                </a:effectLst>
                <a:latin typeface="+mj-lt"/>
                <a:ea typeface="+mj-ea"/>
                <a:cs typeface="+mj-cs"/>
              </a:rPr>
              <a:t>MUSIC</a:t>
            </a:r>
            <a:endParaRPr lang="en-US" sz="7200" b="1" i="1" kern="1200" cap="none" spc="0">
              <a:ln w="9525">
                <a:solidFill>
                  <a:prstClr val="white"/>
                </a:solidFill>
                <a:prstDash val="solid"/>
              </a:ln>
              <a:solidFill>
                <a:srgbClr val="FFFFFF"/>
              </a:solidFill>
              <a:effectLst>
                <a:outerShdw blurRad="12700" dist="38100" dir="2700000" algn="tl" rotWithShape="0">
                  <a:srgbClr val="5B9BD5">
                    <a:lumMod val="60000"/>
                    <a:lumOff val="40000"/>
                  </a:srgbClr>
                </a:outerShdw>
              </a:effectLst>
              <a:latin typeface="+mj-lt"/>
              <a:ea typeface="+mj-ea"/>
              <a:cs typeface="Calibri Light"/>
            </a:endParaRPr>
          </a:p>
        </p:txBody>
      </p:sp>
      <p:pic>
        <p:nvPicPr>
          <p:cNvPr id="8" name="Picture 7" descr="A picture containing text, light&#10;&#10;Description automatically generated">
            <a:extLst>
              <a:ext uri="{FF2B5EF4-FFF2-40B4-BE49-F238E27FC236}">
                <a16:creationId xmlns:a16="http://schemas.microsoft.com/office/drawing/2014/main" id="{F98594B5-3766-465F-A821-900A43DC9AC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06747" y="1967356"/>
            <a:ext cx="4252055" cy="2923288"/>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244946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2D2E-A1C9-4822-9629-9112620104FB}"/>
              </a:ext>
            </a:extLst>
          </p:cNvPr>
          <p:cNvSpPr>
            <a:spLocks noGrp="1"/>
          </p:cNvSpPr>
          <p:nvPr>
            <p:ph type="title"/>
          </p:nvPr>
        </p:nvSpPr>
        <p:spPr/>
        <p:txBody>
          <a:bodyPr/>
          <a:lstStyle/>
          <a:p>
            <a:r>
              <a:rPr lang="en-US" dirty="0"/>
              <a:t>PRACTICE RHYTHM &amp; BEAT</a:t>
            </a:r>
            <a:br>
              <a:rPr lang="en-US" dirty="0"/>
            </a:br>
            <a:r>
              <a:rPr lang="en-US" sz="2400" dirty="0"/>
              <a:t>Teacher, pass out “Beat Buddies” from white basket.   Remind students to hold them gently.  Tell them they will bounce their Beat Buddy to the steady beat as they say the words with their mouth.  They can bounce on hand, knee, shoulder, head . . . Any body part, as long as they are not tossing them or touching others. </a:t>
            </a:r>
            <a:endParaRPr lang="en-US" dirty="0"/>
          </a:p>
        </p:txBody>
      </p:sp>
      <p:sp>
        <p:nvSpPr>
          <p:cNvPr id="3" name="Content Placeholder 2">
            <a:extLst>
              <a:ext uri="{FF2B5EF4-FFF2-40B4-BE49-F238E27FC236}">
                <a16:creationId xmlns:a16="http://schemas.microsoft.com/office/drawing/2014/main" id="{B2A15797-907C-4131-AD28-39E005BDF72A}"/>
              </a:ext>
            </a:extLst>
          </p:cNvPr>
          <p:cNvSpPr>
            <a:spLocks noGrp="1"/>
          </p:cNvSpPr>
          <p:nvPr>
            <p:ph idx="1"/>
          </p:nvPr>
        </p:nvSpPr>
        <p:spPr>
          <a:xfrm>
            <a:off x="2501034" y="4499811"/>
            <a:ext cx="8946541" cy="641920"/>
          </a:xfrm>
        </p:spPr>
        <p:txBody>
          <a:bodyPr/>
          <a:lstStyle/>
          <a:p>
            <a:r>
              <a:rPr lang="en-US" sz="2800" dirty="0">
                <a:hlinkClick r:id="rId2"/>
              </a:rPr>
              <a:t>Click Here for Egg-Bunny Rhythms</a:t>
            </a:r>
            <a:endParaRPr lang="en-US" sz="2800"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397924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2D2E-A1C9-4822-9629-9112620104FB}"/>
              </a:ext>
            </a:extLst>
          </p:cNvPr>
          <p:cNvSpPr>
            <a:spLocks noGrp="1"/>
          </p:cNvSpPr>
          <p:nvPr>
            <p:ph type="title"/>
          </p:nvPr>
        </p:nvSpPr>
        <p:spPr>
          <a:xfrm>
            <a:off x="646111" y="452718"/>
            <a:ext cx="9404723" cy="930914"/>
          </a:xfrm>
        </p:spPr>
        <p:txBody>
          <a:bodyPr/>
          <a:lstStyle/>
          <a:p>
            <a:r>
              <a:rPr lang="en-US" dirty="0"/>
              <a:t>MORE SONGS WITH BEAT BUDDIES</a:t>
            </a:r>
            <a:br>
              <a:rPr lang="en-US" dirty="0"/>
            </a:br>
            <a:endParaRPr lang="en-US" dirty="0"/>
          </a:p>
        </p:txBody>
      </p:sp>
      <p:sp>
        <p:nvSpPr>
          <p:cNvPr id="3" name="Content Placeholder 2">
            <a:extLst>
              <a:ext uri="{FF2B5EF4-FFF2-40B4-BE49-F238E27FC236}">
                <a16:creationId xmlns:a16="http://schemas.microsoft.com/office/drawing/2014/main" id="{B2A15797-907C-4131-AD28-39E005BDF72A}"/>
              </a:ext>
            </a:extLst>
          </p:cNvPr>
          <p:cNvSpPr>
            <a:spLocks noGrp="1"/>
          </p:cNvSpPr>
          <p:nvPr>
            <p:ph idx="1"/>
          </p:nvPr>
        </p:nvSpPr>
        <p:spPr>
          <a:xfrm>
            <a:off x="875201" y="1528011"/>
            <a:ext cx="8328957" cy="1034715"/>
          </a:xfrm>
        </p:spPr>
        <p:txBody>
          <a:bodyPr>
            <a:normAutofit fontScale="92500"/>
          </a:bodyPr>
          <a:lstStyle/>
          <a:p>
            <a:pPr marL="0" indent="0">
              <a:buNone/>
            </a:pPr>
            <a:r>
              <a:rPr lang="en-US" sz="2800" dirty="0">
                <a:hlinkClick r:id="rId2"/>
              </a:rPr>
              <a:t>Click here for Little Flea</a:t>
            </a:r>
            <a:r>
              <a:rPr lang="en-US" sz="2800" dirty="0"/>
              <a:t> </a:t>
            </a:r>
            <a:r>
              <a:rPr lang="en-US" sz="2400" dirty="0"/>
              <a:t>(sitting, TWO TIMES, Beat Buddy will crawl up and back down again as students sing)</a:t>
            </a:r>
          </a:p>
          <a:p>
            <a:pPr marL="0" indent="0">
              <a:buNone/>
            </a:pPr>
            <a:endParaRPr lang="en-US" dirty="0"/>
          </a:p>
        </p:txBody>
      </p:sp>
      <p:sp>
        <p:nvSpPr>
          <p:cNvPr id="5" name="TextBox 4">
            <a:extLst>
              <a:ext uri="{FF2B5EF4-FFF2-40B4-BE49-F238E27FC236}">
                <a16:creationId xmlns:a16="http://schemas.microsoft.com/office/drawing/2014/main" id="{7716A207-5C70-97BC-3618-492B498F7DB6}"/>
              </a:ext>
            </a:extLst>
          </p:cNvPr>
          <p:cNvSpPr txBox="1"/>
          <p:nvPr/>
        </p:nvSpPr>
        <p:spPr>
          <a:xfrm>
            <a:off x="875201" y="2971237"/>
            <a:ext cx="7507706" cy="1261884"/>
          </a:xfrm>
          <a:prstGeom prst="rect">
            <a:avLst/>
          </a:prstGeom>
          <a:noFill/>
        </p:spPr>
        <p:txBody>
          <a:bodyPr wrap="square" rtlCol="0">
            <a:spAutoFit/>
          </a:bodyPr>
          <a:lstStyle/>
          <a:p>
            <a:r>
              <a:rPr lang="en-US" sz="2800" dirty="0">
                <a:hlinkClick r:id="rId3"/>
              </a:rPr>
              <a:t>Click here for Here You Are</a:t>
            </a:r>
            <a:r>
              <a:rPr lang="en-US" sz="2800" dirty="0"/>
              <a:t> </a:t>
            </a:r>
            <a:r>
              <a:rPr lang="en-US" sz="2400" dirty="0"/>
              <a:t>(standing, turn to a neighbor and switch beat buddies each time you sing “Here You Are”.</a:t>
            </a:r>
            <a:endParaRPr lang="en-US" sz="2800" dirty="0"/>
          </a:p>
        </p:txBody>
      </p:sp>
      <p:sp>
        <p:nvSpPr>
          <p:cNvPr id="6" name="TextBox 5">
            <a:extLst>
              <a:ext uri="{FF2B5EF4-FFF2-40B4-BE49-F238E27FC236}">
                <a16:creationId xmlns:a16="http://schemas.microsoft.com/office/drawing/2014/main" id="{775C634A-C3BB-5A25-8B86-47F2AC5CE66C}"/>
              </a:ext>
            </a:extLst>
          </p:cNvPr>
          <p:cNvSpPr txBox="1"/>
          <p:nvPr/>
        </p:nvSpPr>
        <p:spPr>
          <a:xfrm>
            <a:off x="4078706" y="5498431"/>
            <a:ext cx="7615989" cy="954107"/>
          </a:xfrm>
          <a:prstGeom prst="rect">
            <a:avLst/>
          </a:prstGeom>
          <a:noFill/>
        </p:spPr>
        <p:txBody>
          <a:bodyPr wrap="square" rtlCol="0">
            <a:spAutoFit/>
          </a:bodyPr>
          <a:lstStyle/>
          <a:p>
            <a:r>
              <a:rPr lang="en-US" sz="2800" b="1" dirty="0"/>
              <a:t>Pick up Beat Buddies while students sit </a:t>
            </a:r>
            <a:r>
              <a:rPr lang="en-US" sz="2800" b="1" dirty="0" err="1"/>
              <a:t>criss</a:t>
            </a:r>
            <a:r>
              <a:rPr lang="en-US" sz="2800" b="1" dirty="0"/>
              <a:t> cross applesauce hands in your lap.</a:t>
            </a:r>
            <a:endParaRPr lang="en-US" b="1" dirty="0"/>
          </a:p>
        </p:txBody>
      </p:sp>
    </p:spTree>
    <p:extLst>
      <p:ext uri="{BB962C8B-B14F-4D97-AF65-F5344CB8AC3E}">
        <p14:creationId xmlns:p14="http://schemas.microsoft.com/office/powerpoint/2010/main" val="1004124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2D2E-A1C9-4822-9629-9112620104FB}"/>
              </a:ext>
            </a:extLst>
          </p:cNvPr>
          <p:cNvSpPr>
            <a:spLocks noGrp="1"/>
          </p:cNvSpPr>
          <p:nvPr>
            <p:ph type="title"/>
          </p:nvPr>
        </p:nvSpPr>
        <p:spPr/>
        <p:txBody>
          <a:bodyPr/>
          <a:lstStyle/>
          <a:p>
            <a:r>
              <a:rPr lang="en-US" dirty="0"/>
              <a:t>LET’S SING!</a:t>
            </a:r>
          </a:p>
        </p:txBody>
      </p:sp>
      <p:sp>
        <p:nvSpPr>
          <p:cNvPr id="3" name="Content Placeholder 2">
            <a:extLst>
              <a:ext uri="{FF2B5EF4-FFF2-40B4-BE49-F238E27FC236}">
                <a16:creationId xmlns:a16="http://schemas.microsoft.com/office/drawing/2014/main" id="{B2A15797-907C-4131-AD28-39E005BDF72A}"/>
              </a:ext>
            </a:extLst>
          </p:cNvPr>
          <p:cNvSpPr>
            <a:spLocks noGrp="1"/>
          </p:cNvSpPr>
          <p:nvPr>
            <p:ph idx="1"/>
          </p:nvPr>
        </p:nvSpPr>
        <p:spPr>
          <a:xfrm>
            <a:off x="1104293" y="3256077"/>
            <a:ext cx="8946541" cy="918882"/>
          </a:xfrm>
        </p:spPr>
        <p:txBody>
          <a:bodyPr/>
          <a:lstStyle/>
          <a:p>
            <a:r>
              <a:rPr lang="en-US" sz="2800" dirty="0">
                <a:hlinkClick r:id="rId2"/>
              </a:rPr>
              <a:t>Sing About Martin</a:t>
            </a:r>
            <a:r>
              <a:rPr lang="en-US" sz="2800" dirty="0"/>
              <a:t> </a:t>
            </a:r>
            <a:r>
              <a:rPr lang="en-US" sz="2400" dirty="0"/>
              <a:t>(standing, call &amp; response song)</a:t>
            </a:r>
          </a:p>
          <a:p>
            <a:endParaRPr lang="en-US" sz="2400" dirty="0"/>
          </a:p>
          <a:p>
            <a:endParaRPr lang="en-US" dirty="0"/>
          </a:p>
          <a:p>
            <a:endParaRPr lang="en-US" dirty="0"/>
          </a:p>
          <a:p>
            <a:pPr marL="0" indent="0">
              <a:buNone/>
            </a:pPr>
            <a:endParaRPr lang="en-US" dirty="0"/>
          </a:p>
        </p:txBody>
      </p:sp>
      <p:sp>
        <p:nvSpPr>
          <p:cNvPr id="4" name="TextBox 3">
            <a:extLst>
              <a:ext uri="{FF2B5EF4-FFF2-40B4-BE49-F238E27FC236}">
                <a16:creationId xmlns:a16="http://schemas.microsoft.com/office/drawing/2014/main" id="{7129FE5A-C154-5F63-DBE1-D53F3C0CC1C9}"/>
              </a:ext>
            </a:extLst>
          </p:cNvPr>
          <p:cNvSpPr txBox="1"/>
          <p:nvPr/>
        </p:nvSpPr>
        <p:spPr>
          <a:xfrm>
            <a:off x="1263316" y="1853248"/>
            <a:ext cx="8530389" cy="892552"/>
          </a:xfrm>
          <a:prstGeom prst="rect">
            <a:avLst/>
          </a:prstGeom>
          <a:noFill/>
        </p:spPr>
        <p:txBody>
          <a:bodyPr wrap="square" rtlCol="0">
            <a:spAutoFit/>
          </a:bodyPr>
          <a:lstStyle/>
          <a:p>
            <a:r>
              <a:rPr lang="es-ES" sz="2800" dirty="0" err="1">
                <a:hlinkClick r:id="rId3"/>
              </a:rPr>
              <a:t>Click</a:t>
            </a:r>
            <a:r>
              <a:rPr lang="es-ES" sz="2800" dirty="0">
                <a:hlinkClick r:id="rId3"/>
              </a:rPr>
              <a:t> </a:t>
            </a:r>
            <a:r>
              <a:rPr lang="es-ES" sz="2800" dirty="0" err="1">
                <a:hlinkClick r:id="rId3"/>
              </a:rPr>
              <a:t>here</a:t>
            </a:r>
            <a:r>
              <a:rPr lang="es-ES" sz="2800" dirty="0">
                <a:hlinkClick r:id="rId3"/>
              </a:rPr>
              <a:t> </a:t>
            </a:r>
            <a:r>
              <a:rPr lang="es-ES" sz="2800" dirty="0" err="1">
                <a:hlinkClick r:id="rId3"/>
              </a:rPr>
              <a:t>for</a:t>
            </a:r>
            <a:r>
              <a:rPr lang="es-ES" sz="2800" dirty="0">
                <a:hlinkClick r:id="rId3"/>
              </a:rPr>
              <a:t> Mi Cuerpo</a:t>
            </a:r>
            <a:r>
              <a:rPr lang="es-ES" sz="2800" dirty="0"/>
              <a:t> </a:t>
            </a:r>
            <a:r>
              <a:rPr lang="es-ES" sz="2400" dirty="0"/>
              <a:t>(standing, </a:t>
            </a:r>
            <a:r>
              <a:rPr lang="es-ES" sz="2400" dirty="0" err="1"/>
              <a:t>sing</a:t>
            </a:r>
            <a:r>
              <a:rPr lang="es-ES" sz="2400" dirty="0"/>
              <a:t> &amp; dance in </a:t>
            </a:r>
            <a:r>
              <a:rPr lang="es-ES" sz="2400" dirty="0" err="1"/>
              <a:t>your</a:t>
            </a:r>
            <a:r>
              <a:rPr lang="es-ES" sz="2400" dirty="0"/>
              <a:t> </a:t>
            </a:r>
            <a:r>
              <a:rPr lang="es-ES" sz="2400" dirty="0" err="1"/>
              <a:t>space</a:t>
            </a:r>
            <a:r>
              <a:rPr lang="es-ES" sz="2400" dirty="0"/>
              <a:t>)</a:t>
            </a:r>
            <a:endParaRPr lang="en-US" sz="2800" dirty="0"/>
          </a:p>
        </p:txBody>
      </p:sp>
      <p:sp>
        <p:nvSpPr>
          <p:cNvPr id="6" name="TextBox 5">
            <a:extLst>
              <a:ext uri="{FF2B5EF4-FFF2-40B4-BE49-F238E27FC236}">
                <a16:creationId xmlns:a16="http://schemas.microsoft.com/office/drawing/2014/main" id="{1C7A7791-5CD8-4212-76C1-235EB26B01D6}"/>
              </a:ext>
            </a:extLst>
          </p:cNvPr>
          <p:cNvSpPr txBox="1"/>
          <p:nvPr/>
        </p:nvSpPr>
        <p:spPr>
          <a:xfrm>
            <a:off x="1443789" y="4487779"/>
            <a:ext cx="7880685" cy="892552"/>
          </a:xfrm>
          <a:prstGeom prst="rect">
            <a:avLst/>
          </a:prstGeom>
          <a:noFill/>
        </p:spPr>
        <p:txBody>
          <a:bodyPr wrap="square" rtlCol="0">
            <a:spAutoFit/>
          </a:bodyPr>
          <a:lstStyle/>
          <a:p>
            <a:r>
              <a:rPr lang="en-US" sz="2800" dirty="0">
                <a:hlinkClick r:id="rId4"/>
              </a:rPr>
              <a:t>Click here for Teach Me How to Read</a:t>
            </a:r>
            <a:r>
              <a:rPr lang="en-US" sz="2800" dirty="0"/>
              <a:t> </a:t>
            </a:r>
            <a:r>
              <a:rPr lang="en-US" sz="2400" dirty="0"/>
              <a:t>(sing &amp; dance in your space)</a:t>
            </a:r>
          </a:p>
        </p:txBody>
      </p:sp>
    </p:spTree>
    <p:extLst>
      <p:ext uri="{BB962C8B-B14F-4D97-AF65-F5344CB8AC3E}">
        <p14:creationId xmlns:p14="http://schemas.microsoft.com/office/powerpoint/2010/main" val="1615768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C98AA-0F87-4682-97E4-AA5AE7F4ECCE}"/>
              </a:ext>
            </a:extLst>
          </p:cNvPr>
          <p:cNvSpPr>
            <a:spLocks noGrp="1"/>
          </p:cNvSpPr>
          <p:nvPr>
            <p:ph type="title"/>
          </p:nvPr>
        </p:nvSpPr>
        <p:spPr/>
        <p:txBody>
          <a:bodyPr/>
          <a:lstStyle/>
          <a:p>
            <a:r>
              <a:rPr lang="en-US" dirty="0"/>
              <a:t>Calm Down Time</a:t>
            </a:r>
            <a:br>
              <a:rPr lang="en-US" dirty="0"/>
            </a:br>
            <a:endParaRPr lang="en-US" dirty="0"/>
          </a:p>
        </p:txBody>
      </p:sp>
      <p:sp>
        <p:nvSpPr>
          <p:cNvPr id="4" name="Content Placeholder 2">
            <a:extLst>
              <a:ext uri="{FF2B5EF4-FFF2-40B4-BE49-F238E27FC236}">
                <a16:creationId xmlns:a16="http://schemas.microsoft.com/office/drawing/2014/main" id="{C6CB173C-9D1C-4E10-9D6E-B2B303CECB07}"/>
              </a:ext>
            </a:extLst>
          </p:cNvPr>
          <p:cNvSpPr>
            <a:spLocks noGrp="1"/>
          </p:cNvSpPr>
          <p:nvPr/>
        </p:nvSpPr>
        <p:spPr>
          <a:xfrm>
            <a:off x="2833646" y="2832883"/>
            <a:ext cx="6657056" cy="54590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800" dirty="0">
                <a:hlinkClick r:id="rId2"/>
              </a:rPr>
              <a:t>Click here for RELAXING MUSIC</a:t>
            </a:r>
            <a:endParaRPr lang="en-US" sz="2800" dirty="0"/>
          </a:p>
          <a:p>
            <a:pPr marL="0" indent="0">
              <a:buNone/>
            </a:pPr>
            <a:endParaRPr lang="en-US" sz="2800" dirty="0"/>
          </a:p>
          <a:p>
            <a:pPr marL="0" indent="0">
              <a:buNone/>
            </a:pPr>
            <a:endParaRPr lang="en-US" dirty="0"/>
          </a:p>
        </p:txBody>
      </p:sp>
      <p:sp>
        <p:nvSpPr>
          <p:cNvPr id="5" name="TextBox 14">
            <a:extLst>
              <a:ext uri="{FF2B5EF4-FFF2-40B4-BE49-F238E27FC236}">
                <a16:creationId xmlns:a16="http://schemas.microsoft.com/office/drawing/2014/main" id="{B83669EC-FAC8-674E-FA4E-3B2CA12C3A0C}"/>
              </a:ext>
            </a:extLst>
          </p:cNvPr>
          <p:cNvSpPr txBox="1"/>
          <p:nvPr/>
        </p:nvSpPr>
        <p:spPr>
          <a:xfrm>
            <a:off x="2701299" y="3378786"/>
            <a:ext cx="5694530"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Students sit quietly in their place and listen as teacher reads: WE WILL ROCK OUR CLASSMATES.</a:t>
            </a:r>
          </a:p>
        </p:txBody>
      </p:sp>
    </p:spTree>
    <p:extLst>
      <p:ext uri="{BB962C8B-B14F-4D97-AF65-F5344CB8AC3E}">
        <p14:creationId xmlns:p14="http://schemas.microsoft.com/office/powerpoint/2010/main" val="944722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Goodbye In Different Languages Word Cloud Stock Illustration - Download  Image Now - Goodbye - Single Word, Language, Word Cloud - iStock">
            <a:extLst>
              <a:ext uri="{FF2B5EF4-FFF2-40B4-BE49-F238E27FC236}">
                <a16:creationId xmlns:a16="http://schemas.microsoft.com/office/drawing/2014/main" id="{1B90C0B9-E0D1-4F42-B0DA-D9A4279311C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60534" y="1050096"/>
            <a:ext cx="9437182" cy="54971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13 Waving Goodbye Illustrations &amp; Clip Art - iStock">
            <a:extLst>
              <a:ext uri="{FF2B5EF4-FFF2-40B4-BE49-F238E27FC236}">
                <a16:creationId xmlns:a16="http://schemas.microsoft.com/office/drawing/2014/main" id="{1076D412-6803-41E0-BE52-ED047934A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0092" y="58640"/>
            <a:ext cx="459105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811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03621-1F98-46F8-AC85-4E8B4A5EB3A3}"/>
              </a:ext>
            </a:extLst>
          </p:cNvPr>
          <p:cNvSpPr>
            <a:spLocks noGrp="1"/>
          </p:cNvSpPr>
          <p:nvPr>
            <p:ph type="ctrTitle"/>
          </p:nvPr>
        </p:nvSpPr>
        <p:spPr>
          <a:xfrm>
            <a:off x="6194716" y="739978"/>
            <a:ext cx="5334930" cy="3004145"/>
          </a:xfrm>
        </p:spPr>
        <p:txBody>
          <a:bodyPr>
            <a:normAutofit fontScale="90000"/>
          </a:bodyPr>
          <a:lstStyle/>
          <a:p>
            <a:r>
              <a:rPr lang="en-US" b="1"/>
              <a:t>LISTEN</a:t>
            </a:r>
            <a:br>
              <a:rPr lang="en-US" b="1"/>
            </a:br>
            <a:r>
              <a:rPr lang="en-US" b="1"/>
              <a:t>while others are talking.</a:t>
            </a:r>
          </a:p>
        </p:txBody>
      </p:sp>
      <p:pic>
        <p:nvPicPr>
          <p:cNvPr id="7" name="Picture 6" descr="A young child with his hand on his head&#10;&#10;Description automatically generated with low confidence">
            <a:extLst>
              <a:ext uri="{FF2B5EF4-FFF2-40B4-BE49-F238E27FC236}">
                <a16:creationId xmlns:a16="http://schemas.microsoft.com/office/drawing/2014/main" id="{1CB184B1-43C5-4CC5-9239-432F1DFCFB7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125" r="21375"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421024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87D4F-EFFA-45D1-A256-5594C989D117}"/>
              </a:ext>
            </a:extLst>
          </p:cNvPr>
          <p:cNvSpPr>
            <a:spLocks noGrp="1"/>
          </p:cNvSpPr>
          <p:nvPr>
            <p:ph type="title"/>
          </p:nvPr>
        </p:nvSpPr>
        <p:spPr>
          <a:xfrm>
            <a:off x="6677526" y="820741"/>
            <a:ext cx="5161548" cy="2962431"/>
          </a:xfrm>
        </p:spPr>
        <p:txBody>
          <a:bodyPr vert="horz" lIns="91440" tIns="45720" rIns="91440" bIns="45720" rtlCol="0" anchor="b">
            <a:normAutofit/>
          </a:bodyPr>
          <a:lstStyle/>
          <a:p>
            <a:r>
              <a:rPr lang="en-US" sz="6000" b="1" kern="1200">
                <a:latin typeface="+mj-lt"/>
                <a:ea typeface="+mj-ea"/>
                <a:cs typeface="+mj-cs"/>
              </a:rPr>
              <a:t>FOLLOW DIRECTIONS.</a:t>
            </a:r>
          </a:p>
        </p:txBody>
      </p:sp>
      <p:pic>
        <p:nvPicPr>
          <p:cNvPr id="7" name="Picture 6" descr="A group of children sitting on the ground posing for the camera&#10;&#10;Description automatically generated with medium confidence">
            <a:extLst>
              <a:ext uri="{FF2B5EF4-FFF2-40B4-BE49-F238E27FC236}">
                <a16:creationId xmlns:a16="http://schemas.microsoft.com/office/drawing/2014/main" id="{1849642C-7C31-499E-A9B7-A5AEAE7DF86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0758" y="1327261"/>
            <a:ext cx="5604636" cy="4203477"/>
          </a:xfrm>
          <a:prstGeom prst="rect">
            <a:avLst/>
          </a:prstGeom>
        </p:spPr>
      </p:pic>
    </p:spTree>
    <p:extLst>
      <p:ext uri="{BB962C8B-B14F-4D97-AF65-F5344CB8AC3E}">
        <p14:creationId xmlns:p14="http://schemas.microsoft.com/office/powerpoint/2010/main" val="321898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87D4F-EFFA-45D1-A256-5594C989D117}"/>
              </a:ext>
            </a:extLst>
          </p:cNvPr>
          <p:cNvSpPr>
            <a:spLocks noGrp="1"/>
          </p:cNvSpPr>
          <p:nvPr>
            <p:ph type="title"/>
          </p:nvPr>
        </p:nvSpPr>
        <p:spPr>
          <a:xfrm>
            <a:off x="7871142" y="1467723"/>
            <a:ext cx="3354636" cy="2847413"/>
          </a:xfrm>
        </p:spPr>
        <p:txBody>
          <a:bodyPr vert="horz" lIns="91440" tIns="45720" rIns="91440" bIns="45720" rtlCol="0" anchor="b">
            <a:normAutofit fontScale="90000"/>
          </a:bodyPr>
          <a:lstStyle/>
          <a:p>
            <a:r>
              <a:rPr lang="en-US" sz="6600" b="1" kern="1200">
                <a:latin typeface="+mj-lt"/>
                <a:ea typeface="+mj-ea"/>
                <a:cs typeface="+mj-cs"/>
              </a:rPr>
              <a:t>USE KIND WORDS.</a:t>
            </a:r>
          </a:p>
        </p:txBody>
      </p:sp>
      <p:pic>
        <p:nvPicPr>
          <p:cNvPr id="4" name="Picture 3" descr="A close-up of hands shaking&#10;&#10;Description automatically generated with low confidence">
            <a:extLst>
              <a:ext uri="{FF2B5EF4-FFF2-40B4-BE49-F238E27FC236}">
                <a16:creationId xmlns:a16="http://schemas.microsoft.com/office/drawing/2014/main" id="{C5F07FA8-B804-4B7D-9A26-286E1E4B934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730"/>
          <a:stretch/>
        </p:blipFill>
        <p:spPr>
          <a:xfrm>
            <a:off x="1296558" y="1843931"/>
            <a:ext cx="5604636" cy="3152620"/>
          </a:xfrm>
          <a:prstGeom prst="rect">
            <a:avLst/>
          </a:prstGeom>
        </p:spPr>
      </p:pic>
    </p:spTree>
    <p:extLst>
      <p:ext uri="{BB962C8B-B14F-4D97-AF65-F5344CB8AC3E}">
        <p14:creationId xmlns:p14="http://schemas.microsoft.com/office/powerpoint/2010/main" val="312087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group of children dancing&#10;&#10;Description automatically generated with medium confidence">
            <a:extLst>
              <a:ext uri="{FF2B5EF4-FFF2-40B4-BE49-F238E27FC236}">
                <a16:creationId xmlns:a16="http://schemas.microsoft.com/office/drawing/2014/main" id="{C4D30334-1ED8-4DCC-8E88-A07BD192AD1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1239" y="2290067"/>
            <a:ext cx="3775459" cy="2246397"/>
          </a:xfrm>
          <a:prstGeom prst="rect">
            <a:avLst/>
          </a:prstGeom>
        </p:spPr>
      </p:pic>
      <p:sp>
        <p:nvSpPr>
          <p:cNvPr id="2" name="Title 1">
            <a:extLst>
              <a:ext uri="{FF2B5EF4-FFF2-40B4-BE49-F238E27FC236}">
                <a16:creationId xmlns:a16="http://schemas.microsoft.com/office/drawing/2014/main" id="{61787D4F-EFFA-45D1-A256-5594C989D117}"/>
              </a:ext>
            </a:extLst>
          </p:cNvPr>
          <p:cNvSpPr>
            <a:spLocks noGrp="1"/>
          </p:cNvSpPr>
          <p:nvPr>
            <p:ph type="title"/>
          </p:nvPr>
        </p:nvSpPr>
        <p:spPr>
          <a:xfrm>
            <a:off x="5775961" y="962526"/>
            <a:ext cx="5384800" cy="4102085"/>
          </a:xfrm>
        </p:spPr>
        <p:txBody>
          <a:bodyPr vert="horz" lIns="91440" tIns="45720" rIns="91440" bIns="45720" rtlCol="0" anchor="b">
            <a:normAutofit fontScale="90000"/>
          </a:bodyPr>
          <a:lstStyle/>
          <a:p>
            <a:r>
              <a:rPr lang="en-US" sz="8800" b="1" kern="1200">
                <a:latin typeface="+mj-lt"/>
                <a:ea typeface="+mj-ea"/>
                <a:cs typeface="+mj-cs"/>
              </a:rPr>
              <a:t>STAY </a:t>
            </a:r>
            <a:br>
              <a:rPr lang="en-US" sz="8800" b="1"/>
            </a:br>
            <a:r>
              <a:rPr lang="en-US" sz="8800" b="1" kern="1200">
                <a:latin typeface="+mj-lt"/>
                <a:ea typeface="+mj-ea"/>
                <a:cs typeface="+mj-cs"/>
              </a:rPr>
              <a:t>in your space.</a:t>
            </a:r>
          </a:p>
        </p:txBody>
      </p:sp>
    </p:spTree>
    <p:extLst>
      <p:ext uri="{BB962C8B-B14F-4D97-AF65-F5344CB8AC3E}">
        <p14:creationId xmlns:p14="http://schemas.microsoft.com/office/powerpoint/2010/main" val="1425730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87D4F-EFFA-45D1-A256-5594C989D117}"/>
              </a:ext>
            </a:extLst>
          </p:cNvPr>
          <p:cNvSpPr>
            <a:spLocks noGrp="1"/>
          </p:cNvSpPr>
          <p:nvPr>
            <p:ph type="title"/>
          </p:nvPr>
        </p:nvSpPr>
        <p:spPr>
          <a:xfrm>
            <a:off x="965201" y="1036674"/>
            <a:ext cx="5447631" cy="3514364"/>
          </a:xfrm>
        </p:spPr>
        <p:txBody>
          <a:bodyPr vert="horz" lIns="91440" tIns="45720" rIns="91440" bIns="45720" rtlCol="0" anchor="b">
            <a:noAutofit/>
          </a:bodyPr>
          <a:lstStyle/>
          <a:p>
            <a:pPr algn="r"/>
            <a:r>
              <a:rPr lang="en-US" sz="6600" b="1" kern="1200">
                <a:latin typeface="+mj-lt"/>
                <a:ea typeface="+mj-ea"/>
                <a:cs typeface="+mj-cs"/>
              </a:rPr>
              <a:t>Don’t </a:t>
            </a:r>
            <a:br>
              <a:rPr lang="en-US" sz="6600" b="1"/>
            </a:br>
            <a:r>
              <a:rPr lang="en-US" sz="6600" b="1" kern="1200">
                <a:latin typeface="+mj-lt"/>
                <a:ea typeface="+mj-ea"/>
                <a:cs typeface="+mj-cs"/>
              </a:rPr>
              <a:t>touch the instruments.</a:t>
            </a:r>
            <a:endParaRPr lang="en-US" sz="6600" b="1" kern="1200">
              <a:latin typeface="+mj-lt"/>
              <a:cs typeface="Calibri Light"/>
            </a:endParaRPr>
          </a:p>
        </p:txBody>
      </p:sp>
      <p:pic>
        <p:nvPicPr>
          <p:cNvPr id="4" name="Picture 3" descr="Logo&#10;&#10;Description automatically generated">
            <a:extLst>
              <a:ext uri="{FF2B5EF4-FFF2-40B4-BE49-F238E27FC236}">
                <a16:creationId xmlns:a16="http://schemas.microsoft.com/office/drawing/2014/main" id="{F4D05090-AE11-4CCB-9ABA-85BF9C90D2C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15409" y="1460858"/>
            <a:ext cx="3441535" cy="3441535"/>
          </a:xfrm>
          <a:prstGeom prst="rect">
            <a:avLst/>
          </a:prstGeom>
        </p:spPr>
      </p:pic>
      <p:sp>
        <p:nvSpPr>
          <p:cNvPr id="5" name="Explosion: 14 Points 4">
            <a:extLst>
              <a:ext uri="{FF2B5EF4-FFF2-40B4-BE49-F238E27FC236}">
                <a16:creationId xmlns:a16="http://schemas.microsoft.com/office/drawing/2014/main" id="{703959B0-503F-1B47-77CE-C9B2A67973EB}"/>
              </a:ext>
            </a:extLst>
          </p:cNvPr>
          <p:cNvSpPr/>
          <p:nvPr/>
        </p:nvSpPr>
        <p:spPr>
          <a:xfrm rot="-540000">
            <a:off x="3711336" y="4178599"/>
            <a:ext cx="2817961" cy="1797168"/>
          </a:xfrm>
          <a:prstGeom prst="irregularSeal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Arial Nova"/>
                <a:cs typeface="Calibri"/>
              </a:rPr>
              <a:t>YET!</a:t>
            </a:r>
          </a:p>
        </p:txBody>
      </p:sp>
    </p:spTree>
    <p:extLst>
      <p:ext uri="{BB962C8B-B14F-4D97-AF65-F5344CB8AC3E}">
        <p14:creationId xmlns:p14="http://schemas.microsoft.com/office/powerpoint/2010/main" val="2194544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3D98A2-2F7B-4026-A302-1ED36E4C0D42}"/>
              </a:ext>
            </a:extLst>
          </p:cNvPr>
          <p:cNvSpPr/>
          <p:nvPr/>
        </p:nvSpPr>
        <p:spPr>
          <a:xfrm>
            <a:off x="6096000" y="647593"/>
            <a:ext cx="5423776" cy="388831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7200" b="1" i="1" dirty="0">
                <a:ln w="9525">
                  <a:solidFill>
                    <a:schemeClr val="bg1"/>
                  </a:solidFill>
                  <a:prstDash val="solid"/>
                </a:ln>
                <a:solidFill>
                  <a:srgbClr val="FFFFFF"/>
                </a:solidFill>
                <a:effectLst>
                  <a:outerShdw blurRad="12700" dist="38100" dir="2700000" algn="tl" rotWithShape="0">
                    <a:schemeClr val="accent5">
                      <a:lumMod val="60000"/>
                      <a:lumOff val="40000"/>
                    </a:schemeClr>
                  </a:outerShdw>
                </a:effectLst>
                <a:latin typeface="+mj-lt"/>
                <a:ea typeface="+mj-ea"/>
                <a:cs typeface="+mj-cs"/>
              </a:rPr>
              <a:t>KINDER</a:t>
            </a:r>
            <a:endParaRPr lang="en-US" sz="7200" b="1" i="1" kern="1200" cap="none" spc="0" dirty="0">
              <a:ln w="9525">
                <a:solidFill>
                  <a:schemeClr val="bg1"/>
                </a:solidFill>
                <a:prstDash val="solid"/>
              </a:ln>
              <a:solidFill>
                <a:srgbClr val="FFFFFF"/>
              </a:solidFill>
              <a:effectLst>
                <a:outerShdw blurRad="12700" dist="38100" dir="2700000" algn="tl" rotWithShape="0">
                  <a:schemeClr val="accent5">
                    <a:lumMod val="60000"/>
                    <a:lumOff val="40000"/>
                  </a:schemeClr>
                </a:outerShdw>
              </a:effectLst>
              <a:latin typeface="+mj-lt"/>
              <a:ea typeface="+mj-ea"/>
              <a:cs typeface="+mj-cs"/>
            </a:endParaRPr>
          </a:p>
          <a:p>
            <a:pPr algn="ctr">
              <a:lnSpc>
                <a:spcPct val="90000"/>
              </a:lnSpc>
              <a:spcBef>
                <a:spcPct val="0"/>
              </a:spcBef>
              <a:spcAft>
                <a:spcPts val="600"/>
              </a:spcAft>
            </a:pPr>
            <a:r>
              <a:rPr lang="en-US" sz="7200" b="1" i="1" dirty="0">
                <a:ln w="9525">
                  <a:solidFill>
                    <a:schemeClr val="bg1"/>
                  </a:solidFill>
                  <a:prstDash val="solid"/>
                </a:ln>
                <a:solidFill>
                  <a:srgbClr val="FFFFFF"/>
                </a:solidFill>
                <a:effectLst>
                  <a:outerShdw blurRad="12700" dist="38100" dir="2700000" algn="tl" rotWithShape="0">
                    <a:schemeClr val="accent5">
                      <a:lumMod val="60000"/>
                      <a:lumOff val="40000"/>
                    </a:schemeClr>
                  </a:outerShdw>
                </a:effectLst>
                <a:latin typeface="+mj-lt"/>
                <a:ea typeface="+mj-ea"/>
                <a:cs typeface="+mj-cs"/>
              </a:rPr>
              <a:t>12:25 – 1:10</a:t>
            </a:r>
            <a:endParaRPr lang="en-US" sz="7200" b="1" i="1" kern="1200" cap="none" spc="0" dirty="0">
              <a:ln w="9525">
                <a:solidFill>
                  <a:prstClr val="white"/>
                </a:solidFill>
                <a:prstDash val="solid"/>
              </a:ln>
              <a:solidFill>
                <a:srgbClr val="FFFFFF"/>
              </a:solidFill>
              <a:effectLst>
                <a:outerShdw blurRad="12700" dist="38100" dir="2700000" algn="tl" rotWithShape="0">
                  <a:srgbClr val="5B9BD5">
                    <a:lumMod val="60000"/>
                    <a:lumOff val="40000"/>
                  </a:srgbClr>
                </a:outerShdw>
              </a:effectLst>
              <a:latin typeface="+mj-lt"/>
              <a:ea typeface="+mj-ea"/>
              <a:cs typeface="Calibri Light"/>
            </a:endParaRPr>
          </a:p>
        </p:txBody>
      </p:sp>
      <p:pic>
        <p:nvPicPr>
          <p:cNvPr id="8" name="Picture 7" descr="A picture containing text, light&#10;&#10;Description automatically generated">
            <a:extLst>
              <a:ext uri="{FF2B5EF4-FFF2-40B4-BE49-F238E27FC236}">
                <a16:creationId xmlns:a16="http://schemas.microsoft.com/office/drawing/2014/main" id="{F98594B5-3766-465F-A821-900A43DC9AC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06747" y="1967356"/>
            <a:ext cx="4252055" cy="2923288"/>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2954123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C98AA-0F87-4682-97E4-AA5AE7F4ECCE}"/>
              </a:ext>
            </a:extLst>
          </p:cNvPr>
          <p:cNvSpPr>
            <a:spLocks noGrp="1"/>
          </p:cNvSpPr>
          <p:nvPr>
            <p:ph type="title"/>
          </p:nvPr>
        </p:nvSpPr>
        <p:spPr/>
        <p:txBody>
          <a:bodyPr/>
          <a:lstStyle/>
          <a:p>
            <a:r>
              <a:rPr lang="en-US" b="1" dirty="0"/>
              <a:t>HAPPY SONG</a:t>
            </a:r>
            <a:br>
              <a:rPr lang="en-US" dirty="0"/>
            </a:br>
            <a:r>
              <a:rPr lang="en-US" sz="2000" dirty="0"/>
              <a:t>Students sing and dance in place. Remind them “stay in your space” and “singing voices not screaming voices.”  </a:t>
            </a:r>
            <a:r>
              <a:rPr lang="en-US" sz="2000" u="sng" dirty="0"/>
              <a:t>Stop video after the second song then sit down crisscross applesauce hands In your lap.</a:t>
            </a:r>
            <a:br>
              <a:rPr lang="en-US" u="sng" dirty="0"/>
            </a:br>
            <a:endParaRPr lang="en-US" u="sng" dirty="0"/>
          </a:p>
        </p:txBody>
      </p:sp>
      <p:sp>
        <p:nvSpPr>
          <p:cNvPr id="3" name="Content Placeholder 2">
            <a:extLst>
              <a:ext uri="{FF2B5EF4-FFF2-40B4-BE49-F238E27FC236}">
                <a16:creationId xmlns:a16="http://schemas.microsoft.com/office/drawing/2014/main" id="{C6CB173C-9D1C-4E10-9D6E-B2B303CECB07}"/>
              </a:ext>
            </a:extLst>
          </p:cNvPr>
          <p:cNvSpPr>
            <a:spLocks noGrp="1"/>
          </p:cNvSpPr>
          <p:nvPr>
            <p:ph idx="1"/>
          </p:nvPr>
        </p:nvSpPr>
        <p:spPr>
          <a:xfrm>
            <a:off x="1825208" y="2726686"/>
            <a:ext cx="5802814" cy="702314"/>
          </a:xfrm>
        </p:spPr>
        <p:txBody>
          <a:bodyPr/>
          <a:lstStyle/>
          <a:p>
            <a:pPr marL="0" indent="0">
              <a:buNone/>
            </a:pPr>
            <a:r>
              <a:rPr lang="en-US" sz="2800" dirty="0">
                <a:hlinkClick r:id="rId2"/>
              </a:rPr>
              <a:t>Click here for the HAPPY Song</a:t>
            </a:r>
            <a:endParaRPr lang="en-US" sz="2800" dirty="0"/>
          </a:p>
          <a:p>
            <a:pPr marL="0" indent="0">
              <a:buNone/>
            </a:pPr>
            <a:endParaRPr lang="en-US" dirty="0"/>
          </a:p>
        </p:txBody>
      </p:sp>
    </p:spTree>
    <p:extLst>
      <p:ext uri="{BB962C8B-B14F-4D97-AF65-F5344CB8AC3E}">
        <p14:creationId xmlns:p14="http://schemas.microsoft.com/office/powerpoint/2010/main" val="2007955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AF91DEA-8E0E-4583-BB9B-1B957F45AE72}"/>
              </a:ext>
            </a:extLst>
          </p:cNvPr>
          <p:cNvSpPr>
            <a:spLocks noGrp="1"/>
          </p:cNvSpPr>
          <p:nvPr>
            <p:ph type="subTitle" idx="1"/>
          </p:nvPr>
        </p:nvSpPr>
        <p:spPr>
          <a:xfrm>
            <a:off x="658960" y="3143204"/>
            <a:ext cx="9306145" cy="3108960"/>
          </a:xfrm>
        </p:spPr>
        <p:txBody>
          <a:bodyPr>
            <a:normAutofit/>
          </a:bodyPr>
          <a:lstStyle/>
          <a:p>
            <a:r>
              <a:rPr lang="en-US" sz="3600" b="1" i="1" dirty="0">
                <a:solidFill>
                  <a:schemeClr val="bg1"/>
                </a:solidFill>
              </a:rPr>
              <a:t>Rain on the green grass</a:t>
            </a:r>
          </a:p>
          <a:p>
            <a:r>
              <a:rPr lang="en-US" sz="3600" b="1" i="1" dirty="0">
                <a:solidFill>
                  <a:schemeClr val="bg1"/>
                </a:solidFill>
              </a:rPr>
              <a:t>Rain on the tree.</a:t>
            </a:r>
          </a:p>
          <a:p>
            <a:r>
              <a:rPr lang="en-US" sz="3600" b="1" i="1" dirty="0">
                <a:solidFill>
                  <a:schemeClr val="bg1"/>
                </a:solidFill>
              </a:rPr>
              <a:t>Rain on the house top,</a:t>
            </a:r>
          </a:p>
          <a:p>
            <a:r>
              <a:rPr lang="en-US" sz="3600" b="1" i="1" dirty="0">
                <a:solidFill>
                  <a:schemeClr val="bg1"/>
                </a:solidFill>
              </a:rPr>
              <a:t>But not on me!</a:t>
            </a:r>
          </a:p>
        </p:txBody>
      </p:sp>
      <p:sp>
        <p:nvSpPr>
          <p:cNvPr id="2" name="TextBox 1">
            <a:extLst>
              <a:ext uri="{FF2B5EF4-FFF2-40B4-BE49-F238E27FC236}">
                <a16:creationId xmlns:a16="http://schemas.microsoft.com/office/drawing/2014/main" id="{31EC8C8A-6251-7D90-52B7-B5CE329E2B9E}"/>
              </a:ext>
            </a:extLst>
          </p:cNvPr>
          <p:cNvSpPr txBox="1"/>
          <p:nvPr/>
        </p:nvSpPr>
        <p:spPr>
          <a:xfrm>
            <a:off x="529388" y="449424"/>
            <a:ext cx="9306145" cy="1323439"/>
          </a:xfrm>
          <a:prstGeom prst="rect">
            <a:avLst/>
          </a:prstGeom>
          <a:noFill/>
        </p:spPr>
        <p:txBody>
          <a:bodyPr wrap="square" rtlCol="0">
            <a:spAutoFit/>
          </a:bodyPr>
          <a:lstStyle/>
          <a:p>
            <a:r>
              <a:rPr lang="en-US" sz="2000" b="1" dirty="0"/>
              <a:t>TEACHER count off (not too fast) ONE – TWO – READY – READ.  (You read it rhythmically with them three or four times.  They know the rhyme and hand movements.  Each time you do it, go a little faster then slower and make the last one very </a:t>
            </a:r>
            <a:r>
              <a:rPr lang="en-US" sz="2000" b="1" dirty="0" err="1"/>
              <a:t>very</a:t>
            </a:r>
            <a:r>
              <a:rPr lang="en-US" sz="2000" b="1" dirty="0"/>
              <a:t> slow.)</a:t>
            </a:r>
          </a:p>
        </p:txBody>
      </p:sp>
    </p:spTree>
    <p:extLst>
      <p:ext uri="{BB962C8B-B14F-4D97-AF65-F5344CB8AC3E}">
        <p14:creationId xmlns:p14="http://schemas.microsoft.com/office/powerpoint/2010/main" val="21948601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496</TotalTime>
  <Words>385</Words>
  <Application>Microsoft Office PowerPoint</Application>
  <PresentationFormat>Widescreen</PresentationFormat>
  <Paragraphs>34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Nova</vt:lpstr>
      <vt:lpstr>Century Gothic</vt:lpstr>
      <vt:lpstr>Wingdings 3</vt:lpstr>
      <vt:lpstr>Ion</vt:lpstr>
      <vt:lpstr>PowerPoint Presentation</vt:lpstr>
      <vt:lpstr>LISTEN while others are talking.</vt:lpstr>
      <vt:lpstr>FOLLOW DIRECTIONS.</vt:lpstr>
      <vt:lpstr>USE KIND WORDS.</vt:lpstr>
      <vt:lpstr>STAY  in your space.</vt:lpstr>
      <vt:lpstr>Don’t  touch the instruments.</vt:lpstr>
      <vt:lpstr>PowerPoint Presentation</vt:lpstr>
      <vt:lpstr>HAPPY SONG Students sing and dance in place. Remind them “stay in your space” and “singing voices not screaming voices.”  Stop video after the second song then sit down crisscross applesauce hands In your lap. </vt:lpstr>
      <vt:lpstr>PowerPoint Presentation</vt:lpstr>
      <vt:lpstr>PRACTICE RHYTHM &amp; BEAT Teacher, pass out “Beat Buddies” from white basket.   Remind students to hold them gently.  Tell them they will bounce their Beat Buddy to the steady beat as they say the words with their mouth.  They can bounce on hand, knee, shoulder, head . . . Any body part, as long as they are not tossing them or touching others. </vt:lpstr>
      <vt:lpstr>MORE SONGS WITH BEAT BUDDIES </vt:lpstr>
      <vt:lpstr>LET’S SING!</vt:lpstr>
      <vt:lpstr>Calm Down Time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 Frye</dc:creator>
  <cp:lastModifiedBy>Vicki Frye</cp:lastModifiedBy>
  <cp:revision>4</cp:revision>
  <dcterms:created xsi:type="dcterms:W3CDTF">2022-08-09T14:17:06Z</dcterms:created>
  <dcterms:modified xsi:type="dcterms:W3CDTF">2023-03-22T16:18:15Z</dcterms:modified>
</cp:coreProperties>
</file>