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7ba0a2e4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7ba0a2e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7ba0a2e4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7ba0a2e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7ba0a2e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7ba0a2e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5fa39bd2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5fa39bd2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5fa39bd2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5fa39bd2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5fa39bd2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5fa39bd2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5fa39bd2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5fa39bd2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63ff510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63ff510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7ba0a2e4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7ba0a2e4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63ff510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63ff510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63ff510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63ff510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34525" y="1188925"/>
            <a:ext cx="61806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Marbury Middle School 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Library Media Center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887175" y="2950000"/>
            <a:ext cx="31623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2024-2025</a:t>
            </a:r>
            <a:endParaRPr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400" y="2646325"/>
            <a:ext cx="3086423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383625"/>
            <a:ext cx="4184100" cy="43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marR="127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90"/>
              <a:buNone/>
            </a:pPr>
            <a:r>
              <a:rPr b="1" lang="en" sz="4400">
                <a:latin typeface="Comic Sans MS"/>
                <a:ea typeface="Comic Sans MS"/>
                <a:cs typeface="Comic Sans MS"/>
                <a:sym typeface="Comic Sans MS"/>
              </a:rPr>
              <a:t>Fiction - works of the imagination</a:t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55600" marR="1270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55600" marR="1270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latin typeface="Comic Sans MS"/>
                <a:ea typeface="Comic Sans MS"/>
                <a:cs typeface="Comic Sans MS"/>
                <a:sym typeface="Comic Sans MS"/>
              </a:rPr>
              <a:t> Arranged  alphabetically by author’s last name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550" y="146800"/>
            <a:ext cx="4387799" cy="7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200" y="1055725"/>
            <a:ext cx="4387798" cy="81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400" y="2141813"/>
            <a:ext cx="4184099" cy="1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200" y="3522625"/>
            <a:ext cx="4274150" cy="118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98925" y="369425"/>
            <a:ext cx="4177200" cy="43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omic Sans MS"/>
                <a:ea typeface="Comic Sans MS"/>
                <a:cs typeface="Comic Sans MS"/>
                <a:sym typeface="Comic Sans MS"/>
              </a:rPr>
              <a:t>Biography -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omic Sans MS"/>
                <a:ea typeface="Comic Sans MS"/>
                <a:cs typeface="Comic Sans MS"/>
                <a:sym typeface="Comic Sans MS"/>
              </a:rPr>
              <a:t>written account of person’s life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arranged alphabetically by subject/person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825" y="703499"/>
            <a:ext cx="2664125" cy="39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2600" y="458025"/>
            <a:ext cx="84435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00">
                <a:latin typeface="Comic Sans MS"/>
                <a:ea typeface="Comic Sans MS"/>
                <a:cs typeface="Comic Sans MS"/>
                <a:sym typeface="Comic Sans MS"/>
              </a:rPr>
              <a:t>Additional Library Information:</a:t>
            </a:r>
            <a:endParaRPr sz="3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87900" y="1489825"/>
            <a:ext cx="8368200" cy="3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3058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Section for Book Sets to include Graphic Novels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Check out Library Media Center page at marburymiddle.com for helpful information (books, AVL. links).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In Clever, you can access Destiny Follett to check out online books, and GoGo Library.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Pencils for sale outside library.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Book Fair coming soon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3"/>
              <a:buFont typeface="Comic Sans MS"/>
              <a:buChar char="❏"/>
            </a:pPr>
            <a:r>
              <a:rPr lang="en" sz="1802">
                <a:latin typeface="Comic Sans MS"/>
                <a:ea typeface="Comic Sans MS"/>
                <a:cs typeface="Comic Sans MS"/>
                <a:sym typeface="Comic Sans MS"/>
              </a:rPr>
              <a:t>Autauga County Library Card Application</a:t>
            </a:r>
            <a:endParaRPr sz="1802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80750" y="1250350"/>
            <a:ext cx="8222100" cy="21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Media Specialist: 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Mrs. Dana O’Brian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41000" y="3949975"/>
            <a:ext cx="83619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omic Sans MS"/>
                <a:ea typeface="Comic Sans MS"/>
                <a:cs typeface="Comic Sans MS"/>
                <a:sym typeface="Comic Sans MS"/>
              </a:rPr>
              <a:t>Media Center Hours 8:00 a.m. – 2:00 p.m.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Circulation Guidelines: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83100" y="1489825"/>
            <a:ext cx="8368200" cy="3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00"/>
              </a:spcBef>
              <a:spcAft>
                <a:spcPts val="0"/>
              </a:spcAft>
              <a:buSzPts val="1900"/>
              <a:buFont typeface="Comic Sans MS"/>
              <a:buChar char="●"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Loan Period is 2 weeks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1320800" rtl="0" algn="l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mic Sans MS"/>
              <a:buChar char="●"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Reference are for use in the library only  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1320800" rtl="0" algn="l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mic Sans MS"/>
              <a:buChar char="●"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No more than one book may be checked out at a time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2529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mic Sans MS"/>
              <a:buChar char="●"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If you l</a:t>
            </a: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ose or damage a book - you must pay the cost of replacing the book.  </a:t>
            </a: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Library privileges are revoked until books are returned or replacement cost paid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More Information: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364025"/>
            <a:ext cx="8368200" cy="3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2857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If book is lost or damaged, students must pay the cost  of the book (plus tax if applicable) and $2.00 shipping and processing fee.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2857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Fines due to lost or damaged books are carried over from year to year.  No checkout  will be allowed until fines have been paid from previous  year.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2857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fee for using the printer in the library is .10 per  page and is ONLY for educational purposes.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0" marL="285750" rtl="0" algn="l">
              <a:lnSpc>
                <a:spcPct val="249090"/>
              </a:lnSpc>
              <a:spcBef>
                <a:spcPts val="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No gum, food or drinks in the library!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Library Code of Conduct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20850"/>
            <a:ext cx="83682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marR="12700" rtl="0" algn="l">
              <a:lnSpc>
                <a:spcPct val="116000"/>
              </a:lnSpc>
              <a:spcBef>
                <a:spcPts val="100"/>
              </a:spcBef>
              <a:spcAft>
                <a:spcPts val="0"/>
              </a:spcAft>
              <a:buSzPts val="1440"/>
              <a:buFont typeface="Comic Sans MS"/>
              <a:buChar char="●"/>
            </a:pPr>
            <a:r>
              <a:rPr lang="en" sz="1440">
                <a:latin typeface="Comic Sans MS"/>
                <a:ea typeface="Comic Sans MS"/>
                <a:cs typeface="Comic Sans MS"/>
                <a:sym typeface="Comic Sans MS"/>
              </a:rPr>
              <a:t>Library Books require care.  You are responsible for  the items you check out.  Please return them on time.</a:t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12700" rtl="0" algn="l">
              <a:lnSpc>
                <a:spcPct val="116000"/>
              </a:lnSpc>
              <a:spcBef>
                <a:spcPts val="1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0040" lvl="0" marL="457200" rtl="0" algn="l">
              <a:spcBef>
                <a:spcPts val="500"/>
              </a:spcBef>
              <a:spcAft>
                <a:spcPts val="0"/>
              </a:spcAft>
              <a:buSzPts val="1440"/>
              <a:buFont typeface="Comic Sans MS"/>
              <a:buChar char="●"/>
            </a:pPr>
            <a:r>
              <a:rPr lang="en" sz="1440">
                <a:latin typeface="Comic Sans MS"/>
                <a:ea typeface="Comic Sans MS"/>
                <a:cs typeface="Comic Sans MS"/>
                <a:sym typeface="Comic Sans MS"/>
              </a:rPr>
              <a:t>Everyone deserves your respect.</a:t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0040" lvl="0" marL="457200" rtl="0" algn="l">
              <a:spcBef>
                <a:spcPts val="500"/>
              </a:spcBef>
              <a:spcAft>
                <a:spcPts val="0"/>
              </a:spcAft>
              <a:buSzPts val="1440"/>
              <a:buFont typeface="Comic Sans MS"/>
              <a:buChar char="●"/>
            </a:pPr>
            <a:r>
              <a:rPr lang="en" sz="1440">
                <a:latin typeface="Comic Sans MS"/>
                <a:ea typeface="Comic Sans MS"/>
                <a:cs typeface="Comic Sans MS"/>
                <a:sym typeface="Comic Sans MS"/>
              </a:rPr>
              <a:t>The library is a learning environment.</a:t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0040" lvl="0" marL="457200" rtl="0" algn="l">
              <a:spcBef>
                <a:spcPts val="500"/>
              </a:spcBef>
              <a:spcAft>
                <a:spcPts val="0"/>
              </a:spcAft>
              <a:buSzPts val="1440"/>
              <a:buFont typeface="Comic Sans MS"/>
              <a:buChar char="●"/>
            </a:pPr>
            <a:r>
              <a:rPr lang="en" sz="1440">
                <a:latin typeface="Comic Sans MS"/>
                <a:ea typeface="Comic Sans MS"/>
                <a:cs typeface="Comic Sans MS"/>
                <a:sym typeface="Comic Sans MS"/>
              </a:rPr>
              <a:t>No loud talking, playing, rocking back in chairs, gum, or  food in the library!</a:t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0040" lvl="0" marL="457200" rtl="0" algn="l">
              <a:spcBef>
                <a:spcPts val="500"/>
              </a:spcBef>
              <a:spcAft>
                <a:spcPts val="0"/>
              </a:spcAft>
              <a:buSzPts val="1440"/>
              <a:buFont typeface="Comic Sans MS"/>
              <a:buChar char="●"/>
            </a:pPr>
            <a:r>
              <a:rPr lang="en" sz="1440">
                <a:latin typeface="Comic Sans MS"/>
                <a:ea typeface="Comic Sans MS"/>
                <a:cs typeface="Comic Sans MS"/>
                <a:sym typeface="Comic Sans MS"/>
              </a:rPr>
              <a:t>It is a privilege to check out books NOT a requirement.  In other words, if you can’t behave while visiting the  library, then you will be sent back to class without a book  and your teacher will be notified of the reason </a:t>
            </a:r>
            <a:endParaRPr sz="144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Procedures: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87900" y="1278775"/>
            <a:ext cx="8368200" cy="3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Enter the Library Quietly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Sign the Library Log at the Circulation  Desk if you are checking out a book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Hand all books for check in to the library aide </a:t>
            </a: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 at the circulation desk </a:t>
            </a: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when you enter the  library.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14809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If you are renewing, see a library aide  or myself to renew your book.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If you are checking a book out, get a shelf marker and then quietly  search for a book and when you  are done, bring it to a library aide or myself to check the book out for you.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If you pick up a book and change your mind, bring it to the circulation desk for us to put up.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lnSpc>
                <a:spcPct val="14809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Don’t forget to sign out before leaving  the library!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60">
                <a:latin typeface="Comic Sans MS"/>
                <a:ea typeface="Comic Sans MS"/>
                <a:cs typeface="Comic Sans MS"/>
                <a:sym typeface="Comic Sans MS"/>
              </a:rPr>
              <a:t>Book Care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70500" y="1321400"/>
            <a:ext cx="41490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Don’t eat or drink while reading a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Never cut or tear pages in a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Wash your hands before reading a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Never leave a pencil in a closed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Use a bookmark to keep your place!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Do not turn down the corners of pages in a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689200" y="1321400"/>
            <a:ext cx="42480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Never turn a book on its “face”!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Turn the pages gently from the top right corner!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Keep books safe away from babies and pets!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Protect books from the weather!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Never mark or color in a book!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c Sans MS"/>
              <a:buChar char="❏"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Don’t grab the book from its cover!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150" y="-293600"/>
            <a:ext cx="21907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latin typeface="Comic Sans MS"/>
                <a:ea typeface="Comic Sans MS"/>
                <a:cs typeface="Comic Sans MS"/>
                <a:sym typeface="Comic Sans MS"/>
              </a:rPr>
              <a:t>What is in the </a:t>
            </a:r>
            <a:endParaRPr sz="5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latin typeface="Comic Sans MS"/>
                <a:ea typeface="Comic Sans MS"/>
                <a:cs typeface="Comic Sans MS"/>
                <a:sym typeface="Comic Sans MS"/>
              </a:rPr>
              <a:t>Media Center/Library </a:t>
            </a:r>
            <a:endParaRPr sz="5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>
                <a:latin typeface="Comic Sans MS"/>
                <a:ea typeface="Comic Sans MS"/>
                <a:cs typeface="Comic Sans MS"/>
                <a:sym typeface="Comic Sans MS"/>
              </a:rPr>
              <a:t>and where do I find it?</a:t>
            </a:r>
            <a:endParaRPr sz="5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103725" y="269975"/>
            <a:ext cx="3761100" cy="3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omic Sans MS"/>
                <a:ea typeface="Comic Sans MS"/>
                <a:cs typeface="Comic Sans MS"/>
                <a:sym typeface="Comic Sans MS"/>
              </a:rPr>
              <a:t>Nonfiction - factual information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88">
                <a:latin typeface="Comic Sans MS"/>
                <a:ea typeface="Comic Sans MS"/>
                <a:cs typeface="Comic Sans MS"/>
                <a:sym typeface="Comic Sans MS"/>
              </a:rPr>
              <a:t>Arranged by the Dewey Decimal System</a:t>
            </a:r>
            <a:r>
              <a:rPr lang="en" sz="4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386" y="0"/>
            <a:ext cx="16475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694225" y="213125"/>
            <a:ext cx="3538200" cy="46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000 Computer Science, </a:t>
            </a:r>
            <a:endParaRPr sz="15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Information, &amp; General Works</a:t>
            </a:r>
            <a:endParaRPr sz="15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 Philosophy &amp; Psychology  </a:t>
            </a:r>
            <a:endParaRPr sz="15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A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200 Religion</a:t>
            </a:r>
            <a:endParaRPr sz="1500">
              <a:solidFill>
                <a:srgbClr val="EA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3C47D"/>
                </a:solidFill>
                <a:latin typeface="Comic Sans MS"/>
                <a:ea typeface="Comic Sans MS"/>
                <a:cs typeface="Comic Sans MS"/>
                <a:sym typeface="Comic Sans MS"/>
              </a:rPr>
              <a:t>300 Social Sciences</a:t>
            </a:r>
            <a:endParaRPr sz="1500">
              <a:solidFill>
                <a:srgbClr val="93C4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4C2F4"/>
                </a:solidFill>
                <a:latin typeface="Comic Sans MS"/>
                <a:ea typeface="Comic Sans MS"/>
                <a:cs typeface="Comic Sans MS"/>
                <a:sym typeface="Comic Sans MS"/>
              </a:rPr>
              <a:t>400 Language</a:t>
            </a:r>
            <a:endParaRPr sz="1500">
              <a:solidFill>
                <a:srgbClr val="A4C2F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4A7D6"/>
                </a:solidFill>
                <a:latin typeface="Comic Sans MS"/>
                <a:ea typeface="Comic Sans MS"/>
                <a:cs typeface="Comic Sans MS"/>
                <a:sym typeface="Comic Sans MS"/>
              </a:rPr>
              <a:t>500 Science (Mathematics)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4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600 Technology 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6D7A8"/>
                </a:solidFill>
                <a:latin typeface="Comic Sans MS"/>
                <a:ea typeface="Comic Sans MS"/>
                <a:cs typeface="Comic Sans MS"/>
                <a:sym typeface="Comic Sans MS"/>
              </a:rPr>
              <a:t>700 Fine Arts and Recreation</a:t>
            </a:r>
            <a:endParaRPr sz="1500">
              <a:solidFill>
                <a:srgbClr val="B6D7A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800 Literature</a:t>
            </a:r>
            <a:endParaRPr sz="15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6B8AF"/>
                </a:solidFill>
                <a:latin typeface="Comic Sans MS"/>
                <a:ea typeface="Comic Sans MS"/>
                <a:cs typeface="Comic Sans MS"/>
                <a:sym typeface="Comic Sans MS"/>
              </a:rPr>
              <a:t>900 Geography and History</a:t>
            </a:r>
            <a:endParaRPr sz="1500">
              <a:solidFill>
                <a:srgbClr val="E6B8A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