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handoutMasterIdLst>
    <p:handoutMasterId r:id="rId16"/>
  </p:handoutMasterIdLst>
  <p:sldIdLst>
    <p:sldId id="256" r:id="rId5"/>
    <p:sldId id="268" r:id="rId6"/>
    <p:sldId id="272" r:id="rId7"/>
    <p:sldId id="257" r:id="rId8"/>
    <p:sldId id="271" r:id="rId9"/>
    <p:sldId id="267" r:id="rId10"/>
    <p:sldId id="258" r:id="rId11"/>
    <p:sldId id="261" r:id="rId12"/>
    <p:sldId id="270" r:id="rId13"/>
    <p:sldId id="259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Finch" userId="c6b3b45d-15bb-4d7c-8662-75269e9048e5" providerId="ADAL" clId="{99B368E7-0C08-43FB-91CB-BA4E2B07B58F}"/>
  </pc:docChgLst>
  <pc:docChgLst>
    <pc:chgData name="Donna Finch" userId="c6b3b45d-15bb-4d7c-8662-75269e9048e5" providerId="ADAL" clId="{2A218A8C-7BB3-4AC0-A287-FEEB3B69D62B}"/>
    <pc:docChg chg="addSld modSld">
      <pc:chgData name="Donna Finch" userId="c6b3b45d-15bb-4d7c-8662-75269e9048e5" providerId="ADAL" clId="{2A218A8C-7BB3-4AC0-A287-FEEB3B69D62B}" dt="2023-06-06T13:49:03.262" v="25" actId="20577"/>
      <pc:docMkLst>
        <pc:docMk/>
      </pc:docMkLst>
      <pc:sldChg chg="modSp add">
        <pc:chgData name="Donna Finch" userId="c6b3b45d-15bb-4d7c-8662-75269e9048e5" providerId="ADAL" clId="{2A218A8C-7BB3-4AC0-A287-FEEB3B69D62B}" dt="2023-06-06T13:49:03.262" v="25" actId="20577"/>
        <pc:sldMkLst>
          <pc:docMk/>
          <pc:sldMk cId="625772390" sldId="270"/>
        </pc:sldMkLst>
        <pc:spChg chg="mod">
          <ac:chgData name="Donna Finch" userId="c6b3b45d-15bb-4d7c-8662-75269e9048e5" providerId="ADAL" clId="{2A218A8C-7BB3-4AC0-A287-FEEB3B69D62B}" dt="2023-06-06T13:48:58.674" v="12" actId="20577"/>
          <ac:spMkLst>
            <pc:docMk/>
            <pc:sldMk cId="625772390" sldId="270"/>
            <ac:spMk id="2" creationId="{4C18C56E-8493-4FD2-ACA5-39B5FD333833}"/>
          </ac:spMkLst>
        </pc:spChg>
        <pc:spChg chg="mod">
          <ac:chgData name="Donna Finch" userId="c6b3b45d-15bb-4d7c-8662-75269e9048e5" providerId="ADAL" clId="{2A218A8C-7BB3-4AC0-A287-FEEB3B69D62B}" dt="2023-06-06T13:49:03.262" v="25" actId="20577"/>
          <ac:spMkLst>
            <pc:docMk/>
            <pc:sldMk cId="625772390" sldId="270"/>
            <ac:spMk id="3" creationId="{09185D76-BC3D-4257-A9D4-71A844EA06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CC50F89D-B988-440E-9A80-78DE3AE96215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E71DC528-A4D4-4292-9C1C-DCB8C5FB7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8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4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1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2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3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2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9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7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100A-5111-4E12-B37A-1CF0F9E289B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B6CE-237B-4B30-964C-E0498902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DPES Student Assembly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7" y="1575662"/>
            <a:ext cx="5826349" cy="503414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575662"/>
            <a:ext cx="5827734" cy="52823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Statement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DPES Students Will…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espect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ntegrity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elf-Control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ffort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Statement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Pratt Elementary is committed to empowering ALL students to grow socially and academically in a positive , nurturing environment that shapes lifelong learners in an ever changing world.</a:t>
            </a:r>
          </a:p>
        </p:txBody>
      </p:sp>
    </p:spTree>
    <p:extLst>
      <p:ext uri="{BB962C8B-B14F-4D97-AF65-F5344CB8AC3E}">
        <p14:creationId xmlns:p14="http://schemas.microsoft.com/office/powerpoint/2010/main" val="2813674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143692"/>
            <a:ext cx="11131731" cy="953588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Behavior 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1172392"/>
            <a:ext cx="12079266" cy="5685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Shout Out’s are written by administrators, faculty, and staff when they want to reward a student for doing good things for the school and others.  Students will have their name and action read on morning/afternoon announcements.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Celebrations are held at the end of each nine weeks.  To earn the privilege of going to the Celebration you cannot have any demerits or office referrals.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 Roll Certificates are given out with a prize at the end of each nine weeks.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are some of our school events that students may participate in: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*Dress-up Days     		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*Book Fair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to School Day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*Red Ribbon Week			*See you at the Pole 			*Boo Grams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*Career Week				*Special Snack Days			*Christmas Parties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*Read Across America Week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*Valentines Parties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*Friendsgiving			*Fun Fridays				*Rock the School Day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*Beach Day				*Field Days				*End-of-Year Parties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143692"/>
            <a:ext cx="2317932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769" y="143692"/>
            <a:ext cx="2317932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11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1733-C7C2-482E-BCD0-54C02253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B54A8-CD79-464E-8932-3A93E254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336801"/>
            <a:ext cx="11925300" cy="590835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safety is very important.  Following the rules keeps everyone safer.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 respectful!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Safety drills once each month.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Stay very quiet throughout the entire drill.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Follow all directions.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Smiley faces above the doors are our “Safe Places” outside of the classroom.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Wash your hands regularly or use the hand-sanitizer machines.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Great hallway behavior is crucial.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Walk in a single file line on the purple arrows at all times.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Don’t turn around to talk to the person behind you.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297FB7-5348-4FAB-A516-891D7D9BA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220028"/>
            <a:ext cx="10172700" cy="186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4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7890" y="91440"/>
            <a:ext cx="11862148" cy="83602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Arrival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7890" y="770709"/>
            <a:ext cx="11862148" cy="59557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benches on the Red Hallway are there if you need to take a break in the mornings.  Mrs. Finch may ask you to sit on a bench, but that does not mean you are in trouble.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nurses’ office is on the Red Hallway. You may wait for the nurse in the mornings on the benches in the Red Hallway.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let Mrs. Finch know if you left something on the bus.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call the transportation department to ask them for help.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let Mrs. Finch know if you forgot something at home.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let you use the front office phone to call home.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Finch stands in the center of the Red Hallway every morning.  She is there to help you. You may come up to her anytime. 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Behavior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talking in the hallways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on the purple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arrows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 hallway lines straight and quiet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obey all of the supervision teachers every morning.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bring your own water bottle to school.  You can fill it up at the                                                         water fountain stations. You may also purchase a DPES water                                                    bottle for $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behavior earns the school a green gumball for the day!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4" y="4219303"/>
            <a:ext cx="3309256" cy="25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4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6" y="222070"/>
            <a:ext cx="11144794" cy="888274"/>
          </a:xfrm>
        </p:spPr>
        <p:txBody>
          <a:bodyPr/>
          <a:lstStyle/>
          <a:p>
            <a:r>
              <a:rPr lang="en-US" dirty="0" smtClean="0"/>
              <a:t>Arrival Directions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112369"/>
              </p:ext>
            </p:extLst>
          </p:nvPr>
        </p:nvGraphicFramePr>
        <p:xfrm>
          <a:off x="391886" y="1110345"/>
          <a:ext cx="11429999" cy="5552251"/>
        </p:xfrm>
        <a:graphic>
          <a:graphicData uri="http://schemas.openxmlformats.org/drawingml/2006/table">
            <a:tbl>
              <a:tblPr firstRow="1" firstCol="1" bandRow="1"/>
              <a:tblGrid>
                <a:gridCol w="1171560">
                  <a:extLst>
                    <a:ext uri="{9D8B030D-6E8A-4147-A177-3AD203B41FA5}">
                      <a16:colId xmlns:a16="http://schemas.microsoft.com/office/drawing/2014/main" val="2637243613"/>
                    </a:ext>
                  </a:extLst>
                </a:gridCol>
                <a:gridCol w="1176588">
                  <a:extLst>
                    <a:ext uri="{9D8B030D-6E8A-4147-A177-3AD203B41FA5}">
                      <a16:colId xmlns:a16="http://schemas.microsoft.com/office/drawing/2014/main" val="3479721782"/>
                    </a:ext>
                  </a:extLst>
                </a:gridCol>
                <a:gridCol w="4344325">
                  <a:extLst>
                    <a:ext uri="{9D8B030D-6E8A-4147-A177-3AD203B41FA5}">
                      <a16:colId xmlns:a16="http://schemas.microsoft.com/office/drawing/2014/main" val="142634541"/>
                    </a:ext>
                  </a:extLst>
                </a:gridCol>
                <a:gridCol w="4737526">
                  <a:extLst>
                    <a:ext uri="{9D8B030D-6E8A-4147-A177-3AD203B41FA5}">
                      <a16:colId xmlns:a16="http://schemas.microsoft.com/office/drawing/2014/main" val="2312450290"/>
                    </a:ext>
                  </a:extLst>
                </a:gridCol>
              </a:tblGrid>
              <a:tr h="603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Directions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Parent Directions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7776"/>
                  </a:ext>
                </a:extLst>
              </a:tr>
              <a:tr h="12062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7:10-7:55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*Enter through Red Hall Front Doors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*Go directly to breakfast (Optional)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*Wait in classroom hallway until 7:45 bell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418166"/>
                  </a:ext>
                </a:extLst>
              </a:tr>
              <a:tr h="1290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Carpool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7:10-7:55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*Enter through Red Hall Front Doors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*Go directly to breakfast (Optional)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*Wait in classroom hallway until 7:45 bell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*No student drop-offs in the parking, before the doors open or after they close.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*After 7:55, walk student to the front office to check-in.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323276"/>
                  </a:ext>
                </a:extLst>
              </a:tr>
              <a:tr h="12062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7:15-7:45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*Enter through Yellow Hall Side Doors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*Follow breakfast schedule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*Dismiss to classroom at the 7:45 bell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961037"/>
                  </a:ext>
                </a:extLst>
              </a:tr>
              <a:tr h="12062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Daycare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7:15-7:45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*Enter through Yellow Hall Side Doors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*Go directly to breakfast (Optional)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*Wait in classroom hallway until 7:45 bell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6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6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182880"/>
            <a:ext cx="10016034" cy="901337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084217"/>
            <a:ext cx="11854454" cy="56547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Snack Shack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Snack Shack is located on the Red Hallway near to the lunchroom.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Students: Buy your snacks before you go to class. Please bring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 change or small bills.  We cannot break $20.00 bills or above.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Restrooms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Red Hallway restrooms ONLY when you get to school between 7:15 and 8:00.  You do not have to ask for permission.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Bus Students: Do not use any other student restroom before 8:00.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 is free!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breakfast gives you a better start to your day.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lunchroom.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164" y="286016"/>
            <a:ext cx="2843602" cy="241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5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65126"/>
            <a:ext cx="11066417" cy="653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Breakfast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424439"/>
              </p:ext>
            </p:extLst>
          </p:nvPr>
        </p:nvGraphicFramePr>
        <p:xfrm>
          <a:off x="457200" y="1306286"/>
          <a:ext cx="11181806" cy="5355770"/>
        </p:xfrm>
        <a:graphic>
          <a:graphicData uri="http://schemas.openxmlformats.org/drawingml/2006/table">
            <a:tbl>
              <a:tblPr firstRow="1" firstCol="1" bandRow="1"/>
              <a:tblGrid>
                <a:gridCol w="1942995">
                  <a:extLst>
                    <a:ext uri="{9D8B030D-6E8A-4147-A177-3AD203B41FA5}">
                      <a16:colId xmlns:a16="http://schemas.microsoft.com/office/drawing/2014/main" val="2462371692"/>
                    </a:ext>
                  </a:extLst>
                </a:gridCol>
                <a:gridCol w="9238811">
                  <a:extLst>
                    <a:ext uri="{9D8B030D-6E8A-4147-A177-3AD203B41FA5}">
                      <a16:colId xmlns:a16="http://schemas.microsoft.com/office/drawing/2014/main" val="1030295969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Times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61262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Carpool, Daycare, and Walkers enter lunchroom on arrival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317875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1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2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157138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6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Boys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153986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3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4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091436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5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Girls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087000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5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Boys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86451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 Riders: 6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 Girls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46153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7:10-7:55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Baker &amp; Ramspeck students enter lunchroom based on teacher/aides discretion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249037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who arrive after 7:55 may pick up a grab and go breakfast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50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96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" y="117566"/>
            <a:ext cx="11241066" cy="5094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Dismissal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7017"/>
            <a:ext cx="12192000" cy="643998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Walker will announce when to dismiss school each day.  Listen carefully to all afternoon announcements so you will not miss your ride, and keep the lines straight and quiet.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Riders: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on the sidewalk and stay in your lane.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cross the yellow line or the white dotted lines until you reach your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quiet in the hallways and listen for your name.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Green Hall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Blue Hall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Riders: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Load: Go directly to buses at the side of the building near the gym.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Load: Go to the gym.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supervising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&amp; bus driver.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Walkers: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 must walk with you if you go through the Tara Street Gate.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crosswalk if your parent parks on Tara Street.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on the sidewalks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YMCA: Stay quiet in the hallways and go to the gym.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IMPORTANT:  Do not choose a different dismissal other than the one approved through your teacher.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748" y="1267097"/>
            <a:ext cx="2873829" cy="482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3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" y="195943"/>
            <a:ext cx="11241066" cy="6139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Expectations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809898"/>
            <a:ext cx="11839780" cy="57345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respectful to all of your teachers and Daniel Pratt employees.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Stop Working!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finish early start on homework or classwork you still need to finish.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 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do all you can to complete your work.  You are expected to TRY on every assignment.  Your effort matters!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to school every day unless you are sick.  We love it when you are here, and great attendance helps you perform better in school.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Referrals: Teachers work hard to teach you.  They turn in office referrals to the assistant principals when students will not follow the rules.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Daniel Pratt faculty or staff member may write                                                                           demerits to students who do not following the rules.   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go through the line once.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seated and no horse-playing.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shouting or loud talking is allowed.</a:t>
            </a:r>
          </a:p>
          <a:p>
            <a:endParaRPr lang="en-US" sz="24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49" y="4009938"/>
            <a:ext cx="5473337" cy="23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6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08" y="365125"/>
            <a:ext cx="11253592" cy="73215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" y="1097281"/>
            <a:ext cx="11962356" cy="55778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Restrooms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Flush toilets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trash in garbage cans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hands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paper towel at a time. Two pumps only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playing around! Handle your business and                                                                                 leave the restroom.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pride in your school! 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enter a restroom if the closed sign is in front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the restroom door.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Hallways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students are expected to walk on the tiles with                                                                   the purple arrows at all times.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Lines should always be straight and quiet.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 not walk side-by-side with a friend.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1193800"/>
            <a:ext cx="4552950" cy="548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2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C56E-8493-4FD2-ACA5-39B5FD33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3" y="534943"/>
            <a:ext cx="10217332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Breaks</a:t>
            </a:r>
          </a:p>
        </p:txBody>
      </p:sp>
      <p:pic>
        <p:nvPicPr>
          <p:cNvPr id="4098" name="Picture 2" descr="How Does Recess Help Students? | CCEI A StraighterLine Compan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6" y="365125"/>
            <a:ext cx="5839097" cy="634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6755" y="1860507"/>
            <a:ext cx="60481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your trash before entering the building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*Play nice.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*Mind your teacher when it is time to go back to class.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*Brain Breaks can be taken away for poor behavior.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7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7537c3-8c09-4857-9774-db7ac00255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55E8BC1E0A4E8D4DB6D69AFBD904" ma:contentTypeVersion="11" ma:contentTypeDescription="Create a new document." ma:contentTypeScope="" ma:versionID="1c5c5ac876a401b0a3aa086902881dbc">
  <xsd:schema xmlns:xsd="http://www.w3.org/2001/XMLSchema" xmlns:xs="http://www.w3.org/2001/XMLSchema" xmlns:p="http://schemas.microsoft.com/office/2006/metadata/properties" xmlns:ns3="997537c3-8c09-4857-9774-db7ac0025588" targetNamespace="http://schemas.microsoft.com/office/2006/metadata/properties" ma:root="true" ma:fieldsID="3d5c7168f45687d41f662d7ef40d0b10" ns3:_="">
    <xsd:import namespace="997537c3-8c09-4857-9774-db7ac00255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537c3-8c09-4857-9774-db7ac00255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09800-FF03-4B8E-BF69-828C06D80F5E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997537c3-8c09-4857-9774-db7ac002558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9BDD48-735F-4737-BA9C-61FD253218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7537c3-8c09-4857-9774-db7ac00255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B824D-7CAF-4EE2-811E-5EA3C4173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1401</Words>
  <Application>Microsoft Office PowerPoint</Application>
  <PresentationFormat>Widescreen</PresentationFormat>
  <Paragraphs>166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DPES Student Assembly</vt:lpstr>
      <vt:lpstr>Arrival Information</vt:lpstr>
      <vt:lpstr>Arrival Directions</vt:lpstr>
      <vt:lpstr>Morning Information</vt:lpstr>
      <vt:lpstr>Breakfast Schedule</vt:lpstr>
      <vt:lpstr>Dismissal Information</vt:lpstr>
      <vt:lpstr>Behavior Expectations </vt:lpstr>
      <vt:lpstr>Behavior Expectations</vt:lpstr>
      <vt:lpstr>Brain Breaks</vt:lpstr>
      <vt:lpstr>Positive Behavior Rewards</vt:lpstr>
      <vt:lpstr>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DPES Student Assembly</dc:title>
  <dc:creator>Donna Finch</dc:creator>
  <cp:lastModifiedBy>Donna Finch</cp:lastModifiedBy>
  <cp:revision>94</cp:revision>
  <cp:lastPrinted>2019-07-19T19:21:59Z</cp:lastPrinted>
  <dcterms:created xsi:type="dcterms:W3CDTF">2018-08-03T21:29:39Z</dcterms:created>
  <dcterms:modified xsi:type="dcterms:W3CDTF">2023-07-10T02:14:26Z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0x0101001DFB55E8BC1E0A4E8D4DB6D69AFBD904</vt:lpwstr>
  </property>
</Properties>
</file>