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guide id="3" orient="horz" pos="33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34" y="72"/>
      </p:cViewPr>
      <p:guideLst>
        <p:guide orient="horz" pos="2160"/>
        <p:guide pos="2880"/>
        <p:guide orient="horz" pos="33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7c4850c22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37c4850c22f_0_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c4850c22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37c4850c22f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7c4850c22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37c4850c22f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7c4850c22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37c4850c22f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7c4850c22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37c4850c22f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7c4850c22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37c4850c22f_0_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7c4850c22f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37c4850c22f_0_1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hyperlink" Target="http://drive.google.com/file/d/1vTzaz8faYUGrWjjkvbp5JHvQw5qM-tBV/vie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png"/><Relationship Id="rId7" Type="http://schemas.openxmlformats.org/officeDocument/2006/relationships/hyperlink" Target="http://www.youtube.com/watch?v=sasjlpt7zW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CCEDE"/>
            </a:gs>
            <a:gs pos="100000">
              <a:srgbClr val="FFFFFF"/>
            </a:gs>
          </a:gsLst>
          <a:lin ang="2700000" scaled="0"/>
        </a:gradFill>
        <a:effectLst/>
      </p:bgPr>
    </p:bg>
    <p:spTree>
      <p:nvGrpSpPr>
        <p:cNvPr id="1" name="Shape 83"/>
        <p:cNvGrpSpPr/>
        <p:nvPr/>
      </p:nvGrpSpPr>
      <p:grpSpPr>
        <a:xfrm>
          <a:off x="0" y="0"/>
          <a:ext cx="0" cy="0"/>
          <a:chOff x="0" y="0"/>
          <a:chExt cx="0" cy="0"/>
        </a:xfrm>
      </p:grpSpPr>
      <p:sp>
        <p:nvSpPr>
          <p:cNvPr id="84" name="Google Shape;84;p13"/>
          <p:cNvSpPr/>
          <p:nvPr/>
        </p:nvSpPr>
        <p:spPr>
          <a:xfrm rot="4682704">
            <a:off x="-2057498" y="-2754404"/>
            <a:ext cx="5345649" cy="5587515"/>
          </a:xfrm>
          <a:custGeom>
            <a:avLst/>
            <a:gdLst/>
            <a:ahLst/>
            <a:cxnLst/>
            <a:rect l="l" t="t" r="r" b="b"/>
            <a:pathLst>
              <a:path w="5336435" h="5577884" extrusionOk="0">
                <a:moveTo>
                  <a:pt x="0" y="0"/>
                </a:moveTo>
                <a:lnTo>
                  <a:pt x="5336435" y="0"/>
                </a:lnTo>
                <a:lnTo>
                  <a:pt x="5336435" y="5577884"/>
                </a:lnTo>
                <a:lnTo>
                  <a:pt x="0" y="5577884"/>
                </a:lnTo>
                <a:lnTo>
                  <a:pt x="0" y="0"/>
                </a:lnTo>
                <a:close/>
              </a:path>
            </a:pathLst>
          </a:custGeom>
          <a:blipFill rotWithShape="1">
            <a:blip r:embed="rId3">
              <a:alphaModFix/>
            </a:blip>
            <a:stretch>
              <a:fillRect/>
            </a:stretch>
          </a:blipFill>
          <a:ln>
            <a:noFill/>
          </a:ln>
        </p:spPr>
        <p:txBody>
          <a:bodyPr/>
          <a:lstStyle/>
          <a:p>
            <a:endParaRPr lang="en-US"/>
          </a:p>
        </p:txBody>
      </p:sp>
      <p:sp>
        <p:nvSpPr>
          <p:cNvPr id="85" name="Google Shape;85;p13"/>
          <p:cNvSpPr/>
          <p:nvPr/>
        </p:nvSpPr>
        <p:spPr>
          <a:xfrm>
            <a:off x="6732270" y="5074972"/>
            <a:ext cx="4188932" cy="5077081"/>
          </a:xfrm>
          <a:custGeom>
            <a:avLst/>
            <a:gdLst/>
            <a:ahLst/>
            <a:cxnLst/>
            <a:rect l="l" t="t" r="r" b="b"/>
            <a:pathLst>
              <a:path w="4188932" h="5077081" extrusionOk="0">
                <a:moveTo>
                  <a:pt x="0" y="0"/>
                </a:moveTo>
                <a:lnTo>
                  <a:pt x="4188932" y="0"/>
                </a:lnTo>
                <a:lnTo>
                  <a:pt x="4188932" y="5077081"/>
                </a:lnTo>
                <a:lnTo>
                  <a:pt x="0" y="5077081"/>
                </a:lnTo>
                <a:lnTo>
                  <a:pt x="0" y="0"/>
                </a:lnTo>
                <a:close/>
              </a:path>
            </a:pathLst>
          </a:custGeom>
          <a:blipFill rotWithShape="1">
            <a:blip r:embed="rId4">
              <a:alphaModFix/>
            </a:blip>
            <a:stretch>
              <a:fillRect/>
            </a:stretch>
          </a:blipFill>
          <a:ln>
            <a:noFill/>
          </a:ln>
        </p:spPr>
        <p:txBody>
          <a:bodyPr/>
          <a:lstStyle/>
          <a:p>
            <a:endParaRPr lang="en-US"/>
          </a:p>
        </p:txBody>
      </p:sp>
      <p:sp>
        <p:nvSpPr>
          <p:cNvPr id="86" name="Google Shape;86;p13"/>
          <p:cNvSpPr txBox="1"/>
          <p:nvPr/>
        </p:nvSpPr>
        <p:spPr>
          <a:xfrm>
            <a:off x="-856050" y="0"/>
            <a:ext cx="20000100" cy="48747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13195" b="1">
                <a:solidFill>
                  <a:srgbClr val="004AAD"/>
                </a:solidFill>
                <a:latin typeface="Play"/>
                <a:ea typeface="Play"/>
                <a:cs typeface="Play"/>
                <a:sym typeface="Play"/>
              </a:rPr>
              <a:t>Welcome to</a:t>
            </a:r>
            <a:endParaRPr sz="13195" b="1">
              <a:solidFill>
                <a:srgbClr val="004AAD"/>
              </a:solidFill>
              <a:latin typeface="Play"/>
              <a:ea typeface="Play"/>
              <a:cs typeface="Play"/>
              <a:sym typeface="Play"/>
            </a:endParaRPr>
          </a:p>
          <a:p>
            <a:pPr marL="0" marR="0" lvl="0" indent="0" algn="ctr" rtl="0">
              <a:lnSpc>
                <a:spcPct val="140006"/>
              </a:lnSpc>
              <a:spcBef>
                <a:spcPts val="0"/>
              </a:spcBef>
              <a:spcAft>
                <a:spcPts val="0"/>
              </a:spcAft>
              <a:buNone/>
            </a:pPr>
            <a:r>
              <a:rPr lang="en-US" sz="13195" b="1">
                <a:solidFill>
                  <a:srgbClr val="004AAD"/>
                </a:solidFill>
                <a:latin typeface="Play"/>
                <a:ea typeface="Play"/>
                <a:cs typeface="Play"/>
                <a:sym typeface="Play"/>
              </a:rPr>
              <a:t> Math &amp; Literacy Night</a:t>
            </a:r>
            <a:endParaRPr sz="100" b="1"/>
          </a:p>
        </p:txBody>
      </p:sp>
      <p:sp>
        <p:nvSpPr>
          <p:cNvPr id="87" name="Google Shape;87;p13"/>
          <p:cNvSpPr/>
          <p:nvPr/>
        </p:nvSpPr>
        <p:spPr>
          <a:xfrm rot="5537163">
            <a:off x="12855453" y="5570690"/>
            <a:ext cx="6689209" cy="6684769"/>
          </a:xfrm>
          <a:custGeom>
            <a:avLst/>
            <a:gdLst/>
            <a:ahLst/>
            <a:cxnLst/>
            <a:rect l="l" t="t" r="r" b="b"/>
            <a:pathLst>
              <a:path w="5336435" h="5577884" extrusionOk="0">
                <a:moveTo>
                  <a:pt x="0" y="0"/>
                </a:moveTo>
                <a:lnTo>
                  <a:pt x="5336435" y="0"/>
                </a:lnTo>
                <a:lnTo>
                  <a:pt x="5336435" y="5577884"/>
                </a:lnTo>
                <a:lnTo>
                  <a:pt x="0" y="5577884"/>
                </a:lnTo>
                <a:lnTo>
                  <a:pt x="0" y="0"/>
                </a:lnTo>
                <a:close/>
              </a:path>
            </a:pathLst>
          </a:custGeom>
          <a:blipFill rotWithShape="1">
            <a:blip r:embed="rId3">
              <a:alphaModFix/>
            </a:blip>
            <a:stretch>
              <a:fillRect/>
            </a:stretch>
          </a:blipFill>
          <a:ln>
            <a:noFill/>
          </a:ln>
        </p:spPr>
        <p:txBody>
          <a:bodyPr/>
          <a:lstStyle/>
          <a:p>
            <a:endParaRPr lang="en-US"/>
          </a:p>
        </p:txBody>
      </p:sp>
      <p:sp>
        <p:nvSpPr>
          <p:cNvPr id="88" name="Google Shape;88;p13"/>
          <p:cNvSpPr/>
          <p:nvPr/>
        </p:nvSpPr>
        <p:spPr>
          <a:xfrm>
            <a:off x="5719282" y="7169113"/>
            <a:ext cx="1547113" cy="1602950"/>
          </a:xfrm>
          <a:custGeom>
            <a:avLst/>
            <a:gdLst/>
            <a:ahLst/>
            <a:cxnLst/>
            <a:rect l="l" t="t" r="r" b="b"/>
            <a:pathLst>
              <a:path w="3941690" h="3582011" extrusionOk="0">
                <a:moveTo>
                  <a:pt x="0" y="0"/>
                </a:moveTo>
                <a:lnTo>
                  <a:pt x="3941691" y="0"/>
                </a:lnTo>
                <a:lnTo>
                  <a:pt x="3941691" y="3582011"/>
                </a:lnTo>
                <a:lnTo>
                  <a:pt x="0" y="3582011"/>
                </a:lnTo>
                <a:lnTo>
                  <a:pt x="0" y="0"/>
                </a:lnTo>
                <a:close/>
              </a:path>
            </a:pathLst>
          </a:custGeom>
          <a:blipFill rotWithShape="1">
            <a:blip r:embed="rId5">
              <a:alphaModFix/>
            </a:blip>
            <a:stretch>
              <a:fillRect/>
            </a:stretch>
          </a:blipFill>
          <a:ln>
            <a:noFill/>
          </a:ln>
        </p:spPr>
        <p:txBody>
          <a:bodyPr/>
          <a:lstStyle/>
          <a:p>
            <a:endParaRPr lang="en-US"/>
          </a:p>
        </p:txBody>
      </p:sp>
      <p:sp>
        <p:nvSpPr>
          <p:cNvPr id="89" name="Google Shape;89;p13"/>
          <p:cNvSpPr/>
          <p:nvPr/>
        </p:nvSpPr>
        <p:spPr>
          <a:xfrm rot="5537163">
            <a:off x="-2922697" y="6485090"/>
            <a:ext cx="6689209" cy="6684769"/>
          </a:xfrm>
          <a:custGeom>
            <a:avLst/>
            <a:gdLst/>
            <a:ahLst/>
            <a:cxnLst/>
            <a:rect l="l" t="t" r="r" b="b"/>
            <a:pathLst>
              <a:path w="5336435" h="5577884" extrusionOk="0">
                <a:moveTo>
                  <a:pt x="0" y="0"/>
                </a:moveTo>
                <a:lnTo>
                  <a:pt x="5336435" y="0"/>
                </a:lnTo>
                <a:lnTo>
                  <a:pt x="5336435" y="5577884"/>
                </a:lnTo>
                <a:lnTo>
                  <a:pt x="0" y="5577884"/>
                </a:lnTo>
                <a:lnTo>
                  <a:pt x="0" y="0"/>
                </a:lnTo>
                <a:close/>
              </a:path>
            </a:pathLst>
          </a:custGeom>
          <a:blipFill rotWithShape="1">
            <a:blip r:embed="rId3">
              <a:alphaModFix/>
            </a:blip>
            <a:stretch>
              <a:fillRect/>
            </a:stretch>
          </a:blipFill>
          <a:ln>
            <a:noFill/>
          </a:ln>
        </p:spPr>
        <p:txBody>
          <a:bodyPr/>
          <a:lstStyle/>
          <a:p>
            <a:endParaRPr lang="en-US"/>
          </a:p>
        </p:txBody>
      </p:sp>
      <p:sp>
        <p:nvSpPr>
          <p:cNvPr id="90" name="Google Shape;90;p13"/>
          <p:cNvSpPr/>
          <p:nvPr/>
        </p:nvSpPr>
        <p:spPr>
          <a:xfrm rot="5400000">
            <a:off x="15545232" y="-2959298"/>
            <a:ext cx="5349776" cy="5591829"/>
          </a:xfrm>
          <a:custGeom>
            <a:avLst/>
            <a:gdLst/>
            <a:ahLst/>
            <a:cxnLst/>
            <a:rect l="l" t="t" r="r" b="b"/>
            <a:pathLst>
              <a:path w="5336435" h="5577884" extrusionOk="0">
                <a:moveTo>
                  <a:pt x="0" y="0"/>
                </a:moveTo>
                <a:lnTo>
                  <a:pt x="5336435" y="0"/>
                </a:lnTo>
                <a:lnTo>
                  <a:pt x="5336435" y="5577884"/>
                </a:lnTo>
                <a:lnTo>
                  <a:pt x="0" y="5577884"/>
                </a:lnTo>
                <a:lnTo>
                  <a:pt x="0" y="0"/>
                </a:lnTo>
                <a:close/>
              </a:path>
            </a:pathLst>
          </a:custGeom>
          <a:blipFill rotWithShape="1">
            <a:blip r:embed="rId3">
              <a:alphaModFix/>
            </a:blip>
            <a:stretch>
              <a:fillRect/>
            </a:stretch>
          </a:blipFill>
          <a:ln>
            <a:noFill/>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CCEDE"/>
            </a:gs>
            <a:gs pos="100000">
              <a:srgbClr val="FFFFFF"/>
            </a:gs>
          </a:gsLst>
          <a:lin ang="2700006" scaled="0"/>
        </a:gradFill>
        <a:effectLst/>
      </p:bgPr>
    </p:bg>
    <p:spTree>
      <p:nvGrpSpPr>
        <p:cNvPr id="1" name="Shape 238"/>
        <p:cNvGrpSpPr/>
        <p:nvPr/>
      </p:nvGrpSpPr>
      <p:grpSpPr>
        <a:xfrm>
          <a:off x="0" y="0"/>
          <a:ext cx="0" cy="0"/>
          <a:chOff x="0" y="0"/>
          <a:chExt cx="0" cy="0"/>
        </a:xfrm>
      </p:grpSpPr>
      <p:sp>
        <p:nvSpPr>
          <p:cNvPr id="239" name="Google Shape;239;p22"/>
          <p:cNvSpPr/>
          <p:nvPr/>
        </p:nvSpPr>
        <p:spPr>
          <a:xfrm rot="-9815486">
            <a:off x="15060903" y="788198"/>
            <a:ext cx="6800776" cy="8516326"/>
          </a:xfrm>
          <a:custGeom>
            <a:avLst/>
            <a:gdLst/>
            <a:ahLst/>
            <a:cxnLst/>
            <a:rect l="l" t="t" r="r" b="b"/>
            <a:pathLst>
              <a:path w="5336435" h="5577884" extrusionOk="0">
                <a:moveTo>
                  <a:pt x="0" y="0"/>
                </a:moveTo>
                <a:lnTo>
                  <a:pt x="5336435" y="0"/>
                </a:lnTo>
                <a:lnTo>
                  <a:pt x="5336435" y="5577884"/>
                </a:lnTo>
                <a:lnTo>
                  <a:pt x="0" y="5577884"/>
                </a:lnTo>
                <a:lnTo>
                  <a:pt x="0" y="0"/>
                </a:lnTo>
                <a:close/>
              </a:path>
            </a:pathLst>
          </a:custGeom>
          <a:blipFill rotWithShape="1">
            <a:blip r:embed="rId3">
              <a:alphaModFix/>
            </a:blip>
            <a:stretch>
              <a:fillRect/>
            </a:stretch>
          </a:blipFill>
          <a:ln>
            <a:noFill/>
          </a:ln>
        </p:spPr>
        <p:txBody>
          <a:bodyPr/>
          <a:lstStyle/>
          <a:p>
            <a:endParaRPr lang="en-US"/>
          </a:p>
        </p:txBody>
      </p:sp>
      <p:sp>
        <p:nvSpPr>
          <p:cNvPr id="240" name="Google Shape;240;p22"/>
          <p:cNvSpPr/>
          <p:nvPr/>
        </p:nvSpPr>
        <p:spPr>
          <a:xfrm rot="8660680">
            <a:off x="-4361628" y="1564819"/>
            <a:ext cx="6797477" cy="8510547"/>
          </a:xfrm>
          <a:custGeom>
            <a:avLst/>
            <a:gdLst/>
            <a:ahLst/>
            <a:cxnLst/>
            <a:rect l="l" t="t" r="r" b="b"/>
            <a:pathLst>
              <a:path w="5336435" h="5577884" extrusionOk="0">
                <a:moveTo>
                  <a:pt x="0" y="0"/>
                </a:moveTo>
                <a:lnTo>
                  <a:pt x="5336435" y="0"/>
                </a:lnTo>
                <a:lnTo>
                  <a:pt x="5336435" y="5577884"/>
                </a:lnTo>
                <a:lnTo>
                  <a:pt x="0" y="5577884"/>
                </a:lnTo>
                <a:lnTo>
                  <a:pt x="0" y="0"/>
                </a:lnTo>
                <a:close/>
              </a:path>
            </a:pathLst>
          </a:custGeom>
          <a:blipFill rotWithShape="1">
            <a:blip r:embed="rId3">
              <a:alphaModFix/>
            </a:blip>
            <a:stretch>
              <a:fillRect/>
            </a:stretch>
          </a:blipFill>
          <a:ln>
            <a:noFill/>
          </a:ln>
        </p:spPr>
        <p:txBody>
          <a:bodyPr/>
          <a:lstStyle/>
          <a:p>
            <a:endParaRPr lang="en-US"/>
          </a:p>
        </p:txBody>
      </p:sp>
      <p:grpSp>
        <p:nvGrpSpPr>
          <p:cNvPr id="241" name="Google Shape;241;p22"/>
          <p:cNvGrpSpPr/>
          <p:nvPr/>
        </p:nvGrpSpPr>
        <p:grpSpPr>
          <a:xfrm>
            <a:off x="113" y="9525200"/>
            <a:ext cx="18288214" cy="761811"/>
            <a:chOff x="0" y="-38100"/>
            <a:chExt cx="5591700" cy="850900"/>
          </a:xfrm>
        </p:grpSpPr>
        <p:sp>
          <p:nvSpPr>
            <p:cNvPr id="242" name="Google Shape;242;p22"/>
            <p:cNvSpPr/>
            <p:nvPr/>
          </p:nvSpPr>
          <p:spPr>
            <a:xfrm>
              <a:off x="0" y="0"/>
              <a:ext cx="5591551" cy="812800"/>
            </a:xfrm>
            <a:custGeom>
              <a:avLst/>
              <a:gdLst/>
              <a:ahLst/>
              <a:cxnLst/>
              <a:rect l="l" t="t" r="r" b="b"/>
              <a:pathLst>
                <a:path w="5591551" h="812800" extrusionOk="0">
                  <a:moveTo>
                    <a:pt x="0" y="0"/>
                  </a:moveTo>
                  <a:lnTo>
                    <a:pt x="5591551" y="0"/>
                  </a:lnTo>
                  <a:lnTo>
                    <a:pt x="5591551" y="812800"/>
                  </a:lnTo>
                  <a:lnTo>
                    <a:pt x="0" y="812800"/>
                  </a:lnTo>
                  <a:close/>
                </a:path>
              </a:pathLst>
            </a:custGeom>
            <a:solidFill>
              <a:srgbClr val="004AAD"/>
            </a:solidFill>
            <a:ln>
              <a:noFill/>
            </a:ln>
          </p:spPr>
          <p:txBody>
            <a:bodyPr/>
            <a:lstStyle/>
            <a:p>
              <a:endParaRPr lang="en-US"/>
            </a:p>
          </p:txBody>
        </p:sp>
        <p:sp>
          <p:nvSpPr>
            <p:cNvPr id="243" name="Google Shape;243;p22"/>
            <p:cNvSpPr txBox="1"/>
            <p:nvPr/>
          </p:nvSpPr>
          <p:spPr>
            <a:xfrm>
              <a:off x="0" y="-38100"/>
              <a:ext cx="5591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4" name="Google Shape;244;p22"/>
          <p:cNvSpPr txBox="1"/>
          <p:nvPr/>
        </p:nvSpPr>
        <p:spPr>
          <a:xfrm>
            <a:off x="1534083" y="-38655"/>
            <a:ext cx="14912700" cy="1410300"/>
          </a:xfrm>
          <a:prstGeom prst="rect">
            <a:avLst/>
          </a:prstGeom>
          <a:noFill/>
          <a:ln>
            <a:noFill/>
          </a:ln>
        </p:spPr>
        <p:txBody>
          <a:bodyPr spcFirstLastPara="1" wrap="square" lIns="0" tIns="0" rIns="0" bIns="0" anchor="t" anchorCtr="0">
            <a:spAutoFit/>
          </a:bodyPr>
          <a:lstStyle/>
          <a:p>
            <a:pPr marL="0" marR="0" lvl="0" indent="0" algn="ctr" rtl="0">
              <a:lnSpc>
                <a:spcPct val="140001"/>
              </a:lnSpc>
              <a:spcBef>
                <a:spcPts val="0"/>
              </a:spcBef>
              <a:spcAft>
                <a:spcPts val="0"/>
              </a:spcAft>
              <a:buNone/>
            </a:pPr>
            <a:r>
              <a:rPr lang="en-US" sz="9162" b="1">
                <a:solidFill>
                  <a:srgbClr val="004AAD"/>
                </a:solidFill>
                <a:latin typeface="Play"/>
                <a:ea typeface="Play"/>
                <a:cs typeface="Play"/>
                <a:sym typeface="Play"/>
              </a:rPr>
              <a:t>Kindergarten Performance</a:t>
            </a:r>
            <a:endParaRPr sz="100" b="1"/>
          </a:p>
        </p:txBody>
      </p:sp>
      <p:pic>
        <p:nvPicPr>
          <p:cNvPr id="245" name="Google Shape;245;p22" title="copy_CF2E6BE1-5F15-457E-93F3-BE5F65B9426F (1).MOV">
            <a:hlinkClick r:id="rId4"/>
          </p:cNvPr>
          <p:cNvPicPr preferRelativeResize="0"/>
          <p:nvPr/>
        </p:nvPicPr>
        <p:blipFill>
          <a:blip r:embed="rId5">
            <a:alphaModFix/>
          </a:blip>
          <a:stretch>
            <a:fillRect/>
          </a:stretch>
        </p:blipFill>
        <p:spPr>
          <a:xfrm>
            <a:off x="6012663" y="1524050"/>
            <a:ext cx="6354137" cy="7848749"/>
          </a:xfrm>
          <a:prstGeom prst="rect">
            <a:avLst/>
          </a:prstGeom>
          <a:noFill/>
          <a:ln w="76200" cap="flat" cmpd="sng">
            <a:solidFill>
              <a:srgbClr val="FF66C4"/>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10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7CCEDE"/>
            </a:gs>
            <a:gs pos="100000">
              <a:srgbClr val="FFFFFF"/>
            </a:gs>
          </a:gsLst>
          <a:lin ang="2700000" scaled="0"/>
        </a:gradFill>
        <a:effectLst/>
      </p:bgPr>
    </p:bg>
    <p:spTree>
      <p:nvGrpSpPr>
        <p:cNvPr id="1" name="Shape 249"/>
        <p:cNvGrpSpPr/>
        <p:nvPr/>
      </p:nvGrpSpPr>
      <p:grpSpPr>
        <a:xfrm>
          <a:off x="0" y="0"/>
          <a:ext cx="0" cy="0"/>
          <a:chOff x="0" y="0"/>
          <a:chExt cx="0" cy="0"/>
        </a:xfrm>
      </p:grpSpPr>
      <p:sp>
        <p:nvSpPr>
          <p:cNvPr id="250" name="Google Shape;250;p23"/>
          <p:cNvSpPr txBox="1"/>
          <p:nvPr/>
        </p:nvSpPr>
        <p:spPr>
          <a:xfrm>
            <a:off x="1504175" y="543650"/>
            <a:ext cx="5691300" cy="1718400"/>
          </a:xfrm>
          <a:prstGeom prst="rect">
            <a:avLst/>
          </a:prstGeom>
          <a:solidFill>
            <a:srgbClr val="FF66C4"/>
          </a:solidFill>
          <a:ln w="38100" cap="flat" cmpd="sng">
            <a:solidFill>
              <a:srgbClr val="004AAD"/>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39997"/>
              </a:lnSpc>
              <a:spcBef>
                <a:spcPts val="0"/>
              </a:spcBef>
              <a:spcAft>
                <a:spcPts val="0"/>
              </a:spcAft>
              <a:buNone/>
            </a:pPr>
            <a:r>
              <a:rPr lang="en-US" sz="11164" b="1">
                <a:solidFill>
                  <a:srgbClr val="004AAD"/>
                </a:solidFill>
                <a:latin typeface="Play"/>
                <a:ea typeface="Play"/>
                <a:cs typeface="Play"/>
                <a:sym typeface="Play"/>
              </a:rPr>
              <a:t>Books</a:t>
            </a:r>
            <a:endParaRPr sz="100" b="1"/>
          </a:p>
        </p:txBody>
      </p:sp>
      <p:sp>
        <p:nvSpPr>
          <p:cNvPr id="251" name="Google Shape;251;p23"/>
          <p:cNvSpPr txBox="1"/>
          <p:nvPr/>
        </p:nvSpPr>
        <p:spPr>
          <a:xfrm>
            <a:off x="10457800" y="543650"/>
            <a:ext cx="6724800" cy="1718400"/>
          </a:xfrm>
          <a:prstGeom prst="rect">
            <a:avLst/>
          </a:prstGeom>
          <a:solidFill>
            <a:srgbClr val="FF66C4"/>
          </a:solidFill>
          <a:ln w="38100" cap="flat" cmpd="sng">
            <a:solidFill>
              <a:srgbClr val="004AAD"/>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39997"/>
              </a:lnSpc>
              <a:spcBef>
                <a:spcPts val="0"/>
              </a:spcBef>
              <a:spcAft>
                <a:spcPts val="0"/>
              </a:spcAft>
              <a:buNone/>
            </a:pPr>
            <a:r>
              <a:rPr lang="en-US" sz="11164" b="1">
                <a:solidFill>
                  <a:srgbClr val="004AAD"/>
                </a:solidFill>
                <a:latin typeface="Play"/>
                <a:ea typeface="Play"/>
                <a:cs typeface="Play"/>
                <a:sym typeface="Play"/>
              </a:rPr>
              <a:t>Bookmark</a:t>
            </a:r>
            <a:endParaRPr sz="100" b="1"/>
          </a:p>
        </p:txBody>
      </p:sp>
      <p:cxnSp>
        <p:nvCxnSpPr>
          <p:cNvPr id="252" name="Google Shape;252;p23"/>
          <p:cNvCxnSpPr/>
          <p:nvPr/>
        </p:nvCxnSpPr>
        <p:spPr>
          <a:xfrm>
            <a:off x="9005225" y="-63075"/>
            <a:ext cx="0" cy="10652100"/>
          </a:xfrm>
          <a:prstGeom prst="straightConnector1">
            <a:avLst/>
          </a:prstGeom>
          <a:noFill/>
          <a:ln w="38100" cap="flat" cmpd="sng">
            <a:solidFill>
              <a:srgbClr val="004AAD"/>
            </a:solidFill>
            <a:prstDash val="solid"/>
            <a:round/>
            <a:headEnd type="none" w="med" len="med"/>
            <a:tailEnd type="none" w="med" len="med"/>
          </a:ln>
        </p:spPr>
      </p:cxnSp>
      <p:pic>
        <p:nvPicPr>
          <p:cNvPr id="253" name="Google Shape;253;p23"/>
          <p:cNvPicPr preferRelativeResize="0"/>
          <p:nvPr/>
        </p:nvPicPr>
        <p:blipFill>
          <a:blip r:embed="rId3">
            <a:alphaModFix/>
          </a:blip>
          <a:stretch>
            <a:fillRect/>
          </a:stretch>
        </p:blipFill>
        <p:spPr>
          <a:xfrm>
            <a:off x="12156038" y="2967075"/>
            <a:ext cx="3328325" cy="3281450"/>
          </a:xfrm>
          <a:prstGeom prst="rect">
            <a:avLst/>
          </a:prstGeom>
          <a:noFill/>
          <a:ln>
            <a:noFill/>
          </a:ln>
        </p:spPr>
      </p:pic>
      <p:sp>
        <p:nvSpPr>
          <p:cNvPr id="254" name="Google Shape;254;p23"/>
          <p:cNvSpPr txBox="1"/>
          <p:nvPr/>
        </p:nvSpPr>
        <p:spPr>
          <a:xfrm>
            <a:off x="10476550" y="7224700"/>
            <a:ext cx="6687300" cy="163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700" b="1">
                <a:solidFill>
                  <a:srgbClr val="073763"/>
                </a:solidFill>
                <a:latin typeface="Comic Sans MS"/>
                <a:ea typeface="Comic Sans MS"/>
                <a:cs typeface="Comic Sans MS"/>
                <a:sym typeface="Comic Sans MS"/>
              </a:rPr>
              <a:t>Create a Bookmark to take home!</a:t>
            </a:r>
            <a:endParaRPr sz="4700" b="1">
              <a:solidFill>
                <a:srgbClr val="073763"/>
              </a:solidFill>
              <a:latin typeface="Comic Sans MS"/>
              <a:ea typeface="Comic Sans MS"/>
              <a:cs typeface="Comic Sans MS"/>
              <a:sym typeface="Comic Sans MS"/>
            </a:endParaRPr>
          </a:p>
        </p:txBody>
      </p:sp>
      <p:sp>
        <p:nvSpPr>
          <p:cNvPr id="255" name="Google Shape;255;p23"/>
          <p:cNvSpPr txBox="1"/>
          <p:nvPr/>
        </p:nvSpPr>
        <p:spPr>
          <a:xfrm>
            <a:off x="1123275" y="7224700"/>
            <a:ext cx="6352500" cy="163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700" b="1">
                <a:solidFill>
                  <a:srgbClr val="073763"/>
                </a:solidFill>
                <a:latin typeface="Comic Sans MS"/>
                <a:ea typeface="Comic Sans MS"/>
                <a:cs typeface="Comic Sans MS"/>
                <a:sym typeface="Comic Sans MS"/>
              </a:rPr>
              <a:t>Grab some COOL books to take home!</a:t>
            </a:r>
            <a:endParaRPr/>
          </a:p>
        </p:txBody>
      </p:sp>
      <p:pic>
        <p:nvPicPr>
          <p:cNvPr id="256" name="Google Shape;256;p23"/>
          <p:cNvPicPr preferRelativeResize="0"/>
          <p:nvPr/>
        </p:nvPicPr>
        <p:blipFill>
          <a:blip r:embed="rId4">
            <a:alphaModFix/>
          </a:blip>
          <a:stretch>
            <a:fillRect/>
          </a:stretch>
        </p:blipFill>
        <p:spPr>
          <a:xfrm>
            <a:off x="2954200" y="2967075"/>
            <a:ext cx="3328325" cy="3328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CCEDE"/>
            </a:gs>
            <a:gs pos="100000">
              <a:srgbClr val="FFFFFF"/>
            </a:gs>
          </a:gsLst>
          <a:lin ang="2700000" scaled="0"/>
        </a:gradFill>
        <a:effectLst/>
      </p:bgPr>
    </p:bg>
    <p:spTree>
      <p:nvGrpSpPr>
        <p:cNvPr id="1" name="Shape 94"/>
        <p:cNvGrpSpPr/>
        <p:nvPr/>
      </p:nvGrpSpPr>
      <p:grpSpPr>
        <a:xfrm>
          <a:off x="0" y="0"/>
          <a:ext cx="0" cy="0"/>
          <a:chOff x="0" y="0"/>
          <a:chExt cx="0" cy="0"/>
        </a:xfrm>
      </p:grpSpPr>
      <p:sp>
        <p:nvSpPr>
          <p:cNvPr id="95" name="Google Shape;95;p14"/>
          <p:cNvSpPr/>
          <p:nvPr/>
        </p:nvSpPr>
        <p:spPr>
          <a:xfrm>
            <a:off x="4816390" y="1523388"/>
            <a:ext cx="9604893" cy="8469769"/>
          </a:xfrm>
          <a:custGeom>
            <a:avLst/>
            <a:gdLst/>
            <a:ahLst/>
            <a:cxnLst/>
            <a:rect l="l" t="t" r="r" b="b"/>
            <a:pathLst>
              <a:path w="9604893" h="8469769" extrusionOk="0">
                <a:moveTo>
                  <a:pt x="0" y="0"/>
                </a:moveTo>
                <a:lnTo>
                  <a:pt x="9604894" y="0"/>
                </a:lnTo>
                <a:lnTo>
                  <a:pt x="9604894" y="8469769"/>
                </a:lnTo>
                <a:lnTo>
                  <a:pt x="0" y="8469769"/>
                </a:lnTo>
                <a:lnTo>
                  <a:pt x="0" y="0"/>
                </a:lnTo>
                <a:close/>
              </a:path>
            </a:pathLst>
          </a:custGeom>
          <a:blipFill rotWithShape="1">
            <a:blip r:embed="rId3">
              <a:alphaModFix/>
            </a:blip>
            <a:stretch>
              <a:fillRect/>
            </a:stretch>
          </a:blipFill>
          <a:ln>
            <a:noFill/>
          </a:ln>
        </p:spPr>
        <p:txBody>
          <a:bodyPr/>
          <a:lstStyle/>
          <a:p>
            <a:endParaRPr lang="en-US"/>
          </a:p>
        </p:txBody>
      </p:sp>
      <p:sp>
        <p:nvSpPr>
          <p:cNvPr id="96" name="Google Shape;96;p14"/>
          <p:cNvSpPr/>
          <p:nvPr/>
        </p:nvSpPr>
        <p:spPr>
          <a:xfrm>
            <a:off x="14529097" y="3284347"/>
            <a:ext cx="2467835" cy="3718300"/>
          </a:xfrm>
          <a:custGeom>
            <a:avLst/>
            <a:gdLst/>
            <a:ahLst/>
            <a:cxnLst/>
            <a:rect l="l" t="t" r="r" b="b"/>
            <a:pathLst>
              <a:path w="2233335" h="2466534" extrusionOk="0">
                <a:moveTo>
                  <a:pt x="0" y="0"/>
                </a:moveTo>
                <a:lnTo>
                  <a:pt x="2233335" y="0"/>
                </a:lnTo>
                <a:lnTo>
                  <a:pt x="2233335" y="2466534"/>
                </a:lnTo>
                <a:lnTo>
                  <a:pt x="0" y="2466534"/>
                </a:lnTo>
                <a:lnTo>
                  <a:pt x="0" y="0"/>
                </a:lnTo>
                <a:close/>
              </a:path>
            </a:pathLst>
          </a:custGeom>
          <a:blipFill rotWithShape="1">
            <a:blip r:embed="rId4">
              <a:alphaModFix/>
            </a:blip>
            <a:stretch>
              <a:fillRect/>
            </a:stretch>
          </a:blipFill>
          <a:ln>
            <a:noFill/>
          </a:ln>
        </p:spPr>
        <p:txBody>
          <a:bodyPr/>
          <a:lstStyle/>
          <a:p>
            <a:endParaRPr lang="en-US"/>
          </a:p>
        </p:txBody>
      </p:sp>
      <p:sp>
        <p:nvSpPr>
          <p:cNvPr id="97" name="Google Shape;97;p14"/>
          <p:cNvSpPr txBox="1"/>
          <p:nvPr/>
        </p:nvSpPr>
        <p:spPr>
          <a:xfrm>
            <a:off x="1476249" y="127000"/>
            <a:ext cx="16135200" cy="10773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999" b="1" u="sng">
                <a:solidFill>
                  <a:srgbClr val="FFD966"/>
                </a:solidFill>
              </a:rPr>
              <a:t>IMPORTANT</a:t>
            </a:r>
            <a:r>
              <a:rPr lang="en-US" sz="6999" b="1">
                <a:solidFill>
                  <a:srgbClr val="004AAD"/>
                </a:solidFill>
              </a:rPr>
              <a:t> T</a:t>
            </a:r>
            <a:r>
              <a:rPr lang="en-US" sz="6999" b="1" i="0" u="none" strike="noStrike" cap="none">
                <a:solidFill>
                  <a:srgbClr val="004AAD"/>
                </a:solidFill>
              </a:rPr>
              <a:t>esting Dates</a:t>
            </a:r>
            <a:endParaRPr b="1">
              <a:solidFill>
                <a:srgbClr val="004AAD"/>
              </a:solidFill>
            </a:endParaRPr>
          </a:p>
        </p:txBody>
      </p:sp>
      <p:sp>
        <p:nvSpPr>
          <p:cNvPr id="98" name="Google Shape;98;p14"/>
          <p:cNvSpPr txBox="1"/>
          <p:nvPr/>
        </p:nvSpPr>
        <p:spPr>
          <a:xfrm>
            <a:off x="4924200" y="2153238"/>
            <a:ext cx="2907300" cy="1219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300" b="1" i="0" u="none" strike="noStrike" cap="none">
                <a:solidFill>
                  <a:srgbClr val="004AAD"/>
                </a:solidFill>
              </a:rPr>
              <a:t>Dece</a:t>
            </a:r>
            <a:r>
              <a:rPr lang="en-US" sz="3300" b="1">
                <a:solidFill>
                  <a:srgbClr val="004AAD"/>
                </a:solidFill>
              </a:rPr>
              <a:t>mber</a:t>
            </a:r>
            <a:endParaRPr sz="3300" b="1">
              <a:solidFill>
                <a:srgbClr val="004AAD"/>
              </a:solidFill>
            </a:endParaRPr>
          </a:p>
          <a:p>
            <a:pPr marL="0" marR="0" lvl="0" indent="0" algn="ctr" rtl="0">
              <a:lnSpc>
                <a:spcPct val="140000"/>
              </a:lnSpc>
              <a:spcBef>
                <a:spcPts val="0"/>
              </a:spcBef>
              <a:spcAft>
                <a:spcPts val="0"/>
              </a:spcAft>
              <a:buNone/>
            </a:pPr>
            <a:r>
              <a:rPr lang="en-US" sz="3300" b="1" i="0" u="none" strike="noStrike" cap="none">
                <a:solidFill>
                  <a:srgbClr val="004AAD"/>
                </a:solidFill>
              </a:rPr>
              <a:t> </a:t>
            </a:r>
            <a:r>
              <a:rPr lang="en-US" sz="3300" b="1">
                <a:solidFill>
                  <a:srgbClr val="004AAD"/>
                </a:solidFill>
              </a:rPr>
              <a:t>1st-19th</a:t>
            </a:r>
            <a:endParaRPr sz="900" b="1">
              <a:solidFill>
                <a:srgbClr val="004AAD"/>
              </a:solidFill>
            </a:endParaRPr>
          </a:p>
        </p:txBody>
      </p:sp>
      <p:sp>
        <p:nvSpPr>
          <p:cNvPr id="99" name="Google Shape;99;p14"/>
          <p:cNvSpPr txBox="1"/>
          <p:nvPr/>
        </p:nvSpPr>
        <p:spPr>
          <a:xfrm>
            <a:off x="6799983" y="2347175"/>
            <a:ext cx="8183400" cy="831300"/>
          </a:xfrm>
          <a:prstGeom prst="rect">
            <a:avLst/>
          </a:prstGeom>
          <a:noFill/>
          <a:ln>
            <a:noFill/>
          </a:ln>
        </p:spPr>
        <p:txBody>
          <a:bodyPr spcFirstLastPara="1" wrap="square" lIns="0" tIns="0" rIns="0" bIns="0" anchor="t" anchorCtr="0">
            <a:spAutoFit/>
          </a:bodyPr>
          <a:lstStyle/>
          <a:p>
            <a:pPr marL="0" marR="0" lvl="0" indent="0" algn="ctr" rtl="0">
              <a:lnSpc>
                <a:spcPct val="139984"/>
              </a:lnSpc>
              <a:spcBef>
                <a:spcPts val="0"/>
              </a:spcBef>
              <a:spcAft>
                <a:spcPts val="0"/>
              </a:spcAft>
              <a:buNone/>
            </a:pPr>
            <a:r>
              <a:rPr lang="en-US" sz="5400" b="1">
                <a:solidFill>
                  <a:srgbClr val="FF66C4"/>
                </a:solidFill>
              </a:rPr>
              <a:t>Amira Screener</a:t>
            </a:r>
            <a:endParaRPr sz="500" b="1">
              <a:solidFill>
                <a:srgbClr val="FF66C4"/>
              </a:solidFill>
            </a:endParaRPr>
          </a:p>
        </p:txBody>
      </p:sp>
      <p:pic>
        <p:nvPicPr>
          <p:cNvPr id="100" name="Google Shape;100;p14"/>
          <p:cNvPicPr preferRelativeResize="0"/>
          <p:nvPr/>
        </p:nvPicPr>
        <p:blipFill>
          <a:blip r:embed="rId5">
            <a:alphaModFix/>
          </a:blip>
          <a:stretch>
            <a:fillRect/>
          </a:stretch>
        </p:blipFill>
        <p:spPr>
          <a:xfrm>
            <a:off x="166550" y="1204300"/>
            <a:ext cx="3611500" cy="2032325"/>
          </a:xfrm>
          <a:prstGeom prst="rect">
            <a:avLst/>
          </a:prstGeom>
          <a:noFill/>
          <a:ln>
            <a:noFill/>
          </a:ln>
        </p:spPr>
      </p:pic>
      <p:pic>
        <p:nvPicPr>
          <p:cNvPr id="101" name="Google Shape;101;p14"/>
          <p:cNvPicPr preferRelativeResize="0"/>
          <p:nvPr/>
        </p:nvPicPr>
        <p:blipFill>
          <a:blip r:embed="rId6">
            <a:alphaModFix/>
          </a:blip>
          <a:stretch>
            <a:fillRect/>
          </a:stretch>
        </p:blipFill>
        <p:spPr>
          <a:xfrm>
            <a:off x="1666748" y="4090213"/>
            <a:ext cx="2626698" cy="2478875"/>
          </a:xfrm>
          <a:prstGeom prst="rect">
            <a:avLst/>
          </a:prstGeom>
          <a:noFill/>
          <a:ln>
            <a:noFill/>
          </a:ln>
        </p:spPr>
      </p:pic>
      <p:sp>
        <p:nvSpPr>
          <p:cNvPr id="102" name="Google Shape;102;p14"/>
          <p:cNvSpPr txBox="1"/>
          <p:nvPr/>
        </p:nvSpPr>
        <p:spPr>
          <a:xfrm>
            <a:off x="7395925" y="4760913"/>
            <a:ext cx="6991500" cy="1994700"/>
          </a:xfrm>
          <a:prstGeom prst="rect">
            <a:avLst/>
          </a:prstGeom>
          <a:noFill/>
          <a:ln>
            <a:noFill/>
          </a:ln>
        </p:spPr>
        <p:txBody>
          <a:bodyPr spcFirstLastPara="1" wrap="square" lIns="0" tIns="0" rIns="0" bIns="0" anchor="t" anchorCtr="0">
            <a:spAutoFit/>
          </a:bodyPr>
          <a:lstStyle/>
          <a:p>
            <a:pPr marL="0" marR="0" lvl="0" indent="0" algn="ctr" rtl="0">
              <a:lnSpc>
                <a:spcPct val="139984"/>
              </a:lnSpc>
              <a:spcBef>
                <a:spcPts val="0"/>
              </a:spcBef>
              <a:spcAft>
                <a:spcPts val="0"/>
              </a:spcAft>
              <a:buNone/>
            </a:pPr>
            <a:r>
              <a:rPr lang="en-US" sz="5400" b="1">
                <a:solidFill>
                  <a:srgbClr val="FFD966"/>
                </a:solidFill>
              </a:rPr>
              <a:t>iReady </a:t>
            </a:r>
            <a:endParaRPr sz="5400" b="1">
              <a:solidFill>
                <a:srgbClr val="FFD966"/>
              </a:solidFill>
            </a:endParaRPr>
          </a:p>
          <a:p>
            <a:pPr marL="0" marR="0" lvl="0" indent="0" algn="ctr" rtl="0">
              <a:lnSpc>
                <a:spcPct val="139984"/>
              </a:lnSpc>
              <a:spcBef>
                <a:spcPts val="0"/>
              </a:spcBef>
              <a:spcAft>
                <a:spcPts val="0"/>
              </a:spcAft>
              <a:buNone/>
            </a:pPr>
            <a:r>
              <a:rPr lang="en-US" sz="5400" b="1">
                <a:solidFill>
                  <a:srgbClr val="FFD966"/>
                </a:solidFill>
              </a:rPr>
              <a:t>Diagnostic</a:t>
            </a:r>
            <a:endParaRPr sz="5300" b="1">
              <a:solidFill>
                <a:srgbClr val="FFD966"/>
              </a:solidFill>
            </a:endParaRPr>
          </a:p>
        </p:txBody>
      </p:sp>
      <p:sp>
        <p:nvSpPr>
          <p:cNvPr id="103" name="Google Shape;103;p14"/>
          <p:cNvSpPr txBox="1"/>
          <p:nvPr/>
        </p:nvSpPr>
        <p:spPr>
          <a:xfrm>
            <a:off x="4924200" y="5148663"/>
            <a:ext cx="2907300" cy="1219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300" b="1">
                <a:solidFill>
                  <a:srgbClr val="004AAD"/>
                </a:solidFill>
              </a:rPr>
              <a:t>January</a:t>
            </a:r>
            <a:endParaRPr sz="3300" b="1">
              <a:solidFill>
                <a:srgbClr val="004AAD"/>
              </a:solidFill>
            </a:endParaRPr>
          </a:p>
          <a:p>
            <a:pPr marL="0" marR="0" lvl="0" indent="0" algn="ctr" rtl="0">
              <a:lnSpc>
                <a:spcPct val="140000"/>
              </a:lnSpc>
              <a:spcBef>
                <a:spcPts val="0"/>
              </a:spcBef>
              <a:spcAft>
                <a:spcPts val="0"/>
              </a:spcAft>
              <a:buNone/>
            </a:pPr>
            <a:r>
              <a:rPr lang="en-US" sz="3300" b="1">
                <a:solidFill>
                  <a:srgbClr val="004AAD"/>
                </a:solidFill>
              </a:rPr>
              <a:t>5th-23rd</a:t>
            </a:r>
            <a:endParaRPr sz="3300" b="1">
              <a:solidFill>
                <a:srgbClr val="004AAD"/>
              </a:solidFill>
            </a:endParaRPr>
          </a:p>
        </p:txBody>
      </p:sp>
      <p:sp>
        <p:nvSpPr>
          <p:cNvPr id="104" name="Google Shape;104;p14"/>
          <p:cNvSpPr txBox="1"/>
          <p:nvPr/>
        </p:nvSpPr>
        <p:spPr>
          <a:xfrm>
            <a:off x="4924200" y="8030163"/>
            <a:ext cx="2907300" cy="1219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300" b="1">
                <a:solidFill>
                  <a:srgbClr val="004AAD"/>
                </a:solidFill>
              </a:rPr>
              <a:t>January </a:t>
            </a:r>
            <a:endParaRPr sz="3300" b="1">
              <a:solidFill>
                <a:srgbClr val="004AAD"/>
              </a:solidFill>
            </a:endParaRPr>
          </a:p>
          <a:p>
            <a:pPr marL="0" marR="0" lvl="0" indent="0" algn="ctr" rtl="0">
              <a:lnSpc>
                <a:spcPct val="140000"/>
              </a:lnSpc>
              <a:spcBef>
                <a:spcPts val="0"/>
              </a:spcBef>
              <a:spcAft>
                <a:spcPts val="0"/>
              </a:spcAft>
              <a:buNone/>
            </a:pPr>
            <a:r>
              <a:rPr lang="en-US" sz="3300" b="1">
                <a:solidFill>
                  <a:srgbClr val="004AAD"/>
                </a:solidFill>
              </a:rPr>
              <a:t>5th-30th</a:t>
            </a:r>
            <a:endParaRPr sz="900" b="1">
              <a:solidFill>
                <a:srgbClr val="004AAD"/>
              </a:solidFill>
            </a:endParaRPr>
          </a:p>
        </p:txBody>
      </p:sp>
      <p:sp>
        <p:nvSpPr>
          <p:cNvPr id="105" name="Google Shape;105;p14"/>
          <p:cNvSpPr txBox="1"/>
          <p:nvPr/>
        </p:nvSpPr>
        <p:spPr>
          <a:xfrm>
            <a:off x="7395925" y="7848888"/>
            <a:ext cx="6991500" cy="1994700"/>
          </a:xfrm>
          <a:prstGeom prst="rect">
            <a:avLst/>
          </a:prstGeom>
          <a:noFill/>
          <a:ln>
            <a:noFill/>
          </a:ln>
        </p:spPr>
        <p:txBody>
          <a:bodyPr spcFirstLastPara="1" wrap="square" lIns="0" tIns="0" rIns="0" bIns="0" anchor="t" anchorCtr="0">
            <a:spAutoFit/>
          </a:bodyPr>
          <a:lstStyle/>
          <a:p>
            <a:pPr marL="0" marR="0" lvl="0" indent="0" algn="ctr" rtl="0">
              <a:lnSpc>
                <a:spcPct val="139984"/>
              </a:lnSpc>
              <a:spcBef>
                <a:spcPts val="0"/>
              </a:spcBef>
              <a:spcAft>
                <a:spcPts val="0"/>
              </a:spcAft>
              <a:buNone/>
            </a:pPr>
            <a:r>
              <a:rPr lang="en-US" sz="5400" b="1">
                <a:solidFill>
                  <a:srgbClr val="004AAD"/>
                </a:solidFill>
              </a:rPr>
              <a:t>MAP Winter </a:t>
            </a:r>
            <a:endParaRPr sz="5400" b="1">
              <a:solidFill>
                <a:srgbClr val="004AAD"/>
              </a:solidFill>
            </a:endParaRPr>
          </a:p>
          <a:p>
            <a:pPr marL="0" marR="0" lvl="0" indent="0" algn="ctr" rtl="0">
              <a:lnSpc>
                <a:spcPct val="139984"/>
              </a:lnSpc>
              <a:spcBef>
                <a:spcPts val="0"/>
              </a:spcBef>
              <a:spcAft>
                <a:spcPts val="0"/>
              </a:spcAft>
              <a:buNone/>
            </a:pPr>
            <a:r>
              <a:rPr lang="en-US" sz="5400" b="1">
                <a:solidFill>
                  <a:srgbClr val="004AAD"/>
                </a:solidFill>
              </a:rPr>
              <a:t>Assessment</a:t>
            </a:r>
            <a:endParaRPr sz="5400" b="1">
              <a:solidFill>
                <a:srgbClr val="004AAD"/>
              </a:solidFill>
            </a:endParaRPr>
          </a:p>
        </p:txBody>
      </p:sp>
      <p:pic>
        <p:nvPicPr>
          <p:cNvPr id="106" name="Google Shape;106;p14"/>
          <p:cNvPicPr preferRelativeResize="0"/>
          <p:nvPr/>
        </p:nvPicPr>
        <p:blipFill>
          <a:blip r:embed="rId7">
            <a:alphaModFix/>
          </a:blip>
          <a:stretch>
            <a:fillRect/>
          </a:stretch>
        </p:blipFill>
        <p:spPr>
          <a:xfrm>
            <a:off x="270108" y="7848900"/>
            <a:ext cx="2133600" cy="2133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CCEDE"/>
            </a:gs>
            <a:gs pos="100000">
              <a:srgbClr val="FFFFFF"/>
            </a:gs>
          </a:gsLst>
          <a:lin ang="2700000" scaled="0"/>
        </a:gradFill>
        <a:effectLst/>
      </p:bgPr>
    </p:bg>
    <p:spTree>
      <p:nvGrpSpPr>
        <p:cNvPr id="1" name="Shape 110"/>
        <p:cNvGrpSpPr/>
        <p:nvPr/>
      </p:nvGrpSpPr>
      <p:grpSpPr>
        <a:xfrm>
          <a:off x="0" y="0"/>
          <a:ext cx="0" cy="0"/>
          <a:chOff x="0" y="0"/>
          <a:chExt cx="0" cy="0"/>
        </a:xfrm>
      </p:grpSpPr>
      <p:sp>
        <p:nvSpPr>
          <p:cNvPr id="111" name="Google Shape;111;p15"/>
          <p:cNvSpPr txBox="1"/>
          <p:nvPr/>
        </p:nvSpPr>
        <p:spPr>
          <a:xfrm>
            <a:off x="1687633" y="-51280"/>
            <a:ext cx="14912700" cy="1502700"/>
          </a:xfrm>
          <a:prstGeom prst="rect">
            <a:avLst/>
          </a:prstGeom>
          <a:noFill/>
          <a:ln>
            <a:noFill/>
          </a:ln>
        </p:spPr>
        <p:txBody>
          <a:bodyPr spcFirstLastPara="1" wrap="square" lIns="0" tIns="0" rIns="0" bIns="0" anchor="t" anchorCtr="0">
            <a:spAutoFit/>
          </a:bodyPr>
          <a:lstStyle/>
          <a:p>
            <a:pPr marL="0" marR="0" lvl="0" indent="0" algn="ctr" rtl="0">
              <a:lnSpc>
                <a:spcPct val="140001"/>
              </a:lnSpc>
              <a:spcBef>
                <a:spcPts val="0"/>
              </a:spcBef>
              <a:spcAft>
                <a:spcPts val="0"/>
              </a:spcAft>
              <a:buNone/>
            </a:pPr>
            <a:r>
              <a:rPr lang="en-US" sz="9762" b="1">
                <a:solidFill>
                  <a:srgbClr val="004AAD"/>
                </a:solidFill>
                <a:latin typeface="Play"/>
                <a:ea typeface="Play"/>
                <a:cs typeface="Play"/>
                <a:sym typeface="Play"/>
              </a:rPr>
              <a:t>Kindergarten </a:t>
            </a:r>
            <a:endParaRPr sz="200" b="1"/>
          </a:p>
        </p:txBody>
      </p:sp>
      <p:sp>
        <p:nvSpPr>
          <p:cNvPr id="112" name="Google Shape;112;p15"/>
          <p:cNvSpPr/>
          <p:nvPr/>
        </p:nvSpPr>
        <p:spPr>
          <a:xfrm rot="5535009">
            <a:off x="-2099246" y="-1729347"/>
            <a:ext cx="6795854" cy="8512854"/>
          </a:xfrm>
          <a:custGeom>
            <a:avLst/>
            <a:gdLst/>
            <a:ahLst/>
            <a:cxnLst/>
            <a:rect l="l" t="t" r="r" b="b"/>
            <a:pathLst>
              <a:path w="5336435" h="5577884" extrusionOk="0">
                <a:moveTo>
                  <a:pt x="0" y="0"/>
                </a:moveTo>
                <a:lnTo>
                  <a:pt x="5336435" y="0"/>
                </a:lnTo>
                <a:lnTo>
                  <a:pt x="5336435" y="5577884"/>
                </a:lnTo>
                <a:lnTo>
                  <a:pt x="0" y="5577884"/>
                </a:lnTo>
                <a:lnTo>
                  <a:pt x="0" y="0"/>
                </a:lnTo>
                <a:close/>
              </a:path>
            </a:pathLst>
          </a:custGeom>
          <a:blipFill rotWithShape="1">
            <a:blip r:embed="rId3">
              <a:alphaModFix/>
            </a:blip>
            <a:stretch>
              <a:fillRect/>
            </a:stretch>
          </a:blipFill>
          <a:ln>
            <a:noFill/>
          </a:ln>
        </p:spPr>
        <p:txBody>
          <a:bodyPr/>
          <a:lstStyle/>
          <a:p>
            <a:endParaRPr lang="en-US"/>
          </a:p>
        </p:txBody>
      </p:sp>
      <p:sp>
        <p:nvSpPr>
          <p:cNvPr id="113" name="Google Shape;113;p15"/>
          <p:cNvSpPr txBox="1"/>
          <p:nvPr/>
        </p:nvSpPr>
        <p:spPr>
          <a:xfrm>
            <a:off x="1509275" y="1689099"/>
            <a:ext cx="14739600" cy="7977000"/>
          </a:xfrm>
          <a:prstGeom prst="rect">
            <a:avLst/>
          </a:prstGeom>
          <a:solidFill>
            <a:schemeClr val="lt1"/>
          </a:solidFill>
          <a:ln w="76200" cap="flat" cmpd="sng">
            <a:solidFill>
              <a:srgbClr val="004A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500" b="1">
                <a:solidFill>
                  <a:srgbClr val="004AAD"/>
                </a:solidFill>
              </a:rPr>
              <a:t>Things to Discuss</a:t>
            </a:r>
            <a:endParaRPr sz="2500" b="1">
              <a:solidFill>
                <a:srgbClr val="004AAD"/>
              </a:solidFill>
            </a:endParaRPr>
          </a:p>
          <a:p>
            <a:pPr marL="0" lvl="0" indent="0" algn="l" rtl="0">
              <a:lnSpc>
                <a:spcPct val="115000"/>
              </a:lnSpc>
              <a:spcBef>
                <a:spcPts val="1200"/>
              </a:spcBef>
              <a:spcAft>
                <a:spcPts val="0"/>
              </a:spcAft>
              <a:buClr>
                <a:schemeClr val="dk1"/>
              </a:buClr>
              <a:buSzPts val="1100"/>
              <a:buFont typeface="Arial"/>
              <a:buNone/>
            </a:pPr>
            <a:r>
              <a:rPr lang="en-US" sz="2500" b="1">
                <a:solidFill>
                  <a:srgbClr val="004AAD"/>
                </a:solidFill>
              </a:rPr>
              <a:t>Math</a:t>
            </a:r>
            <a:endParaRPr sz="2500" b="1">
              <a:solidFill>
                <a:srgbClr val="004AAD"/>
              </a:solidFill>
            </a:endParaRPr>
          </a:p>
          <a:p>
            <a:pPr marL="0" marR="0" lvl="0" indent="0" algn="l" rtl="0">
              <a:lnSpc>
                <a:spcPct val="115000"/>
              </a:lnSpc>
              <a:spcBef>
                <a:spcPts val="1200"/>
              </a:spcBef>
              <a:spcAft>
                <a:spcPts val="0"/>
              </a:spcAft>
              <a:buNone/>
            </a:pPr>
            <a:r>
              <a:rPr lang="en-US" sz="2500">
                <a:solidFill>
                  <a:srgbClr val="004AAD"/>
                </a:solidFill>
              </a:rPr>
              <a:t>Counting strategies (rote counting, </a:t>
            </a:r>
            <a:r>
              <a:rPr lang="en-US" sz="2500" b="1">
                <a:solidFill>
                  <a:srgbClr val="004AAD"/>
                </a:solidFill>
              </a:rPr>
              <a:t>one</a:t>
            </a:r>
            <a:r>
              <a:rPr lang="en-US" sz="2500">
                <a:solidFill>
                  <a:srgbClr val="004AAD"/>
                </a:solidFill>
              </a:rPr>
              <a:t>-to-one correspondence)</a:t>
            </a:r>
            <a:br>
              <a:rPr lang="en-US" sz="2500">
                <a:solidFill>
                  <a:srgbClr val="004AAD"/>
                </a:solidFill>
              </a:rPr>
            </a:br>
            <a:endParaRPr sz="2500">
              <a:solidFill>
                <a:srgbClr val="004AAD"/>
              </a:solidFill>
            </a:endParaRPr>
          </a:p>
          <a:p>
            <a:pPr marL="457200" lvl="0" indent="-387350" algn="l" rtl="0">
              <a:lnSpc>
                <a:spcPct val="115000"/>
              </a:lnSpc>
              <a:spcBef>
                <a:spcPts val="1200"/>
              </a:spcBef>
              <a:spcAft>
                <a:spcPts val="0"/>
              </a:spcAft>
              <a:buClr>
                <a:srgbClr val="004AAD"/>
              </a:buClr>
              <a:buSzPts val="2500"/>
              <a:buChar char="●"/>
            </a:pPr>
            <a:r>
              <a:rPr lang="en-US" sz="2500">
                <a:solidFill>
                  <a:srgbClr val="004AAD"/>
                </a:solidFill>
              </a:rPr>
              <a:t>Number recognition and simple addition/subtraction</a:t>
            </a:r>
            <a:br>
              <a:rPr lang="en-US" sz="2500">
                <a:solidFill>
                  <a:srgbClr val="004AAD"/>
                </a:solidFill>
              </a:rPr>
            </a:br>
            <a:endParaRPr sz="2500">
              <a:solidFill>
                <a:srgbClr val="004AAD"/>
              </a:solidFill>
            </a:endParaRPr>
          </a:p>
          <a:p>
            <a:pPr marL="457200" lvl="0" indent="-387350" algn="l" rtl="0">
              <a:lnSpc>
                <a:spcPct val="115000"/>
              </a:lnSpc>
              <a:spcBef>
                <a:spcPts val="0"/>
              </a:spcBef>
              <a:spcAft>
                <a:spcPts val="0"/>
              </a:spcAft>
              <a:buClr>
                <a:srgbClr val="004AAD"/>
              </a:buClr>
              <a:buSzPts val="2500"/>
              <a:buChar char="●"/>
            </a:pPr>
            <a:r>
              <a:rPr lang="en-US" sz="2500">
                <a:solidFill>
                  <a:srgbClr val="004AAD"/>
                </a:solidFill>
              </a:rPr>
              <a:t>Games or activities with manipulatives (dice, counters, ten frames)</a:t>
            </a:r>
            <a:br>
              <a:rPr lang="en-US" sz="2500">
                <a:solidFill>
                  <a:srgbClr val="004AAD"/>
                </a:solidFill>
              </a:rPr>
            </a:br>
            <a:endParaRPr sz="2500">
              <a:solidFill>
                <a:srgbClr val="004AAD"/>
              </a:solidFill>
            </a:endParaRPr>
          </a:p>
          <a:p>
            <a:pPr marL="0" lvl="0" indent="0" algn="l" rtl="0">
              <a:lnSpc>
                <a:spcPct val="115000"/>
              </a:lnSpc>
              <a:spcBef>
                <a:spcPts val="1200"/>
              </a:spcBef>
              <a:spcAft>
                <a:spcPts val="0"/>
              </a:spcAft>
              <a:buClr>
                <a:schemeClr val="dk1"/>
              </a:buClr>
              <a:buSzPts val="1100"/>
              <a:buFont typeface="Arial"/>
              <a:buNone/>
            </a:pPr>
            <a:r>
              <a:rPr lang="en-US" sz="2500" b="1">
                <a:solidFill>
                  <a:srgbClr val="004AAD"/>
                </a:solidFill>
              </a:rPr>
              <a:t>Literacy</a:t>
            </a:r>
            <a:endParaRPr sz="2500" b="1">
              <a:solidFill>
                <a:srgbClr val="004AAD"/>
              </a:solidFill>
            </a:endParaRPr>
          </a:p>
          <a:p>
            <a:pPr marL="457200" lvl="0" indent="-387350" algn="l" rtl="0">
              <a:lnSpc>
                <a:spcPct val="115000"/>
              </a:lnSpc>
              <a:spcBef>
                <a:spcPts val="1200"/>
              </a:spcBef>
              <a:spcAft>
                <a:spcPts val="0"/>
              </a:spcAft>
              <a:buClr>
                <a:srgbClr val="004AAD"/>
              </a:buClr>
              <a:buSzPts val="2500"/>
              <a:buChar char="●"/>
            </a:pPr>
            <a:r>
              <a:rPr lang="en-US" sz="2500">
                <a:solidFill>
                  <a:srgbClr val="004AAD"/>
                </a:solidFill>
              </a:rPr>
              <a:t>Letter/sound recognition and phonemic awareness</a:t>
            </a:r>
            <a:br>
              <a:rPr lang="en-US" sz="2500">
                <a:solidFill>
                  <a:srgbClr val="004AAD"/>
                </a:solidFill>
              </a:rPr>
            </a:br>
            <a:endParaRPr sz="2500">
              <a:solidFill>
                <a:srgbClr val="004AAD"/>
              </a:solidFill>
            </a:endParaRPr>
          </a:p>
          <a:p>
            <a:pPr marL="457200" lvl="0" indent="-387350" algn="l" rtl="0">
              <a:lnSpc>
                <a:spcPct val="115000"/>
              </a:lnSpc>
              <a:spcBef>
                <a:spcPts val="0"/>
              </a:spcBef>
              <a:spcAft>
                <a:spcPts val="0"/>
              </a:spcAft>
              <a:buClr>
                <a:srgbClr val="004AAD"/>
              </a:buClr>
              <a:buSzPts val="2500"/>
              <a:buChar char="●"/>
            </a:pPr>
            <a:r>
              <a:rPr lang="en-US" sz="2500">
                <a:solidFill>
                  <a:srgbClr val="004AAD"/>
                </a:solidFill>
              </a:rPr>
              <a:t>High-frequency/sight words</a:t>
            </a:r>
            <a:br>
              <a:rPr lang="en-US" sz="2500">
                <a:solidFill>
                  <a:srgbClr val="004AAD"/>
                </a:solidFill>
              </a:rPr>
            </a:br>
            <a:endParaRPr sz="2500">
              <a:solidFill>
                <a:srgbClr val="004AAD"/>
              </a:solidFill>
            </a:endParaRPr>
          </a:p>
          <a:p>
            <a:pPr marL="457200" lvl="0" indent="-387350" algn="l" rtl="0">
              <a:lnSpc>
                <a:spcPct val="115000"/>
              </a:lnSpc>
              <a:spcBef>
                <a:spcPts val="0"/>
              </a:spcBef>
              <a:spcAft>
                <a:spcPts val="0"/>
              </a:spcAft>
              <a:buClr>
                <a:srgbClr val="004AAD"/>
              </a:buClr>
              <a:buSzPts val="2500"/>
              <a:buChar char="●"/>
            </a:pPr>
            <a:r>
              <a:rPr lang="en-US" sz="2500">
                <a:solidFill>
                  <a:srgbClr val="004AAD"/>
                </a:solidFill>
              </a:rPr>
              <a:t>Read-aloud strategies (pointing to words, using pictures for clues)</a:t>
            </a:r>
            <a:br>
              <a:rPr lang="en-US" sz="2500">
                <a:solidFill>
                  <a:srgbClr val="004AAD"/>
                </a:solidFill>
              </a:rPr>
            </a:br>
            <a:endParaRPr sz="2500">
              <a:solidFill>
                <a:srgbClr val="004AAD"/>
              </a:solidFill>
            </a:endParaRPr>
          </a:p>
          <a:p>
            <a:pPr marL="457200" lvl="0" indent="-387350" algn="l" rtl="0">
              <a:lnSpc>
                <a:spcPct val="115000"/>
              </a:lnSpc>
              <a:spcBef>
                <a:spcPts val="0"/>
              </a:spcBef>
              <a:spcAft>
                <a:spcPts val="0"/>
              </a:spcAft>
              <a:buClr>
                <a:srgbClr val="004AAD"/>
              </a:buClr>
              <a:buSzPts val="2500"/>
              <a:buChar char="●"/>
            </a:pPr>
            <a:r>
              <a:rPr lang="en-US" sz="2500">
                <a:solidFill>
                  <a:srgbClr val="004AAD"/>
                </a:solidFill>
              </a:rPr>
              <a:t>Tips for practicing at home (reading 10 minutes daily, rhyming games)</a:t>
            </a:r>
            <a:endParaRPr sz="3200">
              <a:solidFill>
                <a:srgbClr val="004AAD"/>
              </a:solidFill>
              <a:latin typeface="Calibri"/>
              <a:ea typeface="Calibri"/>
              <a:cs typeface="Calibri"/>
              <a:sym typeface="Calibri"/>
            </a:endParaRPr>
          </a:p>
        </p:txBody>
      </p:sp>
      <p:grpSp>
        <p:nvGrpSpPr>
          <p:cNvPr id="114" name="Google Shape;114;p15"/>
          <p:cNvGrpSpPr/>
          <p:nvPr/>
        </p:nvGrpSpPr>
        <p:grpSpPr>
          <a:xfrm>
            <a:off x="113" y="9525200"/>
            <a:ext cx="18287727" cy="761811"/>
            <a:chOff x="0" y="-38100"/>
            <a:chExt cx="5591551" cy="850900"/>
          </a:xfrm>
        </p:grpSpPr>
        <p:sp>
          <p:nvSpPr>
            <p:cNvPr id="115" name="Google Shape;115;p15"/>
            <p:cNvSpPr/>
            <p:nvPr/>
          </p:nvSpPr>
          <p:spPr>
            <a:xfrm>
              <a:off x="0" y="0"/>
              <a:ext cx="5591551" cy="812800"/>
            </a:xfrm>
            <a:custGeom>
              <a:avLst/>
              <a:gdLst/>
              <a:ahLst/>
              <a:cxnLst/>
              <a:rect l="l" t="t" r="r" b="b"/>
              <a:pathLst>
                <a:path w="5591551" h="812800" extrusionOk="0">
                  <a:moveTo>
                    <a:pt x="0" y="0"/>
                  </a:moveTo>
                  <a:lnTo>
                    <a:pt x="5591551" y="0"/>
                  </a:lnTo>
                  <a:lnTo>
                    <a:pt x="5591551" y="812800"/>
                  </a:lnTo>
                  <a:lnTo>
                    <a:pt x="0" y="812800"/>
                  </a:lnTo>
                  <a:close/>
                </a:path>
              </a:pathLst>
            </a:custGeom>
            <a:solidFill>
              <a:srgbClr val="004AAD"/>
            </a:solidFill>
            <a:ln>
              <a:noFill/>
            </a:ln>
          </p:spPr>
          <p:txBody>
            <a:bodyPr/>
            <a:lstStyle/>
            <a:p>
              <a:endParaRPr lang="en-US"/>
            </a:p>
          </p:txBody>
        </p:sp>
        <p:sp>
          <p:nvSpPr>
            <p:cNvPr id="116" name="Google Shape;116;p15"/>
            <p:cNvSpPr txBox="1"/>
            <p:nvPr/>
          </p:nvSpPr>
          <p:spPr>
            <a:xfrm>
              <a:off x="0" y="-38100"/>
              <a:ext cx="5591551"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15"/>
          <p:cNvSpPr/>
          <p:nvPr/>
        </p:nvSpPr>
        <p:spPr>
          <a:xfrm>
            <a:off x="16009017" y="3429000"/>
            <a:ext cx="1358373" cy="1528031"/>
          </a:xfrm>
          <a:custGeom>
            <a:avLst/>
            <a:gdLst/>
            <a:ahLst/>
            <a:cxnLst/>
            <a:rect l="l" t="t" r="r" b="b"/>
            <a:pathLst>
              <a:path w="1358373" h="1528031" extrusionOk="0">
                <a:moveTo>
                  <a:pt x="0" y="0"/>
                </a:moveTo>
                <a:lnTo>
                  <a:pt x="1358373" y="0"/>
                </a:lnTo>
                <a:lnTo>
                  <a:pt x="1358373" y="1528032"/>
                </a:lnTo>
                <a:lnTo>
                  <a:pt x="0" y="1528032"/>
                </a:lnTo>
                <a:lnTo>
                  <a:pt x="0" y="0"/>
                </a:lnTo>
                <a:close/>
              </a:path>
            </a:pathLst>
          </a:custGeom>
          <a:blipFill rotWithShape="1">
            <a:blip r:embed="rId4">
              <a:alphaModFix/>
            </a:blip>
            <a:stretch>
              <a:fillRect/>
            </a:stretch>
          </a:blipFill>
          <a:ln>
            <a:noFill/>
          </a:ln>
        </p:spPr>
        <p:txBody>
          <a:bodyPr/>
          <a:lstStyle/>
          <a:p>
            <a:endParaRPr lang="en-US"/>
          </a:p>
        </p:txBody>
      </p:sp>
      <p:sp>
        <p:nvSpPr>
          <p:cNvPr id="118" name="Google Shape;118;p15"/>
          <p:cNvSpPr/>
          <p:nvPr/>
        </p:nvSpPr>
        <p:spPr>
          <a:xfrm>
            <a:off x="15705733" y="8283305"/>
            <a:ext cx="1309165" cy="1348749"/>
          </a:xfrm>
          <a:custGeom>
            <a:avLst/>
            <a:gdLst/>
            <a:ahLst/>
            <a:cxnLst/>
            <a:rect l="l" t="t" r="r" b="b"/>
            <a:pathLst>
              <a:path w="1309165" h="1348749" extrusionOk="0">
                <a:moveTo>
                  <a:pt x="0" y="0"/>
                </a:moveTo>
                <a:lnTo>
                  <a:pt x="1309164" y="0"/>
                </a:lnTo>
                <a:lnTo>
                  <a:pt x="1309164" y="1348749"/>
                </a:lnTo>
                <a:lnTo>
                  <a:pt x="0" y="1348749"/>
                </a:lnTo>
                <a:lnTo>
                  <a:pt x="0" y="0"/>
                </a:lnTo>
                <a:close/>
              </a:path>
            </a:pathLst>
          </a:custGeom>
          <a:blipFill rotWithShape="1">
            <a:blip r:embed="rId5">
              <a:alphaModFix/>
            </a:blip>
            <a:stretch>
              <a:fillRect/>
            </a:stretch>
          </a:blipFill>
          <a:ln>
            <a:noFill/>
          </a:ln>
        </p:spPr>
        <p:txBody>
          <a:bodyPr/>
          <a:lstStyle/>
          <a:p>
            <a:endParaRPr lang="en-US"/>
          </a:p>
        </p:txBody>
      </p:sp>
      <p:sp>
        <p:nvSpPr>
          <p:cNvPr id="119" name="Google Shape;119;p15"/>
          <p:cNvSpPr/>
          <p:nvPr/>
        </p:nvSpPr>
        <p:spPr>
          <a:xfrm>
            <a:off x="13256449" y="8513050"/>
            <a:ext cx="1569470" cy="1605759"/>
          </a:xfrm>
          <a:custGeom>
            <a:avLst/>
            <a:gdLst/>
            <a:ahLst/>
            <a:cxnLst/>
            <a:rect l="l" t="t" r="r" b="b"/>
            <a:pathLst>
              <a:path w="1569470" h="1605759" extrusionOk="0">
                <a:moveTo>
                  <a:pt x="0" y="0"/>
                </a:moveTo>
                <a:lnTo>
                  <a:pt x="1569471" y="0"/>
                </a:lnTo>
                <a:lnTo>
                  <a:pt x="1569471" y="1605759"/>
                </a:lnTo>
                <a:lnTo>
                  <a:pt x="0" y="1605759"/>
                </a:lnTo>
                <a:lnTo>
                  <a:pt x="0" y="0"/>
                </a:lnTo>
                <a:close/>
              </a:path>
            </a:pathLst>
          </a:custGeom>
          <a:blipFill rotWithShape="1">
            <a:blip r:embed="rId6">
              <a:alphaModFix/>
            </a:blip>
            <a:stretch>
              <a:fillRect/>
            </a:stretch>
          </a:blipFill>
          <a:ln>
            <a:noFill/>
          </a:ln>
        </p:spPr>
        <p:txBody>
          <a:bodyPr/>
          <a:lstStyle/>
          <a:p>
            <a:endParaRPr lang="en-US"/>
          </a:p>
        </p:txBody>
      </p:sp>
      <p:sp>
        <p:nvSpPr>
          <p:cNvPr id="120" name="Google Shape;120;p15"/>
          <p:cNvSpPr/>
          <p:nvPr/>
        </p:nvSpPr>
        <p:spPr>
          <a:xfrm>
            <a:off x="15353230" y="6089723"/>
            <a:ext cx="2014177" cy="551535"/>
          </a:xfrm>
          <a:custGeom>
            <a:avLst/>
            <a:gdLst/>
            <a:ahLst/>
            <a:cxnLst/>
            <a:rect l="l" t="t" r="r" b="b"/>
            <a:pathLst>
              <a:path w="2014177" h="551535" extrusionOk="0">
                <a:moveTo>
                  <a:pt x="0" y="0"/>
                </a:moveTo>
                <a:lnTo>
                  <a:pt x="2014178" y="0"/>
                </a:lnTo>
                <a:lnTo>
                  <a:pt x="2014178" y="551535"/>
                </a:lnTo>
                <a:lnTo>
                  <a:pt x="0" y="551535"/>
                </a:lnTo>
                <a:lnTo>
                  <a:pt x="0" y="0"/>
                </a:lnTo>
                <a:close/>
              </a:path>
            </a:pathLst>
          </a:custGeom>
          <a:blipFill rotWithShape="1">
            <a:blip r:embed="rId7">
              <a:alphaModFix/>
            </a:blip>
            <a:stretch>
              <a:fillRect/>
            </a:stretch>
          </a:blipFill>
          <a:ln>
            <a:noFill/>
          </a:ln>
        </p:spPr>
        <p:txBody>
          <a:bodyPr/>
          <a:lstStyle/>
          <a:p>
            <a:endParaRPr lang="en-US"/>
          </a:p>
        </p:txBody>
      </p:sp>
      <p:sp>
        <p:nvSpPr>
          <p:cNvPr id="121" name="Google Shape;121;p15"/>
          <p:cNvSpPr/>
          <p:nvPr/>
        </p:nvSpPr>
        <p:spPr>
          <a:xfrm>
            <a:off x="5303875" y="1329655"/>
            <a:ext cx="7680262" cy="359436"/>
          </a:xfrm>
          <a:custGeom>
            <a:avLst/>
            <a:gdLst/>
            <a:ahLst/>
            <a:cxnLst/>
            <a:rect l="l" t="t" r="r" b="b"/>
            <a:pathLst>
              <a:path w="7680262" h="460816" extrusionOk="0">
                <a:moveTo>
                  <a:pt x="0" y="0"/>
                </a:moveTo>
                <a:lnTo>
                  <a:pt x="7680262" y="0"/>
                </a:lnTo>
                <a:lnTo>
                  <a:pt x="7680262" y="460816"/>
                </a:lnTo>
                <a:lnTo>
                  <a:pt x="0" y="460816"/>
                </a:lnTo>
                <a:lnTo>
                  <a:pt x="0" y="0"/>
                </a:lnTo>
                <a:close/>
              </a:path>
            </a:pathLst>
          </a:custGeom>
          <a:blipFill rotWithShape="1">
            <a:blip r:embed="rId8">
              <a:alphaModFix/>
            </a:blip>
            <a:stretch>
              <a:fillRect/>
            </a:stretch>
          </a:blipFill>
          <a:ln>
            <a:noFill/>
          </a:ln>
        </p:spPr>
        <p:txBody>
          <a:bodyPr/>
          <a:lstStyle/>
          <a:p>
            <a:endParaRPr lang="en-US"/>
          </a:p>
        </p:txBody>
      </p:sp>
      <p:sp>
        <p:nvSpPr>
          <p:cNvPr id="122" name="Google Shape;122;p15"/>
          <p:cNvSpPr/>
          <p:nvPr/>
        </p:nvSpPr>
        <p:spPr>
          <a:xfrm>
            <a:off x="14155795" y="99068"/>
            <a:ext cx="3883394" cy="3106715"/>
          </a:xfrm>
          <a:custGeom>
            <a:avLst/>
            <a:gdLst/>
            <a:ahLst/>
            <a:cxnLst/>
            <a:rect l="l" t="t" r="r" b="b"/>
            <a:pathLst>
              <a:path w="3883394" h="3106715" extrusionOk="0">
                <a:moveTo>
                  <a:pt x="0" y="0"/>
                </a:moveTo>
                <a:lnTo>
                  <a:pt x="3883395" y="0"/>
                </a:lnTo>
                <a:lnTo>
                  <a:pt x="3883395" y="3106716"/>
                </a:lnTo>
                <a:lnTo>
                  <a:pt x="0" y="3106716"/>
                </a:lnTo>
                <a:lnTo>
                  <a:pt x="0" y="0"/>
                </a:lnTo>
                <a:close/>
              </a:path>
            </a:pathLst>
          </a:custGeom>
          <a:blipFill rotWithShape="1">
            <a:blip r:embed="rId9">
              <a:alphaModFix/>
            </a:blip>
            <a:stretch>
              <a:fillRect/>
            </a:stretch>
          </a:blipFill>
          <a:ln>
            <a:noFill/>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CCEDE"/>
            </a:gs>
            <a:gs pos="100000">
              <a:srgbClr val="FFFFFF"/>
            </a:gs>
          </a:gsLst>
          <a:lin ang="2700006" scaled="0"/>
        </a:gradFill>
        <a:effectLst/>
      </p:bgPr>
    </p:bg>
    <p:spTree>
      <p:nvGrpSpPr>
        <p:cNvPr id="1" name="Shape 126"/>
        <p:cNvGrpSpPr/>
        <p:nvPr/>
      </p:nvGrpSpPr>
      <p:grpSpPr>
        <a:xfrm>
          <a:off x="0" y="0"/>
          <a:ext cx="0" cy="0"/>
          <a:chOff x="0" y="0"/>
          <a:chExt cx="0" cy="0"/>
        </a:xfrm>
      </p:grpSpPr>
      <p:sp>
        <p:nvSpPr>
          <p:cNvPr id="127" name="Google Shape;127;p16"/>
          <p:cNvSpPr/>
          <p:nvPr/>
        </p:nvSpPr>
        <p:spPr>
          <a:xfrm rot="5535009">
            <a:off x="-2099246" y="-1729347"/>
            <a:ext cx="6795854" cy="8512854"/>
          </a:xfrm>
          <a:custGeom>
            <a:avLst/>
            <a:gdLst/>
            <a:ahLst/>
            <a:cxnLst/>
            <a:rect l="l" t="t" r="r" b="b"/>
            <a:pathLst>
              <a:path w="5336435" h="5577884" extrusionOk="0">
                <a:moveTo>
                  <a:pt x="0" y="0"/>
                </a:moveTo>
                <a:lnTo>
                  <a:pt x="5336435" y="0"/>
                </a:lnTo>
                <a:lnTo>
                  <a:pt x="5336435" y="5577884"/>
                </a:lnTo>
                <a:lnTo>
                  <a:pt x="0" y="5577884"/>
                </a:lnTo>
                <a:lnTo>
                  <a:pt x="0" y="0"/>
                </a:lnTo>
                <a:close/>
              </a:path>
            </a:pathLst>
          </a:custGeom>
          <a:blipFill rotWithShape="1">
            <a:blip r:embed="rId3">
              <a:alphaModFix/>
            </a:blip>
            <a:stretch>
              <a:fillRect/>
            </a:stretch>
          </a:blipFill>
          <a:ln>
            <a:noFill/>
          </a:ln>
        </p:spPr>
        <p:txBody>
          <a:bodyPr/>
          <a:lstStyle/>
          <a:p>
            <a:endParaRPr lang="en-US"/>
          </a:p>
        </p:txBody>
      </p:sp>
      <p:sp>
        <p:nvSpPr>
          <p:cNvPr id="128" name="Google Shape;128;p16"/>
          <p:cNvSpPr txBox="1"/>
          <p:nvPr/>
        </p:nvSpPr>
        <p:spPr>
          <a:xfrm>
            <a:off x="1534850" y="1689099"/>
            <a:ext cx="14739600" cy="8047200"/>
          </a:xfrm>
          <a:prstGeom prst="rect">
            <a:avLst/>
          </a:prstGeom>
          <a:solidFill>
            <a:schemeClr val="lt1"/>
          </a:solidFill>
          <a:ln w="76200" cap="flat" cmpd="sng">
            <a:solidFill>
              <a:srgbClr val="004A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500" b="1">
                <a:solidFill>
                  <a:srgbClr val="004AAD"/>
                </a:solidFill>
              </a:rPr>
              <a:t>Things to Discuss</a:t>
            </a:r>
            <a:endParaRPr sz="2500" b="1">
              <a:solidFill>
                <a:srgbClr val="004AAD"/>
              </a:solidFill>
            </a:endParaRPr>
          </a:p>
          <a:p>
            <a:pPr marL="0" lvl="0" indent="0" algn="l" rtl="0">
              <a:lnSpc>
                <a:spcPct val="115000"/>
              </a:lnSpc>
              <a:spcBef>
                <a:spcPts val="1200"/>
              </a:spcBef>
              <a:spcAft>
                <a:spcPts val="0"/>
              </a:spcAft>
              <a:buNone/>
            </a:pPr>
            <a:r>
              <a:rPr lang="en-US" sz="2300" b="1">
                <a:solidFill>
                  <a:srgbClr val="004AAD"/>
                </a:solidFill>
              </a:rPr>
              <a:t>Math</a:t>
            </a:r>
            <a:endParaRPr sz="2300" b="1">
              <a:solidFill>
                <a:srgbClr val="004AAD"/>
              </a:solidFill>
            </a:endParaRPr>
          </a:p>
          <a:p>
            <a:pPr marL="0" marR="0" lvl="0" indent="0" algn="l" rtl="0">
              <a:lnSpc>
                <a:spcPct val="115000"/>
              </a:lnSpc>
              <a:spcBef>
                <a:spcPts val="1200"/>
              </a:spcBef>
              <a:spcAft>
                <a:spcPts val="0"/>
              </a:spcAft>
              <a:buNone/>
            </a:pPr>
            <a:r>
              <a:rPr lang="en-US" sz="2300">
                <a:solidFill>
                  <a:srgbClr val="004AAD"/>
                </a:solidFill>
              </a:rPr>
              <a:t>Addition and subtraction strategies (number bonds, doubles, counting on)</a:t>
            </a:r>
            <a:br>
              <a:rPr lang="en-US" sz="2300">
                <a:solidFill>
                  <a:srgbClr val="004AAD"/>
                </a:solidFill>
              </a:rPr>
            </a:br>
            <a:endParaRPr sz="2500" b="1">
              <a:solidFill>
                <a:srgbClr val="004AAD"/>
              </a:solidFill>
            </a:endParaRPr>
          </a:p>
          <a:p>
            <a:pPr marL="457200" lvl="0" indent="-374650" algn="l" rtl="0">
              <a:lnSpc>
                <a:spcPct val="115000"/>
              </a:lnSpc>
              <a:spcBef>
                <a:spcPts val="1200"/>
              </a:spcBef>
              <a:spcAft>
                <a:spcPts val="0"/>
              </a:spcAft>
              <a:buClr>
                <a:srgbClr val="004AAD"/>
              </a:buClr>
              <a:buSzPts val="2300"/>
              <a:buChar char="●"/>
            </a:pPr>
            <a:r>
              <a:rPr lang="en-US" sz="2300">
                <a:solidFill>
                  <a:srgbClr val="004AAD"/>
                </a:solidFill>
              </a:rPr>
              <a:t>Place value with tens and ones</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Math fact fluency games parents can play at home</a:t>
            </a:r>
            <a:br>
              <a:rPr lang="en-US" sz="2300">
                <a:solidFill>
                  <a:srgbClr val="004AAD"/>
                </a:solidFill>
              </a:rPr>
            </a:br>
            <a:endParaRPr sz="2300">
              <a:solidFill>
                <a:srgbClr val="004AAD"/>
              </a:solidFill>
            </a:endParaRPr>
          </a:p>
          <a:p>
            <a:pPr marL="0" lvl="0" indent="0" algn="l" rtl="0">
              <a:lnSpc>
                <a:spcPct val="115000"/>
              </a:lnSpc>
              <a:spcBef>
                <a:spcPts val="1200"/>
              </a:spcBef>
              <a:spcAft>
                <a:spcPts val="0"/>
              </a:spcAft>
              <a:buNone/>
            </a:pPr>
            <a:r>
              <a:rPr lang="en-US" sz="2300" b="1">
                <a:solidFill>
                  <a:srgbClr val="004AAD"/>
                </a:solidFill>
              </a:rPr>
              <a:t>Literacy</a:t>
            </a:r>
            <a:endParaRPr sz="2300" b="1">
              <a:solidFill>
                <a:srgbClr val="004AAD"/>
              </a:solidFill>
            </a:endParaRPr>
          </a:p>
          <a:p>
            <a:pPr marL="457200" lvl="0" indent="-374650" algn="l" rtl="0">
              <a:lnSpc>
                <a:spcPct val="115000"/>
              </a:lnSpc>
              <a:spcBef>
                <a:spcPts val="1200"/>
              </a:spcBef>
              <a:spcAft>
                <a:spcPts val="0"/>
              </a:spcAft>
              <a:buClr>
                <a:srgbClr val="004AAD"/>
              </a:buClr>
              <a:buSzPts val="2300"/>
              <a:buChar char="●"/>
            </a:pPr>
            <a:r>
              <a:rPr lang="en-US" sz="2300">
                <a:solidFill>
                  <a:srgbClr val="004AAD"/>
                </a:solidFill>
              </a:rPr>
              <a:t>Building fluency through rereading</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Retelling beginning, middle, end of a story</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Sight word practice ideas</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Encouraging writing simple sentences at home</a:t>
            </a:r>
            <a:endParaRPr sz="2300">
              <a:solidFill>
                <a:srgbClr val="004AAD"/>
              </a:solidFill>
            </a:endParaRPr>
          </a:p>
          <a:p>
            <a:pPr marL="457200" lvl="0" indent="0" algn="l" rtl="0">
              <a:lnSpc>
                <a:spcPct val="115000"/>
              </a:lnSpc>
              <a:spcBef>
                <a:spcPts val="1200"/>
              </a:spcBef>
              <a:spcAft>
                <a:spcPts val="1200"/>
              </a:spcAft>
              <a:buNone/>
            </a:pPr>
            <a:endParaRPr sz="2300" b="1">
              <a:solidFill>
                <a:schemeClr val="dk1"/>
              </a:solidFill>
            </a:endParaRPr>
          </a:p>
        </p:txBody>
      </p:sp>
      <p:grpSp>
        <p:nvGrpSpPr>
          <p:cNvPr id="129" name="Google Shape;129;p16"/>
          <p:cNvGrpSpPr/>
          <p:nvPr/>
        </p:nvGrpSpPr>
        <p:grpSpPr>
          <a:xfrm>
            <a:off x="113" y="9525200"/>
            <a:ext cx="18288214" cy="761811"/>
            <a:chOff x="0" y="-38100"/>
            <a:chExt cx="5591700" cy="850900"/>
          </a:xfrm>
        </p:grpSpPr>
        <p:sp>
          <p:nvSpPr>
            <p:cNvPr id="130" name="Google Shape;130;p16"/>
            <p:cNvSpPr/>
            <p:nvPr/>
          </p:nvSpPr>
          <p:spPr>
            <a:xfrm>
              <a:off x="0" y="0"/>
              <a:ext cx="5591551" cy="812800"/>
            </a:xfrm>
            <a:custGeom>
              <a:avLst/>
              <a:gdLst/>
              <a:ahLst/>
              <a:cxnLst/>
              <a:rect l="l" t="t" r="r" b="b"/>
              <a:pathLst>
                <a:path w="5591551" h="812800" extrusionOk="0">
                  <a:moveTo>
                    <a:pt x="0" y="0"/>
                  </a:moveTo>
                  <a:lnTo>
                    <a:pt x="5591551" y="0"/>
                  </a:lnTo>
                  <a:lnTo>
                    <a:pt x="5591551" y="812800"/>
                  </a:lnTo>
                  <a:lnTo>
                    <a:pt x="0" y="812800"/>
                  </a:lnTo>
                  <a:close/>
                </a:path>
              </a:pathLst>
            </a:custGeom>
            <a:solidFill>
              <a:srgbClr val="004AAD"/>
            </a:solidFill>
            <a:ln>
              <a:noFill/>
            </a:ln>
          </p:spPr>
          <p:txBody>
            <a:bodyPr/>
            <a:lstStyle/>
            <a:p>
              <a:endParaRPr lang="en-US"/>
            </a:p>
          </p:txBody>
        </p:sp>
        <p:sp>
          <p:nvSpPr>
            <p:cNvPr id="131" name="Google Shape;131;p16"/>
            <p:cNvSpPr txBox="1"/>
            <p:nvPr/>
          </p:nvSpPr>
          <p:spPr>
            <a:xfrm>
              <a:off x="0" y="-38100"/>
              <a:ext cx="5591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16"/>
          <p:cNvSpPr/>
          <p:nvPr/>
        </p:nvSpPr>
        <p:spPr>
          <a:xfrm>
            <a:off x="16009017" y="3429000"/>
            <a:ext cx="1358373" cy="1528031"/>
          </a:xfrm>
          <a:custGeom>
            <a:avLst/>
            <a:gdLst/>
            <a:ahLst/>
            <a:cxnLst/>
            <a:rect l="l" t="t" r="r" b="b"/>
            <a:pathLst>
              <a:path w="1358373" h="1528031" extrusionOk="0">
                <a:moveTo>
                  <a:pt x="0" y="0"/>
                </a:moveTo>
                <a:lnTo>
                  <a:pt x="1358373" y="0"/>
                </a:lnTo>
                <a:lnTo>
                  <a:pt x="1358373" y="1528032"/>
                </a:lnTo>
                <a:lnTo>
                  <a:pt x="0" y="1528032"/>
                </a:lnTo>
                <a:lnTo>
                  <a:pt x="0" y="0"/>
                </a:lnTo>
                <a:close/>
              </a:path>
            </a:pathLst>
          </a:custGeom>
          <a:blipFill rotWithShape="1">
            <a:blip r:embed="rId4">
              <a:alphaModFix/>
            </a:blip>
            <a:stretch>
              <a:fillRect/>
            </a:stretch>
          </a:blipFill>
          <a:ln>
            <a:noFill/>
          </a:ln>
        </p:spPr>
        <p:txBody>
          <a:bodyPr/>
          <a:lstStyle/>
          <a:p>
            <a:endParaRPr lang="en-US"/>
          </a:p>
        </p:txBody>
      </p:sp>
      <p:sp>
        <p:nvSpPr>
          <p:cNvPr id="133" name="Google Shape;133;p16"/>
          <p:cNvSpPr/>
          <p:nvPr/>
        </p:nvSpPr>
        <p:spPr>
          <a:xfrm>
            <a:off x="15705733" y="8283305"/>
            <a:ext cx="1309165" cy="1348749"/>
          </a:xfrm>
          <a:custGeom>
            <a:avLst/>
            <a:gdLst/>
            <a:ahLst/>
            <a:cxnLst/>
            <a:rect l="l" t="t" r="r" b="b"/>
            <a:pathLst>
              <a:path w="1309165" h="1348749" extrusionOk="0">
                <a:moveTo>
                  <a:pt x="0" y="0"/>
                </a:moveTo>
                <a:lnTo>
                  <a:pt x="1309164" y="0"/>
                </a:lnTo>
                <a:lnTo>
                  <a:pt x="1309164" y="1348749"/>
                </a:lnTo>
                <a:lnTo>
                  <a:pt x="0" y="1348749"/>
                </a:lnTo>
                <a:lnTo>
                  <a:pt x="0" y="0"/>
                </a:lnTo>
                <a:close/>
              </a:path>
            </a:pathLst>
          </a:custGeom>
          <a:blipFill rotWithShape="1">
            <a:blip r:embed="rId5">
              <a:alphaModFix/>
            </a:blip>
            <a:stretch>
              <a:fillRect/>
            </a:stretch>
          </a:blipFill>
          <a:ln>
            <a:noFill/>
          </a:ln>
        </p:spPr>
        <p:txBody>
          <a:bodyPr/>
          <a:lstStyle/>
          <a:p>
            <a:endParaRPr lang="en-US"/>
          </a:p>
        </p:txBody>
      </p:sp>
      <p:sp>
        <p:nvSpPr>
          <p:cNvPr id="134" name="Google Shape;134;p16"/>
          <p:cNvSpPr/>
          <p:nvPr/>
        </p:nvSpPr>
        <p:spPr>
          <a:xfrm>
            <a:off x="13256449" y="8513050"/>
            <a:ext cx="1569470" cy="1605759"/>
          </a:xfrm>
          <a:custGeom>
            <a:avLst/>
            <a:gdLst/>
            <a:ahLst/>
            <a:cxnLst/>
            <a:rect l="l" t="t" r="r" b="b"/>
            <a:pathLst>
              <a:path w="1569470" h="1605759" extrusionOk="0">
                <a:moveTo>
                  <a:pt x="0" y="0"/>
                </a:moveTo>
                <a:lnTo>
                  <a:pt x="1569471" y="0"/>
                </a:lnTo>
                <a:lnTo>
                  <a:pt x="1569471" y="1605759"/>
                </a:lnTo>
                <a:lnTo>
                  <a:pt x="0" y="1605759"/>
                </a:lnTo>
                <a:lnTo>
                  <a:pt x="0" y="0"/>
                </a:lnTo>
                <a:close/>
              </a:path>
            </a:pathLst>
          </a:custGeom>
          <a:blipFill rotWithShape="1">
            <a:blip r:embed="rId6">
              <a:alphaModFix/>
            </a:blip>
            <a:stretch>
              <a:fillRect/>
            </a:stretch>
          </a:blipFill>
          <a:ln>
            <a:noFill/>
          </a:ln>
        </p:spPr>
        <p:txBody>
          <a:bodyPr/>
          <a:lstStyle/>
          <a:p>
            <a:endParaRPr lang="en-US"/>
          </a:p>
        </p:txBody>
      </p:sp>
      <p:sp>
        <p:nvSpPr>
          <p:cNvPr id="135" name="Google Shape;135;p16"/>
          <p:cNvSpPr/>
          <p:nvPr/>
        </p:nvSpPr>
        <p:spPr>
          <a:xfrm>
            <a:off x="15353230" y="6089723"/>
            <a:ext cx="2014177" cy="551535"/>
          </a:xfrm>
          <a:custGeom>
            <a:avLst/>
            <a:gdLst/>
            <a:ahLst/>
            <a:cxnLst/>
            <a:rect l="l" t="t" r="r" b="b"/>
            <a:pathLst>
              <a:path w="2014177" h="551535" extrusionOk="0">
                <a:moveTo>
                  <a:pt x="0" y="0"/>
                </a:moveTo>
                <a:lnTo>
                  <a:pt x="2014178" y="0"/>
                </a:lnTo>
                <a:lnTo>
                  <a:pt x="2014178" y="551535"/>
                </a:lnTo>
                <a:lnTo>
                  <a:pt x="0" y="551535"/>
                </a:lnTo>
                <a:lnTo>
                  <a:pt x="0" y="0"/>
                </a:lnTo>
                <a:close/>
              </a:path>
            </a:pathLst>
          </a:custGeom>
          <a:blipFill rotWithShape="1">
            <a:blip r:embed="rId7">
              <a:alphaModFix/>
            </a:blip>
            <a:stretch>
              <a:fillRect/>
            </a:stretch>
          </a:blipFill>
          <a:ln>
            <a:noFill/>
          </a:ln>
        </p:spPr>
        <p:txBody>
          <a:bodyPr/>
          <a:lstStyle/>
          <a:p>
            <a:endParaRPr lang="en-US"/>
          </a:p>
        </p:txBody>
      </p:sp>
      <p:sp>
        <p:nvSpPr>
          <p:cNvPr id="136" name="Google Shape;136;p16"/>
          <p:cNvSpPr/>
          <p:nvPr/>
        </p:nvSpPr>
        <p:spPr>
          <a:xfrm>
            <a:off x="5303875" y="1329655"/>
            <a:ext cx="7680262" cy="359436"/>
          </a:xfrm>
          <a:custGeom>
            <a:avLst/>
            <a:gdLst/>
            <a:ahLst/>
            <a:cxnLst/>
            <a:rect l="l" t="t" r="r" b="b"/>
            <a:pathLst>
              <a:path w="7680262" h="460816" extrusionOk="0">
                <a:moveTo>
                  <a:pt x="0" y="0"/>
                </a:moveTo>
                <a:lnTo>
                  <a:pt x="7680262" y="0"/>
                </a:lnTo>
                <a:lnTo>
                  <a:pt x="7680262" y="460816"/>
                </a:lnTo>
                <a:lnTo>
                  <a:pt x="0" y="460816"/>
                </a:lnTo>
                <a:lnTo>
                  <a:pt x="0" y="0"/>
                </a:lnTo>
                <a:close/>
              </a:path>
            </a:pathLst>
          </a:custGeom>
          <a:blipFill rotWithShape="1">
            <a:blip r:embed="rId8">
              <a:alphaModFix/>
            </a:blip>
            <a:stretch>
              <a:fillRect/>
            </a:stretch>
          </a:blipFill>
          <a:ln>
            <a:noFill/>
          </a:ln>
        </p:spPr>
        <p:txBody>
          <a:bodyPr/>
          <a:lstStyle/>
          <a:p>
            <a:endParaRPr lang="en-US"/>
          </a:p>
        </p:txBody>
      </p:sp>
      <p:sp>
        <p:nvSpPr>
          <p:cNvPr id="137" name="Google Shape;137;p16"/>
          <p:cNvSpPr txBox="1"/>
          <p:nvPr/>
        </p:nvSpPr>
        <p:spPr>
          <a:xfrm>
            <a:off x="1687633" y="-51280"/>
            <a:ext cx="14912700" cy="1502700"/>
          </a:xfrm>
          <a:prstGeom prst="rect">
            <a:avLst/>
          </a:prstGeom>
          <a:noFill/>
          <a:ln>
            <a:noFill/>
          </a:ln>
        </p:spPr>
        <p:txBody>
          <a:bodyPr spcFirstLastPara="1" wrap="square" lIns="0" tIns="0" rIns="0" bIns="0" anchor="t" anchorCtr="0">
            <a:spAutoFit/>
          </a:bodyPr>
          <a:lstStyle/>
          <a:p>
            <a:pPr marL="0" marR="0" lvl="0" indent="0" algn="ctr" rtl="0">
              <a:lnSpc>
                <a:spcPct val="140001"/>
              </a:lnSpc>
              <a:spcBef>
                <a:spcPts val="0"/>
              </a:spcBef>
              <a:spcAft>
                <a:spcPts val="0"/>
              </a:spcAft>
              <a:buNone/>
            </a:pPr>
            <a:r>
              <a:rPr lang="en-US" sz="9762" b="1">
                <a:solidFill>
                  <a:srgbClr val="004AAD"/>
                </a:solidFill>
                <a:latin typeface="Play"/>
                <a:ea typeface="Play"/>
                <a:cs typeface="Play"/>
                <a:sym typeface="Play"/>
              </a:rPr>
              <a:t>Ist Grade</a:t>
            </a:r>
            <a:endParaRPr sz="200" b="1"/>
          </a:p>
        </p:txBody>
      </p:sp>
      <p:sp>
        <p:nvSpPr>
          <p:cNvPr id="138" name="Google Shape;138;p16"/>
          <p:cNvSpPr/>
          <p:nvPr/>
        </p:nvSpPr>
        <p:spPr>
          <a:xfrm>
            <a:off x="14155795" y="99068"/>
            <a:ext cx="3883394" cy="3106715"/>
          </a:xfrm>
          <a:custGeom>
            <a:avLst/>
            <a:gdLst/>
            <a:ahLst/>
            <a:cxnLst/>
            <a:rect l="l" t="t" r="r" b="b"/>
            <a:pathLst>
              <a:path w="3883394" h="3106715" extrusionOk="0">
                <a:moveTo>
                  <a:pt x="0" y="0"/>
                </a:moveTo>
                <a:lnTo>
                  <a:pt x="3883395" y="0"/>
                </a:lnTo>
                <a:lnTo>
                  <a:pt x="3883395" y="3106716"/>
                </a:lnTo>
                <a:lnTo>
                  <a:pt x="0" y="3106716"/>
                </a:lnTo>
                <a:lnTo>
                  <a:pt x="0" y="0"/>
                </a:lnTo>
                <a:close/>
              </a:path>
            </a:pathLst>
          </a:custGeom>
          <a:blipFill rotWithShape="1">
            <a:blip r:embed="rId9">
              <a:alphaModFix/>
            </a:blip>
            <a:stretch>
              <a:fillRect/>
            </a:stretch>
          </a:blipFill>
          <a:ln>
            <a:noFill/>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CCEDE"/>
            </a:gs>
            <a:gs pos="100000">
              <a:srgbClr val="FFFFFF"/>
            </a:gs>
          </a:gsLst>
          <a:lin ang="2700006" scaled="0"/>
        </a:gradFill>
        <a:effectLst/>
      </p:bgPr>
    </p:bg>
    <p:spTree>
      <p:nvGrpSpPr>
        <p:cNvPr id="1" name="Shape 142"/>
        <p:cNvGrpSpPr/>
        <p:nvPr/>
      </p:nvGrpSpPr>
      <p:grpSpPr>
        <a:xfrm>
          <a:off x="0" y="0"/>
          <a:ext cx="0" cy="0"/>
          <a:chOff x="0" y="0"/>
          <a:chExt cx="0" cy="0"/>
        </a:xfrm>
      </p:grpSpPr>
      <p:sp>
        <p:nvSpPr>
          <p:cNvPr id="143" name="Google Shape;143;p17"/>
          <p:cNvSpPr/>
          <p:nvPr/>
        </p:nvSpPr>
        <p:spPr>
          <a:xfrm rot="5535009">
            <a:off x="-2099246" y="-1729347"/>
            <a:ext cx="6795854" cy="8512854"/>
          </a:xfrm>
          <a:custGeom>
            <a:avLst/>
            <a:gdLst/>
            <a:ahLst/>
            <a:cxnLst/>
            <a:rect l="l" t="t" r="r" b="b"/>
            <a:pathLst>
              <a:path w="5336435" h="5577884" extrusionOk="0">
                <a:moveTo>
                  <a:pt x="0" y="0"/>
                </a:moveTo>
                <a:lnTo>
                  <a:pt x="5336435" y="0"/>
                </a:lnTo>
                <a:lnTo>
                  <a:pt x="5336435" y="5577884"/>
                </a:lnTo>
                <a:lnTo>
                  <a:pt x="0" y="5577884"/>
                </a:lnTo>
                <a:lnTo>
                  <a:pt x="0" y="0"/>
                </a:lnTo>
                <a:close/>
              </a:path>
            </a:pathLst>
          </a:custGeom>
          <a:blipFill rotWithShape="1">
            <a:blip r:embed="rId3">
              <a:alphaModFix/>
            </a:blip>
            <a:stretch>
              <a:fillRect/>
            </a:stretch>
          </a:blipFill>
          <a:ln>
            <a:noFill/>
          </a:ln>
        </p:spPr>
        <p:txBody>
          <a:bodyPr/>
          <a:lstStyle/>
          <a:p>
            <a:endParaRPr lang="en-US"/>
          </a:p>
        </p:txBody>
      </p:sp>
      <p:sp>
        <p:nvSpPr>
          <p:cNvPr id="144" name="Google Shape;144;p17"/>
          <p:cNvSpPr txBox="1"/>
          <p:nvPr/>
        </p:nvSpPr>
        <p:spPr>
          <a:xfrm>
            <a:off x="1406900" y="1774149"/>
            <a:ext cx="14739600" cy="7857900"/>
          </a:xfrm>
          <a:prstGeom prst="rect">
            <a:avLst/>
          </a:prstGeom>
          <a:solidFill>
            <a:schemeClr val="lt1"/>
          </a:solidFill>
          <a:ln w="76200" cap="flat" cmpd="sng">
            <a:solidFill>
              <a:srgbClr val="004A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500" b="1">
                <a:solidFill>
                  <a:srgbClr val="004AAD"/>
                </a:solidFill>
              </a:rPr>
              <a:t>Things to Discuss</a:t>
            </a:r>
            <a:endParaRPr sz="2500" b="1">
              <a:solidFill>
                <a:srgbClr val="004AAD"/>
              </a:solidFill>
            </a:endParaRPr>
          </a:p>
          <a:p>
            <a:pPr marL="0" lvl="0" indent="0" algn="l" rtl="0">
              <a:lnSpc>
                <a:spcPct val="115000"/>
              </a:lnSpc>
              <a:spcBef>
                <a:spcPts val="1200"/>
              </a:spcBef>
              <a:spcAft>
                <a:spcPts val="0"/>
              </a:spcAft>
              <a:buNone/>
            </a:pPr>
            <a:r>
              <a:rPr lang="en-US" sz="2300" b="1">
                <a:solidFill>
                  <a:srgbClr val="004AAD"/>
                </a:solidFill>
              </a:rPr>
              <a:t>Math</a:t>
            </a:r>
            <a:endParaRPr sz="2300" b="1">
              <a:solidFill>
                <a:srgbClr val="004AAD"/>
              </a:solidFill>
            </a:endParaRPr>
          </a:p>
          <a:p>
            <a:pPr marL="457200" lvl="0" indent="-374650" algn="l" rtl="0">
              <a:lnSpc>
                <a:spcPct val="115000"/>
              </a:lnSpc>
              <a:spcBef>
                <a:spcPts val="1200"/>
              </a:spcBef>
              <a:spcAft>
                <a:spcPts val="0"/>
              </a:spcAft>
              <a:buClr>
                <a:srgbClr val="004AAD"/>
              </a:buClr>
              <a:buSzPts val="2300"/>
              <a:buChar char="●"/>
            </a:pPr>
            <a:r>
              <a:rPr lang="en-US" sz="2300">
                <a:solidFill>
                  <a:srgbClr val="004AAD"/>
                </a:solidFill>
              </a:rPr>
              <a:t>Multi-digit addition and subtraction with regrouping</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Introduction to arrays and basic multiplication concepts</a:t>
            </a:r>
            <a:br>
              <a:rPr lang="en-US" sz="2300">
                <a:solidFill>
                  <a:srgbClr val="004AAD"/>
                </a:solidFill>
              </a:rPr>
            </a:br>
            <a:endParaRPr sz="2300">
              <a:solidFill>
                <a:srgbClr val="004AAD"/>
              </a:solidFill>
            </a:endParaRPr>
          </a:p>
          <a:p>
            <a:pPr marL="0" marR="0" lvl="0" indent="0" algn="l" rtl="0">
              <a:lnSpc>
                <a:spcPct val="115000"/>
              </a:lnSpc>
              <a:spcBef>
                <a:spcPts val="1200"/>
              </a:spcBef>
              <a:spcAft>
                <a:spcPts val="0"/>
              </a:spcAft>
              <a:buNone/>
            </a:pPr>
            <a:r>
              <a:rPr lang="en-US" sz="2300">
                <a:solidFill>
                  <a:srgbClr val="004AAD"/>
                </a:solidFill>
              </a:rPr>
              <a:t>Word problem-solving strategies</a:t>
            </a:r>
            <a:br>
              <a:rPr lang="en-US" sz="2300">
                <a:solidFill>
                  <a:srgbClr val="004AAD"/>
                </a:solidFill>
              </a:rPr>
            </a:br>
            <a:endParaRPr sz="2300" b="1">
              <a:solidFill>
                <a:srgbClr val="004AAD"/>
              </a:solidFill>
            </a:endParaRPr>
          </a:p>
          <a:p>
            <a:pPr marL="0" lvl="0" indent="0" algn="l" rtl="0">
              <a:lnSpc>
                <a:spcPct val="115000"/>
              </a:lnSpc>
              <a:spcBef>
                <a:spcPts val="1200"/>
              </a:spcBef>
              <a:spcAft>
                <a:spcPts val="0"/>
              </a:spcAft>
              <a:buNone/>
            </a:pPr>
            <a:r>
              <a:rPr lang="en-US" sz="2300" b="1">
                <a:solidFill>
                  <a:srgbClr val="004AAD"/>
                </a:solidFill>
              </a:rPr>
              <a:t>Literacy</a:t>
            </a:r>
            <a:endParaRPr sz="2300" b="1">
              <a:solidFill>
                <a:srgbClr val="004AAD"/>
              </a:solidFill>
            </a:endParaRPr>
          </a:p>
          <a:p>
            <a:pPr marL="457200" lvl="0" indent="-374650" algn="l" rtl="0">
              <a:lnSpc>
                <a:spcPct val="115000"/>
              </a:lnSpc>
              <a:spcBef>
                <a:spcPts val="1200"/>
              </a:spcBef>
              <a:spcAft>
                <a:spcPts val="0"/>
              </a:spcAft>
              <a:buClr>
                <a:srgbClr val="004AAD"/>
              </a:buClr>
              <a:buSzPts val="2300"/>
              <a:buChar char="●"/>
            </a:pPr>
            <a:r>
              <a:rPr lang="en-US" sz="2300">
                <a:solidFill>
                  <a:srgbClr val="004AAD"/>
                </a:solidFill>
              </a:rPr>
              <a:t>Moving from "learning to read" to "reading to learn"</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Using context clues and comprehension strategies (ask/answer questions)</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Vocabulary-building games parents can do at home</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Encouraging independent reading</a:t>
            </a:r>
            <a:br>
              <a:rPr lang="en-US" sz="2300">
                <a:solidFill>
                  <a:srgbClr val="004AAD"/>
                </a:solidFill>
              </a:rPr>
            </a:br>
            <a:endParaRPr sz="2300" b="1">
              <a:solidFill>
                <a:srgbClr val="004AAD"/>
              </a:solidFill>
            </a:endParaRPr>
          </a:p>
        </p:txBody>
      </p:sp>
      <p:grpSp>
        <p:nvGrpSpPr>
          <p:cNvPr id="145" name="Google Shape;145;p17"/>
          <p:cNvGrpSpPr/>
          <p:nvPr/>
        </p:nvGrpSpPr>
        <p:grpSpPr>
          <a:xfrm>
            <a:off x="113" y="9525200"/>
            <a:ext cx="18288214" cy="761811"/>
            <a:chOff x="0" y="-38100"/>
            <a:chExt cx="5591700" cy="850900"/>
          </a:xfrm>
        </p:grpSpPr>
        <p:sp>
          <p:nvSpPr>
            <p:cNvPr id="146" name="Google Shape;146;p17"/>
            <p:cNvSpPr/>
            <p:nvPr/>
          </p:nvSpPr>
          <p:spPr>
            <a:xfrm>
              <a:off x="0" y="0"/>
              <a:ext cx="5591551" cy="812800"/>
            </a:xfrm>
            <a:custGeom>
              <a:avLst/>
              <a:gdLst/>
              <a:ahLst/>
              <a:cxnLst/>
              <a:rect l="l" t="t" r="r" b="b"/>
              <a:pathLst>
                <a:path w="5591551" h="812800" extrusionOk="0">
                  <a:moveTo>
                    <a:pt x="0" y="0"/>
                  </a:moveTo>
                  <a:lnTo>
                    <a:pt x="5591551" y="0"/>
                  </a:lnTo>
                  <a:lnTo>
                    <a:pt x="5591551" y="812800"/>
                  </a:lnTo>
                  <a:lnTo>
                    <a:pt x="0" y="812800"/>
                  </a:lnTo>
                  <a:close/>
                </a:path>
              </a:pathLst>
            </a:custGeom>
            <a:solidFill>
              <a:srgbClr val="004AAD"/>
            </a:solidFill>
            <a:ln>
              <a:noFill/>
            </a:ln>
          </p:spPr>
          <p:txBody>
            <a:bodyPr/>
            <a:lstStyle/>
            <a:p>
              <a:endParaRPr lang="en-US"/>
            </a:p>
          </p:txBody>
        </p:sp>
        <p:sp>
          <p:nvSpPr>
            <p:cNvPr id="147" name="Google Shape;147;p17"/>
            <p:cNvSpPr txBox="1"/>
            <p:nvPr/>
          </p:nvSpPr>
          <p:spPr>
            <a:xfrm>
              <a:off x="0" y="-38100"/>
              <a:ext cx="5591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8" name="Google Shape;148;p17"/>
          <p:cNvSpPr/>
          <p:nvPr/>
        </p:nvSpPr>
        <p:spPr>
          <a:xfrm>
            <a:off x="16009017" y="3429000"/>
            <a:ext cx="1358373" cy="1528031"/>
          </a:xfrm>
          <a:custGeom>
            <a:avLst/>
            <a:gdLst/>
            <a:ahLst/>
            <a:cxnLst/>
            <a:rect l="l" t="t" r="r" b="b"/>
            <a:pathLst>
              <a:path w="1358373" h="1528031" extrusionOk="0">
                <a:moveTo>
                  <a:pt x="0" y="0"/>
                </a:moveTo>
                <a:lnTo>
                  <a:pt x="1358373" y="0"/>
                </a:lnTo>
                <a:lnTo>
                  <a:pt x="1358373" y="1528032"/>
                </a:lnTo>
                <a:lnTo>
                  <a:pt x="0" y="1528032"/>
                </a:lnTo>
                <a:lnTo>
                  <a:pt x="0" y="0"/>
                </a:lnTo>
                <a:close/>
              </a:path>
            </a:pathLst>
          </a:custGeom>
          <a:blipFill rotWithShape="1">
            <a:blip r:embed="rId4">
              <a:alphaModFix/>
            </a:blip>
            <a:stretch>
              <a:fillRect/>
            </a:stretch>
          </a:blipFill>
          <a:ln>
            <a:noFill/>
          </a:ln>
        </p:spPr>
        <p:txBody>
          <a:bodyPr/>
          <a:lstStyle/>
          <a:p>
            <a:endParaRPr lang="en-US"/>
          </a:p>
        </p:txBody>
      </p:sp>
      <p:sp>
        <p:nvSpPr>
          <p:cNvPr id="149" name="Google Shape;149;p17"/>
          <p:cNvSpPr/>
          <p:nvPr/>
        </p:nvSpPr>
        <p:spPr>
          <a:xfrm>
            <a:off x="15705733" y="8283305"/>
            <a:ext cx="1309165" cy="1348749"/>
          </a:xfrm>
          <a:custGeom>
            <a:avLst/>
            <a:gdLst/>
            <a:ahLst/>
            <a:cxnLst/>
            <a:rect l="l" t="t" r="r" b="b"/>
            <a:pathLst>
              <a:path w="1309165" h="1348749" extrusionOk="0">
                <a:moveTo>
                  <a:pt x="0" y="0"/>
                </a:moveTo>
                <a:lnTo>
                  <a:pt x="1309164" y="0"/>
                </a:lnTo>
                <a:lnTo>
                  <a:pt x="1309164" y="1348749"/>
                </a:lnTo>
                <a:lnTo>
                  <a:pt x="0" y="1348749"/>
                </a:lnTo>
                <a:lnTo>
                  <a:pt x="0" y="0"/>
                </a:lnTo>
                <a:close/>
              </a:path>
            </a:pathLst>
          </a:custGeom>
          <a:blipFill rotWithShape="1">
            <a:blip r:embed="rId5">
              <a:alphaModFix/>
            </a:blip>
            <a:stretch>
              <a:fillRect/>
            </a:stretch>
          </a:blipFill>
          <a:ln>
            <a:noFill/>
          </a:ln>
        </p:spPr>
        <p:txBody>
          <a:bodyPr/>
          <a:lstStyle/>
          <a:p>
            <a:endParaRPr lang="en-US"/>
          </a:p>
        </p:txBody>
      </p:sp>
      <p:sp>
        <p:nvSpPr>
          <p:cNvPr id="150" name="Google Shape;150;p17"/>
          <p:cNvSpPr/>
          <p:nvPr/>
        </p:nvSpPr>
        <p:spPr>
          <a:xfrm>
            <a:off x="13256449" y="8513050"/>
            <a:ext cx="1569470" cy="1605759"/>
          </a:xfrm>
          <a:custGeom>
            <a:avLst/>
            <a:gdLst/>
            <a:ahLst/>
            <a:cxnLst/>
            <a:rect l="l" t="t" r="r" b="b"/>
            <a:pathLst>
              <a:path w="1569470" h="1605759" extrusionOk="0">
                <a:moveTo>
                  <a:pt x="0" y="0"/>
                </a:moveTo>
                <a:lnTo>
                  <a:pt x="1569471" y="0"/>
                </a:lnTo>
                <a:lnTo>
                  <a:pt x="1569471" y="1605759"/>
                </a:lnTo>
                <a:lnTo>
                  <a:pt x="0" y="1605759"/>
                </a:lnTo>
                <a:lnTo>
                  <a:pt x="0" y="0"/>
                </a:lnTo>
                <a:close/>
              </a:path>
            </a:pathLst>
          </a:custGeom>
          <a:blipFill rotWithShape="1">
            <a:blip r:embed="rId6">
              <a:alphaModFix/>
            </a:blip>
            <a:stretch>
              <a:fillRect/>
            </a:stretch>
          </a:blipFill>
          <a:ln>
            <a:noFill/>
          </a:ln>
        </p:spPr>
        <p:txBody>
          <a:bodyPr/>
          <a:lstStyle/>
          <a:p>
            <a:endParaRPr lang="en-US"/>
          </a:p>
        </p:txBody>
      </p:sp>
      <p:sp>
        <p:nvSpPr>
          <p:cNvPr id="151" name="Google Shape;151;p17"/>
          <p:cNvSpPr/>
          <p:nvPr/>
        </p:nvSpPr>
        <p:spPr>
          <a:xfrm>
            <a:off x="15353230" y="6089723"/>
            <a:ext cx="2014177" cy="551535"/>
          </a:xfrm>
          <a:custGeom>
            <a:avLst/>
            <a:gdLst/>
            <a:ahLst/>
            <a:cxnLst/>
            <a:rect l="l" t="t" r="r" b="b"/>
            <a:pathLst>
              <a:path w="2014177" h="551535" extrusionOk="0">
                <a:moveTo>
                  <a:pt x="0" y="0"/>
                </a:moveTo>
                <a:lnTo>
                  <a:pt x="2014178" y="0"/>
                </a:lnTo>
                <a:lnTo>
                  <a:pt x="2014178" y="551535"/>
                </a:lnTo>
                <a:lnTo>
                  <a:pt x="0" y="551535"/>
                </a:lnTo>
                <a:lnTo>
                  <a:pt x="0" y="0"/>
                </a:lnTo>
                <a:close/>
              </a:path>
            </a:pathLst>
          </a:custGeom>
          <a:blipFill rotWithShape="1">
            <a:blip r:embed="rId7">
              <a:alphaModFix/>
            </a:blip>
            <a:stretch>
              <a:fillRect/>
            </a:stretch>
          </a:blipFill>
          <a:ln>
            <a:noFill/>
          </a:ln>
        </p:spPr>
        <p:txBody>
          <a:bodyPr/>
          <a:lstStyle/>
          <a:p>
            <a:endParaRPr lang="en-US"/>
          </a:p>
        </p:txBody>
      </p:sp>
      <p:sp>
        <p:nvSpPr>
          <p:cNvPr id="152" name="Google Shape;152;p17"/>
          <p:cNvSpPr/>
          <p:nvPr/>
        </p:nvSpPr>
        <p:spPr>
          <a:xfrm>
            <a:off x="5303875" y="1329655"/>
            <a:ext cx="7680262" cy="359436"/>
          </a:xfrm>
          <a:custGeom>
            <a:avLst/>
            <a:gdLst/>
            <a:ahLst/>
            <a:cxnLst/>
            <a:rect l="l" t="t" r="r" b="b"/>
            <a:pathLst>
              <a:path w="7680262" h="460816" extrusionOk="0">
                <a:moveTo>
                  <a:pt x="0" y="0"/>
                </a:moveTo>
                <a:lnTo>
                  <a:pt x="7680262" y="0"/>
                </a:lnTo>
                <a:lnTo>
                  <a:pt x="7680262" y="460816"/>
                </a:lnTo>
                <a:lnTo>
                  <a:pt x="0" y="460816"/>
                </a:lnTo>
                <a:lnTo>
                  <a:pt x="0" y="0"/>
                </a:lnTo>
                <a:close/>
              </a:path>
            </a:pathLst>
          </a:custGeom>
          <a:blipFill rotWithShape="1">
            <a:blip r:embed="rId8">
              <a:alphaModFix/>
            </a:blip>
            <a:stretch>
              <a:fillRect/>
            </a:stretch>
          </a:blipFill>
          <a:ln>
            <a:noFill/>
          </a:ln>
        </p:spPr>
        <p:txBody>
          <a:bodyPr/>
          <a:lstStyle/>
          <a:p>
            <a:endParaRPr lang="en-US"/>
          </a:p>
        </p:txBody>
      </p:sp>
      <p:sp>
        <p:nvSpPr>
          <p:cNvPr id="153" name="Google Shape;153;p17"/>
          <p:cNvSpPr txBox="1"/>
          <p:nvPr/>
        </p:nvSpPr>
        <p:spPr>
          <a:xfrm>
            <a:off x="1687633" y="-51280"/>
            <a:ext cx="14912700" cy="1502700"/>
          </a:xfrm>
          <a:prstGeom prst="rect">
            <a:avLst/>
          </a:prstGeom>
          <a:noFill/>
          <a:ln>
            <a:noFill/>
          </a:ln>
        </p:spPr>
        <p:txBody>
          <a:bodyPr spcFirstLastPara="1" wrap="square" lIns="0" tIns="0" rIns="0" bIns="0" anchor="t" anchorCtr="0">
            <a:spAutoFit/>
          </a:bodyPr>
          <a:lstStyle/>
          <a:p>
            <a:pPr marL="0" marR="0" lvl="0" indent="0" algn="ctr" rtl="0">
              <a:lnSpc>
                <a:spcPct val="140001"/>
              </a:lnSpc>
              <a:spcBef>
                <a:spcPts val="0"/>
              </a:spcBef>
              <a:spcAft>
                <a:spcPts val="0"/>
              </a:spcAft>
              <a:buNone/>
            </a:pPr>
            <a:r>
              <a:rPr lang="en-US" sz="9762" b="1">
                <a:solidFill>
                  <a:srgbClr val="004AAD"/>
                </a:solidFill>
                <a:latin typeface="Play"/>
                <a:ea typeface="Play"/>
                <a:cs typeface="Play"/>
                <a:sym typeface="Play"/>
              </a:rPr>
              <a:t>2nd Grade</a:t>
            </a:r>
            <a:endParaRPr sz="200" b="1"/>
          </a:p>
        </p:txBody>
      </p:sp>
      <p:sp>
        <p:nvSpPr>
          <p:cNvPr id="154" name="Google Shape;154;p17"/>
          <p:cNvSpPr/>
          <p:nvPr/>
        </p:nvSpPr>
        <p:spPr>
          <a:xfrm>
            <a:off x="14155795" y="99068"/>
            <a:ext cx="3883394" cy="3106715"/>
          </a:xfrm>
          <a:custGeom>
            <a:avLst/>
            <a:gdLst/>
            <a:ahLst/>
            <a:cxnLst/>
            <a:rect l="l" t="t" r="r" b="b"/>
            <a:pathLst>
              <a:path w="3883394" h="3106715" extrusionOk="0">
                <a:moveTo>
                  <a:pt x="0" y="0"/>
                </a:moveTo>
                <a:lnTo>
                  <a:pt x="3883395" y="0"/>
                </a:lnTo>
                <a:lnTo>
                  <a:pt x="3883395" y="3106716"/>
                </a:lnTo>
                <a:lnTo>
                  <a:pt x="0" y="3106716"/>
                </a:lnTo>
                <a:lnTo>
                  <a:pt x="0" y="0"/>
                </a:lnTo>
                <a:close/>
              </a:path>
            </a:pathLst>
          </a:custGeom>
          <a:blipFill rotWithShape="1">
            <a:blip r:embed="rId9">
              <a:alphaModFix/>
            </a:blip>
            <a:stretch>
              <a:fillRect/>
            </a:stretch>
          </a:blipFill>
          <a:ln>
            <a:noFill/>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CCEDE"/>
            </a:gs>
            <a:gs pos="100000">
              <a:srgbClr val="FFFFFF"/>
            </a:gs>
          </a:gsLst>
          <a:lin ang="2700006" scaled="0"/>
        </a:gradFill>
        <a:effectLst/>
      </p:bgPr>
    </p:bg>
    <p:spTree>
      <p:nvGrpSpPr>
        <p:cNvPr id="1" name="Shape 158"/>
        <p:cNvGrpSpPr/>
        <p:nvPr/>
      </p:nvGrpSpPr>
      <p:grpSpPr>
        <a:xfrm>
          <a:off x="0" y="0"/>
          <a:ext cx="0" cy="0"/>
          <a:chOff x="0" y="0"/>
          <a:chExt cx="0" cy="0"/>
        </a:xfrm>
      </p:grpSpPr>
      <p:sp>
        <p:nvSpPr>
          <p:cNvPr id="159" name="Google Shape;159;p18"/>
          <p:cNvSpPr/>
          <p:nvPr/>
        </p:nvSpPr>
        <p:spPr>
          <a:xfrm rot="5535009">
            <a:off x="-2099246" y="-1729347"/>
            <a:ext cx="6795854" cy="8512854"/>
          </a:xfrm>
          <a:custGeom>
            <a:avLst/>
            <a:gdLst/>
            <a:ahLst/>
            <a:cxnLst/>
            <a:rect l="l" t="t" r="r" b="b"/>
            <a:pathLst>
              <a:path w="5336435" h="5577884" extrusionOk="0">
                <a:moveTo>
                  <a:pt x="0" y="0"/>
                </a:moveTo>
                <a:lnTo>
                  <a:pt x="5336435" y="0"/>
                </a:lnTo>
                <a:lnTo>
                  <a:pt x="5336435" y="5577884"/>
                </a:lnTo>
                <a:lnTo>
                  <a:pt x="0" y="5577884"/>
                </a:lnTo>
                <a:lnTo>
                  <a:pt x="0" y="0"/>
                </a:lnTo>
                <a:close/>
              </a:path>
            </a:pathLst>
          </a:custGeom>
          <a:blipFill rotWithShape="1">
            <a:blip r:embed="rId3">
              <a:alphaModFix/>
            </a:blip>
            <a:stretch>
              <a:fillRect/>
            </a:stretch>
          </a:blipFill>
          <a:ln>
            <a:noFill/>
          </a:ln>
        </p:spPr>
        <p:txBody>
          <a:bodyPr/>
          <a:lstStyle/>
          <a:p>
            <a:endParaRPr lang="en-US"/>
          </a:p>
        </p:txBody>
      </p:sp>
      <p:grpSp>
        <p:nvGrpSpPr>
          <p:cNvPr id="160" name="Google Shape;160;p18"/>
          <p:cNvGrpSpPr/>
          <p:nvPr/>
        </p:nvGrpSpPr>
        <p:grpSpPr>
          <a:xfrm>
            <a:off x="113" y="9525200"/>
            <a:ext cx="18288214" cy="761811"/>
            <a:chOff x="0" y="-38100"/>
            <a:chExt cx="5591700" cy="850900"/>
          </a:xfrm>
        </p:grpSpPr>
        <p:sp>
          <p:nvSpPr>
            <p:cNvPr id="161" name="Google Shape;161;p18"/>
            <p:cNvSpPr/>
            <p:nvPr/>
          </p:nvSpPr>
          <p:spPr>
            <a:xfrm>
              <a:off x="0" y="0"/>
              <a:ext cx="5591551" cy="812800"/>
            </a:xfrm>
            <a:custGeom>
              <a:avLst/>
              <a:gdLst/>
              <a:ahLst/>
              <a:cxnLst/>
              <a:rect l="l" t="t" r="r" b="b"/>
              <a:pathLst>
                <a:path w="5591551" h="812800" extrusionOk="0">
                  <a:moveTo>
                    <a:pt x="0" y="0"/>
                  </a:moveTo>
                  <a:lnTo>
                    <a:pt x="5591551" y="0"/>
                  </a:lnTo>
                  <a:lnTo>
                    <a:pt x="5591551" y="812800"/>
                  </a:lnTo>
                  <a:lnTo>
                    <a:pt x="0" y="812800"/>
                  </a:lnTo>
                  <a:close/>
                </a:path>
              </a:pathLst>
            </a:custGeom>
            <a:solidFill>
              <a:srgbClr val="004AAD"/>
            </a:solidFill>
            <a:ln>
              <a:noFill/>
            </a:ln>
          </p:spPr>
          <p:txBody>
            <a:bodyPr/>
            <a:lstStyle/>
            <a:p>
              <a:endParaRPr lang="en-US"/>
            </a:p>
          </p:txBody>
        </p:sp>
        <p:sp>
          <p:nvSpPr>
            <p:cNvPr id="162" name="Google Shape;162;p18"/>
            <p:cNvSpPr txBox="1"/>
            <p:nvPr/>
          </p:nvSpPr>
          <p:spPr>
            <a:xfrm>
              <a:off x="0" y="-38100"/>
              <a:ext cx="5591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3" name="Google Shape;163;p18"/>
          <p:cNvSpPr/>
          <p:nvPr/>
        </p:nvSpPr>
        <p:spPr>
          <a:xfrm>
            <a:off x="5457425" y="1091980"/>
            <a:ext cx="7680262" cy="359436"/>
          </a:xfrm>
          <a:custGeom>
            <a:avLst/>
            <a:gdLst/>
            <a:ahLst/>
            <a:cxnLst/>
            <a:rect l="l" t="t" r="r" b="b"/>
            <a:pathLst>
              <a:path w="7680262" h="460816" extrusionOk="0">
                <a:moveTo>
                  <a:pt x="0" y="0"/>
                </a:moveTo>
                <a:lnTo>
                  <a:pt x="7680262" y="0"/>
                </a:lnTo>
                <a:lnTo>
                  <a:pt x="7680262" y="460816"/>
                </a:lnTo>
                <a:lnTo>
                  <a:pt x="0" y="460816"/>
                </a:lnTo>
                <a:lnTo>
                  <a:pt x="0" y="0"/>
                </a:lnTo>
                <a:close/>
              </a:path>
            </a:pathLst>
          </a:custGeom>
          <a:blipFill rotWithShape="1">
            <a:blip r:embed="rId4">
              <a:alphaModFix/>
            </a:blip>
            <a:stretch>
              <a:fillRect/>
            </a:stretch>
          </a:blipFill>
          <a:ln>
            <a:noFill/>
          </a:ln>
        </p:spPr>
        <p:txBody>
          <a:bodyPr/>
          <a:lstStyle/>
          <a:p>
            <a:endParaRPr lang="en-US"/>
          </a:p>
        </p:txBody>
      </p:sp>
      <p:sp>
        <p:nvSpPr>
          <p:cNvPr id="164" name="Google Shape;164;p18"/>
          <p:cNvSpPr txBox="1"/>
          <p:nvPr/>
        </p:nvSpPr>
        <p:spPr>
          <a:xfrm>
            <a:off x="1687633" y="-51280"/>
            <a:ext cx="14912700" cy="1502700"/>
          </a:xfrm>
          <a:prstGeom prst="rect">
            <a:avLst/>
          </a:prstGeom>
          <a:noFill/>
          <a:ln>
            <a:noFill/>
          </a:ln>
        </p:spPr>
        <p:txBody>
          <a:bodyPr spcFirstLastPara="1" wrap="square" lIns="0" tIns="0" rIns="0" bIns="0" anchor="t" anchorCtr="0">
            <a:spAutoFit/>
          </a:bodyPr>
          <a:lstStyle/>
          <a:p>
            <a:pPr marL="0" marR="0" lvl="0" indent="0" algn="ctr" rtl="0">
              <a:lnSpc>
                <a:spcPct val="140001"/>
              </a:lnSpc>
              <a:spcBef>
                <a:spcPts val="0"/>
              </a:spcBef>
              <a:spcAft>
                <a:spcPts val="0"/>
              </a:spcAft>
              <a:buNone/>
            </a:pPr>
            <a:r>
              <a:rPr lang="en-US" sz="9762" b="1">
                <a:solidFill>
                  <a:srgbClr val="004AAD"/>
                </a:solidFill>
                <a:latin typeface="Play"/>
                <a:ea typeface="Play"/>
                <a:cs typeface="Play"/>
                <a:sym typeface="Play"/>
              </a:rPr>
              <a:t>3rd Grade</a:t>
            </a:r>
            <a:endParaRPr sz="200" b="1"/>
          </a:p>
        </p:txBody>
      </p:sp>
      <p:sp>
        <p:nvSpPr>
          <p:cNvPr id="165" name="Google Shape;165;p18"/>
          <p:cNvSpPr txBox="1"/>
          <p:nvPr/>
        </p:nvSpPr>
        <p:spPr>
          <a:xfrm>
            <a:off x="1569450" y="1594850"/>
            <a:ext cx="14739600" cy="8165700"/>
          </a:xfrm>
          <a:prstGeom prst="rect">
            <a:avLst/>
          </a:prstGeom>
          <a:solidFill>
            <a:schemeClr val="lt1"/>
          </a:solidFill>
          <a:ln w="76200" cap="flat" cmpd="sng">
            <a:solidFill>
              <a:srgbClr val="004A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500" b="1">
                <a:solidFill>
                  <a:srgbClr val="004AAD"/>
                </a:solidFill>
              </a:rPr>
              <a:t>Things to Discuss</a:t>
            </a:r>
            <a:endParaRPr sz="2500" b="1">
              <a:solidFill>
                <a:srgbClr val="004AAD"/>
              </a:solidFill>
            </a:endParaRPr>
          </a:p>
          <a:p>
            <a:pPr marL="0" lvl="0" indent="0" algn="l" rtl="0">
              <a:lnSpc>
                <a:spcPct val="115000"/>
              </a:lnSpc>
              <a:spcBef>
                <a:spcPts val="1200"/>
              </a:spcBef>
              <a:spcAft>
                <a:spcPts val="0"/>
              </a:spcAft>
              <a:buNone/>
            </a:pPr>
            <a:r>
              <a:rPr lang="en-US" sz="2300" b="1">
                <a:solidFill>
                  <a:srgbClr val="004AAD"/>
                </a:solidFill>
              </a:rPr>
              <a:t>Math</a:t>
            </a:r>
            <a:endParaRPr sz="2300" b="1">
              <a:solidFill>
                <a:srgbClr val="004AAD"/>
              </a:solidFill>
            </a:endParaRPr>
          </a:p>
          <a:p>
            <a:pPr marL="457200" lvl="0" indent="-374650" algn="l" rtl="0">
              <a:lnSpc>
                <a:spcPct val="115000"/>
              </a:lnSpc>
              <a:spcBef>
                <a:spcPts val="1200"/>
              </a:spcBef>
              <a:spcAft>
                <a:spcPts val="0"/>
              </a:spcAft>
              <a:buClr>
                <a:srgbClr val="004AAD"/>
              </a:buClr>
              <a:buSzPts val="2300"/>
              <a:buChar char="●"/>
            </a:pPr>
            <a:r>
              <a:rPr lang="en-US" sz="2300">
                <a:solidFill>
                  <a:srgbClr val="004AAD"/>
                </a:solidFill>
              </a:rPr>
              <a:t>Multiplication/division facts and strategies</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Fractions introduction</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Explaining how to support with homework without just giving answers</a:t>
            </a:r>
            <a:br>
              <a:rPr lang="en-US" sz="2300">
                <a:solidFill>
                  <a:srgbClr val="004AAD"/>
                </a:solidFill>
              </a:rPr>
            </a:br>
            <a:endParaRPr sz="2300">
              <a:solidFill>
                <a:srgbClr val="004AAD"/>
              </a:solidFill>
            </a:endParaRPr>
          </a:p>
          <a:p>
            <a:pPr marL="0" lvl="0" indent="0" algn="l" rtl="0">
              <a:lnSpc>
                <a:spcPct val="115000"/>
              </a:lnSpc>
              <a:spcBef>
                <a:spcPts val="1200"/>
              </a:spcBef>
              <a:spcAft>
                <a:spcPts val="0"/>
              </a:spcAft>
              <a:buNone/>
            </a:pPr>
            <a:r>
              <a:rPr lang="en-US" sz="2300" b="1">
                <a:solidFill>
                  <a:srgbClr val="004AAD"/>
                </a:solidFill>
              </a:rPr>
              <a:t>Literacy</a:t>
            </a:r>
            <a:endParaRPr sz="2300" b="1">
              <a:solidFill>
                <a:srgbClr val="004AAD"/>
              </a:solidFill>
            </a:endParaRPr>
          </a:p>
          <a:p>
            <a:pPr marL="457200" lvl="0" indent="-374650" algn="l" rtl="0">
              <a:lnSpc>
                <a:spcPct val="115000"/>
              </a:lnSpc>
              <a:spcBef>
                <a:spcPts val="1200"/>
              </a:spcBef>
              <a:spcAft>
                <a:spcPts val="0"/>
              </a:spcAft>
              <a:buClr>
                <a:srgbClr val="004AAD"/>
              </a:buClr>
              <a:buSzPts val="2300"/>
              <a:buChar char="●"/>
            </a:pPr>
            <a:r>
              <a:rPr lang="en-US" sz="2300">
                <a:solidFill>
                  <a:srgbClr val="004AAD"/>
                </a:solidFill>
              </a:rPr>
              <a:t>Reading comprehension (summarizing, identifying main idea &amp; details)</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Importance of reading stamina</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Writing strong paragraphs (topic sentence, details, closing)</a:t>
            </a:r>
            <a:endParaRPr sz="2300">
              <a:solidFill>
                <a:srgbClr val="004AAD"/>
              </a:solidFill>
            </a:endParaRPr>
          </a:p>
          <a:p>
            <a:pPr marL="457200" lvl="0" indent="0" algn="l" rtl="0">
              <a:lnSpc>
                <a:spcPct val="115000"/>
              </a:lnSpc>
              <a:spcBef>
                <a:spcPts val="1200"/>
              </a:spcBef>
              <a:spcAft>
                <a:spcPts val="0"/>
              </a:spcAft>
              <a:buNone/>
            </a:pPr>
            <a:endParaRPr sz="2300" b="1">
              <a:solidFill>
                <a:schemeClr val="dk1"/>
              </a:solidFill>
            </a:endParaRPr>
          </a:p>
          <a:p>
            <a:pPr marL="457200" lvl="0" indent="0" algn="l" rtl="0">
              <a:lnSpc>
                <a:spcPct val="115000"/>
              </a:lnSpc>
              <a:spcBef>
                <a:spcPts val="1200"/>
              </a:spcBef>
              <a:spcAft>
                <a:spcPts val="0"/>
              </a:spcAft>
              <a:buNone/>
            </a:pPr>
            <a:endParaRPr sz="2300" b="1">
              <a:solidFill>
                <a:schemeClr val="dk1"/>
              </a:solidFill>
            </a:endParaRPr>
          </a:p>
          <a:p>
            <a:pPr marL="457200" lvl="0" indent="0" algn="l" rtl="0">
              <a:lnSpc>
                <a:spcPct val="115000"/>
              </a:lnSpc>
              <a:spcBef>
                <a:spcPts val="1200"/>
              </a:spcBef>
              <a:spcAft>
                <a:spcPts val="1200"/>
              </a:spcAft>
              <a:buNone/>
            </a:pPr>
            <a:endParaRPr sz="2300" b="1">
              <a:solidFill>
                <a:schemeClr val="dk1"/>
              </a:solidFill>
            </a:endParaRPr>
          </a:p>
        </p:txBody>
      </p:sp>
      <p:sp>
        <p:nvSpPr>
          <p:cNvPr id="166" name="Google Shape;166;p18"/>
          <p:cNvSpPr/>
          <p:nvPr/>
        </p:nvSpPr>
        <p:spPr>
          <a:xfrm>
            <a:off x="12872600" y="8513050"/>
            <a:ext cx="1793119" cy="1605759"/>
          </a:xfrm>
          <a:custGeom>
            <a:avLst/>
            <a:gdLst/>
            <a:ahLst/>
            <a:cxnLst/>
            <a:rect l="l" t="t" r="r" b="b"/>
            <a:pathLst>
              <a:path w="1569470" h="1605759" extrusionOk="0">
                <a:moveTo>
                  <a:pt x="0" y="0"/>
                </a:moveTo>
                <a:lnTo>
                  <a:pt x="1569471" y="0"/>
                </a:lnTo>
                <a:lnTo>
                  <a:pt x="1569471" y="1605759"/>
                </a:lnTo>
                <a:lnTo>
                  <a:pt x="0" y="1605759"/>
                </a:lnTo>
                <a:lnTo>
                  <a:pt x="0" y="0"/>
                </a:lnTo>
                <a:close/>
              </a:path>
            </a:pathLst>
          </a:custGeom>
          <a:blipFill rotWithShape="1">
            <a:blip r:embed="rId5">
              <a:alphaModFix/>
            </a:blip>
            <a:stretch>
              <a:fillRect/>
            </a:stretch>
          </a:blipFill>
          <a:ln>
            <a:noFill/>
          </a:ln>
        </p:spPr>
        <p:txBody>
          <a:bodyPr/>
          <a:lstStyle/>
          <a:p>
            <a:endParaRPr lang="en-US"/>
          </a:p>
        </p:txBody>
      </p:sp>
      <p:sp>
        <p:nvSpPr>
          <p:cNvPr id="167" name="Google Shape;167;p18"/>
          <p:cNvSpPr/>
          <p:nvPr/>
        </p:nvSpPr>
        <p:spPr>
          <a:xfrm>
            <a:off x="15705723" y="8104024"/>
            <a:ext cx="1570998" cy="1527458"/>
          </a:xfrm>
          <a:custGeom>
            <a:avLst/>
            <a:gdLst/>
            <a:ahLst/>
            <a:cxnLst/>
            <a:rect l="l" t="t" r="r" b="b"/>
            <a:pathLst>
              <a:path w="1309165" h="1348749" extrusionOk="0">
                <a:moveTo>
                  <a:pt x="0" y="0"/>
                </a:moveTo>
                <a:lnTo>
                  <a:pt x="1309164" y="0"/>
                </a:lnTo>
                <a:lnTo>
                  <a:pt x="1309164" y="1348749"/>
                </a:lnTo>
                <a:lnTo>
                  <a:pt x="0" y="1348749"/>
                </a:lnTo>
                <a:lnTo>
                  <a:pt x="0" y="0"/>
                </a:lnTo>
                <a:close/>
              </a:path>
            </a:pathLst>
          </a:custGeom>
          <a:blipFill rotWithShape="1">
            <a:blip r:embed="rId6">
              <a:alphaModFix/>
            </a:blip>
            <a:stretch>
              <a:fillRect/>
            </a:stretch>
          </a:blipFill>
          <a:ln>
            <a:noFill/>
          </a:ln>
        </p:spPr>
        <p:txBody>
          <a:bodyPr/>
          <a:lstStyle/>
          <a:p>
            <a:endParaRPr lang="en-US"/>
          </a:p>
        </p:txBody>
      </p:sp>
      <p:sp>
        <p:nvSpPr>
          <p:cNvPr id="168" name="Google Shape;168;p18"/>
          <p:cNvSpPr/>
          <p:nvPr/>
        </p:nvSpPr>
        <p:spPr>
          <a:xfrm>
            <a:off x="15865030" y="6089723"/>
            <a:ext cx="2014177" cy="551535"/>
          </a:xfrm>
          <a:custGeom>
            <a:avLst/>
            <a:gdLst/>
            <a:ahLst/>
            <a:cxnLst/>
            <a:rect l="l" t="t" r="r" b="b"/>
            <a:pathLst>
              <a:path w="2014177" h="551535" extrusionOk="0">
                <a:moveTo>
                  <a:pt x="0" y="0"/>
                </a:moveTo>
                <a:lnTo>
                  <a:pt x="2014178" y="0"/>
                </a:lnTo>
                <a:lnTo>
                  <a:pt x="2014178" y="551535"/>
                </a:lnTo>
                <a:lnTo>
                  <a:pt x="0" y="551535"/>
                </a:lnTo>
                <a:lnTo>
                  <a:pt x="0" y="0"/>
                </a:lnTo>
                <a:close/>
              </a:path>
            </a:pathLst>
          </a:custGeom>
          <a:blipFill rotWithShape="1">
            <a:blip r:embed="rId7">
              <a:alphaModFix/>
            </a:blip>
            <a:stretch>
              <a:fillRect/>
            </a:stretch>
          </a:blipFill>
          <a:ln>
            <a:noFill/>
          </a:ln>
        </p:spPr>
        <p:txBody>
          <a:bodyPr/>
          <a:lstStyle/>
          <a:p>
            <a:endParaRPr lang="en-US"/>
          </a:p>
        </p:txBody>
      </p:sp>
      <p:sp>
        <p:nvSpPr>
          <p:cNvPr id="169" name="Google Shape;169;p18"/>
          <p:cNvSpPr/>
          <p:nvPr/>
        </p:nvSpPr>
        <p:spPr>
          <a:xfrm>
            <a:off x="16009017" y="3429000"/>
            <a:ext cx="1358373" cy="1528031"/>
          </a:xfrm>
          <a:custGeom>
            <a:avLst/>
            <a:gdLst/>
            <a:ahLst/>
            <a:cxnLst/>
            <a:rect l="l" t="t" r="r" b="b"/>
            <a:pathLst>
              <a:path w="1358373" h="1528031" extrusionOk="0">
                <a:moveTo>
                  <a:pt x="0" y="0"/>
                </a:moveTo>
                <a:lnTo>
                  <a:pt x="1358373" y="0"/>
                </a:lnTo>
                <a:lnTo>
                  <a:pt x="1358373" y="1528032"/>
                </a:lnTo>
                <a:lnTo>
                  <a:pt x="0" y="1528032"/>
                </a:lnTo>
                <a:lnTo>
                  <a:pt x="0" y="0"/>
                </a:lnTo>
                <a:close/>
              </a:path>
            </a:pathLst>
          </a:custGeom>
          <a:blipFill rotWithShape="1">
            <a:blip r:embed="rId8">
              <a:alphaModFix/>
            </a:blip>
            <a:stretch>
              <a:fillRect/>
            </a:stretch>
          </a:blipFill>
          <a:ln>
            <a:noFill/>
          </a:ln>
        </p:spPr>
        <p:txBody>
          <a:bodyPr/>
          <a:lstStyle/>
          <a:p>
            <a:endParaRPr lang="en-US"/>
          </a:p>
        </p:txBody>
      </p:sp>
      <p:sp>
        <p:nvSpPr>
          <p:cNvPr id="170" name="Google Shape;170;p18"/>
          <p:cNvSpPr/>
          <p:nvPr/>
        </p:nvSpPr>
        <p:spPr>
          <a:xfrm>
            <a:off x="14155795" y="99068"/>
            <a:ext cx="3883394" cy="3106715"/>
          </a:xfrm>
          <a:custGeom>
            <a:avLst/>
            <a:gdLst/>
            <a:ahLst/>
            <a:cxnLst/>
            <a:rect l="l" t="t" r="r" b="b"/>
            <a:pathLst>
              <a:path w="3883394" h="3106715" extrusionOk="0">
                <a:moveTo>
                  <a:pt x="0" y="0"/>
                </a:moveTo>
                <a:lnTo>
                  <a:pt x="3883395" y="0"/>
                </a:lnTo>
                <a:lnTo>
                  <a:pt x="3883395" y="3106716"/>
                </a:lnTo>
                <a:lnTo>
                  <a:pt x="0" y="3106716"/>
                </a:lnTo>
                <a:lnTo>
                  <a:pt x="0" y="0"/>
                </a:lnTo>
                <a:close/>
              </a:path>
            </a:pathLst>
          </a:custGeom>
          <a:blipFill rotWithShape="1">
            <a:blip r:embed="rId9">
              <a:alphaModFix/>
            </a:blip>
            <a:stretch>
              <a:fillRect/>
            </a:stretch>
          </a:blipFill>
          <a:ln>
            <a:noFill/>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CCEDE"/>
            </a:gs>
            <a:gs pos="100000">
              <a:srgbClr val="FFFFFF"/>
            </a:gs>
          </a:gsLst>
          <a:lin ang="2700006" scaled="0"/>
        </a:gradFill>
        <a:effectLst/>
      </p:bgPr>
    </p:bg>
    <p:spTree>
      <p:nvGrpSpPr>
        <p:cNvPr id="1" name="Shape 174"/>
        <p:cNvGrpSpPr/>
        <p:nvPr/>
      </p:nvGrpSpPr>
      <p:grpSpPr>
        <a:xfrm>
          <a:off x="0" y="0"/>
          <a:ext cx="0" cy="0"/>
          <a:chOff x="0" y="0"/>
          <a:chExt cx="0" cy="0"/>
        </a:xfrm>
      </p:grpSpPr>
      <p:sp>
        <p:nvSpPr>
          <p:cNvPr id="175" name="Google Shape;175;p19"/>
          <p:cNvSpPr/>
          <p:nvPr/>
        </p:nvSpPr>
        <p:spPr>
          <a:xfrm rot="5535009">
            <a:off x="-2099246" y="-1729347"/>
            <a:ext cx="6795854" cy="8512854"/>
          </a:xfrm>
          <a:custGeom>
            <a:avLst/>
            <a:gdLst/>
            <a:ahLst/>
            <a:cxnLst/>
            <a:rect l="l" t="t" r="r" b="b"/>
            <a:pathLst>
              <a:path w="5336435" h="5577884" extrusionOk="0">
                <a:moveTo>
                  <a:pt x="0" y="0"/>
                </a:moveTo>
                <a:lnTo>
                  <a:pt x="5336435" y="0"/>
                </a:lnTo>
                <a:lnTo>
                  <a:pt x="5336435" y="5577884"/>
                </a:lnTo>
                <a:lnTo>
                  <a:pt x="0" y="5577884"/>
                </a:lnTo>
                <a:lnTo>
                  <a:pt x="0" y="0"/>
                </a:lnTo>
                <a:close/>
              </a:path>
            </a:pathLst>
          </a:custGeom>
          <a:blipFill rotWithShape="1">
            <a:blip r:embed="rId3">
              <a:alphaModFix/>
            </a:blip>
            <a:stretch>
              <a:fillRect/>
            </a:stretch>
          </a:blipFill>
          <a:ln>
            <a:noFill/>
          </a:ln>
        </p:spPr>
        <p:txBody>
          <a:bodyPr/>
          <a:lstStyle/>
          <a:p>
            <a:endParaRPr lang="en-US"/>
          </a:p>
        </p:txBody>
      </p:sp>
      <p:sp>
        <p:nvSpPr>
          <p:cNvPr id="176" name="Google Shape;176;p19"/>
          <p:cNvSpPr txBox="1"/>
          <p:nvPr/>
        </p:nvSpPr>
        <p:spPr>
          <a:xfrm>
            <a:off x="1448550" y="1817049"/>
            <a:ext cx="14739600" cy="8165700"/>
          </a:xfrm>
          <a:prstGeom prst="rect">
            <a:avLst/>
          </a:prstGeom>
          <a:solidFill>
            <a:schemeClr val="lt1"/>
          </a:solidFill>
          <a:ln w="76200" cap="flat" cmpd="sng">
            <a:solidFill>
              <a:srgbClr val="004A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500" b="1">
                <a:solidFill>
                  <a:srgbClr val="004AAD"/>
                </a:solidFill>
              </a:rPr>
              <a:t>Things to Discuss</a:t>
            </a:r>
            <a:endParaRPr sz="2500" b="1">
              <a:solidFill>
                <a:srgbClr val="004AAD"/>
              </a:solidFill>
            </a:endParaRPr>
          </a:p>
          <a:p>
            <a:pPr marL="0" marR="0" lvl="0" indent="0" algn="l" rtl="0">
              <a:lnSpc>
                <a:spcPct val="115000"/>
              </a:lnSpc>
              <a:spcBef>
                <a:spcPts val="1200"/>
              </a:spcBef>
              <a:spcAft>
                <a:spcPts val="0"/>
              </a:spcAft>
              <a:buNone/>
            </a:pPr>
            <a:r>
              <a:rPr lang="en-US" sz="2300" b="1">
                <a:solidFill>
                  <a:srgbClr val="004AAD"/>
                </a:solidFill>
              </a:rPr>
              <a:t>Math</a:t>
            </a:r>
            <a:endParaRPr sz="2300" b="1">
              <a:solidFill>
                <a:srgbClr val="004AAD"/>
              </a:solidFill>
            </a:endParaRPr>
          </a:p>
          <a:p>
            <a:pPr marL="457200" lvl="0" indent="-374650" algn="l" rtl="0">
              <a:lnSpc>
                <a:spcPct val="115000"/>
              </a:lnSpc>
              <a:spcBef>
                <a:spcPts val="1200"/>
              </a:spcBef>
              <a:spcAft>
                <a:spcPts val="0"/>
              </a:spcAft>
              <a:buClr>
                <a:srgbClr val="004AAD"/>
              </a:buClr>
              <a:buSzPts val="2300"/>
              <a:buChar char="●"/>
            </a:pPr>
            <a:r>
              <a:rPr lang="en-US" sz="2300">
                <a:solidFill>
                  <a:srgbClr val="004AAD"/>
                </a:solidFill>
              </a:rPr>
              <a:t>Multi-digit multiplication and long division strategies</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Fractions and decimals (equivalents, adding/subtracting fractions)</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Word problems requiring multiple steps</a:t>
            </a:r>
            <a:br>
              <a:rPr lang="en-US" sz="2300">
                <a:solidFill>
                  <a:srgbClr val="004AAD"/>
                </a:solidFill>
              </a:rPr>
            </a:br>
            <a:endParaRPr sz="2300">
              <a:solidFill>
                <a:srgbClr val="004AAD"/>
              </a:solidFill>
            </a:endParaRPr>
          </a:p>
          <a:p>
            <a:pPr marL="0" lvl="0" indent="0" algn="l" rtl="0">
              <a:lnSpc>
                <a:spcPct val="115000"/>
              </a:lnSpc>
              <a:spcBef>
                <a:spcPts val="1200"/>
              </a:spcBef>
              <a:spcAft>
                <a:spcPts val="0"/>
              </a:spcAft>
              <a:buClr>
                <a:schemeClr val="dk1"/>
              </a:buClr>
              <a:buSzPts val="1100"/>
              <a:buFont typeface="Arial"/>
              <a:buNone/>
            </a:pPr>
            <a:r>
              <a:rPr lang="en-US" sz="2300" b="1">
                <a:solidFill>
                  <a:srgbClr val="004AAD"/>
                </a:solidFill>
              </a:rPr>
              <a:t>Literacy</a:t>
            </a:r>
            <a:endParaRPr sz="2300" b="1">
              <a:solidFill>
                <a:srgbClr val="004AAD"/>
              </a:solidFill>
            </a:endParaRPr>
          </a:p>
          <a:p>
            <a:pPr marL="457200" lvl="0" indent="-374650" algn="l" rtl="0">
              <a:lnSpc>
                <a:spcPct val="115000"/>
              </a:lnSpc>
              <a:spcBef>
                <a:spcPts val="1200"/>
              </a:spcBef>
              <a:spcAft>
                <a:spcPts val="0"/>
              </a:spcAft>
              <a:buClr>
                <a:srgbClr val="004AAD"/>
              </a:buClr>
              <a:buSzPts val="2300"/>
              <a:buChar char="●"/>
            </a:pPr>
            <a:r>
              <a:rPr lang="en-US" sz="2300">
                <a:solidFill>
                  <a:srgbClr val="004AAD"/>
                </a:solidFill>
              </a:rPr>
              <a:t>Deepening comprehension (inference, theme, text evidence)</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Writing with detail and supporting evidence</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Encouraging discussion about books at home</a:t>
            </a:r>
            <a:endParaRPr sz="2300">
              <a:solidFill>
                <a:srgbClr val="004AAD"/>
              </a:solidFill>
            </a:endParaRPr>
          </a:p>
          <a:p>
            <a:pPr marL="457200" lvl="0" indent="0" algn="l" rtl="0">
              <a:lnSpc>
                <a:spcPct val="115000"/>
              </a:lnSpc>
              <a:spcBef>
                <a:spcPts val="1200"/>
              </a:spcBef>
              <a:spcAft>
                <a:spcPts val="0"/>
              </a:spcAft>
              <a:buNone/>
            </a:pPr>
            <a:endParaRPr sz="2300" b="1">
              <a:solidFill>
                <a:schemeClr val="dk1"/>
              </a:solidFill>
            </a:endParaRPr>
          </a:p>
          <a:p>
            <a:pPr marL="457200" lvl="0" indent="0" algn="l" rtl="0">
              <a:lnSpc>
                <a:spcPct val="115000"/>
              </a:lnSpc>
              <a:spcBef>
                <a:spcPts val="1200"/>
              </a:spcBef>
              <a:spcAft>
                <a:spcPts val="0"/>
              </a:spcAft>
              <a:buNone/>
            </a:pPr>
            <a:endParaRPr sz="2300" b="1">
              <a:solidFill>
                <a:schemeClr val="dk1"/>
              </a:solidFill>
            </a:endParaRPr>
          </a:p>
          <a:p>
            <a:pPr marL="457200" lvl="0" indent="0" algn="l" rtl="0">
              <a:lnSpc>
                <a:spcPct val="115000"/>
              </a:lnSpc>
              <a:spcBef>
                <a:spcPts val="1200"/>
              </a:spcBef>
              <a:spcAft>
                <a:spcPts val="1200"/>
              </a:spcAft>
              <a:buNone/>
            </a:pPr>
            <a:endParaRPr sz="2300" b="1">
              <a:solidFill>
                <a:schemeClr val="dk1"/>
              </a:solidFill>
            </a:endParaRPr>
          </a:p>
        </p:txBody>
      </p:sp>
      <p:grpSp>
        <p:nvGrpSpPr>
          <p:cNvPr id="177" name="Google Shape;177;p19"/>
          <p:cNvGrpSpPr/>
          <p:nvPr/>
        </p:nvGrpSpPr>
        <p:grpSpPr>
          <a:xfrm>
            <a:off x="113" y="9525200"/>
            <a:ext cx="18288214" cy="761811"/>
            <a:chOff x="0" y="-38100"/>
            <a:chExt cx="5591700" cy="850900"/>
          </a:xfrm>
        </p:grpSpPr>
        <p:sp>
          <p:nvSpPr>
            <p:cNvPr id="178" name="Google Shape;178;p19"/>
            <p:cNvSpPr/>
            <p:nvPr/>
          </p:nvSpPr>
          <p:spPr>
            <a:xfrm>
              <a:off x="0" y="0"/>
              <a:ext cx="5591551" cy="812800"/>
            </a:xfrm>
            <a:custGeom>
              <a:avLst/>
              <a:gdLst/>
              <a:ahLst/>
              <a:cxnLst/>
              <a:rect l="l" t="t" r="r" b="b"/>
              <a:pathLst>
                <a:path w="5591551" h="812800" extrusionOk="0">
                  <a:moveTo>
                    <a:pt x="0" y="0"/>
                  </a:moveTo>
                  <a:lnTo>
                    <a:pt x="5591551" y="0"/>
                  </a:lnTo>
                  <a:lnTo>
                    <a:pt x="5591551" y="812800"/>
                  </a:lnTo>
                  <a:lnTo>
                    <a:pt x="0" y="812800"/>
                  </a:lnTo>
                  <a:close/>
                </a:path>
              </a:pathLst>
            </a:custGeom>
            <a:solidFill>
              <a:srgbClr val="004AAD"/>
            </a:solidFill>
            <a:ln>
              <a:noFill/>
            </a:ln>
          </p:spPr>
          <p:txBody>
            <a:bodyPr/>
            <a:lstStyle/>
            <a:p>
              <a:endParaRPr lang="en-US"/>
            </a:p>
          </p:txBody>
        </p:sp>
        <p:sp>
          <p:nvSpPr>
            <p:cNvPr id="179" name="Google Shape;179;p19"/>
            <p:cNvSpPr txBox="1"/>
            <p:nvPr/>
          </p:nvSpPr>
          <p:spPr>
            <a:xfrm>
              <a:off x="0" y="-38100"/>
              <a:ext cx="5591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0" name="Google Shape;180;p19"/>
          <p:cNvSpPr/>
          <p:nvPr/>
        </p:nvSpPr>
        <p:spPr>
          <a:xfrm>
            <a:off x="16009017" y="3429000"/>
            <a:ext cx="1358373" cy="1528031"/>
          </a:xfrm>
          <a:custGeom>
            <a:avLst/>
            <a:gdLst/>
            <a:ahLst/>
            <a:cxnLst/>
            <a:rect l="l" t="t" r="r" b="b"/>
            <a:pathLst>
              <a:path w="1358373" h="1528031" extrusionOk="0">
                <a:moveTo>
                  <a:pt x="0" y="0"/>
                </a:moveTo>
                <a:lnTo>
                  <a:pt x="1358373" y="0"/>
                </a:lnTo>
                <a:lnTo>
                  <a:pt x="1358373" y="1528032"/>
                </a:lnTo>
                <a:lnTo>
                  <a:pt x="0" y="1528032"/>
                </a:lnTo>
                <a:lnTo>
                  <a:pt x="0" y="0"/>
                </a:lnTo>
                <a:close/>
              </a:path>
            </a:pathLst>
          </a:custGeom>
          <a:blipFill rotWithShape="1">
            <a:blip r:embed="rId4">
              <a:alphaModFix/>
            </a:blip>
            <a:stretch>
              <a:fillRect/>
            </a:stretch>
          </a:blipFill>
          <a:ln>
            <a:noFill/>
          </a:ln>
        </p:spPr>
        <p:txBody>
          <a:bodyPr/>
          <a:lstStyle/>
          <a:p>
            <a:endParaRPr lang="en-US"/>
          </a:p>
        </p:txBody>
      </p:sp>
      <p:sp>
        <p:nvSpPr>
          <p:cNvPr id="181" name="Google Shape;181;p19"/>
          <p:cNvSpPr/>
          <p:nvPr/>
        </p:nvSpPr>
        <p:spPr>
          <a:xfrm>
            <a:off x="15705733" y="8283305"/>
            <a:ext cx="1309165" cy="1348749"/>
          </a:xfrm>
          <a:custGeom>
            <a:avLst/>
            <a:gdLst/>
            <a:ahLst/>
            <a:cxnLst/>
            <a:rect l="l" t="t" r="r" b="b"/>
            <a:pathLst>
              <a:path w="1309165" h="1348749" extrusionOk="0">
                <a:moveTo>
                  <a:pt x="0" y="0"/>
                </a:moveTo>
                <a:lnTo>
                  <a:pt x="1309164" y="0"/>
                </a:lnTo>
                <a:lnTo>
                  <a:pt x="1309164" y="1348749"/>
                </a:lnTo>
                <a:lnTo>
                  <a:pt x="0" y="1348749"/>
                </a:lnTo>
                <a:lnTo>
                  <a:pt x="0" y="0"/>
                </a:lnTo>
                <a:close/>
              </a:path>
            </a:pathLst>
          </a:custGeom>
          <a:blipFill rotWithShape="1">
            <a:blip r:embed="rId5">
              <a:alphaModFix/>
            </a:blip>
            <a:stretch>
              <a:fillRect/>
            </a:stretch>
          </a:blipFill>
          <a:ln>
            <a:noFill/>
          </a:ln>
        </p:spPr>
        <p:txBody>
          <a:bodyPr/>
          <a:lstStyle/>
          <a:p>
            <a:endParaRPr lang="en-US"/>
          </a:p>
        </p:txBody>
      </p:sp>
      <p:sp>
        <p:nvSpPr>
          <p:cNvPr id="182" name="Google Shape;182;p19"/>
          <p:cNvSpPr/>
          <p:nvPr/>
        </p:nvSpPr>
        <p:spPr>
          <a:xfrm>
            <a:off x="13256449" y="8513050"/>
            <a:ext cx="1569470" cy="1605759"/>
          </a:xfrm>
          <a:custGeom>
            <a:avLst/>
            <a:gdLst/>
            <a:ahLst/>
            <a:cxnLst/>
            <a:rect l="l" t="t" r="r" b="b"/>
            <a:pathLst>
              <a:path w="1569470" h="1605759" extrusionOk="0">
                <a:moveTo>
                  <a:pt x="0" y="0"/>
                </a:moveTo>
                <a:lnTo>
                  <a:pt x="1569471" y="0"/>
                </a:lnTo>
                <a:lnTo>
                  <a:pt x="1569471" y="1605759"/>
                </a:lnTo>
                <a:lnTo>
                  <a:pt x="0" y="1605759"/>
                </a:lnTo>
                <a:lnTo>
                  <a:pt x="0" y="0"/>
                </a:lnTo>
                <a:close/>
              </a:path>
            </a:pathLst>
          </a:custGeom>
          <a:blipFill rotWithShape="1">
            <a:blip r:embed="rId6">
              <a:alphaModFix/>
            </a:blip>
            <a:stretch>
              <a:fillRect/>
            </a:stretch>
          </a:blipFill>
          <a:ln>
            <a:noFill/>
          </a:ln>
        </p:spPr>
        <p:txBody>
          <a:bodyPr/>
          <a:lstStyle/>
          <a:p>
            <a:endParaRPr lang="en-US"/>
          </a:p>
        </p:txBody>
      </p:sp>
      <p:sp>
        <p:nvSpPr>
          <p:cNvPr id="183" name="Google Shape;183;p19"/>
          <p:cNvSpPr/>
          <p:nvPr/>
        </p:nvSpPr>
        <p:spPr>
          <a:xfrm>
            <a:off x="15353230" y="6089723"/>
            <a:ext cx="2014177" cy="551535"/>
          </a:xfrm>
          <a:custGeom>
            <a:avLst/>
            <a:gdLst/>
            <a:ahLst/>
            <a:cxnLst/>
            <a:rect l="l" t="t" r="r" b="b"/>
            <a:pathLst>
              <a:path w="2014177" h="551535" extrusionOk="0">
                <a:moveTo>
                  <a:pt x="0" y="0"/>
                </a:moveTo>
                <a:lnTo>
                  <a:pt x="2014178" y="0"/>
                </a:lnTo>
                <a:lnTo>
                  <a:pt x="2014178" y="551535"/>
                </a:lnTo>
                <a:lnTo>
                  <a:pt x="0" y="551535"/>
                </a:lnTo>
                <a:lnTo>
                  <a:pt x="0" y="0"/>
                </a:lnTo>
                <a:close/>
              </a:path>
            </a:pathLst>
          </a:custGeom>
          <a:blipFill rotWithShape="1">
            <a:blip r:embed="rId7">
              <a:alphaModFix/>
            </a:blip>
            <a:stretch>
              <a:fillRect/>
            </a:stretch>
          </a:blipFill>
          <a:ln>
            <a:noFill/>
          </a:ln>
        </p:spPr>
        <p:txBody>
          <a:bodyPr/>
          <a:lstStyle/>
          <a:p>
            <a:endParaRPr lang="en-US"/>
          </a:p>
        </p:txBody>
      </p:sp>
      <p:sp>
        <p:nvSpPr>
          <p:cNvPr id="184" name="Google Shape;184;p19"/>
          <p:cNvSpPr/>
          <p:nvPr/>
        </p:nvSpPr>
        <p:spPr>
          <a:xfrm>
            <a:off x="5303875" y="1329655"/>
            <a:ext cx="7680262" cy="359436"/>
          </a:xfrm>
          <a:custGeom>
            <a:avLst/>
            <a:gdLst/>
            <a:ahLst/>
            <a:cxnLst/>
            <a:rect l="l" t="t" r="r" b="b"/>
            <a:pathLst>
              <a:path w="7680262" h="460816" extrusionOk="0">
                <a:moveTo>
                  <a:pt x="0" y="0"/>
                </a:moveTo>
                <a:lnTo>
                  <a:pt x="7680262" y="0"/>
                </a:lnTo>
                <a:lnTo>
                  <a:pt x="7680262" y="460816"/>
                </a:lnTo>
                <a:lnTo>
                  <a:pt x="0" y="460816"/>
                </a:lnTo>
                <a:lnTo>
                  <a:pt x="0" y="0"/>
                </a:lnTo>
                <a:close/>
              </a:path>
            </a:pathLst>
          </a:custGeom>
          <a:blipFill rotWithShape="1">
            <a:blip r:embed="rId8">
              <a:alphaModFix/>
            </a:blip>
            <a:stretch>
              <a:fillRect/>
            </a:stretch>
          </a:blipFill>
          <a:ln>
            <a:noFill/>
          </a:ln>
        </p:spPr>
        <p:txBody>
          <a:bodyPr/>
          <a:lstStyle/>
          <a:p>
            <a:endParaRPr lang="en-US"/>
          </a:p>
        </p:txBody>
      </p:sp>
      <p:sp>
        <p:nvSpPr>
          <p:cNvPr id="185" name="Google Shape;185;p19"/>
          <p:cNvSpPr txBox="1"/>
          <p:nvPr/>
        </p:nvSpPr>
        <p:spPr>
          <a:xfrm>
            <a:off x="1687633" y="-51280"/>
            <a:ext cx="14912700" cy="1502700"/>
          </a:xfrm>
          <a:prstGeom prst="rect">
            <a:avLst/>
          </a:prstGeom>
          <a:noFill/>
          <a:ln>
            <a:noFill/>
          </a:ln>
        </p:spPr>
        <p:txBody>
          <a:bodyPr spcFirstLastPara="1" wrap="square" lIns="0" tIns="0" rIns="0" bIns="0" anchor="t" anchorCtr="0">
            <a:spAutoFit/>
          </a:bodyPr>
          <a:lstStyle/>
          <a:p>
            <a:pPr marL="0" marR="0" lvl="0" indent="0" algn="ctr" rtl="0">
              <a:lnSpc>
                <a:spcPct val="140001"/>
              </a:lnSpc>
              <a:spcBef>
                <a:spcPts val="0"/>
              </a:spcBef>
              <a:spcAft>
                <a:spcPts val="0"/>
              </a:spcAft>
              <a:buNone/>
            </a:pPr>
            <a:r>
              <a:rPr lang="en-US" sz="9762" b="1">
                <a:solidFill>
                  <a:srgbClr val="004AAD"/>
                </a:solidFill>
                <a:latin typeface="Play"/>
                <a:ea typeface="Play"/>
                <a:cs typeface="Play"/>
                <a:sym typeface="Play"/>
              </a:rPr>
              <a:t>4th Grade</a:t>
            </a:r>
            <a:endParaRPr sz="200" b="1"/>
          </a:p>
        </p:txBody>
      </p:sp>
      <p:sp>
        <p:nvSpPr>
          <p:cNvPr id="186" name="Google Shape;186;p19"/>
          <p:cNvSpPr/>
          <p:nvPr/>
        </p:nvSpPr>
        <p:spPr>
          <a:xfrm>
            <a:off x="14155795" y="99068"/>
            <a:ext cx="3883394" cy="3106715"/>
          </a:xfrm>
          <a:custGeom>
            <a:avLst/>
            <a:gdLst/>
            <a:ahLst/>
            <a:cxnLst/>
            <a:rect l="l" t="t" r="r" b="b"/>
            <a:pathLst>
              <a:path w="3883394" h="3106715" extrusionOk="0">
                <a:moveTo>
                  <a:pt x="0" y="0"/>
                </a:moveTo>
                <a:lnTo>
                  <a:pt x="3883395" y="0"/>
                </a:lnTo>
                <a:lnTo>
                  <a:pt x="3883395" y="3106716"/>
                </a:lnTo>
                <a:lnTo>
                  <a:pt x="0" y="3106716"/>
                </a:lnTo>
                <a:lnTo>
                  <a:pt x="0" y="0"/>
                </a:lnTo>
                <a:close/>
              </a:path>
            </a:pathLst>
          </a:custGeom>
          <a:blipFill rotWithShape="1">
            <a:blip r:embed="rId9">
              <a:alphaModFix/>
            </a:blip>
            <a:stretch>
              <a:fillRect/>
            </a:stretch>
          </a:blipFill>
          <a:ln>
            <a:noFill/>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7CCEDE"/>
            </a:gs>
            <a:gs pos="100000">
              <a:srgbClr val="FFFFFF"/>
            </a:gs>
          </a:gsLst>
          <a:lin ang="2700006" scaled="0"/>
        </a:gradFill>
        <a:effectLst/>
      </p:bgPr>
    </p:bg>
    <p:spTree>
      <p:nvGrpSpPr>
        <p:cNvPr id="1" name="Shape 190"/>
        <p:cNvGrpSpPr/>
        <p:nvPr/>
      </p:nvGrpSpPr>
      <p:grpSpPr>
        <a:xfrm>
          <a:off x="0" y="0"/>
          <a:ext cx="0" cy="0"/>
          <a:chOff x="0" y="0"/>
          <a:chExt cx="0" cy="0"/>
        </a:xfrm>
      </p:grpSpPr>
      <p:sp>
        <p:nvSpPr>
          <p:cNvPr id="191" name="Google Shape;191;p20"/>
          <p:cNvSpPr/>
          <p:nvPr/>
        </p:nvSpPr>
        <p:spPr>
          <a:xfrm rot="5535009">
            <a:off x="-2099246" y="-1729347"/>
            <a:ext cx="6795854" cy="8512854"/>
          </a:xfrm>
          <a:custGeom>
            <a:avLst/>
            <a:gdLst/>
            <a:ahLst/>
            <a:cxnLst/>
            <a:rect l="l" t="t" r="r" b="b"/>
            <a:pathLst>
              <a:path w="5336435" h="5577884" extrusionOk="0">
                <a:moveTo>
                  <a:pt x="0" y="0"/>
                </a:moveTo>
                <a:lnTo>
                  <a:pt x="5336435" y="0"/>
                </a:lnTo>
                <a:lnTo>
                  <a:pt x="5336435" y="5577884"/>
                </a:lnTo>
                <a:lnTo>
                  <a:pt x="0" y="5577884"/>
                </a:lnTo>
                <a:lnTo>
                  <a:pt x="0" y="0"/>
                </a:lnTo>
                <a:close/>
              </a:path>
            </a:pathLst>
          </a:custGeom>
          <a:blipFill rotWithShape="1">
            <a:blip r:embed="rId3">
              <a:alphaModFix/>
            </a:blip>
            <a:stretch>
              <a:fillRect/>
            </a:stretch>
          </a:blipFill>
          <a:ln>
            <a:noFill/>
          </a:ln>
        </p:spPr>
        <p:txBody>
          <a:bodyPr/>
          <a:lstStyle/>
          <a:p>
            <a:endParaRPr lang="en-US"/>
          </a:p>
        </p:txBody>
      </p:sp>
      <p:sp>
        <p:nvSpPr>
          <p:cNvPr id="192" name="Google Shape;192;p20"/>
          <p:cNvSpPr txBox="1"/>
          <p:nvPr/>
        </p:nvSpPr>
        <p:spPr>
          <a:xfrm>
            <a:off x="1269425" y="1885100"/>
            <a:ext cx="14739600" cy="7640100"/>
          </a:xfrm>
          <a:prstGeom prst="rect">
            <a:avLst/>
          </a:prstGeom>
          <a:solidFill>
            <a:schemeClr val="lt1"/>
          </a:solidFill>
          <a:ln w="76200" cap="flat" cmpd="sng">
            <a:solidFill>
              <a:srgbClr val="004A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500" b="1">
                <a:solidFill>
                  <a:srgbClr val="004AAD"/>
                </a:solidFill>
              </a:rPr>
              <a:t>Things to Discuss</a:t>
            </a:r>
            <a:endParaRPr sz="2500" b="1">
              <a:solidFill>
                <a:srgbClr val="004AAD"/>
              </a:solidFill>
            </a:endParaRPr>
          </a:p>
          <a:p>
            <a:pPr marL="0" lvl="0" indent="0" algn="l" rtl="0">
              <a:lnSpc>
                <a:spcPct val="115000"/>
              </a:lnSpc>
              <a:spcBef>
                <a:spcPts val="1200"/>
              </a:spcBef>
              <a:spcAft>
                <a:spcPts val="0"/>
              </a:spcAft>
              <a:buNone/>
            </a:pPr>
            <a:r>
              <a:rPr lang="en-US" sz="2300" b="1">
                <a:solidFill>
                  <a:srgbClr val="004AAD"/>
                </a:solidFill>
              </a:rPr>
              <a:t>Math</a:t>
            </a:r>
            <a:endParaRPr sz="2300" b="1">
              <a:solidFill>
                <a:srgbClr val="004AAD"/>
              </a:solidFill>
            </a:endParaRPr>
          </a:p>
          <a:p>
            <a:pPr marL="457200" lvl="0" indent="-374650" algn="l" rtl="0">
              <a:lnSpc>
                <a:spcPct val="115000"/>
              </a:lnSpc>
              <a:spcBef>
                <a:spcPts val="1200"/>
              </a:spcBef>
              <a:spcAft>
                <a:spcPts val="0"/>
              </a:spcAft>
              <a:buClr>
                <a:srgbClr val="004AAD"/>
              </a:buClr>
              <a:buSzPts val="2300"/>
              <a:buChar char="●"/>
            </a:pPr>
            <a:r>
              <a:rPr lang="en-US" sz="2300">
                <a:solidFill>
                  <a:srgbClr val="004AAD"/>
                </a:solidFill>
              </a:rPr>
              <a:t>Fractions, decimals, percentages connections</a:t>
            </a:r>
            <a:br>
              <a:rPr lang="en-US" sz="2300">
                <a:solidFill>
                  <a:srgbClr val="004AAD"/>
                </a:solidFill>
              </a:rPr>
            </a:br>
            <a:endParaRPr sz="2300">
              <a:solidFill>
                <a:srgbClr val="004AAD"/>
              </a:solidFill>
            </a:endParaRPr>
          </a:p>
          <a:p>
            <a:pPr marL="0" marR="0" lvl="0" indent="0" algn="l" rtl="0">
              <a:lnSpc>
                <a:spcPct val="115000"/>
              </a:lnSpc>
              <a:spcBef>
                <a:spcPts val="1200"/>
              </a:spcBef>
              <a:spcAft>
                <a:spcPts val="0"/>
              </a:spcAft>
              <a:buNone/>
            </a:pPr>
            <a:r>
              <a:rPr lang="en-US" sz="2300">
                <a:solidFill>
                  <a:srgbClr val="004AAD"/>
                </a:solidFill>
              </a:rPr>
              <a:t>Preparing for middle school concepts (volume, order of operations)</a:t>
            </a:r>
            <a:br>
              <a:rPr lang="en-US" sz="2300">
                <a:solidFill>
                  <a:srgbClr val="004AAD"/>
                </a:solidFill>
              </a:rPr>
            </a:br>
            <a:endParaRPr sz="2500" b="1">
              <a:solidFill>
                <a:srgbClr val="004AAD"/>
              </a:solidFill>
            </a:endParaRPr>
          </a:p>
          <a:p>
            <a:pPr marL="457200" lvl="0" indent="-374650" algn="l" rtl="0">
              <a:lnSpc>
                <a:spcPct val="115000"/>
              </a:lnSpc>
              <a:spcBef>
                <a:spcPts val="1200"/>
              </a:spcBef>
              <a:spcAft>
                <a:spcPts val="0"/>
              </a:spcAft>
              <a:buClr>
                <a:srgbClr val="004AAD"/>
              </a:buClr>
              <a:buSzPts val="2300"/>
              <a:buChar char="●"/>
            </a:pPr>
            <a:r>
              <a:rPr lang="en-US" sz="2300">
                <a:solidFill>
                  <a:srgbClr val="004AAD"/>
                </a:solidFill>
              </a:rPr>
              <a:t>Growth mindset in problem-solving</a:t>
            </a:r>
            <a:br>
              <a:rPr lang="en-US" sz="2300">
                <a:solidFill>
                  <a:srgbClr val="004AAD"/>
                </a:solidFill>
              </a:rPr>
            </a:br>
            <a:endParaRPr sz="2300">
              <a:solidFill>
                <a:srgbClr val="004AAD"/>
              </a:solidFill>
            </a:endParaRPr>
          </a:p>
          <a:p>
            <a:pPr marL="0" lvl="0" indent="0" algn="l" rtl="0">
              <a:lnSpc>
                <a:spcPct val="115000"/>
              </a:lnSpc>
              <a:spcBef>
                <a:spcPts val="1200"/>
              </a:spcBef>
              <a:spcAft>
                <a:spcPts val="0"/>
              </a:spcAft>
              <a:buNone/>
            </a:pPr>
            <a:r>
              <a:rPr lang="en-US" sz="2300" b="1">
                <a:solidFill>
                  <a:srgbClr val="004AAD"/>
                </a:solidFill>
              </a:rPr>
              <a:t>Literacy</a:t>
            </a:r>
            <a:endParaRPr sz="2300" b="1">
              <a:solidFill>
                <a:srgbClr val="004AAD"/>
              </a:solidFill>
            </a:endParaRPr>
          </a:p>
          <a:p>
            <a:pPr marL="457200" lvl="0" indent="-374650" algn="l" rtl="0">
              <a:lnSpc>
                <a:spcPct val="115000"/>
              </a:lnSpc>
              <a:spcBef>
                <a:spcPts val="1200"/>
              </a:spcBef>
              <a:spcAft>
                <a:spcPts val="0"/>
              </a:spcAft>
              <a:buClr>
                <a:srgbClr val="004AAD"/>
              </a:buClr>
              <a:buSzPts val="2300"/>
              <a:buChar char="●"/>
            </a:pPr>
            <a:r>
              <a:rPr lang="en-US" sz="2300">
                <a:solidFill>
                  <a:srgbClr val="004AAD"/>
                </a:solidFill>
              </a:rPr>
              <a:t>Analyzing text structure and author’s purpose</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Comparing/contrasting across texts</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Research and writing projects (organizing ideas, citing sources)</a:t>
            </a:r>
            <a:br>
              <a:rPr lang="en-US" sz="2300">
                <a:solidFill>
                  <a:srgbClr val="004AAD"/>
                </a:solidFill>
              </a:rPr>
            </a:br>
            <a:endParaRPr sz="2300">
              <a:solidFill>
                <a:srgbClr val="004AAD"/>
              </a:solidFill>
            </a:endParaRPr>
          </a:p>
          <a:p>
            <a:pPr marL="457200" lvl="0" indent="-374650" algn="l" rtl="0">
              <a:lnSpc>
                <a:spcPct val="115000"/>
              </a:lnSpc>
              <a:spcBef>
                <a:spcPts val="0"/>
              </a:spcBef>
              <a:spcAft>
                <a:spcPts val="0"/>
              </a:spcAft>
              <a:buClr>
                <a:srgbClr val="004AAD"/>
              </a:buClr>
              <a:buSzPts val="2300"/>
              <a:buChar char="●"/>
            </a:pPr>
            <a:r>
              <a:rPr lang="en-US" sz="2300">
                <a:solidFill>
                  <a:srgbClr val="004AAD"/>
                </a:solidFill>
              </a:rPr>
              <a:t>Encouraging independent reading of more complex texts</a:t>
            </a:r>
            <a:endParaRPr sz="2300" b="1">
              <a:solidFill>
                <a:srgbClr val="004AAD"/>
              </a:solidFill>
            </a:endParaRPr>
          </a:p>
        </p:txBody>
      </p:sp>
      <p:grpSp>
        <p:nvGrpSpPr>
          <p:cNvPr id="193" name="Google Shape;193;p20"/>
          <p:cNvGrpSpPr/>
          <p:nvPr/>
        </p:nvGrpSpPr>
        <p:grpSpPr>
          <a:xfrm>
            <a:off x="113" y="9525200"/>
            <a:ext cx="18288214" cy="761811"/>
            <a:chOff x="0" y="-38100"/>
            <a:chExt cx="5591700" cy="850900"/>
          </a:xfrm>
        </p:grpSpPr>
        <p:sp>
          <p:nvSpPr>
            <p:cNvPr id="194" name="Google Shape;194;p20"/>
            <p:cNvSpPr/>
            <p:nvPr/>
          </p:nvSpPr>
          <p:spPr>
            <a:xfrm>
              <a:off x="0" y="0"/>
              <a:ext cx="5591551" cy="812800"/>
            </a:xfrm>
            <a:custGeom>
              <a:avLst/>
              <a:gdLst/>
              <a:ahLst/>
              <a:cxnLst/>
              <a:rect l="l" t="t" r="r" b="b"/>
              <a:pathLst>
                <a:path w="5591551" h="812800" extrusionOk="0">
                  <a:moveTo>
                    <a:pt x="0" y="0"/>
                  </a:moveTo>
                  <a:lnTo>
                    <a:pt x="5591551" y="0"/>
                  </a:lnTo>
                  <a:lnTo>
                    <a:pt x="5591551" y="812800"/>
                  </a:lnTo>
                  <a:lnTo>
                    <a:pt x="0" y="812800"/>
                  </a:lnTo>
                  <a:close/>
                </a:path>
              </a:pathLst>
            </a:custGeom>
            <a:solidFill>
              <a:srgbClr val="004AAD"/>
            </a:solidFill>
            <a:ln>
              <a:noFill/>
            </a:ln>
          </p:spPr>
          <p:txBody>
            <a:bodyPr/>
            <a:lstStyle/>
            <a:p>
              <a:endParaRPr lang="en-US"/>
            </a:p>
          </p:txBody>
        </p:sp>
        <p:sp>
          <p:nvSpPr>
            <p:cNvPr id="195" name="Google Shape;195;p20"/>
            <p:cNvSpPr txBox="1"/>
            <p:nvPr/>
          </p:nvSpPr>
          <p:spPr>
            <a:xfrm>
              <a:off x="0" y="-38100"/>
              <a:ext cx="5591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6" name="Google Shape;196;p20"/>
          <p:cNvSpPr/>
          <p:nvPr/>
        </p:nvSpPr>
        <p:spPr>
          <a:xfrm>
            <a:off x="16009017" y="3429000"/>
            <a:ext cx="1358373" cy="1528031"/>
          </a:xfrm>
          <a:custGeom>
            <a:avLst/>
            <a:gdLst/>
            <a:ahLst/>
            <a:cxnLst/>
            <a:rect l="l" t="t" r="r" b="b"/>
            <a:pathLst>
              <a:path w="1358373" h="1528031" extrusionOk="0">
                <a:moveTo>
                  <a:pt x="0" y="0"/>
                </a:moveTo>
                <a:lnTo>
                  <a:pt x="1358373" y="0"/>
                </a:lnTo>
                <a:lnTo>
                  <a:pt x="1358373" y="1528032"/>
                </a:lnTo>
                <a:lnTo>
                  <a:pt x="0" y="1528032"/>
                </a:lnTo>
                <a:lnTo>
                  <a:pt x="0" y="0"/>
                </a:lnTo>
                <a:close/>
              </a:path>
            </a:pathLst>
          </a:custGeom>
          <a:blipFill rotWithShape="1">
            <a:blip r:embed="rId4">
              <a:alphaModFix/>
            </a:blip>
            <a:stretch>
              <a:fillRect/>
            </a:stretch>
          </a:blipFill>
          <a:ln>
            <a:noFill/>
          </a:ln>
        </p:spPr>
        <p:txBody>
          <a:bodyPr/>
          <a:lstStyle/>
          <a:p>
            <a:endParaRPr lang="en-US"/>
          </a:p>
        </p:txBody>
      </p:sp>
      <p:sp>
        <p:nvSpPr>
          <p:cNvPr id="197" name="Google Shape;197;p20"/>
          <p:cNvSpPr/>
          <p:nvPr/>
        </p:nvSpPr>
        <p:spPr>
          <a:xfrm>
            <a:off x="15705733" y="8283305"/>
            <a:ext cx="1309165" cy="1348749"/>
          </a:xfrm>
          <a:custGeom>
            <a:avLst/>
            <a:gdLst/>
            <a:ahLst/>
            <a:cxnLst/>
            <a:rect l="l" t="t" r="r" b="b"/>
            <a:pathLst>
              <a:path w="1309165" h="1348749" extrusionOk="0">
                <a:moveTo>
                  <a:pt x="0" y="0"/>
                </a:moveTo>
                <a:lnTo>
                  <a:pt x="1309164" y="0"/>
                </a:lnTo>
                <a:lnTo>
                  <a:pt x="1309164" y="1348749"/>
                </a:lnTo>
                <a:lnTo>
                  <a:pt x="0" y="1348749"/>
                </a:lnTo>
                <a:lnTo>
                  <a:pt x="0" y="0"/>
                </a:lnTo>
                <a:close/>
              </a:path>
            </a:pathLst>
          </a:custGeom>
          <a:blipFill rotWithShape="1">
            <a:blip r:embed="rId5">
              <a:alphaModFix/>
            </a:blip>
            <a:stretch>
              <a:fillRect/>
            </a:stretch>
          </a:blipFill>
          <a:ln>
            <a:noFill/>
          </a:ln>
        </p:spPr>
        <p:txBody>
          <a:bodyPr/>
          <a:lstStyle/>
          <a:p>
            <a:endParaRPr lang="en-US"/>
          </a:p>
        </p:txBody>
      </p:sp>
      <p:sp>
        <p:nvSpPr>
          <p:cNvPr id="198" name="Google Shape;198;p20"/>
          <p:cNvSpPr/>
          <p:nvPr/>
        </p:nvSpPr>
        <p:spPr>
          <a:xfrm>
            <a:off x="13256449" y="8513050"/>
            <a:ext cx="1569470" cy="1605759"/>
          </a:xfrm>
          <a:custGeom>
            <a:avLst/>
            <a:gdLst/>
            <a:ahLst/>
            <a:cxnLst/>
            <a:rect l="l" t="t" r="r" b="b"/>
            <a:pathLst>
              <a:path w="1569470" h="1605759" extrusionOk="0">
                <a:moveTo>
                  <a:pt x="0" y="0"/>
                </a:moveTo>
                <a:lnTo>
                  <a:pt x="1569471" y="0"/>
                </a:lnTo>
                <a:lnTo>
                  <a:pt x="1569471" y="1605759"/>
                </a:lnTo>
                <a:lnTo>
                  <a:pt x="0" y="1605759"/>
                </a:lnTo>
                <a:lnTo>
                  <a:pt x="0" y="0"/>
                </a:lnTo>
                <a:close/>
              </a:path>
            </a:pathLst>
          </a:custGeom>
          <a:blipFill rotWithShape="1">
            <a:blip r:embed="rId6">
              <a:alphaModFix/>
            </a:blip>
            <a:stretch>
              <a:fillRect/>
            </a:stretch>
          </a:blipFill>
          <a:ln>
            <a:noFill/>
          </a:ln>
        </p:spPr>
        <p:txBody>
          <a:bodyPr/>
          <a:lstStyle/>
          <a:p>
            <a:endParaRPr lang="en-US"/>
          </a:p>
        </p:txBody>
      </p:sp>
      <p:sp>
        <p:nvSpPr>
          <p:cNvPr id="199" name="Google Shape;199;p20"/>
          <p:cNvSpPr/>
          <p:nvPr/>
        </p:nvSpPr>
        <p:spPr>
          <a:xfrm>
            <a:off x="15353230" y="6089723"/>
            <a:ext cx="2014177" cy="551535"/>
          </a:xfrm>
          <a:custGeom>
            <a:avLst/>
            <a:gdLst/>
            <a:ahLst/>
            <a:cxnLst/>
            <a:rect l="l" t="t" r="r" b="b"/>
            <a:pathLst>
              <a:path w="2014177" h="551535" extrusionOk="0">
                <a:moveTo>
                  <a:pt x="0" y="0"/>
                </a:moveTo>
                <a:lnTo>
                  <a:pt x="2014178" y="0"/>
                </a:lnTo>
                <a:lnTo>
                  <a:pt x="2014178" y="551535"/>
                </a:lnTo>
                <a:lnTo>
                  <a:pt x="0" y="551535"/>
                </a:lnTo>
                <a:lnTo>
                  <a:pt x="0" y="0"/>
                </a:lnTo>
                <a:close/>
              </a:path>
            </a:pathLst>
          </a:custGeom>
          <a:blipFill rotWithShape="1">
            <a:blip r:embed="rId7">
              <a:alphaModFix/>
            </a:blip>
            <a:stretch>
              <a:fillRect/>
            </a:stretch>
          </a:blipFill>
          <a:ln>
            <a:noFill/>
          </a:ln>
        </p:spPr>
        <p:txBody>
          <a:bodyPr/>
          <a:lstStyle/>
          <a:p>
            <a:endParaRPr lang="en-US"/>
          </a:p>
        </p:txBody>
      </p:sp>
      <p:sp>
        <p:nvSpPr>
          <p:cNvPr id="200" name="Google Shape;200;p20"/>
          <p:cNvSpPr/>
          <p:nvPr/>
        </p:nvSpPr>
        <p:spPr>
          <a:xfrm>
            <a:off x="5303875" y="1329655"/>
            <a:ext cx="7680262" cy="359436"/>
          </a:xfrm>
          <a:custGeom>
            <a:avLst/>
            <a:gdLst/>
            <a:ahLst/>
            <a:cxnLst/>
            <a:rect l="l" t="t" r="r" b="b"/>
            <a:pathLst>
              <a:path w="7680262" h="460816" extrusionOk="0">
                <a:moveTo>
                  <a:pt x="0" y="0"/>
                </a:moveTo>
                <a:lnTo>
                  <a:pt x="7680262" y="0"/>
                </a:lnTo>
                <a:lnTo>
                  <a:pt x="7680262" y="460816"/>
                </a:lnTo>
                <a:lnTo>
                  <a:pt x="0" y="460816"/>
                </a:lnTo>
                <a:lnTo>
                  <a:pt x="0" y="0"/>
                </a:lnTo>
                <a:close/>
              </a:path>
            </a:pathLst>
          </a:custGeom>
          <a:blipFill rotWithShape="1">
            <a:blip r:embed="rId8">
              <a:alphaModFix/>
            </a:blip>
            <a:stretch>
              <a:fillRect/>
            </a:stretch>
          </a:blipFill>
          <a:ln>
            <a:noFill/>
          </a:ln>
        </p:spPr>
        <p:txBody>
          <a:bodyPr/>
          <a:lstStyle/>
          <a:p>
            <a:endParaRPr lang="en-US"/>
          </a:p>
        </p:txBody>
      </p:sp>
      <p:sp>
        <p:nvSpPr>
          <p:cNvPr id="201" name="Google Shape;201;p20"/>
          <p:cNvSpPr txBox="1"/>
          <p:nvPr/>
        </p:nvSpPr>
        <p:spPr>
          <a:xfrm>
            <a:off x="1687633" y="-51280"/>
            <a:ext cx="14912700" cy="1502700"/>
          </a:xfrm>
          <a:prstGeom prst="rect">
            <a:avLst/>
          </a:prstGeom>
          <a:noFill/>
          <a:ln>
            <a:noFill/>
          </a:ln>
        </p:spPr>
        <p:txBody>
          <a:bodyPr spcFirstLastPara="1" wrap="square" lIns="0" tIns="0" rIns="0" bIns="0" anchor="t" anchorCtr="0">
            <a:spAutoFit/>
          </a:bodyPr>
          <a:lstStyle/>
          <a:p>
            <a:pPr marL="0" marR="0" lvl="0" indent="0" algn="ctr" rtl="0">
              <a:lnSpc>
                <a:spcPct val="140001"/>
              </a:lnSpc>
              <a:spcBef>
                <a:spcPts val="0"/>
              </a:spcBef>
              <a:spcAft>
                <a:spcPts val="0"/>
              </a:spcAft>
              <a:buNone/>
            </a:pPr>
            <a:r>
              <a:rPr lang="en-US" sz="9762" b="1">
                <a:solidFill>
                  <a:srgbClr val="004AAD"/>
                </a:solidFill>
                <a:latin typeface="Play"/>
                <a:ea typeface="Play"/>
                <a:cs typeface="Play"/>
                <a:sym typeface="Play"/>
              </a:rPr>
              <a:t>5th Grade</a:t>
            </a:r>
            <a:endParaRPr sz="200" b="1"/>
          </a:p>
        </p:txBody>
      </p:sp>
      <p:sp>
        <p:nvSpPr>
          <p:cNvPr id="202" name="Google Shape;202;p20"/>
          <p:cNvSpPr/>
          <p:nvPr/>
        </p:nvSpPr>
        <p:spPr>
          <a:xfrm>
            <a:off x="14155795" y="99068"/>
            <a:ext cx="3883394" cy="3106715"/>
          </a:xfrm>
          <a:custGeom>
            <a:avLst/>
            <a:gdLst/>
            <a:ahLst/>
            <a:cxnLst/>
            <a:rect l="l" t="t" r="r" b="b"/>
            <a:pathLst>
              <a:path w="3883394" h="3106715" extrusionOk="0">
                <a:moveTo>
                  <a:pt x="0" y="0"/>
                </a:moveTo>
                <a:lnTo>
                  <a:pt x="3883395" y="0"/>
                </a:lnTo>
                <a:lnTo>
                  <a:pt x="3883395" y="3106716"/>
                </a:lnTo>
                <a:lnTo>
                  <a:pt x="0" y="3106716"/>
                </a:lnTo>
                <a:lnTo>
                  <a:pt x="0" y="0"/>
                </a:lnTo>
                <a:close/>
              </a:path>
            </a:pathLst>
          </a:custGeom>
          <a:blipFill rotWithShape="1">
            <a:blip r:embed="rId9">
              <a:alphaModFix/>
            </a:blip>
            <a:stretch>
              <a:fillRect/>
            </a:stretch>
          </a:blipFill>
          <a:ln>
            <a:no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CCEDE"/>
            </a:gs>
            <a:gs pos="100000">
              <a:srgbClr val="FFFFFF"/>
            </a:gs>
          </a:gsLst>
          <a:lin ang="2700006" scaled="0"/>
        </a:gradFill>
        <a:effectLst/>
      </p:bgPr>
    </p:bg>
    <p:spTree>
      <p:nvGrpSpPr>
        <p:cNvPr id="1" name="Shape 206"/>
        <p:cNvGrpSpPr/>
        <p:nvPr/>
      </p:nvGrpSpPr>
      <p:grpSpPr>
        <a:xfrm>
          <a:off x="0" y="0"/>
          <a:ext cx="0" cy="0"/>
          <a:chOff x="0" y="0"/>
          <a:chExt cx="0" cy="0"/>
        </a:xfrm>
      </p:grpSpPr>
      <p:sp>
        <p:nvSpPr>
          <p:cNvPr id="207" name="Google Shape;207;p21"/>
          <p:cNvSpPr/>
          <p:nvPr/>
        </p:nvSpPr>
        <p:spPr>
          <a:xfrm rot="2090404">
            <a:off x="16083503" y="-2286016"/>
            <a:ext cx="7005799" cy="6499088"/>
          </a:xfrm>
          <a:custGeom>
            <a:avLst/>
            <a:gdLst/>
            <a:ahLst/>
            <a:cxnLst/>
            <a:rect l="l" t="t" r="r" b="b"/>
            <a:pathLst>
              <a:path w="5336435" h="5577884" extrusionOk="0">
                <a:moveTo>
                  <a:pt x="0" y="0"/>
                </a:moveTo>
                <a:lnTo>
                  <a:pt x="5336435" y="0"/>
                </a:lnTo>
                <a:lnTo>
                  <a:pt x="5336435" y="5577884"/>
                </a:lnTo>
                <a:lnTo>
                  <a:pt x="0" y="5577884"/>
                </a:lnTo>
                <a:lnTo>
                  <a:pt x="0" y="0"/>
                </a:lnTo>
                <a:close/>
              </a:path>
            </a:pathLst>
          </a:custGeom>
          <a:blipFill rotWithShape="1">
            <a:blip r:embed="rId3">
              <a:alphaModFix/>
            </a:blip>
            <a:stretch>
              <a:fillRect/>
            </a:stretch>
          </a:blipFill>
          <a:ln>
            <a:noFill/>
          </a:ln>
        </p:spPr>
        <p:txBody>
          <a:bodyPr/>
          <a:lstStyle/>
          <a:p>
            <a:endParaRPr lang="en-US"/>
          </a:p>
        </p:txBody>
      </p:sp>
      <p:sp>
        <p:nvSpPr>
          <p:cNvPr id="208" name="Google Shape;208;p21"/>
          <p:cNvSpPr/>
          <p:nvPr/>
        </p:nvSpPr>
        <p:spPr>
          <a:xfrm rot="4680074">
            <a:off x="-2305580" y="6842603"/>
            <a:ext cx="5005540" cy="6427074"/>
          </a:xfrm>
          <a:custGeom>
            <a:avLst/>
            <a:gdLst/>
            <a:ahLst/>
            <a:cxnLst/>
            <a:rect l="l" t="t" r="r" b="b"/>
            <a:pathLst>
              <a:path w="5336435" h="5577884" extrusionOk="0">
                <a:moveTo>
                  <a:pt x="0" y="0"/>
                </a:moveTo>
                <a:lnTo>
                  <a:pt x="5336435" y="0"/>
                </a:lnTo>
                <a:lnTo>
                  <a:pt x="5336435" y="5577884"/>
                </a:lnTo>
                <a:lnTo>
                  <a:pt x="0" y="5577884"/>
                </a:lnTo>
                <a:lnTo>
                  <a:pt x="0" y="0"/>
                </a:lnTo>
                <a:close/>
              </a:path>
            </a:pathLst>
          </a:custGeom>
          <a:blipFill rotWithShape="1">
            <a:blip r:embed="rId3">
              <a:alphaModFix/>
            </a:blip>
            <a:stretch>
              <a:fillRect/>
            </a:stretch>
          </a:blipFill>
          <a:ln>
            <a:noFill/>
          </a:ln>
        </p:spPr>
        <p:txBody>
          <a:bodyPr/>
          <a:lstStyle/>
          <a:p>
            <a:endParaRPr lang="en-US"/>
          </a:p>
        </p:txBody>
      </p:sp>
      <p:grpSp>
        <p:nvGrpSpPr>
          <p:cNvPr id="209" name="Google Shape;209;p21"/>
          <p:cNvGrpSpPr/>
          <p:nvPr/>
        </p:nvGrpSpPr>
        <p:grpSpPr>
          <a:xfrm>
            <a:off x="-112" y="9427129"/>
            <a:ext cx="18288214" cy="823331"/>
            <a:chOff x="0" y="-38100"/>
            <a:chExt cx="5591700" cy="850900"/>
          </a:xfrm>
        </p:grpSpPr>
        <p:sp>
          <p:nvSpPr>
            <p:cNvPr id="210" name="Google Shape;210;p21"/>
            <p:cNvSpPr/>
            <p:nvPr/>
          </p:nvSpPr>
          <p:spPr>
            <a:xfrm>
              <a:off x="0" y="0"/>
              <a:ext cx="5591551" cy="812800"/>
            </a:xfrm>
            <a:custGeom>
              <a:avLst/>
              <a:gdLst/>
              <a:ahLst/>
              <a:cxnLst/>
              <a:rect l="l" t="t" r="r" b="b"/>
              <a:pathLst>
                <a:path w="5591551" h="812800" extrusionOk="0">
                  <a:moveTo>
                    <a:pt x="0" y="0"/>
                  </a:moveTo>
                  <a:lnTo>
                    <a:pt x="5591551" y="0"/>
                  </a:lnTo>
                  <a:lnTo>
                    <a:pt x="5591551" y="812800"/>
                  </a:lnTo>
                  <a:lnTo>
                    <a:pt x="0" y="812800"/>
                  </a:lnTo>
                  <a:close/>
                </a:path>
              </a:pathLst>
            </a:custGeom>
            <a:solidFill>
              <a:srgbClr val="004AAD"/>
            </a:solidFill>
            <a:ln>
              <a:noFill/>
            </a:ln>
          </p:spPr>
          <p:txBody>
            <a:bodyPr/>
            <a:lstStyle/>
            <a:p>
              <a:endParaRPr lang="en-US"/>
            </a:p>
          </p:txBody>
        </p:sp>
        <p:sp>
          <p:nvSpPr>
            <p:cNvPr id="211" name="Google Shape;211;p21"/>
            <p:cNvSpPr txBox="1"/>
            <p:nvPr/>
          </p:nvSpPr>
          <p:spPr>
            <a:xfrm>
              <a:off x="0" y="-38100"/>
              <a:ext cx="5591700" cy="850800"/>
            </a:xfrm>
            <a:prstGeom prst="rect">
              <a:avLst/>
            </a:prstGeom>
            <a:noFill/>
            <a:ln>
              <a:noFill/>
            </a:ln>
          </p:spPr>
          <p:txBody>
            <a:bodyPr spcFirstLastPara="1" wrap="square" lIns="50700" tIns="50700" rIns="50700" bIns="50700" anchor="ctr" anchorCtr="0">
              <a:noAutofit/>
            </a:bodyPr>
            <a:lstStyle/>
            <a:p>
              <a:pPr marL="0" marR="0" lvl="0" indent="0" algn="ctr" rtl="0">
                <a:lnSpc>
                  <a:spcPct val="147722"/>
                </a:lnSpc>
                <a:spcBef>
                  <a:spcPts val="0"/>
                </a:spcBef>
                <a:spcAft>
                  <a:spcPts val="0"/>
                </a:spcAft>
                <a:buNone/>
              </a:pPr>
              <a:endParaRPr sz="1796" b="0" i="0" u="none" strike="noStrike" cap="none">
                <a:solidFill>
                  <a:schemeClr val="dk1"/>
                </a:solidFill>
                <a:latin typeface="Calibri"/>
                <a:ea typeface="Calibri"/>
                <a:cs typeface="Calibri"/>
                <a:sym typeface="Calibri"/>
              </a:endParaRPr>
            </a:p>
          </p:txBody>
        </p:sp>
      </p:grpSp>
      <p:sp>
        <p:nvSpPr>
          <p:cNvPr id="212" name="Google Shape;212;p21"/>
          <p:cNvSpPr/>
          <p:nvPr/>
        </p:nvSpPr>
        <p:spPr>
          <a:xfrm>
            <a:off x="13902964" y="6035336"/>
            <a:ext cx="4215915" cy="4114800"/>
          </a:xfrm>
          <a:custGeom>
            <a:avLst/>
            <a:gdLst/>
            <a:ahLst/>
            <a:cxnLst/>
            <a:rect l="l" t="t" r="r" b="b"/>
            <a:pathLst>
              <a:path w="4215915" h="4114800" extrusionOk="0">
                <a:moveTo>
                  <a:pt x="0" y="0"/>
                </a:moveTo>
                <a:lnTo>
                  <a:pt x="4215915" y="0"/>
                </a:lnTo>
                <a:lnTo>
                  <a:pt x="4215915"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
        <p:nvSpPr>
          <p:cNvPr id="213" name="Google Shape;213;p21"/>
          <p:cNvSpPr txBox="1"/>
          <p:nvPr/>
        </p:nvSpPr>
        <p:spPr>
          <a:xfrm>
            <a:off x="2175024" y="0"/>
            <a:ext cx="11867100" cy="1502700"/>
          </a:xfrm>
          <a:prstGeom prst="rect">
            <a:avLst/>
          </a:prstGeom>
          <a:noFill/>
          <a:ln>
            <a:noFill/>
          </a:ln>
        </p:spPr>
        <p:txBody>
          <a:bodyPr spcFirstLastPara="1" wrap="square" lIns="0" tIns="0" rIns="0" bIns="0" anchor="t" anchorCtr="0">
            <a:spAutoFit/>
          </a:bodyPr>
          <a:lstStyle/>
          <a:p>
            <a:pPr marL="0" marR="0" lvl="0" indent="0" algn="ctr" rtl="0">
              <a:lnSpc>
                <a:spcPct val="140001"/>
              </a:lnSpc>
              <a:spcBef>
                <a:spcPts val="0"/>
              </a:spcBef>
              <a:spcAft>
                <a:spcPts val="0"/>
              </a:spcAft>
              <a:buNone/>
            </a:pPr>
            <a:r>
              <a:rPr lang="en-US" sz="9762" b="1">
                <a:solidFill>
                  <a:srgbClr val="004AAD"/>
                </a:solidFill>
                <a:latin typeface="Play"/>
                <a:ea typeface="Play"/>
                <a:cs typeface="Play"/>
                <a:sym typeface="Play"/>
              </a:rPr>
              <a:t>Breakout Session</a:t>
            </a:r>
            <a:endParaRPr sz="200" b="1"/>
          </a:p>
        </p:txBody>
      </p:sp>
      <p:pic>
        <p:nvPicPr>
          <p:cNvPr id="214" name="Google Shape;214;p21"/>
          <p:cNvPicPr preferRelativeResize="0"/>
          <p:nvPr/>
        </p:nvPicPr>
        <p:blipFill>
          <a:blip r:embed="rId5">
            <a:alphaModFix/>
          </a:blip>
          <a:stretch>
            <a:fillRect/>
          </a:stretch>
        </p:blipFill>
        <p:spPr>
          <a:xfrm>
            <a:off x="-100" y="0"/>
            <a:ext cx="2964375" cy="1985200"/>
          </a:xfrm>
          <a:prstGeom prst="rect">
            <a:avLst/>
          </a:prstGeom>
          <a:noFill/>
          <a:ln w="76200" cap="flat" cmpd="sng">
            <a:solidFill>
              <a:srgbClr val="FF66C4"/>
            </a:solidFill>
            <a:prstDash val="solid"/>
            <a:round/>
            <a:headEnd type="none" w="sm" len="sm"/>
            <a:tailEnd type="none" w="sm" len="sm"/>
          </a:ln>
        </p:spPr>
      </p:pic>
      <p:sp>
        <p:nvSpPr>
          <p:cNvPr id="215" name="Google Shape;215;p21"/>
          <p:cNvSpPr/>
          <p:nvPr/>
        </p:nvSpPr>
        <p:spPr>
          <a:xfrm>
            <a:off x="3978875" y="2384425"/>
            <a:ext cx="4928100" cy="823200"/>
          </a:xfrm>
          <a:prstGeom prst="rect">
            <a:avLst/>
          </a:prstGeom>
          <a:solidFill>
            <a:schemeClr val="lt1"/>
          </a:solidFill>
          <a:ln w="28575" cap="flat" cmpd="sng">
            <a:solidFill>
              <a:srgbClr val="004AA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300">
                <a:latin typeface="Calibri"/>
                <a:ea typeface="Calibri"/>
                <a:cs typeface="Calibri"/>
                <a:sym typeface="Calibri"/>
              </a:rPr>
              <a:t>Kindergarten Math</a:t>
            </a:r>
            <a:endParaRPr sz="2300">
              <a:latin typeface="Calibri"/>
              <a:ea typeface="Calibri"/>
              <a:cs typeface="Calibri"/>
              <a:sym typeface="Calibri"/>
            </a:endParaRPr>
          </a:p>
        </p:txBody>
      </p:sp>
      <p:sp>
        <p:nvSpPr>
          <p:cNvPr id="216" name="Google Shape;216;p21"/>
          <p:cNvSpPr/>
          <p:nvPr/>
        </p:nvSpPr>
        <p:spPr>
          <a:xfrm>
            <a:off x="9658650" y="2384425"/>
            <a:ext cx="4928100" cy="823200"/>
          </a:xfrm>
          <a:prstGeom prst="rect">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300">
                <a:latin typeface="Calibri"/>
                <a:ea typeface="Calibri"/>
                <a:cs typeface="Calibri"/>
                <a:sym typeface="Calibri"/>
              </a:rPr>
              <a:t>Kindergarten Reading</a:t>
            </a:r>
            <a:endParaRPr sz="2300">
              <a:latin typeface="Calibri"/>
              <a:ea typeface="Calibri"/>
              <a:cs typeface="Calibri"/>
              <a:sym typeface="Calibri"/>
            </a:endParaRPr>
          </a:p>
        </p:txBody>
      </p:sp>
      <p:sp>
        <p:nvSpPr>
          <p:cNvPr id="217" name="Google Shape;217;p21"/>
          <p:cNvSpPr/>
          <p:nvPr/>
        </p:nvSpPr>
        <p:spPr>
          <a:xfrm>
            <a:off x="3978875" y="3390525"/>
            <a:ext cx="4928100" cy="823200"/>
          </a:xfrm>
          <a:prstGeom prst="rect">
            <a:avLst/>
          </a:prstGeom>
          <a:solidFill>
            <a:schemeClr val="lt1"/>
          </a:solidFill>
          <a:ln w="28575" cap="flat" cmpd="sng">
            <a:solidFill>
              <a:srgbClr val="004AA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300">
                <a:latin typeface="Calibri"/>
                <a:ea typeface="Calibri"/>
                <a:cs typeface="Calibri"/>
                <a:sym typeface="Calibri"/>
              </a:rPr>
              <a:t>1st Grade Math</a:t>
            </a:r>
            <a:endParaRPr sz="2300">
              <a:latin typeface="Calibri"/>
              <a:ea typeface="Calibri"/>
              <a:cs typeface="Calibri"/>
              <a:sym typeface="Calibri"/>
            </a:endParaRPr>
          </a:p>
        </p:txBody>
      </p:sp>
      <p:sp>
        <p:nvSpPr>
          <p:cNvPr id="218" name="Google Shape;218;p21"/>
          <p:cNvSpPr/>
          <p:nvPr/>
        </p:nvSpPr>
        <p:spPr>
          <a:xfrm>
            <a:off x="9658650" y="3390513"/>
            <a:ext cx="4928100" cy="823200"/>
          </a:xfrm>
          <a:prstGeom prst="rect">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300">
                <a:latin typeface="Calibri"/>
                <a:ea typeface="Calibri"/>
                <a:cs typeface="Calibri"/>
                <a:sym typeface="Calibri"/>
              </a:rPr>
              <a:t>1st Grade Reading</a:t>
            </a:r>
            <a:endParaRPr sz="2300">
              <a:latin typeface="Calibri"/>
              <a:ea typeface="Calibri"/>
              <a:cs typeface="Calibri"/>
              <a:sym typeface="Calibri"/>
            </a:endParaRPr>
          </a:p>
        </p:txBody>
      </p:sp>
      <p:sp>
        <p:nvSpPr>
          <p:cNvPr id="219" name="Google Shape;219;p21"/>
          <p:cNvSpPr/>
          <p:nvPr/>
        </p:nvSpPr>
        <p:spPr>
          <a:xfrm>
            <a:off x="3978875" y="4396625"/>
            <a:ext cx="4928100" cy="823200"/>
          </a:xfrm>
          <a:prstGeom prst="rect">
            <a:avLst/>
          </a:prstGeom>
          <a:solidFill>
            <a:schemeClr val="lt1"/>
          </a:solidFill>
          <a:ln w="28575" cap="flat" cmpd="sng">
            <a:solidFill>
              <a:srgbClr val="004AA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300">
                <a:latin typeface="Calibri"/>
                <a:ea typeface="Calibri"/>
                <a:cs typeface="Calibri"/>
                <a:sym typeface="Calibri"/>
              </a:rPr>
              <a:t>2nd Grade Math</a:t>
            </a:r>
            <a:endParaRPr sz="2300">
              <a:latin typeface="Calibri"/>
              <a:ea typeface="Calibri"/>
              <a:cs typeface="Calibri"/>
              <a:sym typeface="Calibri"/>
            </a:endParaRPr>
          </a:p>
        </p:txBody>
      </p:sp>
      <p:sp>
        <p:nvSpPr>
          <p:cNvPr id="220" name="Google Shape;220;p21"/>
          <p:cNvSpPr/>
          <p:nvPr/>
        </p:nvSpPr>
        <p:spPr>
          <a:xfrm>
            <a:off x="9658650" y="4396613"/>
            <a:ext cx="4928100" cy="823200"/>
          </a:xfrm>
          <a:prstGeom prst="rect">
            <a:avLst/>
          </a:prstGeom>
          <a:solidFill>
            <a:schemeClr val="lt1"/>
          </a:solidFill>
          <a:ln w="28575" cap="flat" cmpd="sng">
            <a:solidFill>
              <a:srgbClr val="004A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300">
                <a:latin typeface="Calibri"/>
                <a:ea typeface="Calibri"/>
                <a:cs typeface="Calibri"/>
                <a:sym typeface="Calibri"/>
              </a:rPr>
              <a:t>2nd Grade Reading</a:t>
            </a:r>
            <a:endParaRPr sz="2300">
              <a:latin typeface="Calibri"/>
              <a:ea typeface="Calibri"/>
              <a:cs typeface="Calibri"/>
              <a:sym typeface="Calibri"/>
            </a:endParaRPr>
          </a:p>
        </p:txBody>
      </p:sp>
      <p:sp>
        <p:nvSpPr>
          <p:cNvPr id="221" name="Google Shape;221;p21"/>
          <p:cNvSpPr/>
          <p:nvPr/>
        </p:nvSpPr>
        <p:spPr>
          <a:xfrm>
            <a:off x="3978875" y="5402713"/>
            <a:ext cx="4928100" cy="823200"/>
          </a:xfrm>
          <a:prstGeom prst="rect">
            <a:avLst/>
          </a:prstGeom>
          <a:solidFill>
            <a:schemeClr val="lt1"/>
          </a:solidFill>
          <a:ln w="28575" cap="flat" cmpd="sng">
            <a:solidFill>
              <a:srgbClr val="004AA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300">
                <a:latin typeface="Calibri"/>
                <a:ea typeface="Calibri"/>
                <a:cs typeface="Calibri"/>
                <a:sym typeface="Calibri"/>
              </a:rPr>
              <a:t>3rd Grade Math</a:t>
            </a:r>
            <a:endParaRPr sz="2300">
              <a:latin typeface="Calibri"/>
              <a:ea typeface="Calibri"/>
              <a:cs typeface="Calibri"/>
              <a:sym typeface="Calibri"/>
            </a:endParaRPr>
          </a:p>
        </p:txBody>
      </p:sp>
      <p:sp>
        <p:nvSpPr>
          <p:cNvPr id="222" name="Google Shape;222;p21"/>
          <p:cNvSpPr/>
          <p:nvPr/>
        </p:nvSpPr>
        <p:spPr>
          <a:xfrm>
            <a:off x="9658650" y="5402713"/>
            <a:ext cx="4928100" cy="823200"/>
          </a:xfrm>
          <a:prstGeom prst="rect">
            <a:avLst/>
          </a:prstGeom>
          <a:solidFill>
            <a:schemeClr val="lt1"/>
          </a:solidFill>
          <a:ln w="28575" cap="flat" cmpd="sng">
            <a:solidFill>
              <a:srgbClr val="004AA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300">
                <a:latin typeface="Calibri"/>
                <a:ea typeface="Calibri"/>
                <a:cs typeface="Calibri"/>
                <a:sym typeface="Calibri"/>
              </a:rPr>
              <a:t>3rd Grade Reading</a:t>
            </a:r>
            <a:endParaRPr sz="2300">
              <a:latin typeface="Calibri"/>
              <a:ea typeface="Calibri"/>
              <a:cs typeface="Calibri"/>
              <a:sym typeface="Calibri"/>
            </a:endParaRPr>
          </a:p>
        </p:txBody>
      </p:sp>
      <p:sp>
        <p:nvSpPr>
          <p:cNvPr id="223" name="Google Shape;223;p21"/>
          <p:cNvSpPr/>
          <p:nvPr/>
        </p:nvSpPr>
        <p:spPr>
          <a:xfrm>
            <a:off x="9658650" y="6408825"/>
            <a:ext cx="4928100" cy="823200"/>
          </a:xfrm>
          <a:prstGeom prst="rect">
            <a:avLst/>
          </a:prstGeom>
          <a:solidFill>
            <a:schemeClr val="lt1"/>
          </a:solidFill>
          <a:ln w="28575" cap="flat" cmpd="sng">
            <a:solidFill>
              <a:srgbClr val="004AA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300">
                <a:latin typeface="Calibri"/>
                <a:ea typeface="Calibri"/>
                <a:cs typeface="Calibri"/>
                <a:sym typeface="Calibri"/>
              </a:rPr>
              <a:t>4th Grade Reading</a:t>
            </a:r>
            <a:endParaRPr sz="2300">
              <a:latin typeface="Calibri"/>
              <a:ea typeface="Calibri"/>
              <a:cs typeface="Calibri"/>
              <a:sym typeface="Calibri"/>
            </a:endParaRPr>
          </a:p>
        </p:txBody>
      </p:sp>
      <p:sp>
        <p:nvSpPr>
          <p:cNvPr id="224" name="Google Shape;224;p21"/>
          <p:cNvSpPr/>
          <p:nvPr/>
        </p:nvSpPr>
        <p:spPr>
          <a:xfrm>
            <a:off x="3978875" y="6513888"/>
            <a:ext cx="4928100" cy="823200"/>
          </a:xfrm>
          <a:prstGeom prst="rect">
            <a:avLst/>
          </a:prstGeom>
          <a:solidFill>
            <a:schemeClr val="lt1"/>
          </a:solidFill>
          <a:ln w="28575" cap="flat" cmpd="sng">
            <a:solidFill>
              <a:srgbClr val="004A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300">
                <a:latin typeface="Calibri"/>
                <a:ea typeface="Calibri"/>
                <a:cs typeface="Calibri"/>
                <a:sym typeface="Calibri"/>
              </a:rPr>
              <a:t>4th Grade Math</a:t>
            </a:r>
            <a:endParaRPr sz="2300">
              <a:latin typeface="Calibri"/>
              <a:ea typeface="Calibri"/>
              <a:cs typeface="Calibri"/>
              <a:sym typeface="Calibri"/>
            </a:endParaRPr>
          </a:p>
        </p:txBody>
      </p:sp>
      <p:sp>
        <p:nvSpPr>
          <p:cNvPr id="225" name="Google Shape;225;p21"/>
          <p:cNvSpPr/>
          <p:nvPr/>
        </p:nvSpPr>
        <p:spPr>
          <a:xfrm>
            <a:off x="3978875" y="7625075"/>
            <a:ext cx="4928100" cy="823200"/>
          </a:xfrm>
          <a:prstGeom prst="rect">
            <a:avLst/>
          </a:prstGeom>
          <a:solidFill>
            <a:schemeClr val="lt1"/>
          </a:solidFill>
          <a:ln w="28575" cap="flat" cmpd="sng">
            <a:solidFill>
              <a:srgbClr val="004AA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300">
                <a:latin typeface="Calibri"/>
                <a:ea typeface="Calibri"/>
                <a:cs typeface="Calibri"/>
                <a:sym typeface="Calibri"/>
              </a:rPr>
              <a:t>5th Grade Math</a:t>
            </a:r>
            <a:endParaRPr sz="2300">
              <a:latin typeface="Calibri"/>
              <a:ea typeface="Calibri"/>
              <a:cs typeface="Calibri"/>
              <a:sym typeface="Calibri"/>
            </a:endParaRPr>
          </a:p>
        </p:txBody>
      </p:sp>
      <p:sp>
        <p:nvSpPr>
          <p:cNvPr id="226" name="Google Shape;226;p21"/>
          <p:cNvSpPr/>
          <p:nvPr/>
        </p:nvSpPr>
        <p:spPr>
          <a:xfrm>
            <a:off x="9658650" y="7625075"/>
            <a:ext cx="4928100" cy="823200"/>
          </a:xfrm>
          <a:prstGeom prst="rect">
            <a:avLst/>
          </a:prstGeom>
          <a:solidFill>
            <a:schemeClr val="lt1"/>
          </a:solidFill>
          <a:ln w="28575" cap="flat" cmpd="sng">
            <a:solidFill>
              <a:srgbClr val="004AA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300">
                <a:latin typeface="Calibri"/>
                <a:ea typeface="Calibri"/>
                <a:cs typeface="Calibri"/>
                <a:sym typeface="Calibri"/>
              </a:rPr>
              <a:t>5th Grade Reading</a:t>
            </a:r>
            <a:endParaRPr sz="2300">
              <a:latin typeface="Calibri"/>
              <a:ea typeface="Calibri"/>
              <a:cs typeface="Calibri"/>
              <a:sym typeface="Calibri"/>
            </a:endParaRPr>
          </a:p>
        </p:txBody>
      </p:sp>
      <p:sp>
        <p:nvSpPr>
          <p:cNvPr id="227" name="Google Shape;227;p21"/>
          <p:cNvSpPr txBox="1"/>
          <p:nvPr/>
        </p:nvSpPr>
        <p:spPr>
          <a:xfrm>
            <a:off x="2851200" y="1605013"/>
            <a:ext cx="125856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900" u="sng">
                <a:solidFill>
                  <a:srgbClr val="FF66C4"/>
                </a:solidFill>
                <a:latin typeface="Calibri"/>
                <a:ea typeface="Calibri"/>
                <a:cs typeface="Calibri"/>
                <a:sym typeface="Calibri"/>
              </a:rPr>
              <a:t>Tables</a:t>
            </a:r>
            <a:endParaRPr sz="3900" u="sng">
              <a:solidFill>
                <a:srgbClr val="FF66C4"/>
              </a:solidFill>
              <a:latin typeface="Calibri"/>
              <a:ea typeface="Calibri"/>
              <a:cs typeface="Calibri"/>
              <a:sym typeface="Calibri"/>
            </a:endParaRPr>
          </a:p>
        </p:txBody>
      </p:sp>
      <p:pic>
        <p:nvPicPr>
          <p:cNvPr id="228" name="Google Shape;228;p21"/>
          <p:cNvPicPr preferRelativeResize="0"/>
          <p:nvPr/>
        </p:nvPicPr>
        <p:blipFill>
          <a:blip r:embed="rId6">
            <a:alphaModFix/>
          </a:blip>
          <a:stretch>
            <a:fillRect/>
          </a:stretch>
        </p:blipFill>
        <p:spPr>
          <a:xfrm>
            <a:off x="8764108" y="2243819"/>
            <a:ext cx="1104411" cy="1104399"/>
          </a:xfrm>
          <a:prstGeom prst="rect">
            <a:avLst/>
          </a:prstGeom>
          <a:noFill/>
          <a:ln>
            <a:noFill/>
          </a:ln>
        </p:spPr>
      </p:pic>
      <p:pic>
        <p:nvPicPr>
          <p:cNvPr id="229" name="Google Shape;229;p21"/>
          <p:cNvPicPr preferRelativeResize="0"/>
          <p:nvPr/>
        </p:nvPicPr>
        <p:blipFill>
          <a:blip r:embed="rId6">
            <a:alphaModFix/>
          </a:blip>
          <a:stretch>
            <a:fillRect/>
          </a:stretch>
        </p:blipFill>
        <p:spPr>
          <a:xfrm>
            <a:off x="8764108" y="3249919"/>
            <a:ext cx="1104411" cy="1104399"/>
          </a:xfrm>
          <a:prstGeom prst="rect">
            <a:avLst/>
          </a:prstGeom>
          <a:noFill/>
          <a:ln>
            <a:noFill/>
          </a:ln>
        </p:spPr>
      </p:pic>
      <p:pic>
        <p:nvPicPr>
          <p:cNvPr id="230" name="Google Shape;230;p21"/>
          <p:cNvPicPr preferRelativeResize="0"/>
          <p:nvPr/>
        </p:nvPicPr>
        <p:blipFill>
          <a:blip r:embed="rId6">
            <a:alphaModFix/>
          </a:blip>
          <a:stretch>
            <a:fillRect/>
          </a:stretch>
        </p:blipFill>
        <p:spPr>
          <a:xfrm>
            <a:off x="8764108" y="4326319"/>
            <a:ext cx="1104411" cy="1104399"/>
          </a:xfrm>
          <a:prstGeom prst="rect">
            <a:avLst/>
          </a:prstGeom>
          <a:noFill/>
          <a:ln>
            <a:noFill/>
          </a:ln>
        </p:spPr>
      </p:pic>
      <p:pic>
        <p:nvPicPr>
          <p:cNvPr id="231" name="Google Shape;231;p21"/>
          <p:cNvPicPr preferRelativeResize="0"/>
          <p:nvPr/>
        </p:nvPicPr>
        <p:blipFill>
          <a:blip r:embed="rId6">
            <a:alphaModFix/>
          </a:blip>
          <a:stretch>
            <a:fillRect/>
          </a:stretch>
        </p:blipFill>
        <p:spPr>
          <a:xfrm>
            <a:off x="8764108" y="5314656"/>
            <a:ext cx="1104411" cy="1104399"/>
          </a:xfrm>
          <a:prstGeom prst="rect">
            <a:avLst/>
          </a:prstGeom>
          <a:noFill/>
          <a:ln>
            <a:noFill/>
          </a:ln>
        </p:spPr>
      </p:pic>
      <p:pic>
        <p:nvPicPr>
          <p:cNvPr id="232" name="Google Shape;232;p21"/>
          <p:cNvPicPr preferRelativeResize="0"/>
          <p:nvPr/>
        </p:nvPicPr>
        <p:blipFill>
          <a:blip r:embed="rId6">
            <a:alphaModFix/>
          </a:blip>
          <a:stretch>
            <a:fillRect/>
          </a:stretch>
        </p:blipFill>
        <p:spPr>
          <a:xfrm>
            <a:off x="8764108" y="6373306"/>
            <a:ext cx="1104411" cy="1104399"/>
          </a:xfrm>
          <a:prstGeom prst="rect">
            <a:avLst/>
          </a:prstGeom>
          <a:noFill/>
          <a:ln>
            <a:noFill/>
          </a:ln>
        </p:spPr>
      </p:pic>
      <p:pic>
        <p:nvPicPr>
          <p:cNvPr id="233" name="Google Shape;233;p21"/>
          <p:cNvPicPr preferRelativeResize="0"/>
          <p:nvPr/>
        </p:nvPicPr>
        <p:blipFill>
          <a:blip r:embed="rId6">
            <a:alphaModFix/>
          </a:blip>
          <a:stretch>
            <a:fillRect/>
          </a:stretch>
        </p:blipFill>
        <p:spPr>
          <a:xfrm>
            <a:off x="8764108" y="7431956"/>
            <a:ext cx="1104411" cy="1104399"/>
          </a:xfrm>
          <a:prstGeom prst="rect">
            <a:avLst/>
          </a:prstGeom>
          <a:noFill/>
          <a:ln>
            <a:noFill/>
          </a:ln>
        </p:spPr>
      </p:pic>
      <p:pic>
        <p:nvPicPr>
          <p:cNvPr id="234" name="Google Shape;234;p21" descr="Brighten up your study or classroom sessions with this 15-minute timer featuring a cheerful smiley face background and relaxing lo-fi music. Perfect for maintaining focus and productivity, this timer helps create a positive atmosphere for students and anyone looking to stay on task. Whether you're in the classroom or studying at home, this friendly and calming timer will keep you motivated and on track. Hit play and let the smiley face and chill lo-fi beats guide you through a focused 15 minutes of productivity.&#10;&#10;🔥 Before you go—click the playlist and keep your vibe alive.&#10;👀 Don’t scroll away—your next favorite timer is right here.&#10;&#10;https://youtu.be/aoN4zb2_U1s?si=OfBPT5jk0TdUTxKY&#10;&#10;&#10;Copyright Notice:&#10;All content on this channel, including music and visuals, is exclusively created and licensed for use by Chill Countdown Timers. Reuse, remixing, or redistribution of any kind — even with credit — is strictly prohibited. Unauthorized use may result in takedown notices." title="15 Minute timer with relaxing music">
            <a:hlinkClick r:id="rId7"/>
          </p:cNvPr>
          <p:cNvPicPr preferRelativeResize="0"/>
          <p:nvPr/>
        </p:nvPicPr>
        <p:blipFill>
          <a:blip r:embed="rId8">
            <a:alphaModFix/>
          </a:blip>
          <a:stretch>
            <a:fillRect/>
          </a:stretch>
        </p:blipFill>
        <p:spPr>
          <a:xfrm>
            <a:off x="13902975" y="161280"/>
            <a:ext cx="4215900" cy="23714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463</Words>
  <Application>Microsoft Office PowerPoint</Application>
  <PresentationFormat>Custom</PresentationFormat>
  <Paragraphs>99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Comic Sans MS</vt:lpstr>
      <vt:lpstr>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Stockton, Daniela</cp:lastModifiedBy>
  <cp:revision>1</cp:revision>
  <dcterms:modified xsi:type="dcterms:W3CDTF">2025-10-01T14:29:05Z</dcterms:modified>
</cp:coreProperties>
</file>