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6"/>
  </p:notesMasterIdLst>
  <p:sldIdLst>
    <p:sldId id="256" r:id="rId2"/>
    <p:sldId id="257" r:id="rId3"/>
    <p:sldId id="259" r:id="rId4"/>
    <p:sldId id="261" r:id="rId5"/>
    <p:sldId id="263" r:id="rId6"/>
    <p:sldId id="265" r:id="rId7"/>
    <p:sldId id="267" r:id="rId8"/>
    <p:sldId id="268" r:id="rId9"/>
    <p:sldId id="270" r:id="rId10"/>
    <p:sldId id="272" r:id="rId11"/>
    <p:sldId id="274" r:id="rId12"/>
    <p:sldId id="276" r:id="rId13"/>
    <p:sldId id="278" r:id="rId14"/>
    <p:sldId id="279" r:id="rId15"/>
    <p:sldId id="281" r:id="rId16"/>
    <p:sldId id="283" r:id="rId17"/>
    <p:sldId id="285" r:id="rId18"/>
    <p:sldId id="287" r:id="rId19"/>
    <p:sldId id="289" r:id="rId20"/>
    <p:sldId id="290" r:id="rId21"/>
    <p:sldId id="292" r:id="rId22"/>
    <p:sldId id="294" r:id="rId23"/>
    <p:sldId id="296" r:id="rId24"/>
    <p:sldId id="298" r:id="rId25"/>
    <p:sldId id="300" r:id="rId26"/>
    <p:sldId id="301" r:id="rId27"/>
    <p:sldId id="303" r:id="rId28"/>
    <p:sldId id="305" r:id="rId29"/>
    <p:sldId id="307" r:id="rId30"/>
    <p:sldId id="309" r:id="rId31"/>
    <p:sldId id="311" r:id="rId32"/>
    <p:sldId id="312" r:id="rId33"/>
    <p:sldId id="314" r:id="rId34"/>
    <p:sldId id="316" r:id="rId35"/>
    <p:sldId id="318" r:id="rId36"/>
    <p:sldId id="320" r:id="rId37"/>
    <p:sldId id="322" r:id="rId38"/>
    <p:sldId id="323" r:id="rId39"/>
    <p:sldId id="325" r:id="rId40"/>
    <p:sldId id="327" r:id="rId41"/>
    <p:sldId id="329" r:id="rId42"/>
    <p:sldId id="331" r:id="rId43"/>
    <p:sldId id="333" r:id="rId44"/>
    <p:sldId id="334" r:id="rId45"/>
    <p:sldId id="336" r:id="rId46"/>
    <p:sldId id="338" r:id="rId47"/>
    <p:sldId id="340" r:id="rId48"/>
    <p:sldId id="342" r:id="rId49"/>
    <p:sldId id="344" r:id="rId50"/>
    <p:sldId id="345" r:id="rId51"/>
    <p:sldId id="347" r:id="rId52"/>
    <p:sldId id="349" r:id="rId53"/>
    <p:sldId id="351" r:id="rId54"/>
    <p:sldId id="353" r:id="rId5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1pPr>
    <a:lvl2pPr marL="0" marR="0" indent="3429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2pPr>
    <a:lvl3pPr marL="0" marR="0" indent="6858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3pPr>
    <a:lvl4pPr marL="0" marR="0" indent="10287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4pPr>
    <a:lvl5pPr marL="0" marR="0" indent="13716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5pPr>
    <a:lvl6pPr marL="0" marR="0" indent="17145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6pPr>
    <a:lvl7pPr marL="0" marR="0" indent="20574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7pPr>
    <a:lvl8pPr marL="0" marR="0" indent="24003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8pPr>
    <a:lvl9pPr marL="0" marR="0" indent="274320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937958"/>
        </a:fontRef>
        <a:srgbClr val="937958"/>
      </a:tcTxStyle>
      <a:tcStyle>
        <a:tcBdr>
          <a:left>
            <a:ln w="12700" cap="flat">
              <a:solidFill>
                <a:srgbClr val="CBC5B7"/>
              </a:solidFill>
              <a:custDash>
                <a:ds d="300000" sp="300000"/>
              </a:custDash>
              <a:miter lim="400000"/>
            </a:ln>
          </a:left>
          <a:right>
            <a:ln w="12700" cap="flat">
              <a:solidFill>
                <a:srgbClr val="CBC5B7"/>
              </a:solidFill>
              <a:custDash>
                <a:ds d="300000" sp="300000"/>
              </a:custDash>
              <a:miter lim="400000"/>
            </a:ln>
          </a:right>
          <a:top>
            <a:ln w="12700" cap="flat">
              <a:solidFill>
                <a:srgbClr val="CBC5B7"/>
              </a:solidFill>
              <a:custDash>
                <a:ds d="300000" sp="300000"/>
              </a:custDash>
              <a:miter lim="400000"/>
            </a:ln>
          </a:top>
          <a:bottom>
            <a:ln w="12700" cap="flat">
              <a:solidFill>
                <a:srgbClr val="CBC5B7"/>
              </a:solidFill>
              <a:custDash>
                <a:ds d="300000" sp="300000"/>
              </a:custDash>
              <a:miter lim="400000"/>
            </a:ln>
          </a:bottom>
          <a:insideH>
            <a:ln w="12700" cap="flat">
              <a:solidFill>
                <a:srgbClr val="CBC5B7"/>
              </a:solidFill>
              <a:custDash>
                <a:ds d="300000" sp="300000"/>
              </a:custDash>
              <a:miter lim="400000"/>
            </a:ln>
          </a:insideH>
          <a:insideV>
            <a:ln w="12700" cap="flat">
              <a:solidFill>
                <a:srgbClr val="CBC5B7"/>
              </a:solidFill>
              <a:custDash>
                <a:ds d="300000" sp="300000"/>
              </a:custDash>
              <a:miter lim="400000"/>
            </a:ln>
          </a:insideV>
        </a:tcBdr>
        <a:fill>
          <a:noFill/>
        </a:fill>
      </a:tcStyle>
    </a:wholeTbl>
    <a:band2H>
      <a:tcTxStyle/>
      <a:tcStyle>
        <a:tcBdr/>
        <a:fill>
          <a:solidFill>
            <a:srgbClr val="C5C7C9">
              <a:alpha val="30000"/>
            </a:srgbClr>
          </a:solidFill>
        </a:fill>
      </a:tcStyle>
    </a:band2H>
    <a:firstCol>
      <a:tcTxStyle b="on" i="off">
        <a:font>
          <a:latin typeface="Baskerville SemiBold"/>
          <a:ea typeface="Baskerville SemiBold"/>
          <a:cs typeface="Baskerville SemiBold"/>
        </a:font>
        <a:srgbClr val="F5F5F5"/>
      </a:tcTxStyle>
      <a:tcStyle>
        <a:tcBdr>
          <a:left>
            <a:ln w="12700" cap="flat">
              <a:solidFill>
                <a:srgbClr val="CBC5B7"/>
              </a:solidFill>
              <a:prstDash val="solid"/>
              <a:miter lim="400000"/>
            </a:ln>
          </a:left>
          <a:right>
            <a:ln w="12700" cap="flat">
              <a:solidFill>
                <a:srgbClr val="CBC5B7"/>
              </a:solidFill>
              <a:custDash>
                <a:ds d="300000" sp="300000"/>
              </a:custDash>
              <a:miter lim="400000"/>
            </a:ln>
          </a:right>
          <a:top>
            <a:ln w="12700" cap="flat">
              <a:solidFill>
                <a:srgbClr val="CBC5B7"/>
              </a:solidFill>
              <a:custDash>
                <a:ds d="300000" sp="300000"/>
              </a:custDash>
              <a:miter lim="400000"/>
            </a:ln>
          </a:top>
          <a:bottom>
            <a:ln w="12700" cap="flat">
              <a:solidFill>
                <a:srgbClr val="CBC5B7"/>
              </a:solidFill>
              <a:custDash>
                <a:ds d="300000" sp="300000"/>
              </a:custDash>
              <a:miter lim="400000"/>
            </a:ln>
          </a:bottom>
          <a:insideH>
            <a:ln w="12700" cap="flat">
              <a:solidFill>
                <a:srgbClr val="CBC5B7"/>
              </a:solidFill>
              <a:custDash>
                <a:ds d="300000" sp="300000"/>
              </a:custDash>
              <a:miter lim="400000"/>
            </a:ln>
          </a:insideH>
          <a:insideV>
            <a:ln w="12700" cap="flat">
              <a:solidFill>
                <a:srgbClr val="CBC5B7"/>
              </a:solidFill>
              <a:custDash>
                <a:ds d="300000" sp="300000"/>
              </a:custDash>
              <a:miter lim="400000"/>
            </a:ln>
          </a:insideV>
        </a:tcBdr>
        <a:fill>
          <a:noFill/>
        </a:fill>
      </a:tcStyle>
    </a:firstCol>
    <a:lastRow>
      <a:tcTxStyle b="on" i="off">
        <a:font>
          <a:latin typeface="Baskerville SemiBold"/>
          <a:ea typeface="Baskerville SemiBold"/>
          <a:cs typeface="Baskerville SemiBold"/>
        </a:font>
        <a:srgbClr val="F5F5F5"/>
      </a:tcTxStyle>
      <a:tcStyle>
        <a:tcBdr>
          <a:left>
            <a:ln w="12700" cap="flat">
              <a:solidFill>
                <a:srgbClr val="CBC5B7"/>
              </a:solidFill>
              <a:custDash>
                <a:ds d="300000" sp="300000"/>
              </a:custDash>
              <a:miter lim="400000"/>
            </a:ln>
          </a:left>
          <a:right>
            <a:ln w="12700" cap="flat">
              <a:solidFill>
                <a:srgbClr val="CBC5B7"/>
              </a:solidFill>
              <a:custDash>
                <a:ds d="300000" sp="300000"/>
              </a:custDash>
              <a:miter lim="400000"/>
            </a:ln>
          </a:right>
          <a:top>
            <a:ln w="12700" cap="flat">
              <a:solidFill>
                <a:srgbClr val="CBC5B7"/>
              </a:solidFill>
              <a:custDash>
                <a:ds d="300000" sp="300000"/>
              </a:custDash>
              <a:miter lim="400000"/>
            </a:ln>
          </a:top>
          <a:bottom>
            <a:ln w="12700" cap="flat">
              <a:solidFill>
                <a:srgbClr val="CBC5B7"/>
              </a:solidFill>
              <a:prstDash val="solid"/>
              <a:miter lim="400000"/>
            </a:ln>
          </a:bottom>
          <a:insideH>
            <a:ln w="12700" cap="flat">
              <a:solidFill>
                <a:srgbClr val="CBC5B7"/>
              </a:solidFill>
              <a:custDash>
                <a:ds d="300000" sp="300000"/>
              </a:custDash>
              <a:miter lim="400000"/>
            </a:ln>
          </a:insideH>
          <a:insideV>
            <a:ln w="12700" cap="flat">
              <a:solidFill>
                <a:srgbClr val="CBC5B7"/>
              </a:solidFill>
              <a:custDash>
                <a:ds d="300000" sp="300000"/>
              </a:custDash>
              <a:miter lim="400000"/>
            </a:ln>
          </a:insideV>
        </a:tcBdr>
        <a:fill>
          <a:noFill/>
        </a:fill>
      </a:tcStyle>
    </a:lastRow>
    <a:firstRow>
      <a:tcTxStyle b="on" i="off">
        <a:font>
          <a:latin typeface="Baskerville SemiBold"/>
          <a:ea typeface="Baskerville SemiBold"/>
          <a:cs typeface="Baskerville SemiBold"/>
        </a:font>
        <a:srgbClr val="F5F5F5"/>
      </a:tcTxStyle>
      <a:tcStyle>
        <a:tcBdr>
          <a:left>
            <a:ln w="12700" cap="flat">
              <a:solidFill>
                <a:srgbClr val="CBC5B7"/>
              </a:solidFill>
              <a:custDash>
                <a:ds d="300000" sp="300000"/>
              </a:custDash>
              <a:miter lim="400000"/>
            </a:ln>
          </a:left>
          <a:right>
            <a:ln w="12700" cap="flat">
              <a:solidFill>
                <a:srgbClr val="CBC5B7"/>
              </a:solidFill>
              <a:custDash>
                <a:ds d="300000" sp="300000"/>
              </a:custDash>
              <a:miter lim="400000"/>
            </a:ln>
          </a:right>
          <a:top>
            <a:ln w="12700" cap="flat">
              <a:solidFill>
                <a:srgbClr val="CBC5B7"/>
              </a:solidFill>
              <a:prstDash val="solid"/>
              <a:miter lim="400000"/>
            </a:ln>
          </a:top>
          <a:bottom>
            <a:ln w="12700" cap="flat">
              <a:solidFill>
                <a:srgbClr val="CBC5B7"/>
              </a:solidFill>
              <a:custDash>
                <a:ds d="300000" sp="300000"/>
              </a:custDash>
              <a:miter lim="400000"/>
            </a:ln>
          </a:bottom>
          <a:insideH>
            <a:ln w="12700" cap="flat">
              <a:solidFill>
                <a:srgbClr val="CBC5B7"/>
              </a:solidFill>
              <a:custDash>
                <a:ds d="300000" sp="300000"/>
              </a:custDash>
              <a:miter lim="400000"/>
            </a:ln>
          </a:insideH>
          <a:insideV>
            <a:ln w="12700" cap="flat">
              <a:solidFill>
                <a:srgbClr val="CBC5B7"/>
              </a:solidFill>
              <a:custDash>
                <a:ds d="300000" sp="300000"/>
              </a:custDash>
              <a:miter lim="400000"/>
            </a:ln>
          </a:insideV>
        </a:tcBdr>
        <a:fill>
          <a:no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22"/>
  </p:normalViewPr>
  <p:slideViewPr>
    <p:cSldViewPr snapToGrid="0" snapToObjects="1">
      <p:cViewPr>
        <p:scale>
          <a:sx n="83" d="100"/>
          <a:sy n="83" d="100"/>
        </p:scale>
        <p:origin x="-1374" y="-12"/>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1" name="Shape 181"/>
          <p:cNvSpPr>
            <a:spLocks noGrp="1" noRot="1" noChangeAspect="1"/>
          </p:cNvSpPr>
          <p:nvPr>
            <p:ph type="sldImg"/>
          </p:nvPr>
        </p:nvSpPr>
        <p:spPr>
          <a:xfrm>
            <a:off x="1143000" y="685800"/>
            <a:ext cx="4572000" cy="3429000"/>
          </a:xfrm>
          <a:prstGeom prst="rect">
            <a:avLst/>
          </a:prstGeom>
        </p:spPr>
        <p:txBody>
          <a:bodyPr/>
          <a:lstStyle/>
          <a:p>
            <a:endParaRPr/>
          </a:p>
        </p:txBody>
      </p:sp>
      <p:sp>
        <p:nvSpPr>
          <p:cNvPr id="182" name="Shape 18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81072552"/>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t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t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t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ti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grpSp>
        <p:nvGrpSpPr>
          <p:cNvPr id="30" name="Group"/>
          <p:cNvGrpSpPr/>
          <p:nvPr/>
        </p:nvGrpSpPr>
        <p:grpSpPr>
          <a:xfrm>
            <a:off x="584199" y="571500"/>
            <a:ext cx="11849102" cy="8585201"/>
            <a:chOff x="0" y="0"/>
            <a:chExt cx="11849100" cy="8585200"/>
          </a:xfrm>
        </p:grpSpPr>
        <p:pic>
          <p:nvPicPr>
            <p:cNvPr id="22" name="venetian_dingbat_1.tiff" descr="venetian_dingbat_1.tiff"/>
            <p:cNvPicPr>
              <a:picLocks noChangeAspect="1"/>
            </p:cNvPicPr>
            <p:nvPr/>
          </p:nvPicPr>
          <p:blipFill>
            <a:blip r:embed="rId2">
              <a:extLst/>
            </a:blip>
            <a:stretch>
              <a:fillRect/>
            </a:stretch>
          </p:blipFill>
          <p:spPr>
            <a:xfrm>
              <a:off x="0" y="0"/>
              <a:ext cx="1752600" cy="1841500"/>
            </a:xfrm>
            <a:prstGeom prst="rect">
              <a:avLst/>
            </a:prstGeom>
            <a:ln w="12700" cap="flat">
              <a:noFill/>
              <a:miter lim="400000"/>
            </a:ln>
            <a:effectLst>
              <a:outerShdw blurRad="12700" dist="12700" rotWithShape="0">
                <a:srgbClr val="FFFFFF"/>
              </a:outerShdw>
            </a:effectLst>
          </p:spPr>
        </p:pic>
        <p:pic>
          <p:nvPicPr>
            <p:cNvPr id="23" name="venetian_dingbat_1.tiff" descr="venetian_dingbat_1.tiff"/>
            <p:cNvPicPr>
              <a:picLocks noChangeAspect="1"/>
            </p:cNvPicPr>
            <p:nvPr/>
          </p:nvPicPr>
          <p:blipFill>
            <a:blip r:embed="rId2">
              <a:extLst/>
            </a:blip>
            <a:stretch>
              <a:fillRect/>
            </a:stretch>
          </p:blipFill>
          <p:spPr>
            <a:xfrm flipH="1">
              <a:off x="10096500" y="0"/>
              <a:ext cx="1752600" cy="1841500"/>
            </a:xfrm>
            <a:prstGeom prst="rect">
              <a:avLst/>
            </a:prstGeom>
            <a:ln w="12700" cap="flat">
              <a:noFill/>
              <a:miter lim="400000"/>
            </a:ln>
            <a:effectLst>
              <a:outerShdw blurRad="12700" dist="12700" rotWithShape="0">
                <a:srgbClr val="FFFFFF"/>
              </a:outerShdw>
            </a:effectLst>
          </p:spPr>
        </p:pic>
        <p:sp>
          <p:nvSpPr>
            <p:cNvPr id="24" name="Line"/>
            <p:cNvSpPr/>
            <p:nvPr/>
          </p:nvSpPr>
          <p:spPr>
            <a:xfrm flipH="1">
              <a:off x="11811001" y="1270000"/>
              <a:ext cx="1" cy="6032500"/>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pic>
          <p:nvPicPr>
            <p:cNvPr id="25" name="venetian_dingbat_1.tiff" descr="venetian_dingbat_1.tiff"/>
            <p:cNvPicPr>
              <a:picLocks noChangeAspect="1"/>
            </p:cNvPicPr>
            <p:nvPr/>
          </p:nvPicPr>
          <p:blipFill>
            <a:blip r:embed="rId2">
              <a:extLst/>
            </a:blip>
            <a:stretch>
              <a:fillRect/>
            </a:stretch>
          </p:blipFill>
          <p:spPr>
            <a:xfrm rot="10800000" flipH="1">
              <a:off x="0" y="6743700"/>
              <a:ext cx="1752600" cy="1841500"/>
            </a:xfrm>
            <a:prstGeom prst="rect">
              <a:avLst/>
            </a:prstGeom>
            <a:ln w="12700" cap="flat">
              <a:noFill/>
              <a:miter lim="400000"/>
            </a:ln>
            <a:effectLst>
              <a:outerShdw blurRad="12700" dist="12700" rotWithShape="0">
                <a:srgbClr val="FFFFFF"/>
              </a:outerShdw>
            </a:effectLst>
          </p:spPr>
        </p:pic>
        <p:pic>
          <p:nvPicPr>
            <p:cNvPr id="26" name="venetian_dingbat_1.tiff" descr="venetian_dingbat_1.tiff"/>
            <p:cNvPicPr>
              <a:picLocks noChangeAspect="1"/>
            </p:cNvPicPr>
            <p:nvPr/>
          </p:nvPicPr>
          <p:blipFill>
            <a:blip r:embed="rId2">
              <a:extLst/>
            </a:blip>
            <a:stretch>
              <a:fillRect/>
            </a:stretch>
          </p:blipFill>
          <p:spPr>
            <a:xfrm rot="10800000">
              <a:off x="10096500" y="6743700"/>
              <a:ext cx="1752600" cy="1841500"/>
            </a:xfrm>
            <a:prstGeom prst="rect">
              <a:avLst/>
            </a:prstGeom>
            <a:ln w="12700" cap="flat">
              <a:noFill/>
              <a:miter lim="400000"/>
            </a:ln>
            <a:effectLst>
              <a:outerShdw blurRad="12700" dist="12700" rotWithShape="0">
                <a:srgbClr val="FFFFFF"/>
              </a:outerShdw>
            </a:effectLst>
          </p:spPr>
        </p:pic>
        <p:sp>
          <p:nvSpPr>
            <p:cNvPr id="27" name="Line"/>
            <p:cNvSpPr/>
            <p:nvPr/>
          </p:nvSpPr>
          <p:spPr>
            <a:xfrm>
              <a:off x="1206500" y="8534400"/>
              <a:ext cx="9436100" cy="125"/>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28" name="Line"/>
            <p:cNvSpPr/>
            <p:nvPr/>
          </p:nvSpPr>
          <p:spPr>
            <a:xfrm flipH="1">
              <a:off x="25398" y="1285166"/>
              <a:ext cx="1" cy="6019127"/>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29" name="Line"/>
            <p:cNvSpPr/>
            <p:nvPr/>
          </p:nvSpPr>
          <p:spPr>
            <a:xfrm>
              <a:off x="1206500" y="26349"/>
              <a:ext cx="9436100" cy="62"/>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31" name="Title Text"/>
          <p:cNvSpPr txBox="1">
            <a:spLocks noGrp="1"/>
          </p:cNvSpPr>
          <p:nvPr>
            <p:ph type="title"/>
          </p:nvPr>
        </p:nvSpPr>
        <p:spPr>
          <a:xfrm>
            <a:off x="1143000" y="1600200"/>
            <a:ext cx="10718800" cy="3378200"/>
          </a:xfrm>
          <a:prstGeom prst="rect">
            <a:avLst/>
          </a:prstGeom>
        </p:spPr>
        <p:txBody>
          <a:bodyPr anchor="b"/>
          <a:lstStyle/>
          <a:p>
            <a:r>
              <a:t>Title Text</a:t>
            </a:r>
          </a:p>
        </p:txBody>
      </p:sp>
      <p:sp>
        <p:nvSpPr>
          <p:cNvPr id="32" name="Body Level One…"/>
          <p:cNvSpPr txBox="1">
            <a:spLocks noGrp="1"/>
          </p:cNvSpPr>
          <p:nvPr>
            <p:ph type="body" sz="quarter" idx="1"/>
          </p:nvPr>
        </p:nvSpPr>
        <p:spPr>
          <a:xfrm>
            <a:off x="1143000" y="4965700"/>
            <a:ext cx="10718800" cy="1130300"/>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r>
              <a:t>Body Level One</a:t>
            </a:r>
          </a:p>
          <a:p>
            <a:pPr lvl="1"/>
            <a:r>
              <a:t>Body Level Two</a:t>
            </a:r>
          </a:p>
          <a:p>
            <a:pPr lvl="2"/>
            <a:r>
              <a:t>Body Level Three</a:t>
            </a:r>
          </a:p>
          <a:p>
            <a:pPr lvl="3"/>
            <a:r>
              <a:t>Body Level Four</a:t>
            </a:r>
          </a:p>
          <a:p>
            <a:pPr lvl="4"/>
            <a:r>
              <a:t>Body Level Five</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154" name="Image"/>
          <p:cNvSpPr>
            <a:spLocks noGrp="1"/>
          </p:cNvSpPr>
          <p:nvPr>
            <p:ph type="pic" sz="quarter" idx="13"/>
          </p:nvPr>
        </p:nvSpPr>
        <p:spPr>
          <a:xfrm>
            <a:off x="6921500" y="3390900"/>
            <a:ext cx="4876800" cy="5016500"/>
          </a:xfrm>
          <a:prstGeom prst="rect">
            <a:avLst/>
          </a:prstGeom>
          <a:ln w="9525">
            <a:round/>
          </a:ln>
        </p:spPr>
        <p:txBody>
          <a:bodyPr lIns="91439" tIns="45719" rIns="91439" bIns="45719" anchor="t"/>
          <a:lstStyle/>
          <a:p>
            <a:endParaRPr/>
          </a:p>
        </p:txBody>
      </p:sp>
      <p:sp>
        <p:nvSpPr>
          <p:cNvPr id="155" name="Title Text"/>
          <p:cNvSpPr txBox="1">
            <a:spLocks noGrp="1"/>
          </p:cNvSpPr>
          <p:nvPr>
            <p:ph type="title"/>
          </p:nvPr>
        </p:nvSpPr>
        <p:spPr>
          <a:prstGeom prst="rect">
            <a:avLst/>
          </a:prstGeom>
        </p:spPr>
        <p:txBody>
          <a:bodyPr/>
          <a:lstStyle/>
          <a:p>
            <a:r>
              <a:t>Title Text</a:t>
            </a:r>
          </a:p>
        </p:txBody>
      </p:sp>
      <p:sp>
        <p:nvSpPr>
          <p:cNvPr id="156" name="Body Level One…"/>
          <p:cNvSpPr txBox="1">
            <a:spLocks noGrp="1"/>
          </p:cNvSpPr>
          <p:nvPr>
            <p:ph type="body" sz="half" idx="1"/>
          </p:nvPr>
        </p:nvSpPr>
        <p:spPr>
          <a:xfrm>
            <a:off x="1143000" y="2882900"/>
            <a:ext cx="5105400" cy="60452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mp; Bullets - Left">
    <p:spTree>
      <p:nvGrpSpPr>
        <p:cNvPr id="1" name=""/>
        <p:cNvGrpSpPr/>
        <p:nvPr/>
      </p:nvGrpSpPr>
      <p:grpSpPr>
        <a:xfrm>
          <a:off x="0" y="0"/>
          <a:ext cx="0" cy="0"/>
          <a:chOff x="0" y="0"/>
          <a:chExt cx="0" cy="0"/>
        </a:xfrm>
      </p:grpSpPr>
      <p:sp>
        <p:nvSpPr>
          <p:cNvPr id="164" name="Title Text"/>
          <p:cNvSpPr txBox="1">
            <a:spLocks noGrp="1"/>
          </p:cNvSpPr>
          <p:nvPr>
            <p:ph type="title"/>
          </p:nvPr>
        </p:nvSpPr>
        <p:spPr>
          <a:prstGeom prst="rect">
            <a:avLst/>
          </a:prstGeom>
        </p:spPr>
        <p:txBody>
          <a:bodyPr/>
          <a:lstStyle/>
          <a:p>
            <a:r>
              <a:t>Title Text</a:t>
            </a:r>
          </a:p>
        </p:txBody>
      </p:sp>
      <p:sp>
        <p:nvSpPr>
          <p:cNvPr id="165" name="Body Level One…"/>
          <p:cNvSpPr txBox="1">
            <a:spLocks noGrp="1"/>
          </p:cNvSpPr>
          <p:nvPr>
            <p:ph type="body" sz="half" idx="1"/>
          </p:nvPr>
        </p:nvSpPr>
        <p:spPr>
          <a:xfrm>
            <a:off x="1143000" y="2882900"/>
            <a:ext cx="5105400" cy="60452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1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 Right">
    <p:spTree>
      <p:nvGrpSpPr>
        <p:cNvPr id="1" name=""/>
        <p:cNvGrpSpPr/>
        <p:nvPr/>
      </p:nvGrpSpPr>
      <p:grpSpPr>
        <a:xfrm>
          <a:off x="0" y="0"/>
          <a:ext cx="0" cy="0"/>
          <a:chOff x="0" y="0"/>
          <a:chExt cx="0" cy="0"/>
        </a:xfrm>
      </p:grpSpPr>
      <p:sp>
        <p:nvSpPr>
          <p:cNvPr id="173" name="Title Text"/>
          <p:cNvSpPr txBox="1">
            <a:spLocks noGrp="1"/>
          </p:cNvSpPr>
          <p:nvPr>
            <p:ph type="title"/>
          </p:nvPr>
        </p:nvSpPr>
        <p:spPr>
          <a:prstGeom prst="rect">
            <a:avLst/>
          </a:prstGeom>
        </p:spPr>
        <p:txBody>
          <a:bodyPr/>
          <a:lstStyle/>
          <a:p>
            <a:r>
              <a:t>Title Text</a:t>
            </a:r>
          </a:p>
        </p:txBody>
      </p:sp>
      <p:sp>
        <p:nvSpPr>
          <p:cNvPr id="174" name="Body Level One…"/>
          <p:cNvSpPr txBox="1">
            <a:spLocks noGrp="1"/>
          </p:cNvSpPr>
          <p:nvPr>
            <p:ph type="body" sz="half" idx="1"/>
          </p:nvPr>
        </p:nvSpPr>
        <p:spPr>
          <a:xfrm>
            <a:off x="6756400" y="2882900"/>
            <a:ext cx="5105400" cy="60452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1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0" name="Title Text"/>
          <p:cNvSpPr txBox="1">
            <a:spLocks noGrp="1"/>
          </p:cNvSpPr>
          <p:nvPr>
            <p:ph type="title"/>
          </p:nvPr>
        </p:nvSpPr>
        <p:spPr>
          <a:prstGeom prst="rect">
            <a:avLst/>
          </a:prstGeom>
        </p:spPr>
        <p:txBody>
          <a:bodyPr/>
          <a:lstStyle/>
          <a:p>
            <a:r>
              <a:t>Title Text</a:t>
            </a:r>
          </a:p>
        </p:txBody>
      </p:sp>
      <p:sp>
        <p:nvSpPr>
          <p:cNvPr id="41" name="Body Level One…"/>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 2 Column">
    <p:spTree>
      <p:nvGrpSpPr>
        <p:cNvPr id="1" name=""/>
        <p:cNvGrpSpPr/>
        <p:nvPr/>
      </p:nvGrpSpPr>
      <p:grpSpPr>
        <a:xfrm>
          <a:off x="0" y="0"/>
          <a:ext cx="0" cy="0"/>
          <a:chOff x="0" y="0"/>
          <a:chExt cx="0" cy="0"/>
        </a:xfrm>
      </p:grpSpPr>
      <p:sp>
        <p:nvSpPr>
          <p:cNvPr id="49" name="Title Text"/>
          <p:cNvSpPr txBox="1">
            <a:spLocks noGrp="1"/>
          </p:cNvSpPr>
          <p:nvPr>
            <p:ph type="title"/>
          </p:nvPr>
        </p:nvSpPr>
        <p:spPr>
          <a:prstGeom prst="rect">
            <a:avLst/>
          </a:prstGeom>
        </p:spPr>
        <p:txBody>
          <a:bodyPr/>
          <a:lstStyle/>
          <a:p>
            <a:r>
              <a:t>Title Text</a:t>
            </a:r>
          </a:p>
        </p:txBody>
      </p:sp>
      <p:sp>
        <p:nvSpPr>
          <p:cNvPr id="50" name="Body Level One…"/>
          <p:cNvSpPr txBox="1">
            <a:spLocks noGrp="1"/>
          </p:cNvSpPr>
          <p:nvPr>
            <p:ph type="body" idx="1"/>
          </p:nvPr>
        </p:nvSpPr>
        <p:spPr>
          <a:prstGeom prst="rect">
            <a:avLst/>
          </a:prstGeom>
        </p:spPr>
        <p:txBody>
          <a:bodyPr numCol="2" spcCol="535940" anchor="t"/>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grpSp>
        <p:nvGrpSpPr>
          <p:cNvPr id="66" name="Group"/>
          <p:cNvGrpSpPr/>
          <p:nvPr/>
        </p:nvGrpSpPr>
        <p:grpSpPr>
          <a:xfrm>
            <a:off x="495299" y="495299"/>
            <a:ext cx="12014202" cy="8724901"/>
            <a:chOff x="0" y="0"/>
            <a:chExt cx="12014200" cy="8724900"/>
          </a:xfrm>
        </p:grpSpPr>
        <p:sp>
          <p:nvSpPr>
            <p:cNvPr id="58" name="Line"/>
            <p:cNvSpPr/>
            <p:nvPr/>
          </p:nvSpPr>
          <p:spPr>
            <a:xfrm>
              <a:off x="114300" y="101600"/>
              <a:ext cx="11785600" cy="3"/>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pic>
          <p:nvPicPr>
            <p:cNvPr id="59" name="venetian_dingbat_2.tiff" descr="venetian_dingbat_2.tiff"/>
            <p:cNvPicPr>
              <a:picLocks noChangeAspect="1"/>
            </p:cNvPicPr>
            <p:nvPr/>
          </p:nvPicPr>
          <p:blipFill>
            <a:blip r:embed="rId2">
              <a:extLst/>
            </a:blip>
            <a:stretch>
              <a:fillRect/>
            </a:stretch>
          </p:blipFill>
          <p:spPr>
            <a:xfrm rot="10800000">
              <a:off x="11887200" y="0"/>
              <a:ext cx="127000" cy="127000"/>
            </a:xfrm>
            <a:prstGeom prst="rect">
              <a:avLst/>
            </a:prstGeom>
            <a:ln w="12700" cap="flat">
              <a:noFill/>
              <a:miter lim="400000"/>
            </a:ln>
            <a:effectLst/>
          </p:spPr>
        </p:pic>
        <p:pic>
          <p:nvPicPr>
            <p:cNvPr id="60" name="venetian_dingbat_2.tiff" descr="venetian_dingbat_2.tiff"/>
            <p:cNvPicPr>
              <a:picLocks noChangeAspect="1"/>
            </p:cNvPicPr>
            <p:nvPr/>
          </p:nvPicPr>
          <p:blipFill>
            <a:blip r:embed="rId2">
              <a:extLst/>
            </a:blip>
            <a:stretch>
              <a:fillRect/>
            </a:stretch>
          </p:blipFill>
          <p:spPr>
            <a:xfrm rot="10800000" flipH="1">
              <a:off x="0" y="0"/>
              <a:ext cx="127000" cy="127000"/>
            </a:xfrm>
            <a:prstGeom prst="rect">
              <a:avLst/>
            </a:prstGeom>
            <a:ln w="12700" cap="flat">
              <a:noFill/>
              <a:miter lim="400000"/>
            </a:ln>
            <a:effectLst/>
          </p:spPr>
        </p:pic>
        <p:pic>
          <p:nvPicPr>
            <p:cNvPr id="61" name="venetian_dingbat_2.tiff" descr="venetian_dingbat_2.tiff"/>
            <p:cNvPicPr>
              <a:picLocks noChangeAspect="1"/>
            </p:cNvPicPr>
            <p:nvPr/>
          </p:nvPicPr>
          <p:blipFill>
            <a:blip r:embed="rId2">
              <a:extLst/>
            </a:blip>
            <a:stretch>
              <a:fillRect/>
            </a:stretch>
          </p:blipFill>
          <p:spPr>
            <a:xfrm flipH="1">
              <a:off x="11887200" y="8597900"/>
              <a:ext cx="127000" cy="127000"/>
            </a:xfrm>
            <a:prstGeom prst="rect">
              <a:avLst/>
            </a:prstGeom>
            <a:ln w="12700" cap="flat">
              <a:noFill/>
              <a:miter lim="400000"/>
            </a:ln>
            <a:effectLst>
              <a:outerShdw blurRad="12700" dist="12700" dir="5400000" rotWithShape="0">
                <a:srgbClr val="D1C9A7">
                  <a:alpha val="42500"/>
                </a:srgbClr>
              </a:outerShdw>
            </a:effectLst>
          </p:spPr>
        </p:pic>
        <p:pic>
          <p:nvPicPr>
            <p:cNvPr id="62" name="venetian_dingbat_2.tiff" descr="venetian_dingbat_2.tiff"/>
            <p:cNvPicPr>
              <a:picLocks noChangeAspect="1"/>
            </p:cNvPicPr>
            <p:nvPr/>
          </p:nvPicPr>
          <p:blipFill>
            <a:blip r:embed="rId2">
              <a:extLst/>
            </a:blip>
            <a:stretch>
              <a:fillRect/>
            </a:stretch>
          </p:blipFill>
          <p:spPr>
            <a:xfrm>
              <a:off x="0" y="8597900"/>
              <a:ext cx="127000" cy="127000"/>
            </a:xfrm>
            <a:prstGeom prst="rect">
              <a:avLst/>
            </a:prstGeom>
            <a:ln w="12700" cap="flat">
              <a:noFill/>
              <a:miter lim="400000"/>
            </a:ln>
            <a:effectLst/>
          </p:spPr>
        </p:pic>
        <p:sp>
          <p:nvSpPr>
            <p:cNvPr id="63" name="Line"/>
            <p:cNvSpPr/>
            <p:nvPr/>
          </p:nvSpPr>
          <p:spPr>
            <a:xfrm>
              <a:off x="114300" y="8610600"/>
              <a:ext cx="11785600" cy="3"/>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64" name="Line"/>
            <p:cNvSpPr/>
            <p:nvPr/>
          </p:nvSpPr>
          <p:spPr>
            <a:xfrm flipH="1">
              <a:off x="11899900" y="101600"/>
              <a:ext cx="1" cy="8521698"/>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65" name="Line"/>
            <p:cNvSpPr/>
            <p:nvPr/>
          </p:nvSpPr>
          <p:spPr>
            <a:xfrm flipH="1">
              <a:off x="114298" y="101534"/>
              <a:ext cx="1" cy="8509067"/>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67" name="Body Level One…"/>
          <p:cNvSpPr txBox="1">
            <a:spLocks noGrp="1"/>
          </p:cNvSpPr>
          <p:nvPr>
            <p:ph type="body" idx="1"/>
          </p:nvPr>
        </p:nvSpPr>
        <p:spPr>
          <a:xfrm>
            <a:off x="1143000" y="825500"/>
            <a:ext cx="10718800" cy="8102600"/>
          </a:xfrm>
          <a:prstGeom prst="rect">
            <a:avLst/>
          </a:prstGeom>
        </p:spPr>
        <p:txBody>
          <a:bodyPr/>
          <a:lstStyle>
            <a:lvl1pPr>
              <a:lnSpc>
                <a:spcPct val="120000"/>
              </a:lnSpc>
              <a:buBlip>
                <a:blip r:embed="rId3"/>
              </a:buBlip>
              <a:defRPr sz="4200"/>
            </a:lvl1pPr>
            <a:lvl2pPr>
              <a:lnSpc>
                <a:spcPct val="120000"/>
              </a:lnSpc>
              <a:buBlip>
                <a:blip r:embed="rId3"/>
              </a:buBlip>
              <a:defRPr sz="4200"/>
            </a:lvl2pPr>
            <a:lvl3pPr>
              <a:lnSpc>
                <a:spcPct val="120000"/>
              </a:lnSpc>
              <a:buBlip>
                <a:blip r:embed="rId3"/>
              </a:buBlip>
              <a:defRPr sz="4200"/>
            </a:lvl3pPr>
            <a:lvl4pPr>
              <a:lnSpc>
                <a:spcPct val="120000"/>
              </a:lnSpc>
              <a:buBlip>
                <a:blip r:embed="rId3"/>
              </a:buBlip>
              <a:defRPr sz="4200"/>
            </a:lvl4pPr>
            <a:lvl5pPr>
              <a:lnSpc>
                <a:spcPct val="120000"/>
              </a:lnSpc>
              <a:buBlip>
                <a:blip r:embed="rId3"/>
              </a:buBlip>
              <a:defRPr sz="42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grpSp>
        <p:nvGrpSpPr>
          <p:cNvPr id="83" name="Group"/>
          <p:cNvGrpSpPr/>
          <p:nvPr/>
        </p:nvGrpSpPr>
        <p:grpSpPr>
          <a:xfrm>
            <a:off x="495299" y="495299"/>
            <a:ext cx="12014202" cy="8724901"/>
            <a:chOff x="0" y="0"/>
            <a:chExt cx="12014200" cy="8724900"/>
          </a:xfrm>
        </p:grpSpPr>
        <p:sp>
          <p:nvSpPr>
            <p:cNvPr id="75" name="Line"/>
            <p:cNvSpPr/>
            <p:nvPr/>
          </p:nvSpPr>
          <p:spPr>
            <a:xfrm>
              <a:off x="114300" y="101600"/>
              <a:ext cx="11785600" cy="3"/>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pic>
          <p:nvPicPr>
            <p:cNvPr id="76" name="venetian_dingbat_2.tiff" descr="venetian_dingbat_2.tiff"/>
            <p:cNvPicPr>
              <a:picLocks noChangeAspect="1"/>
            </p:cNvPicPr>
            <p:nvPr/>
          </p:nvPicPr>
          <p:blipFill>
            <a:blip r:embed="rId2">
              <a:extLst/>
            </a:blip>
            <a:stretch>
              <a:fillRect/>
            </a:stretch>
          </p:blipFill>
          <p:spPr>
            <a:xfrm rot="10800000">
              <a:off x="11887200" y="0"/>
              <a:ext cx="127000" cy="127000"/>
            </a:xfrm>
            <a:prstGeom prst="rect">
              <a:avLst/>
            </a:prstGeom>
            <a:ln w="12700" cap="flat">
              <a:noFill/>
              <a:miter lim="400000"/>
            </a:ln>
            <a:effectLst/>
          </p:spPr>
        </p:pic>
        <p:pic>
          <p:nvPicPr>
            <p:cNvPr id="77" name="venetian_dingbat_2.tiff" descr="venetian_dingbat_2.tiff"/>
            <p:cNvPicPr>
              <a:picLocks noChangeAspect="1"/>
            </p:cNvPicPr>
            <p:nvPr/>
          </p:nvPicPr>
          <p:blipFill>
            <a:blip r:embed="rId2">
              <a:extLst/>
            </a:blip>
            <a:stretch>
              <a:fillRect/>
            </a:stretch>
          </p:blipFill>
          <p:spPr>
            <a:xfrm rot="10800000" flipH="1">
              <a:off x="0" y="0"/>
              <a:ext cx="127000" cy="127000"/>
            </a:xfrm>
            <a:prstGeom prst="rect">
              <a:avLst/>
            </a:prstGeom>
            <a:ln w="12700" cap="flat">
              <a:noFill/>
              <a:miter lim="400000"/>
            </a:ln>
            <a:effectLst/>
          </p:spPr>
        </p:pic>
        <p:pic>
          <p:nvPicPr>
            <p:cNvPr id="78" name="venetian_dingbat_2.tiff" descr="venetian_dingbat_2.tiff"/>
            <p:cNvPicPr>
              <a:picLocks noChangeAspect="1"/>
            </p:cNvPicPr>
            <p:nvPr/>
          </p:nvPicPr>
          <p:blipFill>
            <a:blip r:embed="rId2">
              <a:extLst/>
            </a:blip>
            <a:stretch>
              <a:fillRect/>
            </a:stretch>
          </p:blipFill>
          <p:spPr>
            <a:xfrm flipH="1">
              <a:off x="11887200" y="8597900"/>
              <a:ext cx="127000" cy="127000"/>
            </a:xfrm>
            <a:prstGeom prst="rect">
              <a:avLst/>
            </a:prstGeom>
            <a:ln w="12700" cap="flat">
              <a:noFill/>
              <a:miter lim="400000"/>
            </a:ln>
            <a:effectLst>
              <a:outerShdw blurRad="12700" dist="12700" dir="5400000" rotWithShape="0">
                <a:srgbClr val="D1C9A7">
                  <a:alpha val="42500"/>
                </a:srgbClr>
              </a:outerShdw>
            </a:effectLst>
          </p:spPr>
        </p:pic>
        <p:pic>
          <p:nvPicPr>
            <p:cNvPr id="79" name="venetian_dingbat_2.tiff" descr="venetian_dingbat_2.tiff"/>
            <p:cNvPicPr>
              <a:picLocks noChangeAspect="1"/>
            </p:cNvPicPr>
            <p:nvPr/>
          </p:nvPicPr>
          <p:blipFill>
            <a:blip r:embed="rId2">
              <a:extLst/>
            </a:blip>
            <a:stretch>
              <a:fillRect/>
            </a:stretch>
          </p:blipFill>
          <p:spPr>
            <a:xfrm>
              <a:off x="0" y="8597900"/>
              <a:ext cx="127000" cy="127000"/>
            </a:xfrm>
            <a:prstGeom prst="rect">
              <a:avLst/>
            </a:prstGeom>
            <a:ln w="12700" cap="flat">
              <a:noFill/>
              <a:miter lim="400000"/>
            </a:ln>
            <a:effectLst/>
          </p:spPr>
        </p:pic>
        <p:sp>
          <p:nvSpPr>
            <p:cNvPr id="80" name="Line"/>
            <p:cNvSpPr/>
            <p:nvPr/>
          </p:nvSpPr>
          <p:spPr>
            <a:xfrm>
              <a:off x="114300" y="8610600"/>
              <a:ext cx="11785600" cy="3"/>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81" name="Line"/>
            <p:cNvSpPr/>
            <p:nvPr/>
          </p:nvSpPr>
          <p:spPr>
            <a:xfrm flipH="1">
              <a:off x="11899900" y="101600"/>
              <a:ext cx="1" cy="8521698"/>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82" name="Line"/>
            <p:cNvSpPr/>
            <p:nvPr/>
          </p:nvSpPr>
          <p:spPr>
            <a:xfrm flipH="1">
              <a:off x="114298" y="101534"/>
              <a:ext cx="1" cy="8509067"/>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91" name="Title Text"/>
          <p:cNvSpPr txBox="1">
            <a:spLocks noGrp="1"/>
          </p:cNvSpPr>
          <p:nvPr>
            <p:ph type="title"/>
          </p:nvPr>
        </p:nvSpPr>
        <p:spPr>
          <a:prstGeom prst="rect">
            <a:avLst/>
          </a:prstGeom>
        </p:spPr>
        <p:txBody>
          <a:bodyPr/>
          <a:lstStyle/>
          <a:p>
            <a:r>
              <a:t>Title Text</a:t>
            </a:r>
          </a:p>
        </p:txBody>
      </p:sp>
      <p:sp>
        <p:nvSpPr>
          <p:cNvPr id="9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grpSp>
        <p:nvGrpSpPr>
          <p:cNvPr id="107" name="Group"/>
          <p:cNvGrpSpPr/>
          <p:nvPr/>
        </p:nvGrpSpPr>
        <p:grpSpPr>
          <a:xfrm>
            <a:off x="584199" y="571500"/>
            <a:ext cx="11849102" cy="8585201"/>
            <a:chOff x="0" y="0"/>
            <a:chExt cx="11849100" cy="8585200"/>
          </a:xfrm>
        </p:grpSpPr>
        <p:pic>
          <p:nvPicPr>
            <p:cNvPr id="99" name="venetian_dingbat_1.tiff" descr="venetian_dingbat_1.tiff"/>
            <p:cNvPicPr>
              <a:picLocks noChangeAspect="1"/>
            </p:cNvPicPr>
            <p:nvPr/>
          </p:nvPicPr>
          <p:blipFill>
            <a:blip r:embed="rId2">
              <a:extLst/>
            </a:blip>
            <a:stretch>
              <a:fillRect/>
            </a:stretch>
          </p:blipFill>
          <p:spPr>
            <a:xfrm>
              <a:off x="0" y="0"/>
              <a:ext cx="1752600" cy="1841500"/>
            </a:xfrm>
            <a:prstGeom prst="rect">
              <a:avLst/>
            </a:prstGeom>
            <a:ln w="12700" cap="flat">
              <a:noFill/>
              <a:miter lim="400000"/>
            </a:ln>
            <a:effectLst>
              <a:outerShdw blurRad="12700" dist="12700" rotWithShape="0">
                <a:srgbClr val="FFFFFF"/>
              </a:outerShdw>
            </a:effectLst>
          </p:spPr>
        </p:pic>
        <p:pic>
          <p:nvPicPr>
            <p:cNvPr id="100" name="venetian_dingbat_1.tiff" descr="venetian_dingbat_1.tiff"/>
            <p:cNvPicPr>
              <a:picLocks noChangeAspect="1"/>
            </p:cNvPicPr>
            <p:nvPr/>
          </p:nvPicPr>
          <p:blipFill>
            <a:blip r:embed="rId2">
              <a:extLst/>
            </a:blip>
            <a:stretch>
              <a:fillRect/>
            </a:stretch>
          </p:blipFill>
          <p:spPr>
            <a:xfrm flipH="1">
              <a:off x="10096500" y="0"/>
              <a:ext cx="1752600" cy="1841500"/>
            </a:xfrm>
            <a:prstGeom prst="rect">
              <a:avLst/>
            </a:prstGeom>
            <a:ln w="12700" cap="flat">
              <a:noFill/>
              <a:miter lim="400000"/>
            </a:ln>
            <a:effectLst>
              <a:outerShdw blurRad="12700" dist="12700" rotWithShape="0">
                <a:srgbClr val="FFFFFF"/>
              </a:outerShdw>
            </a:effectLst>
          </p:spPr>
        </p:pic>
        <p:sp>
          <p:nvSpPr>
            <p:cNvPr id="101" name="Line"/>
            <p:cNvSpPr/>
            <p:nvPr/>
          </p:nvSpPr>
          <p:spPr>
            <a:xfrm flipH="1">
              <a:off x="11811001" y="1270000"/>
              <a:ext cx="1" cy="6032500"/>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pic>
          <p:nvPicPr>
            <p:cNvPr id="102" name="venetian_dingbat_1.tiff" descr="venetian_dingbat_1.tiff"/>
            <p:cNvPicPr>
              <a:picLocks noChangeAspect="1"/>
            </p:cNvPicPr>
            <p:nvPr/>
          </p:nvPicPr>
          <p:blipFill>
            <a:blip r:embed="rId2">
              <a:extLst/>
            </a:blip>
            <a:stretch>
              <a:fillRect/>
            </a:stretch>
          </p:blipFill>
          <p:spPr>
            <a:xfrm rot="10800000" flipH="1">
              <a:off x="0" y="6743700"/>
              <a:ext cx="1752600" cy="1841500"/>
            </a:xfrm>
            <a:prstGeom prst="rect">
              <a:avLst/>
            </a:prstGeom>
            <a:ln w="12700" cap="flat">
              <a:noFill/>
              <a:miter lim="400000"/>
            </a:ln>
            <a:effectLst>
              <a:outerShdw blurRad="12700" dist="12700" rotWithShape="0">
                <a:srgbClr val="FFFFFF"/>
              </a:outerShdw>
            </a:effectLst>
          </p:spPr>
        </p:pic>
        <p:pic>
          <p:nvPicPr>
            <p:cNvPr id="103" name="venetian_dingbat_1.tiff" descr="venetian_dingbat_1.tiff"/>
            <p:cNvPicPr>
              <a:picLocks noChangeAspect="1"/>
            </p:cNvPicPr>
            <p:nvPr/>
          </p:nvPicPr>
          <p:blipFill>
            <a:blip r:embed="rId2">
              <a:extLst/>
            </a:blip>
            <a:stretch>
              <a:fillRect/>
            </a:stretch>
          </p:blipFill>
          <p:spPr>
            <a:xfrm rot="10800000">
              <a:off x="10096500" y="6743700"/>
              <a:ext cx="1752600" cy="1841500"/>
            </a:xfrm>
            <a:prstGeom prst="rect">
              <a:avLst/>
            </a:prstGeom>
            <a:ln w="12700" cap="flat">
              <a:noFill/>
              <a:miter lim="400000"/>
            </a:ln>
            <a:effectLst>
              <a:outerShdw blurRad="12700" dist="12700" rotWithShape="0">
                <a:srgbClr val="FFFFFF"/>
              </a:outerShdw>
            </a:effectLst>
          </p:spPr>
        </p:pic>
        <p:sp>
          <p:nvSpPr>
            <p:cNvPr id="104" name="Line"/>
            <p:cNvSpPr/>
            <p:nvPr/>
          </p:nvSpPr>
          <p:spPr>
            <a:xfrm>
              <a:off x="1206500" y="8534400"/>
              <a:ext cx="9436100" cy="125"/>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05" name="Line"/>
            <p:cNvSpPr/>
            <p:nvPr/>
          </p:nvSpPr>
          <p:spPr>
            <a:xfrm flipH="1">
              <a:off x="25398" y="1285166"/>
              <a:ext cx="1" cy="6019127"/>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06" name="Line"/>
            <p:cNvSpPr/>
            <p:nvPr/>
          </p:nvSpPr>
          <p:spPr>
            <a:xfrm>
              <a:off x="1206500" y="26349"/>
              <a:ext cx="9436100" cy="62"/>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108" name="Title Text"/>
          <p:cNvSpPr txBox="1">
            <a:spLocks noGrp="1"/>
          </p:cNvSpPr>
          <p:nvPr>
            <p:ph type="title"/>
          </p:nvPr>
        </p:nvSpPr>
        <p:spPr>
          <a:xfrm>
            <a:off x="1143000" y="3060700"/>
            <a:ext cx="10718800" cy="3632200"/>
          </a:xfrm>
          <a:prstGeom prst="rect">
            <a:avLst/>
          </a:prstGeom>
        </p:spPr>
        <p:txBody>
          <a:bodyPr/>
          <a:lstStyle/>
          <a:p>
            <a:r>
              <a:t>Title Text</a:t>
            </a:r>
          </a:p>
        </p:txBody>
      </p:sp>
      <p:sp>
        <p:nvSpPr>
          <p:cNvPr id="10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hoto - Horizontal">
    <p:bg>
      <p:bgPr>
        <a:blipFill rotWithShape="1">
          <a:blip r:embed="rId2"/>
          <a:srcRect/>
          <a:stretch>
            <a:fillRect/>
          </a:stretch>
        </a:blipFill>
        <a:effectLst/>
      </p:bgPr>
    </p:bg>
    <p:spTree>
      <p:nvGrpSpPr>
        <p:cNvPr id="1" name=""/>
        <p:cNvGrpSpPr/>
        <p:nvPr/>
      </p:nvGrpSpPr>
      <p:grpSpPr>
        <a:xfrm>
          <a:off x="0" y="0"/>
          <a:ext cx="0" cy="0"/>
          <a:chOff x="0" y="0"/>
          <a:chExt cx="0" cy="0"/>
        </a:xfrm>
      </p:grpSpPr>
      <p:grpSp>
        <p:nvGrpSpPr>
          <p:cNvPr id="124" name="Group"/>
          <p:cNvGrpSpPr/>
          <p:nvPr/>
        </p:nvGrpSpPr>
        <p:grpSpPr>
          <a:xfrm>
            <a:off x="495299" y="6413499"/>
            <a:ext cx="12014202" cy="2806701"/>
            <a:chOff x="0" y="0"/>
            <a:chExt cx="12014200" cy="2806700"/>
          </a:xfrm>
        </p:grpSpPr>
        <p:sp>
          <p:nvSpPr>
            <p:cNvPr id="116" name="Line"/>
            <p:cNvSpPr/>
            <p:nvPr/>
          </p:nvSpPr>
          <p:spPr>
            <a:xfrm>
              <a:off x="114300" y="101600"/>
              <a:ext cx="11785600" cy="3"/>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17" name="Line"/>
            <p:cNvSpPr/>
            <p:nvPr/>
          </p:nvSpPr>
          <p:spPr>
            <a:xfrm>
              <a:off x="11899899" y="114300"/>
              <a:ext cx="1" cy="2578100"/>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pic>
          <p:nvPicPr>
            <p:cNvPr id="118" name="venetian_dingbat_2.tiff" descr="venetian_dingbat_2.tiff"/>
            <p:cNvPicPr>
              <a:picLocks noChangeAspect="1"/>
            </p:cNvPicPr>
            <p:nvPr/>
          </p:nvPicPr>
          <p:blipFill>
            <a:blip r:embed="rId3">
              <a:extLst/>
            </a:blip>
            <a:stretch>
              <a:fillRect/>
            </a:stretch>
          </p:blipFill>
          <p:spPr>
            <a:xfrm rot="10800000">
              <a:off x="11887200" y="0"/>
              <a:ext cx="127000" cy="127000"/>
            </a:xfrm>
            <a:prstGeom prst="rect">
              <a:avLst/>
            </a:prstGeom>
            <a:ln w="12700" cap="flat">
              <a:noFill/>
              <a:miter lim="400000"/>
            </a:ln>
            <a:effectLst/>
          </p:spPr>
        </p:pic>
        <p:pic>
          <p:nvPicPr>
            <p:cNvPr id="119" name="venetian_dingbat_2.tiff" descr="venetian_dingbat_2.tiff"/>
            <p:cNvPicPr>
              <a:picLocks noChangeAspect="1"/>
            </p:cNvPicPr>
            <p:nvPr/>
          </p:nvPicPr>
          <p:blipFill>
            <a:blip r:embed="rId3">
              <a:extLst/>
            </a:blip>
            <a:stretch>
              <a:fillRect/>
            </a:stretch>
          </p:blipFill>
          <p:spPr>
            <a:xfrm rot="10800000" flipH="1">
              <a:off x="0" y="0"/>
              <a:ext cx="127000" cy="127000"/>
            </a:xfrm>
            <a:prstGeom prst="rect">
              <a:avLst/>
            </a:prstGeom>
            <a:ln w="12700" cap="flat">
              <a:noFill/>
              <a:miter lim="400000"/>
            </a:ln>
            <a:effectLst/>
          </p:spPr>
        </p:pic>
        <p:pic>
          <p:nvPicPr>
            <p:cNvPr id="120" name="venetian_dingbat_2.tiff" descr="venetian_dingbat_2.tiff"/>
            <p:cNvPicPr>
              <a:picLocks noChangeAspect="1"/>
            </p:cNvPicPr>
            <p:nvPr/>
          </p:nvPicPr>
          <p:blipFill>
            <a:blip r:embed="rId3">
              <a:extLst/>
            </a:blip>
            <a:stretch>
              <a:fillRect/>
            </a:stretch>
          </p:blipFill>
          <p:spPr>
            <a:xfrm flipH="1">
              <a:off x="11887200" y="2679700"/>
              <a:ext cx="127000" cy="127000"/>
            </a:xfrm>
            <a:prstGeom prst="rect">
              <a:avLst/>
            </a:prstGeom>
            <a:ln w="12700" cap="flat">
              <a:noFill/>
              <a:miter lim="400000"/>
            </a:ln>
            <a:effectLst/>
          </p:spPr>
        </p:pic>
        <p:pic>
          <p:nvPicPr>
            <p:cNvPr id="121" name="venetian_dingbat_2.tiff" descr="venetian_dingbat_2.tiff"/>
            <p:cNvPicPr>
              <a:picLocks noChangeAspect="1"/>
            </p:cNvPicPr>
            <p:nvPr/>
          </p:nvPicPr>
          <p:blipFill>
            <a:blip r:embed="rId3">
              <a:extLst/>
            </a:blip>
            <a:stretch>
              <a:fillRect/>
            </a:stretch>
          </p:blipFill>
          <p:spPr>
            <a:xfrm>
              <a:off x="0" y="2679700"/>
              <a:ext cx="127000" cy="127000"/>
            </a:xfrm>
            <a:prstGeom prst="rect">
              <a:avLst/>
            </a:prstGeom>
            <a:ln w="12700" cap="flat">
              <a:noFill/>
              <a:miter lim="400000"/>
            </a:ln>
            <a:effectLst/>
          </p:spPr>
        </p:pic>
        <p:sp>
          <p:nvSpPr>
            <p:cNvPr id="122" name="Line"/>
            <p:cNvSpPr/>
            <p:nvPr/>
          </p:nvSpPr>
          <p:spPr>
            <a:xfrm>
              <a:off x="114300" y="2692400"/>
              <a:ext cx="11785600" cy="3"/>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23" name="Line"/>
            <p:cNvSpPr/>
            <p:nvPr/>
          </p:nvSpPr>
          <p:spPr>
            <a:xfrm flipH="1">
              <a:off x="114299" y="114300"/>
              <a:ext cx="1" cy="2578101"/>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125" name="Image"/>
          <p:cNvSpPr>
            <a:spLocks noGrp="1"/>
          </p:cNvSpPr>
          <p:nvPr>
            <p:ph type="pic" idx="13"/>
          </p:nvPr>
        </p:nvSpPr>
        <p:spPr>
          <a:xfrm>
            <a:off x="609600" y="609600"/>
            <a:ext cx="11785600" cy="4978400"/>
          </a:xfrm>
          <a:prstGeom prst="rect">
            <a:avLst/>
          </a:prstGeom>
          <a:ln w="9525">
            <a:round/>
          </a:ln>
        </p:spPr>
        <p:txBody>
          <a:bodyPr lIns="91439" tIns="45719" rIns="91439" bIns="45719" anchor="t"/>
          <a:lstStyle/>
          <a:p>
            <a:endParaRPr/>
          </a:p>
        </p:txBody>
      </p:sp>
      <p:sp>
        <p:nvSpPr>
          <p:cNvPr id="126" name="Title Text"/>
          <p:cNvSpPr txBox="1">
            <a:spLocks noGrp="1"/>
          </p:cNvSpPr>
          <p:nvPr>
            <p:ph type="title"/>
          </p:nvPr>
        </p:nvSpPr>
        <p:spPr>
          <a:xfrm>
            <a:off x="1143000" y="6896100"/>
            <a:ext cx="10718800" cy="1219200"/>
          </a:xfrm>
          <a:prstGeom prst="rect">
            <a:avLst/>
          </a:prstGeom>
        </p:spPr>
        <p:txBody>
          <a:bodyPr/>
          <a:lstStyle/>
          <a:p>
            <a:r>
              <a:t>Title Text</a:t>
            </a:r>
          </a:p>
        </p:txBody>
      </p:sp>
      <p:sp>
        <p:nvSpPr>
          <p:cNvPr id="127" name="Body Level One…"/>
          <p:cNvSpPr txBox="1">
            <a:spLocks noGrp="1"/>
          </p:cNvSpPr>
          <p:nvPr>
            <p:ph type="body" sz="quarter" idx="1"/>
          </p:nvPr>
        </p:nvSpPr>
        <p:spPr>
          <a:xfrm>
            <a:off x="1143000" y="8102600"/>
            <a:ext cx="10718800" cy="609600"/>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r>
              <a:t>Body Level One</a:t>
            </a:r>
          </a:p>
          <a:p>
            <a:pPr lvl="1"/>
            <a:r>
              <a:t>Body Level Two</a:t>
            </a:r>
          </a:p>
          <a:p>
            <a:pPr lvl="2"/>
            <a:r>
              <a:t>Body Level Three</a:t>
            </a:r>
          </a:p>
          <a:p>
            <a:pPr lvl="3"/>
            <a:r>
              <a:t>Body Level Four</a:t>
            </a:r>
          </a:p>
          <a:p>
            <a:pPr lvl="4"/>
            <a:r>
              <a:t>Body Level Five</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grpSp>
        <p:nvGrpSpPr>
          <p:cNvPr id="143" name="Group"/>
          <p:cNvGrpSpPr/>
          <p:nvPr/>
        </p:nvGrpSpPr>
        <p:grpSpPr>
          <a:xfrm>
            <a:off x="495299" y="495299"/>
            <a:ext cx="12014202" cy="8724901"/>
            <a:chOff x="0" y="0"/>
            <a:chExt cx="12014200" cy="8724900"/>
          </a:xfrm>
        </p:grpSpPr>
        <p:sp>
          <p:nvSpPr>
            <p:cNvPr id="135" name="Line"/>
            <p:cNvSpPr/>
            <p:nvPr/>
          </p:nvSpPr>
          <p:spPr>
            <a:xfrm>
              <a:off x="114300" y="101600"/>
              <a:ext cx="11785600" cy="3"/>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pic>
          <p:nvPicPr>
            <p:cNvPr id="136" name="venetian_dingbat_2.tiff" descr="venetian_dingbat_2.tiff"/>
            <p:cNvPicPr>
              <a:picLocks noChangeAspect="1"/>
            </p:cNvPicPr>
            <p:nvPr/>
          </p:nvPicPr>
          <p:blipFill>
            <a:blip r:embed="rId2">
              <a:extLst/>
            </a:blip>
            <a:stretch>
              <a:fillRect/>
            </a:stretch>
          </p:blipFill>
          <p:spPr>
            <a:xfrm rot="10800000">
              <a:off x="11887200" y="0"/>
              <a:ext cx="127000" cy="127000"/>
            </a:xfrm>
            <a:prstGeom prst="rect">
              <a:avLst/>
            </a:prstGeom>
            <a:ln w="12700" cap="flat">
              <a:noFill/>
              <a:miter lim="400000"/>
            </a:ln>
            <a:effectLst/>
          </p:spPr>
        </p:pic>
        <p:pic>
          <p:nvPicPr>
            <p:cNvPr id="137" name="venetian_dingbat_2.tiff" descr="venetian_dingbat_2.tiff"/>
            <p:cNvPicPr>
              <a:picLocks noChangeAspect="1"/>
            </p:cNvPicPr>
            <p:nvPr/>
          </p:nvPicPr>
          <p:blipFill>
            <a:blip r:embed="rId2">
              <a:extLst/>
            </a:blip>
            <a:stretch>
              <a:fillRect/>
            </a:stretch>
          </p:blipFill>
          <p:spPr>
            <a:xfrm rot="10800000" flipH="1">
              <a:off x="0" y="0"/>
              <a:ext cx="127000" cy="127000"/>
            </a:xfrm>
            <a:prstGeom prst="rect">
              <a:avLst/>
            </a:prstGeom>
            <a:ln w="12700" cap="flat">
              <a:noFill/>
              <a:miter lim="400000"/>
            </a:ln>
            <a:effectLst/>
          </p:spPr>
        </p:pic>
        <p:pic>
          <p:nvPicPr>
            <p:cNvPr id="138" name="venetian_dingbat_2.tiff" descr="venetian_dingbat_2.tiff"/>
            <p:cNvPicPr>
              <a:picLocks noChangeAspect="1"/>
            </p:cNvPicPr>
            <p:nvPr/>
          </p:nvPicPr>
          <p:blipFill>
            <a:blip r:embed="rId2">
              <a:extLst/>
            </a:blip>
            <a:stretch>
              <a:fillRect/>
            </a:stretch>
          </p:blipFill>
          <p:spPr>
            <a:xfrm flipH="1">
              <a:off x="11887200" y="8597900"/>
              <a:ext cx="127000" cy="127000"/>
            </a:xfrm>
            <a:prstGeom prst="rect">
              <a:avLst/>
            </a:prstGeom>
            <a:ln w="12700" cap="flat">
              <a:noFill/>
              <a:miter lim="400000"/>
            </a:ln>
            <a:effectLst>
              <a:outerShdw blurRad="12700" dist="12700" dir="5400000" rotWithShape="0">
                <a:srgbClr val="D1C9A7">
                  <a:alpha val="42500"/>
                </a:srgbClr>
              </a:outerShdw>
            </a:effectLst>
          </p:spPr>
        </p:pic>
        <p:pic>
          <p:nvPicPr>
            <p:cNvPr id="139" name="venetian_dingbat_2.tiff" descr="venetian_dingbat_2.tiff"/>
            <p:cNvPicPr>
              <a:picLocks noChangeAspect="1"/>
            </p:cNvPicPr>
            <p:nvPr/>
          </p:nvPicPr>
          <p:blipFill>
            <a:blip r:embed="rId2">
              <a:extLst/>
            </a:blip>
            <a:stretch>
              <a:fillRect/>
            </a:stretch>
          </p:blipFill>
          <p:spPr>
            <a:xfrm>
              <a:off x="0" y="8597900"/>
              <a:ext cx="127000" cy="127000"/>
            </a:xfrm>
            <a:prstGeom prst="rect">
              <a:avLst/>
            </a:prstGeom>
            <a:ln w="12700" cap="flat">
              <a:noFill/>
              <a:miter lim="400000"/>
            </a:ln>
            <a:effectLst/>
          </p:spPr>
        </p:pic>
        <p:sp>
          <p:nvSpPr>
            <p:cNvPr id="140" name="Line"/>
            <p:cNvSpPr/>
            <p:nvPr/>
          </p:nvSpPr>
          <p:spPr>
            <a:xfrm>
              <a:off x="114300" y="8610600"/>
              <a:ext cx="11785600" cy="3"/>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41" name="Line"/>
            <p:cNvSpPr/>
            <p:nvPr/>
          </p:nvSpPr>
          <p:spPr>
            <a:xfrm flipH="1">
              <a:off x="11899900" y="101600"/>
              <a:ext cx="1" cy="8521698"/>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42" name="Line"/>
            <p:cNvSpPr/>
            <p:nvPr/>
          </p:nvSpPr>
          <p:spPr>
            <a:xfrm flipH="1">
              <a:off x="114298" y="101534"/>
              <a:ext cx="1" cy="8509067"/>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144" name="Image"/>
          <p:cNvSpPr>
            <a:spLocks noGrp="1"/>
          </p:cNvSpPr>
          <p:nvPr>
            <p:ph type="pic" sz="half" idx="13"/>
          </p:nvPr>
        </p:nvSpPr>
        <p:spPr>
          <a:xfrm>
            <a:off x="6921500" y="2120900"/>
            <a:ext cx="4876800" cy="5524500"/>
          </a:xfrm>
          <a:prstGeom prst="rect">
            <a:avLst/>
          </a:prstGeom>
          <a:ln w="9525">
            <a:round/>
          </a:ln>
        </p:spPr>
        <p:txBody>
          <a:bodyPr lIns="91439" tIns="45719" rIns="91439" bIns="45719" anchor="t"/>
          <a:lstStyle/>
          <a:p>
            <a:endParaRPr/>
          </a:p>
        </p:txBody>
      </p:sp>
      <p:sp>
        <p:nvSpPr>
          <p:cNvPr id="145" name="Title Text"/>
          <p:cNvSpPr txBox="1">
            <a:spLocks noGrp="1"/>
          </p:cNvSpPr>
          <p:nvPr>
            <p:ph type="title"/>
          </p:nvPr>
        </p:nvSpPr>
        <p:spPr>
          <a:xfrm>
            <a:off x="1143000" y="3060700"/>
            <a:ext cx="5105400" cy="2349500"/>
          </a:xfrm>
          <a:prstGeom prst="rect">
            <a:avLst/>
          </a:prstGeom>
        </p:spPr>
        <p:txBody>
          <a:bodyPr anchor="b"/>
          <a:lstStyle>
            <a:lvl1pPr>
              <a:lnSpc>
                <a:spcPct val="90000"/>
              </a:lnSpc>
            </a:lvl1pPr>
          </a:lstStyle>
          <a:p>
            <a:r>
              <a:t>Title Text</a:t>
            </a:r>
          </a:p>
        </p:txBody>
      </p:sp>
      <p:sp>
        <p:nvSpPr>
          <p:cNvPr id="146" name="Body Level One…"/>
          <p:cNvSpPr txBox="1">
            <a:spLocks noGrp="1"/>
          </p:cNvSpPr>
          <p:nvPr>
            <p:ph type="body" sz="quarter" idx="1"/>
          </p:nvPr>
        </p:nvSpPr>
        <p:spPr>
          <a:xfrm>
            <a:off x="1143000" y="5397500"/>
            <a:ext cx="5105400" cy="1422400"/>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r>
              <a:t>Body Level One</a:t>
            </a:r>
          </a:p>
          <a:p>
            <a:pPr lvl="1"/>
            <a:r>
              <a:t>Body Level Two</a:t>
            </a:r>
          </a:p>
          <a:p>
            <a:pPr lvl="2"/>
            <a:r>
              <a:t>Body Level Three</a:t>
            </a:r>
          </a:p>
          <a:p>
            <a:pPr lvl="3"/>
            <a:r>
              <a:t>Body Level Four</a:t>
            </a:r>
          </a:p>
          <a:p>
            <a:pPr lvl="4"/>
            <a:r>
              <a:t>Body Level Five</a:t>
            </a: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t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t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grpSp>
        <p:nvGrpSpPr>
          <p:cNvPr id="12" name="Group"/>
          <p:cNvGrpSpPr/>
          <p:nvPr/>
        </p:nvGrpSpPr>
        <p:grpSpPr>
          <a:xfrm>
            <a:off x="495300" y="571500"/>
            <a:ext cx="12014200" cy="8648700"/>
            <a:chOff x="0" y="0"/>
            <a:chExt cx="12014200" cy="8648700"/>
          </a:xfrm>
        </p:grpSpPr>
        <p:pic>
          <p:nvPicPr>
            <p:cNvPr id="2" name="venetian_dingbat_2.tiff" descr="venetian_dingbat_2.tiff"/>
            <p:cNvPicPr>
              <a:picLocks noChangeAspect="1"/>
            </p:cNvPicPr>
            <p:nvPr/>
          </p:nvPicPr>
          <p:blipFill>
            <a:blip r:embed="rId15">
              <a:extLst/>
            </a:blip>
            <a:stretch>
              <a:fillRect/>
            </a:stretch>
          </p:blipFill>
          <p:spPr>
            <a:xfrm flipH="1">
              <a:off x="11887200" y="8521700"/>
              <a:ext cx="127000" cy="127000"/>
            </a:xfrm>
            <a:prstGeom prst="rect">
              <a:avLst/>
            </a:prstGeom>
            <a:ln w="12700" cap="flat">
              <a:noFill/>
              <a:miter lim="400000"/>
            </a:ln>
            <a:effectLst/>
          </p:spPr>
        </p:pic>
        <p:pic>
          <p:nvPicPr>
            <p:cNvPr id="3" name="venetian_dingbat_1.tiff" descr="venetian_dingbat_1.tiff"/>
            <p:cNvPicPr>
              <a:picLocks noChangeAspect="1"/>
            </p:cNvPicPr>
            <p:nvPr/>
          </p:nvPicPr>
          <p:blipFill>
            <a:blip r:embed="rId16">
              <a:extLst/>
            </a:blip>
            <a:stretch>
              <a:fillRect/>
            </a:stretch>
          </p:blipFill>
          <p:spPr>
            <a:xfrm flipH="1">
              <a:off x="10185400" y="0"/>
              <a:ext cx="1752600" cy="1841500"/>
            </a:xfrm>
            <a:prstGeom prst="rect">
              <a:avLst/>
            </a:prstGeom>
            <a:ln w="12700" cap="flat">
              <a:noFill/>
              <a:miter lim="400000"/>
            </a:ln>
            <a:effectLst>
              <a:outerShdw blurRad="12700" dist="12700" rotWithShape="0">
                <a:srgbClr val="FFFFFF"/>
              </a:outerShdw>
            </a:effectLst>
          </p:spPr>
        </p:pic>
        <p:pic>
          <p:nvPicPr>
            <p:cNvPr id="4" name="venetian_dingbat_1.tiff" descr="venetian_dingbat_1.tiff"/>
            <p:cNvPicPr>
              <a:picLocks noChangeAspect="1"/>
            </p:cNvPicPr>
            <p:nvPr/>
          </p:nvPicPr>
          <p:blipFill>
            <a:blip r:embed="rId16">
              <a:extLst/>
            </a:blip>
            <a:stretch>
              <a:fillRect/>
            </a:stretch>
          </p:blipFill>
          <p:spPr>
            <a:xfrm>
              <a:off x="88900" y="0"/>
              <a:ext cx="1752600" cy="1841500"/>
            </a:xfrm>
            <a:prstGeom prst="rect">
              <a:avLst/>
            </a:prstGeom>
            <a:ln w="12700" cap="flat">
              <a:noFill/>
              <a:miter lim="400000"/>
            </a:ln>
            <a:effectLst>
              <a:outerShdw blurRad="12700" dist="12700" rotWithShape="0">
                <a:srgbClr val="FFFFFF"/>
              </a:outerShdw>
            </a:effectLst>
          </p:spPr>
        </p:pic>
        <p:pic>
          <p:nvPicPr>
            <p:cNvPr id="5" name="venetian_dingbat_2.tiff" descr="venetian_dingbat_2.tiff"/>
            <p:cNvPicPr>
              <a:picLocks noChangeAspect="1"/>
            </p:cNvPicPr>
            <p:nvPr/>
          </p:nvPicPr>
          <p:blipFill>
            <a:blip r:embed="rId15">
              <a:extLst/>
            </a:blip>
            <a:stretch>
              <a:fillRect/>
            </a:stretch>
          </p:blipFill>
          <p:spPr>
            <a:xfrm>
              <a:off x="0" y="8521700"/>
              <a:ext cx="127000" cy="127000"/>
            </a:xfrm>
            <a:prstGeom prst="rect">
              <a:avLst/>
            </a:prstGeom>
            <a:ln w="12700" cap="flat">
              <a:noFill/>
              <a:miter lim="400000"/>
            </a:ln>
            <a:effectLst/>
          </p:spPr>
        </p:pic>
        <p:sp>
          <p:nvSpPr>
            <p:cNvPr id="6" name="Line"/>
            <p:cNvSpPr/>
            <p:nvPr/>
          </p:nvSpPr>
          <p:spPr>
            <a:xfrm>
              <a:off x="1295400" y="25400"/>
              <a:ext cx="9436100" cy="2"/>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7" name="Line"/>
            <p:cNvSpPr/>
            <p:nvPr/>
          </p:nvSpPr>
          <p:spPr>
            <a:xfrm>
              <a:off x="95247" y="8535862"/>
              <a:ext cx="11817353" cy="78"/>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8" name="Line"/>
            <p:cNvSpPr/>
            <p:nvPr/>
          </p:nvSpPr>
          <p:spPr>
            <a:xfrm>
              <a:off x="114300" y="1968500"/>
              <a:ext cx="11785600" cy="3"/>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9" name="Line"/>
            <p:cNvSpPr/>
            <p:nvPr/>
          </p:nvSpPr>
          <p:spPr>
            <a:xfrm>
              <a:off x="107719" y="2019391"/>
              <a:ext cx="11792181" cy="111"/>
            </a:xfrm>
            <a:prstGeom prst="line">
              <a:avLst/>
            </a:prstGeom>
            <a:noFill/>
            <a:ln w="12700" cap="flat">
              <a:solidFill>
                <a:srgbClr val="D1C9A7">
                  <a:alpha val="85000"/>
                </a:srgbClr>
              </a:solidFill>
              <a:prstDash val="solid"/>
              <a:miter lim="400000"/>
            </a:ln>
            <a:effectLst>
              <a:outerShdw blurRad="12700" dist="12700" dir="54000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0" name="Line"/>
            <p:cNvSpPr/>
            <p:nvPr/>
          </p:nvSpPr>
          <p:spPr>
            <a:xfrm flipH="1">
              <a:off x="114298" y="1285166"/>
              <a:ext cx="1" cy="7261934"/>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1" name="Line"/>
            <p:cNvSpPr/>
            <p:nvPr/>
          </p:nvSpPr>
          <p:spPr>
            <a:xfrm flipH="1">
              <a:off x="11899899" y="1276080"/>
              <a:ext cx="1" cy="7264807"/>
            </a:xfrm>
            <a:prstGeom prst="line">
              <a:avLst/>
            </a:prstGeom>
            <a:noFill/>
            <a:ln w="12700" cap="flat">
              <a:solidFill>
                <a:srgbClr val="D1C9A7">
                  <a:alpha val="85000"/>
                </a:srgbClr>
              </a:solidFill>
              <a:prstDash val="solid"/>
              <a:miter lim="400000"/>
            </a:ln>
            <a:effectLst>
              <a:outerShdw blurRad="12700" dist="12700" rotWithShape="0">
                <a:srgbClr val="D1C9A7">
                  <a:alpha val="42500"/>
                </a:srgbClr>
              </a:outerShdw>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13" name="Title Text"/>
          <p:cNvSpPr txBox="1">
            <a:spLocks noGrp="1"/>
          </p:cNvSpPr>
          <p:nvPr>
            <p:ph type="title"/>
          </p:nvPr>
        </p:nvSpPr>
        <p:spPr>
          <a:xfrm>
            <a:off x="1143000" y="825500"/>
            <a:ext cx="10718800" cy="1524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r>
              <a:t>Title Text</a:t>
            </a:r>
          </a:p>
        </p:txBody>
      </p:sp>
      <p:sp>
        <p:nvSpPr>
          <p:cNvPr id="14" name="Body Level One…"/>
          <p:cNvSpPr txBox="1">
            <a:spLocks noGrp="1"/>
          </p:cNvSpPr>
          <p:nvPr>
            <p:ph type="body" idx="1"/>
          </p:nvPr>
        </p:nvSpPr>
        <p:spPr>
          <a:xfrm>
            <a:off x="1143000" y="2882900"/>
            <a:ext cx="10718800" cy="604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buBlip>
                <a:blip r:embed="rId17"/>
              </a:buBlip>
            </a:lvl1pPr>
            <a:lvl2pPr>
              <a:buBlip>
                <a:blip r:embed="rId17"/>
              </a:buBlip>
            </a:lvl2pPr>
            <a:lvl3pPr>
              <a:buBlip>
                <a:blip r:embed="rId17"/>
              </a:buBlip>
            </a:lvl3pPr>
            <a:lvl4pPr>
              <a:buBlip>
                <a:blip r:embed="rId17"/>
              </a:buBlip>
            </a:lvl4pPr>
            <a:lvl5pPr>
              <a:buBlip>
                <a:blip r:embed="rId17"/>
              </a:buBlip>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6362700" y="8953500"/>
            <a:ext cx="292100" cy="304800"/>
          </a:xfrm>
          <a:prstGeom prst="rect">
            <a:avLst/>
          </a:prstGeom>
          <a:gradFill>
            <a:gsLst>
              <a:gs pos="0">
                <a:srgbClr val="F1ECD6"/>
              </a:gs>
              <a:gs pos="100000">
                <a:srgbClr val="F1E6BD"/>
              </a:gs>
            </a:gsLst>
            <a:lin ang="5400000"/>
          </a:gradFill>
          <a:ln w="12700">
            <a:miter lim="400000"/>
          </a:ln>
        </p:spPr>
        <p:txBody>
          <a:bodyPr wrap="none" lIns="50800" tIns="50800" rIns="50800" bIns="50800">
            <a:spAutoFit/>
          </a:bodyPr>
          <a:lstStyle>
            <a:lvl1pPr>
              <a:defRPr sz="1400" i="0">
                <a:solidFill>
                  <a:srgbClr val="63482A"/>
                </a:solidFill>
                <a:latin typeface="Baskerville SemiBold"/>
                <a:ea typeface="Baskerville SemiBold"/>
                <a:cs typeface="Baskerville SemiBold"/>
                <a:sym typeface="Baskerville SemiBold"/>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1pPr>
      <a:lvl2pPr marL="0" marR="0" indent="2286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2pPr>
      <a:lvl3pPr marL="0" marR="0" indent="4572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3pPr>
      <a:lvl4pPr marL="0" marR="0" indent="6858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4pPr>
      <a:lvl5pPr marL="0" marR="0" indent="9144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5pPr>
      <a:lvl6pPr marL="0" marR="0" indent="11430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6pPr>
      <a:lvl7pPr marL="0" marR="0" indent="13716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7pPr>
      <a:lvl8pPr marL="0" marR="0" indent="16002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8pPr>
      <a:lvl9pPr marL="0" marR="0" indent="1828800" algn="ctr" defTabSz="584200" rtl="0" latinLnBrk="0">
        <a:lnSpc>
          <a:spcPct val="100000"/>
        </a:lnSpc>
        <a:spcBef>
          <a:spcPts val="0"/>
        </a:spcBef>
        <a:spcAft>
          <a:spcPts val="0"/>
        </a:spcAft>
        <a:buClrTx/>
        <a:buSzTx/>
        <a:buFontTx/>
        <a:buNone/>
        <a:tabLst/>
        <a:defRPr sz="7200" b="0" i="0" u="none" strike="noStrike" cap="all" spc="0" baseline="0">
          <a:ln>
            <a:noFill/>
          </a:ln>
          <a:solidFill>
            <a:srgbClr val="AF6D51"/>
          </a:solidFill>
          <a:uFillTx/>
          <a:latin typeface="+mn-lt"/>
          <a:ea typeface="+mn-ea"/>
          <a:cs typeface="+mn-cs"/>
          <a:sym typeface="Baskerville"/>
        </a:defRPr>
      </a:lvl9pPr>
    </p:titleStyle>
    <p:bodyStyle>
      <a:lvl1pPr marL="571500" marR="0" indent="-571500" algn="l" defTabSz="584200" rtl="0" latinLnBrk="0">
        <a:lnSpc>
          <a:spcPct val="100000"/>
        </a:lnSpc>
        <a:spcBef>
          <a:spcPts val="2800"/>
        </a:spcBef>
        <a:spcAft>
          <a:spcPts val="0"/>
        </a:spcAft>
        <a:buClrTx/>
        <a:buSzPct val="60000"/>
        <a:buFontTx/>
        <a:buBlip>
          <a:blip r:embed="rId17"/>
        </a:buBlip>
        <a:tabLst/>
        <a:defRPr sz="3600" b="0" i="0" u="none" strike="noStrike" cap="none" spc="0" baseline="0">
          <a:ln>
            <a:noFill/>
          </a:ln>
          <a:solidFill>
            <a:srgbClr val="7B5E2F"/>
          </a:solidFill>
          <a:uFillTx/>
          <a:latin typeface="+mn-lt"/>
          <a:ea typeface="+mn-ea"/>
          <a:cs typeface="+mn-cs"/>
          <a:sym typeface="Baskerville"/>
        </a:defRPr>
      </a:lvl1pPr>
      <a:lvl2pPr marL="1016000" marR="0" indent="-571500" algn="l" defTabSz="584200" rtl="0" latinLnBrk="0">
        <a:lnSpc>
          <a:spcPct val="100000"/>
        </a:lnSpc>
        <a:spcBef>
          <a:spcPts val="2800"/>
        </a:spcBef>
        <a:spcAft>
          <a:spcPts val="0"/>
        </a:spcAft>
        <a:buClrTx/>
        <a:buSzPct val="60000"/>
        <a:buFontTx/>
        <a:buBlip>
          <a:blip r:embed="rId17"/>
        </a:buBlip>
        <a:tabLst/>
        <a:defRPr sz="3600" b="0" i="0" u="none" strike="noStrike" cap="none" spc="0" baseline="0">
          <a:ln>
            <a:noFill/>
          </a:ln>
          <a:solidFill>
            <a:srgbClr val="7B5E2F"/>
          </a:solidFill>
          <a:uFillTx/>
          <a:latin typeface="+mn-lt"/>
          <a:ea typeface="+mn-ea"/>
          <a:cs typeface="+mn-cs"/>
          <a:sym typeface="Baskerville"/>
        </a:defRPr>
      </a:lvl2pPr>
      <a:lvl3pPr marL="1460500" marR="0" indent="-571500" algn="l" defTabSz="584200" rtl="0" latinLnBrk="0">
        <a:lnSpc>
          <a:spcPct val="100000"/>
        </a:lnSpc>
        <a:spcBef>
          <a:spcPts val="2800"/>
        </a:spcBef>
        <a:spcAft>
          <a:spcPts val="0"/>
        </a:spcAft>
        <a:buClrTx/>
        <a:buSzPct val="60000"/>
        <a:buFontTx/>
        <a:buBlip>
          <a:blip r:embed="rId17"/>
        </a:buBlip>
        <a:tabLst/>
        <a:defRPr sz="3600" b="0" i="0" u="none" strike="noStrike" cap="none" spc="0" baseline="0">
          <a:ln>
            <a:noFill/>
          </a:ln>
          <a:solidFill>
            <a:srgbClr val="7B5E2F"/>
          </a:solidFill>
          <a:uFillTx/>
          <a:latin typeface="+mn-lt"/>
          <a:ea typeface="+mn-ea"/>
          <a:cs typeface="+mn-cs"/>
          <a:sym typeface="Baskerville"/>
        </a:defRPr>
      </a:lvl3pPr>
      <a:lvl4pPr marL="1905000" marR="0" indent="-571500" algn="l" defTabSz="584200" rtl="0" latinLnBrk="0">
        <a:lnSpc>
          <a:spcPct val="100000"/>
        </a:lnSpc>
        <a:spcBef>
          <a:spcPts val="2800"/>
        </a:spcBef>
        <a:spcAft>
          <a:spcPts val="0"/>
        </a:spcAft>
        <a:buClrTx/>
        <a:buSzPct val="60000"/>
        <a:buFontTx/>
        <a:buBlip>
          <a:blip r:embed="rId17"/>
        </a:buBlip>
        <a:tabLst/>
        <a:defRPr sz="3600" b="0" i="0" u="none" strike="noStrike" cap="none" spc="0" baseline="0">
          <a:ln>
            <a:noFill/>
          </a:ln>
          <a:solidFill>
            <a:srgbClr val="7B5E2F"/>
          </a:solidFill>
          <a:uFillTx/>
          <a:latin typeface="+mn-lt"/>
          <a:ea typeface="+mn-ea"/>
          <a:cs typeface="+mn-cs"/>
          <a:sym typeface="Baskerville"/>
        </a:defRPr>
      </a:lvl4pPr>
      <a:lvl5pPr marL="2349500" marR="0" indent="-571500" algn="l" defTabSz="584200" rtl="0" latinLnBrk="0">
        <a:lnSpc>
          <a:spcPct val="100000"/>
        </a:lnSpc>
        <a:spcBef>
          <a:spcPts val="2800"/>
        </a:spcBef>
        <a:spcAft>
          <a:spcPts val="0"/>
        </a:spcAft>
        <a:buClrTx/>
        <a:buSzPct val="60000"/>
        <a:buFontTx/>
        <a:buBlip>
          <a:blip r:embed="rId17"/>
        </a:buBlip>
        <a:tabLst/>
        <a:defRPr sz="3600" b="0" i="0" u="none" strike="noStrike" cap="none" spc="0" baseline="0">
          <a:ln>
            <a:noFill/>
          </a:ln>
          <a:solidFill>
            <a:srgbClr val="7B5E2F"/>
          </a:solidFill>
          <a:uFillTx/>
          <a:latin typeface="+mn-lt"/>
          <a:ea typeface="+mn-ea"/>
          <a:cs typeface="+mn-cs"/>
          <a:sym typeface="Baskerville"/>
        </a:defRPr>
      </a:lvl5pPr>
      <a:lvl6pPr marL="2794000" marR="0" indent="-571500" algn="l" defTabSz="584200" rtl="0" latinLnBrk="0">
        <a:lnSpc>
          <a:spcPct val="100000"/>
        </a:lnSpc>
        <a:spcBef>
          <a:spcPts val="2800"/>
        </a:spcBef>
        <a:spcAft>
          <a:spcPts val="0"/>
        </a:spcAft>
        <a:buClrTx/>
        <a:buSzPct val="60000"/>
        <a:buFontTx/>
        <a:buBlip>
          <a:blip r:embed="rId17"/>
        </a:buBlip>
        <a:tabLst/>
        <a:defRPr sz="3600" b="0" i="0" u="none" strike="noStrike" cap="none" spc="0" baseline="0">
          <a:ln>
            <a:noFill/>
          </a:ln>
          <a:solidFill>
            <a:srgbClr val="7B5E2F"/>
          </a:solidFill>
          <a:uFillTx/>
          <a:latin typeface="+mn-lt"/>
          <a:ea typeface="+mn-ea"/>
          <a:cs typeface="+mn-cs"/>
          <a:sym typeface="Baskerville"/>
        </a:defRPr>
      </a:lvl6pPr>
      <a:lvl7pPr marL="3238500" marR="0" indent="-571500" algn="l" defTabSz="584200" rtl="0" latinLnBrk="0">
        <a:lnSpc>
          <a:spcPct val="100000"/>
        </a:lnSpc>
        <a:spcBef>
          <a:spcPts val="2800"/>
        </a:spcBef>
        <a:spcAft>
          <a:spcPts val="0"/>
        </a:spcAft>
        <a:buClrTx/>
        <a:buSzPct val="60000"/>
        <a:buFontTx/>
        <a:buBlip>
          <a:blip r:embed="rId17"/>
        </a:buBlip>
        <a:tabLst/>
        <a:defRPr sz="3600" b="0" i="0" u="none" strike="noStrike" cap="none" spc="0" baseline="0">
          <a:ln>
            <a:noFill/>
          </a:ln>
          <a:solidFill>
            <a:srgbClr val="7B5E2F"/>
          </a:solidFill>
          <a:uFillTx/>
          <a:latin typeface="+mn-lt"/>
          <a:ea typeface="+mn-ea"/>
          <a:cs typeface="+mn-cs"/>
          <a:sym typeface="Baskerville"/>
        </a:defRPr>
      </a:lvl7pPr>
      <a:lvl8pPr marL="3683000" marR="0" indent="-571500" algn="l" defTabSz="584200" rtl="0" latinLnBrk="0">
        <a:lnSpc>
          <a:spcPct val="100000"/>
        </a:lnSpc>
        <a:spcBef>
          <a:spcPts val="2800"/>
        </a:spcBef>
        <a:spcAft>
          <a:spcPts val="0"/>
        </a:spcAft>
        <a:buClrTx/>
        <a:buSzPct val="60000"/>
        <a:buFontTx/>
        <a:buBlip>
          <a:blip r:embed="rId17"/>
        </a:buBlip>
        <a:tabLst/>
        <a:defRPr sz="3600" b="0" i="0" u="none" strike="noStrike" cap="none" spc="0" baseline="0">
          <a:ln>
            <a:noFill/>
          </a:ln>
          <a:solidFill>
            <a:srgbClr val="7B5E2F"/>
          </a:solidFill>
          <a:uFillTx/>
          <a:latin typeface="+mn-lt"/>
          <a:ea typeface="+mn-ea"/>
          <a:cs typeface="+mn-cs"/>
          <a:sym typeface="Baskerville"/>
        </a:defRPr>
      </a:lvl8pPr>
      <a:lvl9pPr marL="4127500" marR="0" indent="-571500" algn="l" defTabSz="584200" rtl="0" latinLnBrk="0">
        <a:lnSpc>
          <a:spcPct val="100000"/>
        </a:lnSpc>
        <a:spcBef>
          <a:spcPts val="2800"/>
        </a:spcBef>
        <a:spcAft>
          <a:spcPts val="0"/>
        </a:spcAft>
        <a:buClrTx/>
        <a:buSzPct val="60000"/>
        <a:buFontTx/>
        <a:buBlip>
          <a:blip r:embed="rId17"/>
        </a:buBlip>
        <a:tabLst/>
        <a:defRPr sz="3600" b="0" i="0" u="none" strike="noStrike" cap="none" spc="0" baseline="0">
          <a:ln>
            <a:noFill/>
          </a:ln>
          <a:solidFill>
            <a:srgbClr val="7B5E2F"/>
          </a:solidFill>
          <a:uFillTx/>
          <a:latin typeface="+mn-lt"/>
          <a:ea typeface="+mn-ea"/>
          <a:cs typeface="+mn-cs"/>
          <a:sym typeface="Baskerville"/>
        </a:defRPr>
      </a:lvl9pPr>
    </p:bodyStyle>
    <p:otherStyle>
      <a:lvl1pPr marL="0" marR="0" indent="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1pPr>
      <a:lvl2pPr marL="0" marR="0" indent="2286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2pPr>
      <a:lvl3pPr marL="0" marR="0" indent="4572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3pPr>
      <a:lvl4pPr marL="0" marR="0" indent="6858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4pPr>
      <a:lvl5pPr marL="0" marR="0" indent="9144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5pPr>
      <a:lvl6pPr marL="0" marR="0" indent="11430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6pPr>
      <a:lvl7pPr marL="0" marR="0" indent="13716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7pPr>
      <a:lvl8pPr marL="0" marR="0" indent="16002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8pPr>
      <a:lvl9pPr marL="0" marR="0" indent="1828800" algn="ct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Baskerville SemiBol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 name="Daily Math Review"/>
          <p:cNvSpPr txBox="1">
            <a:spLocks noGrp="1"/>
          </p:cNvSpPr>
          <p:nvPr>
            <p:ph type="ctrTitle"/>
          </p:nvPr>
        </p:nvSpPr>
        <p:spPr>
          <a:prstGeom prst="rect">
            <a:avLst/>
          </a:prstGeom>
        </p:spPr>
        <p:txBody>
          <a:bodyPr/>
          <a:lstStyle>
            <a:lvl1pPr>
              <a:defRPr b="1">
                <a:solidFill>
                  <a:srgbClr val="000000"/>
                </a:solidFill>
              </a:defRPr>
            </a:lvl1pPr>
          </a:lstStyle>
          <a:p>
            <a:r>
              <a:t>Daily Math Review</a:t>
            </a:r>
          </a:p>
        </p:txBody>
      </p:sp>
      <p:sp>
        <p:nvSpPr>
          <p:cNvPr id="185" name="4th grade…"/>
          <p:cNvSpPr txBox="1">
            <a:spLocks noGrp="1"/>
          </p:cNvSpPr>
          <p:nvPr>
            <p:ph type="subTitle" sz="quarter" idx="1"/>
          </p:nvPr>
        </p:nvSpPr>
        <p:spPr>
          <a:xfrm>
            <a:off x="1143000" y="4965700"/>
            <a:ext cx="10718800" cy="1689100"/>
          </a:xfrm>
          <a:prstGeom prst="rect">
            <a:avLst/>
          </a:prstGeom>
        </p:spPr>
        <p:txBody>
          <a:bodyPr/>
          <a:lstStyle/>
          <a:p>
            <a:pPr>
              <a:defRPr b="1">
                <a:solidFill>
                  <a:srgbClr val="000000"/>
                </a:solidFill>
              </a:defRPr>
            </a:pPr>
            <a:r>
              <a:t>4th grade</a:t>
            </a:r>
          </a:p>
          <a:p>
            <a:pPr>
              <a:defRPr b="1">
                <a:solidFill>
                  <a:srgbClr val="000000"/>
                </a:solidFill>
              </a:defRPr>
            </a:pPr>
            <a:r>
              <a:t>Quarter 4</a:t>
            </a:r>
          </a:p>
          <a:p>
            <a:pPr>
              <a:defRPr b="1">
                <a:solidFill>
                  <a:srgbClr val="000000"/>
                </a:solidFill>
              </a:defRPr>
            </a:pPr>
            <a:r>
              <a:t>Week 1</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9" name="Week 2 Day 3"/>
          <p:cNvSpPr txBox="1">
            <a:spLocks noGrp="1"/>
          </p:cNvSpPr>
          <p:nvPr>
            <p:ph type="title"/>
          </p:nvPr>
        </p:nvSpPr>
        <p:spPr>
          <a:xfrm>
            <a:off x="4329087" y="647700"/>
            <a:ext cx="4638726" cy="876300"/>
          </a:xfrm>
          <a:prstGeom prst="rect">
            <a:avLst/>
          </a:prstGeom>
        </p:spPr>
        <p:txBody>
          <a:bodyPr/>
          <a:lstStyle>
            <a:lvl1pPr>
              <a:defRPr sz="4700" b="1">
                <a:solidFill>
                  <a:srgbClr val="000000"/>
                </a:solidFill>
              </a:defRPr>
            </a:lvl1pPr>
          </a:lstStyle>
          <a:p>
            <a:r>
              <a:t>Week 2 Day 3</a:t>
            </a:r>
          </a:p>
        </p:txBody>
      </p:sp>
      <p:sp>
        <p:nvSpPr>
          <p:cNvPr id="370" name="1. 32 x 42 ="/>
          <p:cNvSpPr txBox="1"/>
          <p:nvPr/>
        </p:nvSpPr>
        <p:spPr>
          <a:xfrm>
            <a:off x="939800" y="1981200"/>
            <a:ext cx="76708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1. 32 x 42 =  </a:t>
            </a:r>
          </a:p>
        </p:txBody>
      </p:sp>
      <p:grpSp>
        <p:nvGrpSpPr>
          <p:cNvPr id="373" name="Group"/>
          <p:cNvGrpSpPr/>
          <p:nvPr/>
        </p:nvGrpSpPr>
        <p:grpSpPr>
          <a:xfrm>
            <a:off x="3759148" y="6591300"/>
            <a:ext cx="1009356" cy="508000"/>
            <a:chOff x="8" y="0"/>
            <a:chExt cx="1009354" cy="507999"/>
          </a:xfrm>
        </p:grpSpPr>
        <p:sp>
          <p:nvSpPr>
            <p:cNvPr id="371"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372"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374" name="2.  Explain the difference between the 6 in 65 and the 6 in 650."/>
          <p:cNvSpPr txBox="1"/>
          <p:nvPr/>
        </p:nvSpPr>
        <p:spPr>
          <a:xfrm>
            <a:off x="838200" y="3073400"/>
            <a:ext cx="10144324"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2.  Explain the difference between the 6 in 65 and the 6 in 650. </a:t>
            </a:r>
          </a:p>
        </p:txBody>
      </p:sp>
      <p:sp>
        <p:nvSpPr>
          <p:cNvPr id="375" name="3.  Elaine and Eileen went swimming.  Elaine did 25 laps, Eileen did 4 times as many.  How many laps did Eileen swim?"/>
          <p:cNvSpPr txBox="1"/>
          <p:nvPr/>
        </p:nvSpPr>
        <p:spPr>
          <a:xfrm>
            <a:off x="736600" y="4489450"/>
            <a:ext cx="11823700" cy="1511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3.  Elaine and Eileen went swimming.  Elaine did 25 laps, Eileen did 4 times as many.  How many laps did Eileen swim?</a:t>
            </a:r>
          </a:p>
        </p:txBody>
      </p:sp>
      <p:sp>
        <p:nvSpPr>
          <p:cNvPr id="376" name="4.   6 8729"/>
          <p:cNvSpPr txBox="1"/>
          <p:nvPr/>
        </p:nvSpPr>
        <p:spPr>
          <a:xfrm>
            <a:off x="2667000" y="6527800"/>
            <a:ext cx="24511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4.   6 8729</a:t>
            </a:r>
          </a:p>
        </p:txBody>
      </p:sp>
      <p:sp>
        <p:nvSpPr>
          <p:cNvPr id="377" name="5.  674,094…"/>
          <p:cNvSpPr txBox="1"/>
          <p:nvPr/>
        </p:nvSpPr>
        <p:spPr>
          <a:xfrm>
            <a:off x="7391400" y="6451600"/>
            <a:ext cx="24511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5.  674,094</a:t>
            </a:r>
          </a:p>
          <a:p>
            <a:pPr algn="l">
              <a:defRPr sz="3700" b="1" i="0" u="sng">
                <a:solidFill>
                  <a:srgbClr val="000000"/>
                </a:solidFill>
              </a:defRPr>
            </a:pPr>
            <a:r>
              <a:t> -   277,188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4" name="Week 2 Day 4"/>
          <p:cNvSpPr txBox="1">
            <a:spLocks noGrp="1"/>
          </p:cNvSpPr>
          <p:nvPr>
            <p:ph type="title"/>
          </p:nvPr>
        </p:nvSpPr>
        <p:spPr>
          <a:xfrm>
            <a:off x="4559299" y="647700"/>
            <a:ext cx="4143829" cy="876300"/>
          </a:xfrm>
          <a:prstGeom prst="rect">
            <a:avLst/>
          </a:prstGeom>
        </p:spPr>
        <p:txBody>
          <a:bodyPr/>
          <a:lstStyle>
            <a:lvl1pPr>
              <a:defRPr sz="4300" b="1">
                <a:solidFill>
                  <a:srgbClr val="000000"/>
                </a:solidFill>
              </a:defRPr>
            </a:lvl1pPr>
          </a:lstStyle>
          <a:p>
            <a:r>
              <a:rPr dirty="0"/>
              <a:t>Week 2 Day 4</a:t>
            </a:r>
          </a:p>
        </p:txBody>
      </p:sp>
      <p:sp>
        <p:nvSpPr>
          <p:cNvPr id="395" name="1. Nathaniel buys 2 baseball tickets for $15 each and 2 lunches for $6 each.  How much money does he spend?"/>
          <p:cNvSpPr txBox="1"/>
          <p:nvPr/>
        </p:nvSpPr>
        <p:spPr>
          <a:xfrm>
            <a:off x="939800" y="1714500"/>
            <a:ext cx="112903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1. Nathaniel buys 2 baseball tickets for $15 each and 2 lunches for $6 each.  How much money does he spend?</a:t>
            </a:r>
          </a:p>
        </p:txBody>
      </p:sp>
      <p:sp>
        <p:nvSpPr>
          <p:cNvPr id="396" name="2.  5 300"/>
          <p:cNvSpPr txBox="1"/>
          <p:nvPr/>
        </p:nvSpPr>
        <p:spPr>
          <a:xfrm>
            <a:off x="939800" y="3505200"/>
            <a:ext cx="112903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2.  5 300</a:t>
            </a:r>
          </a:p>
        </p:txBody>
      </p:sp>
      <p:grpSp>
        <p:nvGrpSpPr>
          <p:cNvPr id="399" name="Group"/>
          <p:cNvGrpSpPr/>
          <p:nvPr/>
        </p:nvGrpSpPr>
        <p:grpSpPr>
          <a:xfrm>
            <a:off x="1930348" y="3568600"/>
            <a:ext cx="1009356" cy="508001"/>
            <a:chOff x="8" y="0"/>
            <a:chExt cx="1009354" cy="507999"/>
          </a:xfrm>
        </p:grpSpPr>
        <p:sp>
          <p:nvSpPr>
            <p:cNvPr id="397"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398"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400" name="3.  Henry digs 5 rows to plant 40 seed.  Each row will have an equal number of seeds.  How many seeds will Henry plant in each row?"/>
          <p:cNvSpPr txBox="1"/>
          <p:nvPr/>
        </p:nvSpPr>
        <p:spPr>
          <a:xfrm>
            <a:off x="857250" y="4584700"/>
            <a:ext cx="11290300" cy="1701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3.  Henry digs 5 rows to plant 40 seed.  Each row will have an equal number of seeds.  How many seeds will Henry plant in each row? </a:t>
            </a:r>
          </a:p>
        </p:txBody>
      </p:sp>
      <p:grpSp>
        <p:nvGrpSpPr>
          <p:cNvPr id="403" name="Group"/>
          <p:cNvGrpSpPr/>
          <p:nvPr/>
        </p:nvGrpSpPr>
        <p:grpSpPr>
          <a:xfrm>
            <a:off x="3822708" y="6858100"/>
            <a:ext cx="1009356" cy="508000"/>
            <a:chOff x="8" y="0"/>
            <a:chExt cx="1009354" cy="507999"/>
          </a:xfrm>
        </p:grpSpPr>
        <p:sp>
          <p:nvSpPr>
            <p:cNvPr id="401"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402"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404" name="4.   7 52"/>
          <p:cNvSpPr txBox="1"/>
          <p:nvPr/>
        </p:nvSpPr>
        <p:spPr>
          <a:xfrm>
            <a:off x="2730500" y="6794599"/>
            <a:ext cx="2692400"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4.   7 52</a:t>
            </a:r>
          </a:p>
        </p:txBody>
      </p:sp>
      <p:sp>
        <p:nvSpPr>
          <p:cNvPr id="405" name="5.  98 x 56 ="/>
          <p:cNvSpPr txBox="1"/>
          <p:nvPr/>
        </p:nvSpPr>
        <p:spPr>
          <a:xfrm>
            <a:off x="7874000" y="6794599"/>
            <a:ext cx="4762500"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5.  98 x 56 =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5" name="Friday Five"/>
          <p:cNvSpPr txBox="1"/>
          <p:nvPr/>
        </p:nvSpPr>
        <p:spPr>
          <a:xfrm>
            <a:off x="1143000" y="431800"/>
            <a:ext cx="107188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5400" b="1" i="0" cap="all">
                <a:solidFill>
                  <a:srgbClr val="000000"/>
                </a:solidFill>
              </a:defRPr>
            </a:lvl1pPr>
          </a:lstStyle>
          <a:p>
            <a:r>
              <a:t>Friday Five</a:t>
            </a:r>
          </a:p>
        </p:txBody>
      </p:sp>
      <p:sp>
        <p:nvSpPr>
          <p:cNvPr id="426" name="1.  Create a division equation that matches the picture."/>
          <p:cNvSpPr txBox="1"/>
          <p:nvPr/>
        </p:nvSpPr>
        <p:spPr>
          <a:xfrm>
            <a:off x="996950" y="1301750"/>
            <a:ext cx="11023600" cy="571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1.  Create a division equation that matches the picture.   </a:t>
            </a:r>
          </a:p>
        </p:txBody>
      </p:sp>
      <p:sp>
        <p:nvSpPr>
          <p:cNvPr id="427" name="x x x x…"/>
          <p:cNvSpPr txBox="1"/>
          <p:nvPr/>
        </p:nvSpPr>
        <p:spPr>
          <a:xfrm rot="5401452">
            <a:off x="4533901" y="1282700"/>
            <a:ext cx="1511301" cy="2921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200" b="1" i="0">
                <a:solidFill>
                  <a:srgbClr val="000000"/>
                </a:solidFill>
              </a:defRPr>
            </a:pPr>
            <a:r>
              <a:t>x x x x</a:t>
            </a:r>
          </a:p>
          <a:p>
            <a:pPr algn="l">
              <a:defRPr sz="3200" b="1" i="0">
                <a:solidFill>
                  <a:srgbClr val="000000"/>
                </a:solidFill>
              </a:defRPr>
            </a:pPr>
            <a:r>
              <a:t>x x x x</a:t>
            </a:r>
          </a:p>
          <a:p>
            <a:pPr algn="l">
              <a:defRPr sz="3200" b="1" i="0">
                <a:solidFill>
                  <a:srgbClr val="000000"/>
                </a:solidFill>
              </a:defRPr>
            </a:pPr>
            <a:r>
              <a:t>x x x x</a:t>
            </a:r>
          </a:p>
          <a:p>
            <a:pPr algn="l">
              <a:defRPr sz="3200" b="1" i="0">
                <a:solidFill>
                  <a:srgbClr val="000000"/>
                </a:solidFill>
              </a:defRPr>
            </a:pPr>
            <a:r>
              <a:t>x x x x</a:t>
            </a:r>
          </a:p>
          <a:p>
            <a:pPr algn="l">
              <a:defRPr sz="3200" b="1" i="0">
                <a:solidFill>
                  <a:srgbClr val="000000"/>
                </a:solidFill>
              </a:defRPr>
            </a:pPr>
            <a:r>
              <a:t>x x x x</a:t>
            </a:r>
          </a:p>
          <a:p>
            <a:pPr algn="l">
              <a:defRPr sz="3200" b="1" i="0">
                <a:solidFill>
                  <a:srgbClr val="000000"/>
                </a:solidFill>
              </a:defRPr>
            </a:pPr>
            <a:r>
              <a:t>x x x x </a:t>
            </a:r>
          </a:p>
        </p:txBody>
      </p:sp>
      <p:sp>
        <p:nvSpPr>
          <p:cNvPr id="428" name="2.  Jerry bought cookies to share at work.  He bought 30 cookies to share between himself and his 6 coworkers.  Can he share equally with everyone?  If not, how many will be left over?"/>
          <p:cNvSpPr txBox="1"/>
          <p:nvPr/>
        </p:nvSpPr>
        <p:spPr>
          <a:xfrm>
            <a:off x="736600" y="3403600"/>
            <a:ext cx="11823700" cy="193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100" b="1" i="0">
                <a:solidFill>
                  <a:srgbClr val="000000"/>
                </a:solidFill>
              </a:defRPr>
            </a:lvl1pPr>
          </a:lstStyle>
          <a:p>
            <a:r>
              <a:t>2.  Jerry bought cookies to share at work.  He bought 30 cookies to share between himself and his 6 coworkers.  Can he share equally with everyone?  If not, how many will be left over? </a:t>
            </a:r>
          </a:p>
        </p:txBody>
      </p:sp>
      <p:sp>
        <p:nvSpPr>
          <p:cNvPr id="429" name="3.   6 8729"/>
          <p:cNvSpPr txBox="1"/>
          <p:nvPr/>
        </p:nvSpPr>
        <p:spPr>
          <a:xfrm>
            <a:off x="1282700" y="5727700"/>
            <a:ext cx="24511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3.   6 8729</a:t>
            </a:r>
          </a:p>
        </p:txBody>
      </p:sp>
      <p:sp>
        <p:nvSpPr>
          <p:cNvPr id="430" name="4.  Explain the difference between the 6 in 65 and the 6 in 650."/>
          <p:cNvSpPr txBox="1"/>
          <p:nvPr/>
        </p:nvSpPr>
        <p:spPr>
          <a:xfrm>
            <a:off x="5270500" y="5524500"/>
            <a:ext cx="73787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4.  Explain the difference between the 6 in 65 and the 6 in 650. </a:t>
            </a:r>
          </a:p>
        </p:txBody>
      </p:sp>
      <p:sp>
        <p:nvSpPr>
          <p:cNvPr id="431" name="3.  Elaine and Eileen went swimming.  Elaine did 25 laps, Eileen did 4 times as many.  How many laps did Eileen swim?"/>
          <p:cNvSpPr txBox="1"/>
          <p:nvPr/>
        </p:nvSpPr>
        <p:spPr>
          <a:xfrm>
            <a:off x="584200" y="10617200"/>
            <a:ext cx="118237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i="0"/>
            </a:lvl1pPr>
          </a:lstStyle>
          <a:p>
            <a:r>
              <a:t>3.  Elaine and Eileen went swimming.  Elaine did 25 laps, Eileen did 4 times as many.  How many laps did Eileen swim?</a:t>
            </a:r>
          </a:p>
        </p:txBody>
      </p:sp>
      <p:grpSp>
        <p:nvGrpSpPr>
          <p:cNvPr id="434" name="Eileen did 100 laps."/>
          <p:cNvGrpSpPr/>
          <p:nvPr/>
        </p:nvGrpSpPr>
        <p:grpSpPr>
          <a:xfrm>
            <a:off x="6146800" y="11722100"/>
            <a:ext cx="5918200" cy="685800"/>
            <a:chOff x="0" y="0"/>
            <a:chExt cx="5918200" cy="685800"/>
          </a:xfrm>
        </p:grpSpPr>
        <p:sp>
          <p:nvSpPr>
            <p:cNvPr id="433" name="Eileen did 100 laps."/>
            <p:cNvSpPr txBox="1"/>
            <p:nvPr/>
          </p:nvSpPr>
          <p:spPr>
            <a:xfrm>
              <a:off x="50800" y="50800"/>
              <a:ext cx="5816600" cy="58420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100" i="0">
                  <a:solidFill>
                    <a:srgbClr val="B51A00"/>
                  </a:solidFill>
                </a:defRPr>
              </a:lvl1pPr>
            </a:lstStyle>
            <a:p>
              <a:r>
                <a:t>Eileen did 100 laps.</a:t>
              </a:r>
            </a:p>
          </p:txBody>
        </p:sp>
        <p:pic>
          <p:nvPicPr>
            <p:cNvPr id="432" name="Eileen did 100 laps." descr="Eileen did 100 laps."/>
            <p:cNvPicPr>
              <a:picLocks/>
            </p:cNvPicPr>
            <p:nvPr/>
          </p:nvPicPr>
          <p:blipFill>
            <a:blip r:embed="rId2">
              <a:extLst/>
            </a:blip>
            <a:stretch>
              <a:fillRect/>
            </a:stretch>
          </p:blipFill>
          <p:spPr>
            <a:xfrm>
              <a:off x="0" y="0"/>
              <a:ext cx="5918200" cy="685800"/>
            </a:xfrm>
            <a:prstGeom prst="rect">
              <a:avLst/>
            </a:prstGeom>
            <a:effectLst/>
          </p:spPr>
        </p:pic>
      </p:grpSp>
      <p:grpSp>
        <p:nvGrpSpPr>
          <p:cNvPr id="437" name="Group"/>
          <p:cNvGrpSpPr/>
          <p:nvPr/>
        </p:nvGrpSpPr>
        <p:grpSpPr>
          <a:xfrm>
            <a:off x="2362148" y="5727700"/>
            <a:ext cx="1009356" cy="508000"/>
            <a:chOff x="8" y="0"/>
            <a:chExt cx="1009354" cy="507999"/>
          </a:xfrm>
        </p:grpSpPr>
        <p:sp>
          <p:nvSpPr>
            <p:cNvPr id="435"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436"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438" name="5.  Elaine and Eileen went swimming.  Elaine did 25 laps, Eileen did 4 times as many.  How many laps did Eileen swim?"/>
          <p:cNvSpPr txBox="1"/>
          <p:nvPr/>
        </p:nvSpPr>
        <p:spPr>
          <a:xfrm>
            <a:off x="736600" y="7090083"/>
            <a:ext cx="11823700" cy="104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100" b="1" i="0">
                <a:solidFill>
                  <a:srgbClr val="000000"/>
                </a:solidFill>
              </a:defRPr>
            </a:lvl1pPr>
          </a:lstStyle>
          <a:p>
            <a:r>
              <a:t>5.  Elaine and Eileen went swimming.  Elaine did 25 laps, Eileen did 4 times as many.  How many laps did Eileen swim?</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 name="Daily Math Review"/>
          <p:cNvSpPr txBox="1">
            <a:spLocks noGrp="1"/>
          </p:cNvSpPr>
          <p:nvPr>
            <p:ph type="ctrTitle"/>
          </p:nvPr>
        </p:nvSpPr>
        <p:spPr>
          <a:prstGeom prst="rect">
            <a:avLst/>
          </a:prstGeom>
        </p:spPr>
        <p:txBody>
          <a:bodyPr/>
          <a:lstStyle>
            <a:lvl1pPr>
              <a:defRPr b="1">
                <a:solidFill>
                  <a:srgbClr val="000000"/>
                </a:solidFill>
              </a:defRPr>
            </a:lvl1pPr>
          </a:lstStyle>
          <a:p>
            <a:r>
              <a:t>Daily Math Review</a:t>
            </a:r>
          </a:p>
        </p:txBody>
      </p:sp>
      <p:sp>
        <p:nvSpPr>
          <p:cNvPr id="461" name="4th grade…"/>
          <p:cNvSpPr txBox="1">
            <a:spLocks noGrp="1"/>
          </p:cNvSpPr>
          <p:nvPr>
            <p:ph type="subTitle" sz="half" idx="1"/>
          </p:nvPr>
        </p:nvSpPr>
        <p:spPr>
          <a:xfrm>
            <a:off x="1143000" y="4965700"/>
            <a:ext cx="10718800" cy="2654300"/>
          </a:xfrm>
          <a:prstGeom prst="rect">
            <a:avLst/>
          </a:prstGeom>
        </p:spPr>
        <p:txBody>
          <a:bodyPr/>
          <a:lstStyle/>
          <a:p>
            <a:pPr>
              <a:defRPr b="1">
                <a:solidFill>
                  <a:srgbClr val="000000"/>
                </a:solidFill>
              </a:defRPr>
            </a:pPr>
            <a:r>
              <a:t>4th grade</a:t>
            </a:r>
          </a:p>
          <a:p>
            <a:pPr>
              <a:defRPr b="1">
                <a:solidFill>
                  <a:srgbClr val="000000"/>
                </a:solidFill>
              </a:defRPr>
            </a:pPr>
            <a:r>
              <a:t>Quarter 4</a:t>
            </a:r>
          </a:p>
          <a:p>
            <a:pPr>
              <a:defRPr b="1">
                <a:solidFill>
                  <a:srgbClr val="000000"/>
                </a:solidFill>
              </a:defRPr>
            </a:pPr>
            <a:r>
              <a:t>Week 3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3" name="WEEK 3 DAY 1"/>
          <p:cNvSpPr txBox="1">
            <a:spLocks noGrp="1"/>
          </p:cNvSpPr>
          <p:nvPr>
            <p:ph type="title"/>
          </p:nvPr>
        </p:nvSpPr>
        <p:spPr>
          <a:xfrm>
            <a:off x="2692400" y="546100"/>
            <a:ext cx="7620000" cy="1066800"/>
          </a:xfrm>
          <a:prstGeom prst="rect">
            <a:avLst/>
          </a:prstGeom>
        </p:spPr>
        <p:txBody>
          <a:bodyPr/>
          <a:lstStyle>
            <a:lvl1pPr>
              <a:defRPr sz="4800" b="1">
                <a:solidFill>
                  <a:srgbClr val="000000"/>
                </a:solidFill>
              </a:defRPr>
            </a:lvl1pPr>
          </a:lstStyle>
          <a:p>
            <a:r>
              <a:t>WEEK 3 DAY 1</a:t>
            </a:r>
          </a:p>
        </p:txBody>
      </p:sp>
      <p:sp>
        <p:nvSpPr>
          <p:cNvPr id="464" name="1.  12 x 12 ="/>
          <p:cNvSpPr txBox="1"/>
          <p:nvPr/>
        </p:nvSpPr>
        <p:spPr>
          <a:xfrm>
            <a:off x="1508621" y="1758949"/>
            <a:ext cx="2832894"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b="1" i="0">
                <a:solidFill>
                  <a:srgbClr val="000000"/>
                </a:solidFill>
              </a:defRPr>
            </a:lvl1pPr>
          </a:lstStyle>
          <a:p>
            <a:r>
              <a:t>1.  12 x 12 = </a:t>
            </a:r>
          </a:p>
        </p:txBody>
      </p:sp>
      <p:sp>
        <p:nvSpPr>
          <p:cNvPr id="465" name="4. Sally’s grade level was going on a field trip.  There are 100 students in fourth grade.  If 87 students went on the trip, how many students did not go?"/>
          <p:cNvSpPr txBox="1"/>
          <p:nvPr/>
        </p:nvSpPr>
        <p:spPr>
          <a:xfrm>
            <a:off x="1219200" y="3597275"/>
            <a:ext cx="10579100" cy="2082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4. Sally’s grade level was going on a field trip.  There are 100 students in fourth grade.  If 87 students went on the trip, how many students did not go? </a:t>
            </a:r>
          </a:p>
        </p:txBody>
      </p:sp>
      <p:sp>
        <p:nvSpPr>
          <p:cNvPr id="466" name="5.  Greg has a job selling museum tickets.  The tickets cost $8 each.  This past weekend, Greg sold 208 tickets.  How much money did he make?"/>
          <p:cNvSpPr txBox="1"/>
          <p:nvPr/>
        </p:nvSpPr>
        <p:spPr>
          <a:xfrm>
            <a:off x="1479550" y="6159500"/>
            <a:ext cx="10693400" cy="1701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5.  Greg has a job selling museum tickets.  The tickets cost $8 each.  This past weekend, Greg sold 208 tickets.  How much money did he make?</a:t>
            </a:r>
          </a:p>
        </p:txBody>
      </p:sp>
      <p:sp>
        <p:nvSpPr>
          <p:cNvPr id="467" name="2.  2000…"/>
          <p:cNvSpPr txBox="1"/>
          <p:nvPr/>
        </p:nvSpPr>
        <p:spPr>
          <a:xfrm>
            <a:off x="5543550" y="1733550"/>
            <a:ext cx="1917700" cy="1219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800" b="1" i="0">
                <a:solidFill>
                  <a:srgbClr val="000000"/>
                </a:solidFill>
              </a:defRPr>
            </a:pPr>
            <a:r>
              <a:t>2.  2000 </a:t>
            </a:r>
          </a:p>
          <a:p>
            <a:pPr algn="l">
              <a:defRPr sz="3800" b="1" i="0">
                <a:solidFill>
                  <a:srgbClr val="000000"/>
                </a:solidFill>
              </a:defRPr>
            </a:pPr>
            <a:r>
              <a:t> </a:t>
            </a:r>
            <a:r>
              <a:rPr u="sng"/>
              <a:t>-     342</a:t>
            </a:r>
          </a:p>
        </p:txBody>
      </p:sp>
      <p:sp>
        <p:nvSpPr>
          <p:cNvPr id="468" name="3.  654…"/>
          <p:cNvSpPr txBox="1"/>
          <p:nvPr/>
        </p:nvSpPr>
        <p:spPr>
          <a:xfrm>
            <a:off x="9182100" y="1657350"/>
            <a:ext cx="15621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3.  654</a:t>
            </a:r>
          </a:p>
          <a:p>
            <a:pPr algn="l">
              <a:defRPr sz="3700" b="1" i="0" u="sng">
                <a:solidFill>
                  <a:srgbClr val="000000"/>
                </a:solidFill>
              </a:defRPr>
            </a:pPr>
            <a:r>
              <a:t>x       8</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2" name="WEEK 3 DAy 2"/>
          <p:cNvSpPr txBox="1">
            <a:spLocks noGrp="1"/>
          </p:cNvSpPr>
          <p:nvPr>
            <p:ph type="title"/>
          </p:nvPr>
        </p:nvSpPr>
        <p:spPr>
          <a:xfrm>
            <a:off x="2489200" y="533400"/>
            <a:ext cx="8013700" cy="1066800"/>
          </a:xfrm>
          <a:prstGeom prst="rect">
            <a:avLst/>
          </a:prstGeom>
        </p:spPr>
        <p:txBody>
          <a:bodyPr/>
          <a:lstStyle>
            <a:lvl1pPr>
              <a:defRPr sz="4800" b="1">
                <a:solidFill>
                  <a:srgbClr val="000000"/>
                </a:solidFill>
              </a:defRPr>
            </a:lvl1pPr>
          </a:lstStyle>
          <a:p>
            <a:r>
              <a:t>WEEK 3 DAy 2</a:t>
            </a:r>
          </a:p>
        </p:txBody>
      </p:sp>
      <p:sp>
        <p:nvSpPr>
          <p:cNvPr id="483" name="1.  Create an array that shows 6 x 4."/>
          <p:cNvSpPr txBox="1"/>
          <p:nvPr/>
        </p:nvSpPr>
        <p:spPr>
          <a:xfrm>
            <a:off x="1066800" y="1517649"/>
            <a:ext cx="7721601" cy="596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1.  Create an array that shows 6 x 4.</a:t>
            </a:r>
          </a:p>
        </p:txBody>
      </p:sp>
      <p:sp>
        <p:nvSpPr>
          <p:cNvPr id="484" name="3.  It is 2013 and I am 21 years old.  What year was I born?"/>
          <p:cNvSpPr txBox="1"/>
          <p:nvPr/>
        </p:nvSpPr>
        <p:spPr>
          <a:xfrm>
            <a:off x="698500" y="4292599"/>
            <a:ext cx="11607800" cy="1092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3.  It is 2013 and I am 21 years old.  What year was I born? </a:t>
            </a:r>
          </a:p>
        </p:txBody>
      </p:sp>
      <p:sp>
        <p:nvSpPr>
          <p:cNvPr id="485" name="2.  Kelly set up 11 rows with 10 chairs in each row for the assembly.  How many chairs did Kelly set up in all?"/>
          <p:cNvSpPr txBox="1"/>
          <p:nvPr/>
        </p:nvSpPr>
        <p:spPr>
          <a:xfrm>
            <a:off x="787400" y="2781299"/>
            <a:ext cx="11938000" cy="1092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2.  Kelly set up 11 rows with 10 chairs in each row for the assembly.  How many chairs did Kelly set up in all? </a:t>
            </a:r>
          </a:p>
        </p:txBody>
      </p:sp>
      <p:sp>
        <p:nvSpPr>
          <p:cNvPr id="486" name="5.  6000…"/>
          <p:cNvSpPr txBox="1"/>
          <p:nvPr/>
        </p:nvSpPr>
        <p:spPr>
          <a:xfrm>
            <a:off x="8610600" y="5803900"/>
            <a:ext cx="1866900" cy="1219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800" b="1" i="0">
                <a:solidFill>
                  <a:srgbClr val="000000"/>
                </a:solidFill>
              </a:defRPr>
            </a:pPr>
            <a:r>
              <a:t>5.  6000</a:t>
            </a:r>
          </a:p>
          <a:p>
            <a:pPr algn="l">
              <a:defRPr sz="3800" b="1" i="0" u="sng">
                <a:solidFill>
                  <a:srgbClr val="000000"/>
                </a:solidFill>
              </a:defRPr>
            </a:pPr>
            <a:r>
              <a:t>-    3488</a:t>
            </a:r>
          </a:p>
        </p:txBody>
      </p:sp>
      <p:sp>
        <p:nvSpPr>
          <p:cNvPr id="487" name="5.  Fourth Graders from 3 different schools were on a field trip together.  143 kids came from Desert Willow, 127 from Acacia, and 208 from Sycamore.  How many fourth graders were there all together?"/>
          <p:cNvSpPr txBox="1"/>
          <p:nvPr/>
        </p:nvSpPr>
        <p:spPr>
          <a:xfrm>
            <a:off x="1244600" y="10814050"/>
            <a:ext cx="110236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i="0"/>
            </a:lvl1pPr>
          </a:lstStyle>
          <a:p>
            <a:r>
              <a:t>5.  Fourth Graders from 3 different schools were on a field trip together.  143 kids came from Desert Willow, 127 from Acacia, and 208 from Sycamore.  How many fourth graders were there all together? </a:t>
            </a:r>
          </a:p>
        </p:txBody>
      </p:sp>
      <p:grpSp>
        <p:nvGrpSpPr>
          <p:cNvPr id="490" name="There were 478 fourth graders all together."/>
          <p:cNvGrpSpPr/>
          <p:nvPr/>
        </p:nvGrpSpPr>
        <p:grpSpPr>
          <a:xfrm>
            <a:off x="2019300" y="13322300"/>
            <a:ext cx="9156700" cy="749300"/>
            <a:chOff x="0" y="0"/>
            <a:chExt cx="9156700" cy="749300"/>
          </a:xfrm>
        </p:grpSpPr>
        <p:sp>
          <p:nvSpPr>
            <p:cNvPr id="489" name="There were 478 fourth graders all together."/>
            <p:cNvSpPr txBox="1"/>
            <p:nvPr/>
          </p:nvSpPr>
          <p:spPr>
            <a:xfrm>
              <a:off x="50800" y="50800"/>
              <a:ext cx="9055100" cy="64770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i="0">
                  <a:solidFill>
                    <a:srgbClr val="B51A00"/>
                  </a:solidFill>
                </a:defRPr>
              </a:lvl1pPr>
            </a:lstStyle>
            <a:p>
              <a:r>
                <a:t>There were 478 fourth graders all together.</a:t>
              </a:r>
            </a:p>
          </p:txBody>
        </p:sp>
        <p:pic>
          <p:nvPicPr>
            <p:cNvPr id="488" name="There were 478 fourth graders all together." descr="There were 478 fourth graders all together."/>
            <p:cNvPicPr>
              <a:picLocks/>
            </p:cNvPicPr>
            <p:nvPr/>
          </p:nvPicPr>
          <p:blipFill>
            <a:blip r:embed="rId2">
              <a:extLst/>
            </a:blip>
            <a:stretch>
              <a:fillRect/>
            </a:stretch>
          </p:blipFill>
          <p:spPr>
            <a:xfrm>
              <a:off x="0" y="0"/>
              <a:ext cx="9156700" cy="749300"/>
            </a:xfrm>
            <a:prstGeom prst="rect">
              <a:avLst/>
            </a:prstGeom>
            <a:effectLst/>
          </p:spPr>
        </p:pic>
      </p:grpSp>
      <p:sp>
        <p:nvSpPr>
          <p:cNvPr id="491" name="4. List the factors for 11."/>
          <p:cNvSpPr txBox="1"/>
          <p:nvPr/>
        </p:nvSpPr>
        <p:spPr>
          <a:xfrm>
            <a:off x="1524000" y="5626100"/>
            <a:ext cx="5727700" cy="1701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300" b="1" i="0">
                <a:solidFill>
                  <a:srgbClr val="000000"/>
                </a:solidFill>
              </a:defRPr>
            </a:lvl1pPr>
          </a:lstStyle>
          <a:p>
            <a:r>
              <a:t>4. List the factors for 11.</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9" name="WEEK 3 DAy 3"/>
          <p:cNvSpPr txBox="1">
            <a:spLocks noGrp="1"/>
          </p:cNvSpPr>
          <p:nvPr>
            <p:ph type="title"/>
          </p:nvPr>
        </p:nvSpPr>
        <p:spPr>
          <a:xfrm>
            <a:off x="1041400" y="482600"/>
            <a:ext cx="11430000" cy="1066800"/>
          </a:xfrm>
          <a:prstGeom prst="rect">
            <a:avLst/>
          </a:prstGeom>
        </p:spPr>
        <p:txBody>
          <a:bodyPr/>
          <a:lstStyle>
            <a:lvl1pPr>
              <a:defRPr sz="4200" b="1">
                <a:solidFill>
                  <a:srgbClr val="000000"/>
                </a:solidFill>
              </a:defRPr>
            </a:lvl1pPr>
          </a:lstStyle>
          <a:p>
            <a:r>
              <a:t>WEEK 3 DAy 3</a:t>
            </a:r>
          </a:p>
        </p:txBody>
      </p:sp>
      <p:sp>
        <p:nvSpPr>
          <p:cNvPr id="510" name="5.  Fourth Graders from 3 different schools were on a field trip together.  143 kids came from Desert Willow, 127 from Acacia, and 208 from Sycamore.  How many fourth graders were there all together?"/>
          <p:cNvSpPr txBox="1"/>
          <p:nvPr/>
        </p:nvSpPr>
        <p:spPr>
          <a:xfrm>
            <a:off x="1244600" y="10814050"/>
            <a:ext cx="110236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i="0"/>
            </a:lvl1pPr>
          </a:lstStyle>
          <a:p>
            <a:r>
              <a:t>5.  Fourth Graders from 3 different schools were on a field trip together.  143 kids came from Desert Willow, 127 from Acacia, and 208 from Sycamore.  How many fourth graders were there all together? </a:t>
            </a:r>
          </a:p>
        </p:txBody>
      </p:sp>
      <p:grpSp>
        <p:nvGrpSpPr>
          <p:cNvPr id="513" name="There were 478 fourth graders all together."/>
          <p:cNvGrpSpPr/>
          <p:nvPr/>
        </p:nvGrpSpPr>
        <p:grpSpPr>
          <a:xfrm>
            <a:off x="2019300" y="13322300"/>
            <a:ext cx="9156700" cy="749300"/>
            <a:chOff x="0" y="0"/>
            <a:chExt cx="9156700" cy="749300"/>
          </a:xfrm>
        </p:grpSpPr>
        <p:sp>
          <p:nvSpPr>
            <p:cNvPr id="512" name="There were 478 fourth graders all together."/>
            <p:cNvSpPr txBox="1"/>
            <p:nvPr/>
          </p:nvSpPr>
          <p:spPr>
            <a:xfrm>
              <a:off x="50800" y="50800"/>
              <a:ext cx="9055100" cy="64770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i="0">
                  <a:solidFill>
                    <a:srgbClr val="B51A00"/>
                  </a:solidFill>
                </a:defRPr>
              </a:lvl1pPr>
            </a:lstStyle>
            <a:p>
              <a:r>
                <a:t>There were 478 fourth graders all together.</a:t>
              </a:r>
            </a:p>
          </p:txBody>
        </p:sp>
        <p:pic>
          <p:nvPicPr>
            <p:cNvPr id="511" name="There were 478 fourth graders all together." descr="There were 478 fourth graders all together."/>
            <p:cNvPicPr>
              <a:picLocks/>
            </p:cNvPicPr>
            <p:nvPr/>
          </p:nvPicPr>
          <p:blipFill>
            <a:blip r:embed="rId2">
              <a:extLst/>
            </a:blip>
            <a:stretch>
              <a:fillRect/>
            </a:stretch>
          </p:blipFill>
          <p:spPr>
            <a:xfrm>
              <a:off x="0" y="0"/>
              <a:ext cx="9156700" cy="749300"/>
            </a:xfrm>
            <a:prstGeom prst="rect">
              <a:avLst/>
            </a:prstGeom>
            <a:effectLst/>
          </p:spPr>
        </p:pic>
      </p:grpSp>
      <p:sp>
        <p:nvSpPr>
          <p:cNvPr id="514" name="1.  Karl has $2,058 in his savings account.  He buys a new iPad mini for $329.  How much money is left in his account?"/>
          <p:cNvSpPr txBox="1"/>
          <p:nvPr/>
        </p:nvSpPr>
        <p:spPr>
          <a:xfrm>
            <a:off x="1168400" y="1616075"/>
            <a:ext cx="10858500" cy="154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300" b="1" i="0">
                <a:solidFill>
                  <a:srgbClr val="000000"/>
                </a:solidFill>
              </a:defRPr>
            </a:lvl1pPr>
          </a:lstStyle>
          <a:p>
            <a:r>
              <a:t>1.  Karl has $2,058 in his savings account.  He buys a new iPad mini for $329.  How much money is left in his account? </a:t>
            </a:r>
          </a:p>
        </p:txBody>
      </p:sp>
      <p:sp>
        <p:nvSpPr>
          <p:cNvPr id="515" name="2. 12 x 6 ="/>
          <p:cNvSpPr txBox="1"/>
          <p:nvPr/>
        </p:nvSpPr>
        <p:spPr>
          <a:xfrm>
            <a:off x="1155700" y="3479800"/>
            <a:ext cx="2400300" cy="596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2. 12 x 6 = </a:t>
            </a:r>
          </a:p>
        </p:txBody>
      </p:sp>
      <p:sp>
        <p:nvSpPr>
          <p:cNvPr id="516" name="3.  Write a division equation that matches the picture below."/>
          <p:cNvSpPr txBox="1"/>
          <p:nvPr/>
        </p:nvSpPr>
        <p:spPr>
          <a:xfrm>
            <a:off x="5746750" y="3232150"/>
            <a:ext cx="6235700" cy="1092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3.  Write a division equation that matches the picture below.</a:t>
            </a:r>
          </a:p>
        </p:txBody>
      </p:sp>
      <p:grpSp>
        <p:nvGrpSpPr>
          <p:cNvPr id="523" name="Group"/>
          <p:cNvGrpSpPr/>
          <p:nvPr/>
        </p:nvGrpSpPr>
        <p:grpSpPr>
          <a:xfrm>
            <a:off x="6007100" y="4572000"/>
            <a:ext cx="5969000" cy="1270000"/>
            <a:chOff x="0" y="0"/>
            <a:chExt cx="5969000" cy="1270000"/>
          </a:xfrm>
        </p:grpSpPr>
        <p:sp>
          <p:nvSpPr>
            <p:cNvPr id="517" name="Circle"/>
            <p:cNvSpPr/>
            <p:nvPr/>
          </p:nvSpPr>
          <p:spPr>
            <a:xfrm>
              <a:off x="0" y="0"/>
              <a:ext cx="1270000" cy="1270000"/>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518" name="Circle"/>
            <p:cNvSpPr/>
            <p:nvPr/>
          </p:nvSpPr>
          <p:spPr>
            <a:xfrm>
              <a:off x="2413000" y="0"/>
              <a:ext cx="1270000" cy="1270000"/>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519" name="Circle"/>
            <p:cNvSpPr/>
            <p:nvPr/>
          </p:nvSpPr>
          <p:spPr>
            <a:xfrm>
              <a:off x="4584700" y="0"/>
              <a:ext cx="1270000" cy="1270000"/>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520" name="x x x"/>
            <p:cNvSpPr txBox="1"/>
            <p:nvPr/>
          </p:nvSpPr>
          <p:spPr>
            <a:xfrm>
              <a:off x="88900" y="304800"/>
              <a:ext cx="1295400" cy="6477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l">
                <a:defRPr sz="3800" i="0"/>
              </a:lvl1pPr>
            </a:lstStyle>
            <a:p>
              <a:r>
                <a:t>x x x</a:t>
              </a:r>
            </a:p>
          </p:txBody>
        </p:sp>
        <p:sp>
          <p:nvSpPr>
            <p:cNvPr id="521" name="x x x"/>
            <p:cNvSpPr txBox="1"/>
            <p:nvPr/>
          </p:nvSpPr>
          <p:spPr>
            <a:xfrm>
              <a:off x="2501900" y="304800"/>
              <a:ext cx="1295400" cy="6477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l">
                <a:defRPr sz="3800" i="0"/>
              </a:lvl1pPr>
            </a:lstStyle>
            <a:p>
              <a:r>
                <a:t>x x x</a:t>
              </a:r>
            </a:p>
          </p:txBody>
        </p:sp>
        <p:sp>
          <p:nvSpPr>
            <p:cNvPr id="522" name="x x x"/>
            <p:cNvSpPr txBox="1"/>
            <p:nvPr/>
          </p:nvSpPr>
          <p:spPr>
            <a:xfrm>
              <a:off x="4673600" y="304800"/>
              <a:ext cx="1295400" cy="6477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l">
                <a:defRPr sz="3800" i="0"/>
              </a:lvl1pPr>
            </a:lstStyle>
            <a:p>
              <a:r>
                <a:t>x x x</a:t>
              </a:r>
            </a:p>
          </p:txBody>
        </p:sp>
      </p:grpSp>
      <p:sp>
        <p:nvSpPr>
          <p:cNvPr id="524" name="5.  Chrissy is sharing her mini-doughnuts with 2 friends.  If Chrissy and her friends each end up with 5 mini-doughnuts, how many doughnuts did Chrissy start with? Justify your answer."/>
          <p:cNvSpPr txBox="1"/>
          <p:nvPr/>
        </p:nvSpPr>
        <p:spPr>
          <a:xfrm>
            <a:off x="1193800" y="6283325"/>
            <a:ext cx="11125200" cy="208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5.  Chrissy is sharing her mini-doughnuts with 2 friends.  If Chrissy and her friends each end up with 5 mini-doughnuts, how many doughnuts did Chrissy start with? Justify your answer.  </a:t>
            </a:r>
          </a:p>
        </p:txBody>
      </p:sp>
      <p:sp>
        <p:nvSpPr>
          <p:cNvPr id="525" name="4.  5,689 - 499 ="/>
          <p:cNvSpPr txBox="1"/>
          <p:nvPr/>
        </p:nvSpPr>
        <p:spPr>
          <a:xfrm>
            <a:off x="825500" y="5003800"/>
            <a:ext cx="4203700" cy="596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4.  5,689 - 499 =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0" name="WEEK 3 DAy 4"/>
          <p:cNvSpPr txBox="1">
            <a:spLocks noGrp="1"/>
          </p:cNvSpPr>
          <p:nvPr>
            <p:ph type="title"/>
          </p:nvPr>
        </p:nvSpPr>
        <p:spPr>
          <a:xfrm>
            <a:off x="1041400" y="482600"/>
            <a:ext cx="11430000" cy="1066800"/>
          </a:xfrm>
          <a:prstGeom prst="rect">
            <a:avLst/>
          </a:prstGeom>
        </p:spPr>
        <p:txBody>
          <a:bodyPr/>
          <a:lstStyle>
            <a:lvl1pPr>
              <a:defRPr sz="4200" b="1">
                <a:solidFill>
                  <a:srgbClr val="000000"/>
                </a:solidFill>
              </a:defRPr>
            </a:lvl1pPr>
          </a:lstStyle>
          <a:p>
            <a:r>
              <a:t>WEEK 3 DAy 4</a:t>
            </a:r>
          </a:p>
        </p:txBody>
      </p:sp>
      <p:sp>
        <p:nvSpPr>
          <p:cNvPr id="551" name="5.  Fourth Graders from 3 different schools were on a field trip together.  143 kids came from Desert Willow, 127 from Acacia, and 208 from Sycamore.  How many fourth graders were there all together?"/>
          <p:cNvSpPr txBox="1"/>
          <p:nvPr/>
        </p:nvSpPr>
        <p:spPr>
          <a:xfrm>
            <a:off x="1244600" y="10814050"/>
            <a:ext cx="110236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i="0"/>
            </a:lvl1pPr>
          </a:lstStyle>
          <a:p>
            <a:r>
              <a:t>5.  Fourth Graders from 3 different schools were on a field trip together.  143 kids came from Desert Willow, 127 from Acacia, and 208 from Sycamore.  How many fourth graders were there all together? </a:t>
            </a:r>
          </a:p>
        </p:txBody>
      </p:sp>
      <p:grpSp>
        <p:nvGrpSpPr>
          <p:cNvPr id="554" name="There were 478 fourth graders all together."/>
          <p:cNvGrpSpPr/>
          <p:nvPr/>
        </p:nvGrpSpPr>
        <p:grpSpPr>
          <a:xfrm>
            <a:off x="2019300" y="13322300"/>
            <a:ext cx="9156700" cy="749300"/>
            <a:chOff x="0" y="0"/>
            <a:chExt cx="9156700" cy="749300"/>
          </a:xfrm>
        </p:grpSpPr>
        <p:sp>
          <p:nvSpPr>
            <p:cNvPr id="553" name="There were 478 fourth graders all together."/>
            <p:cNvSpPr txBox="1"/>
            <p:nvPr/>
          </p:nvSpPr>
          <p:spPr>
            <a:xfrm>
              <a:off x="50800" y="50800"/>
              <a:ext cx="9055100" cy="64770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i="0">
                  <a:solidFill>
                    <a:srgbClr val="B51A00"/>
                  </a:solidFill>
                </a:defRPr>
              </a:lvl1pPr>
            </a:lstStyle>
            <a:p>
              <a:r>
                <a:t>There were 478 fourth graders all together.</a:t>
              </a:r>
            </a:p>
          </p:txBody>
        </p:sp>
        <p:pic>
          <p:nvPicPr>
            <p:cNvPr id="552" name="There were 478 fourth graders all together." descr="There were 478 fourth graders all together."/>
            <p:cNvPicPr>
              <a:picLocks/>
            </p:cNvPicPr>
            <p:nvPr/>
          </p:nvPicPr>
          <p:blipFill>
            <a:blip r:embed="rId2">
              <a:extLst/>
            </a:blip>
            <a:stretch>
              <a:fillRect/>
            </a:stretch>
          </p:blipFill>
          <p:spPr>
            <a:xfrm>
              <a:off x="0" y="0"/>
              <a:ext cx="9156700" cy="749300"/>
            </a:xfrm>
            <a:prstGeom prst="rect">
              <a:avLst/>
            </a:prstGeom>
            <a:effectLst/>
          </p:spPr>
        </p:pic>
      </p:grpSp>
      <p:sp>
        <p:nvSpPr>
          <p:cNvPr id="555" name="1.  Steve and his brother are TV shopping.  Steve buys a TV for $565.  His brother’s TV costs 4 times as much.  How much did his brother spend on a TV?"/>
          <p:cNvSpPr txBox="1"/>
          <p:nvPr/>
        </p:nvSpPr>
        <p:spPr>
          <a:xfrm>
            <a:off x="762000" y="1924050"/>
            <a:ext cx="11671300"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1.  Steve and his brother are TV shopping.  Steve buys a TV for $565.  His brother’s TV costs 4 times as much.  How much did his brother spend on a TV?</a:t>
            </a:r>
          </a:p>
        </p:txBody>
      </p:sp>
      <p:sp>
        <p:nvSpPr>
          <p:cNvPr id="556" name="2.  List the first 12 multiples of 2."/>
          <p:cNvSpPr txBox="1"/>
          <p:nvPr/>
        </p:nvSpPr>
        <p:spPr>
          <a:xfrm>
            <a:off x="736600" y="3917950"/>
            <a:ext cx="113030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2.  List the first 12 multiples of 2.</a:t>
            </a:r>
          </a:p>
        </p:txBody>
      </p:sp>
      <p:sp>
        <p:nvSpPr>
          <p:cNvPr id="557" name="3.  List all the factors for 56."/>
          <p:cNvSpPr txBox="1"/>
          <p:nvPr/>
        </p:nvSpPr>
        <p:spPr>
          <a:xfrm>
            <a:off x="768350" y="5432425"/>
            <a:ext cx="6184900" cy="60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500" b="1" i="0">
                <a:solidFill>
                  <a:srgbClr val="000000"/>
                </a:solidFill>
              </a:defRPr>
            </a:lvl1pPr>
          </a:lstStyle>
          <a:p>
            <a:r>
              <a:t>3.  List all the factors for 56.</a:t>
            </a:r>
          </a:p>
        </p:txBody>
      </p:sp>
      <p:grpSp>
        <p:nvGrpSpPr>
          <p:cNvPr id="562" name="Group"/>
          <p:cNvGrpSpPr/>
          <p:nvPr/>
        </p:nvGrpSpPr>
        <p:grpSpPr>
          <a:xfrm>
            <a:off x="3086100" y="7327900"/>
            <a:ext cx="2171700" cy="635000"/>
            <a:chOff x="0" y="0"/>
            <a:chExt cx="2171700" cy="635000"/>
          </a:xfrm>
        </p:grpSpPr>
        <p:sp>
          <p:nvSpPr>
            <p:cNvPr id="558" name="4.  3 89"/>
            <p:cNvSpPr txBox="1"/>
            <p:nvPr/>
          </p:nvSpPr>
          <p:spPr>
            <a:xfrm>
              <a:off x="0" y="0"/>
              <a:ext cx="2171700" cy="6350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l">
                <a:defRPr sz="3700" b="1" i="0">
                  <a:solidFill>
                    <a:srgbClr val="000000"/>
                  </a:solidFill>
                </a:defRPr>
              </a:lvl1pPr>
            </a:lstStyle>
            <a:p>
              <a:r>
                <a:t>4.  3 89</a:t>
              </a:r>
            </a:p>
          </p:txBody>
        </p:sp>
        <p:grpSp>
          <p:nvGrpSpPr>
            <p:cNvPr id="561" name="Group"/>
            <p:cNvGrpSpPr/>
            <p:nvPr/>
          </p:nvGrpSpPr>
          <p:grpSpPr>
            <a:xfrm>
              <a:off x="952448" y="63400"/>
              <a:ext cx="1009356" cy="508001"/>
              <a:chOff x="8" y="0"/>
              <a:chExt cx="1009354" cy="507999"/>
            </a:xfrm>
          </p:grpSpPr>
          <p:sp>
            <p:nvSpPr>
              <p:cNvPr id="559"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560"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grpSp>
      <p:sp>
        <p:nvSpPr>
          <p:cNvPr id="563" name="5.  57 x 46 ="/>
          <p:cNvSpPr txBox="1"/>
          <p:nvPr/>
        </p:nvSpPr>
        <p:spPr>
          <a:xfrm>
            <a:off x="7734300" y="7327900"/>
            <a:ext cx="61849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5.  57 x 46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5" name="FRIDAY FIVE"/>
          <p:cNvSpPr txBox="1">
            <a:spLocks noGrp="1"/>
          </p:cNvSpPr>
          <p:nvPr>
            <p:ph type="title"/>
          </p:nvPr>
        </p:nvSpPr>
        <p:spPr>
          <a:xfrm>
            <a:off x="1041400" y="482600"/>
            <a:ext cx="11430000" cy="901700"/>
          </a:xfrm>
          <a:prstGeom prst="rect">
            <a:avLst/>
          </a:prstGeom>
        </p:spPr>
        <p:txBody>
          <a:bodyPr>
            <a:normAutofit/>
          </a:bodyPr>
          <a:lstStyle>
            <a:lvl1pPr>
              <a:defRPr sz="4300" b="1">
                <a:solidFill>
                  <a:srgbClr val="000000"/>
                </a:solidFill>
              </a:defRPr>
            </a:lvl1pPr>
          </a:lstStyle>
          <a:p>
            <a:r>
              <a:t>FRIDAY FIVE</a:t>
            </a:r>
          </a:p>
        </p:txBody>
      </p:sp>
      <p:sp>
        <p:nvSpPr>
          <p:cNvPr id="586" name="5.  Fourth Graders from 3 different schools were on a field trip together.  143 kids came from Desert Willow, 127 from Acacia, and 208 from Sycamore.  How many fourth graders were there all together?"/>
          <p:cNvSpPr txBox="1"/>
          <p:nvPr/>
        </p:nvSpPr>
        <p:spPr>
          <a:xfrm>
            <a:off x="1244600" y="10814050"/>
            <a:ext cx="110236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i="0"/>
            </a:lvl1pPr>
          </a:lstStyle>
          <a:p>
            <a:r>
              <a:t>5.  Fourth Graders from 3 different schools were on a field trip together.  143 kids came from Desert Willow, 127 from Acacia, and 208 from Sycamore.  How many fourth graders were there all together? </a:t>
            </a:r>
          </a:p>
        </p:txBody>
      </p:sp>
      <p:grpSp>
        <p:nvGrpSpPr>
          <p:cNvPr id="589" name="There were 478 fourth graders all together."/>
          <p:cNvGrpSpPr/>
          <p:nvPr/>
        </p:nvGrpSpPr>
        <p:grpSpPr>
          <a:xfrm>
            <a:off x="2019300" y="13322300"/>
            <a:ext cx="9156700" cy="749300"/>
            <a:chOff x="0" y="0"/>
            <a:chExt cx="9156700" cy="749300"/>
          </a:xfrm>
        </p:grpSpPr>
        <p:sp>
          <p:nvSpPr>
            <p:cNvPr id="588" name="There were 478 fourth graders all together."/>
            <p:cNvSpPr txBox="1"/>
            <p:nvPr/>
          </p:nvSpPr>
          <p:spPr>
            <a:xfrm>
              <a:off x="50800" y="50800"/>
              <a:ext cx="9055100" cy="64770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i="0">
                  <a:solidFill>
                    <a:srgbClr val="B51A00"/>
                  </a:solidFill>
                </a:defRPr>
              </a:lvl1pPr>
            </a:lstStyle>
            <a:p>
              <a:r>
                <a:t>There were 478 fourth graders all together.</a:t>
              </a:r>
            </a:p>
          </p:txBody>
        </p:sp>
        <p:pic>
          <p:nvPicPr>
            <p:cNvPr id="587" name="There were 478 fourth graders all together." descr="There were 478 fourth graders all together."/>
            <p:cNvPicPr>
              <a:picLocks/>
            </p:cNvPicPr>
            <p:nvPr/>
          </p:nvPicPr>
          <p:blipFill>
            <a:blip r:embed="rId2">
              <a:extLst/>
            </a:blip>
            <a:stretch>
              <a:fillRect/>
            </a:stretch>
          </p:blipFill>
          <p:spPr>
            <a:xfrm>
              <a:off x="0" y="0"/>
              <a:ext cx="9156700" cy="749300"/>
            </a:xfrm>
            <a:prstGeom prst="rect">
              <a:avLst/>
            </a:prstGeom>
            <a:effectLst/>
          </p:spPr>
        </p:pic>
      </p:grpSp>
      <p:sp>
        <p:nvSpPr>
          <p:cNvPr id="590" name="1. Sally’s grade level was going on a field trip.  There are 100 students in fourth grade.  If 87 students went on the trip, how many students did not go?"/>
          <p:cNvSpPr txBox="1"/>
          <p:nvPr/>
        </p:nvSpPr>
        <p:spPr>
          <a:xfrm>
            <a:off x="901700" y="1333500"/>
            <a:ext cx="84201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300" b="1" i="0">
                <a:solidFill>
                  <a:srgbClr val="000000"/>
                </a:solidFill>
              </a:defRPr>
            </a:lvl1pPr>
          </a:lstStyle>
          <a:p>
            <a:r>
              <a:t>1. Sally’s grade level was going on a field trip.  There are 100 students in fourth grade.  If 87 students went on the trip, how many students did not go? </a:t>
            </a:r>
          </a:p>
        </p:txBody>
      </p:sp>
      <p:sp>
        <p:nvSpPr>
          <p:cNvPr id="591" name="2.  654…"/>
          <p:cNvSpPr txBox="1"/>
          <p:nvPr/>
        </p:nvSpPr>
        <p:spPr>
          <a:xfrm>
            <a:off x="9740900" y="1790700"/>
            <a:ext cx="15621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2.  654</a:t>
            </a:r>
          </a:p>
          <a:p>
            <a:pPr algn="l">
              <a:defRPr sz="3700" b="1" i="0" u="sng">
                <a:solidFill>
                  <a:srgbClr val="000000"/>
                </a:solidFill>
              </a:defRPr>
            </a:pPr>
            <a:r>
              <a:t>x       8</a:t>
            </a:r>
          </a:p>
        </p:txBody>
      </p:sp>
      <p:sp>
        <p:nvSpPr>
          <p:cNvPr id="592" name="3.  Kelly set up 11 rows with 10 chairs in each row for the assembly.  How many chairs did Kelly set up in all?"/>
          <p:cNvSpPr txBox="1"/>
          <p:nvPr/>
        </p:nvSpPr>
        <p:spPr>
          <a:xfrm>
            <a:off x="762000" y="3295650"/>
            <a:ext cx="7353300" cy="2832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800" i="0"/>
            </a:pPr>
            <a:endParaRPr/>
          </a:p>
          <a:p>
            <a:pPr algn="l">
              <a:defRPr sz="3300" b="1" i="0">
                <a:solidFill>
                  <a:srgbClr val="000000"/>
                </a:solidFill>
              </a:defRPr>
            </a:pPr>
            <a:r>
              <a:t>3.  Kelly set up 11 rows with 10 chairs in each row for the assembly.  How many chairs did Kelly set up in all? </a:t>
            </a:r>
          </a:p>
        </p:txBody>
      </p:sp>
      <p:sp>
        <p:nvSpPr>
          <p:cNvPr id="593" name="5.  Chrissy is sharing her mini-doughnuts with 2 friends.  If Chrissy and her friends each end up with 5 mini-doughnuts, how many doughnuts did Chrissy start with? Justify your answer."/>
          <p:cNvSpPr txBox="1"/>
          <p:nvPr/>
        </p:nvSpPr>
        <p:spPr>
          <a:xfrm>
            <a:off x="1193800" y="6311900"/>
            <a:ext cx="11125200" cy="208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100" b="1" i="0">
                <a:solidFill>
                  <a:srgbClr val="000000"/>
                </a:solidFill>
              </a:defRPr>
            </a:lvl1pPr>
          </a:lstStyle>
          <a:p>
            <a:r>
              <a:t>5.  Chrissy is sharing her mini-doughnuts with 2 friends.  If Chrissy and her friends each end up with 5 mini-doughnuts, how many doughnuts did Chrissy start with? Justify your answer.  </a:t>
            </a:r>
          </a:p>
        </p:txBody>
      </p:sp>
      <p:sp>
        <p:nvSpPr>
          <p:cNvPr id="594" name="4.  57 x 46 ="/>
          <p:cNvSpPr txBox="1"/>
          <p:nvPr/>
        </p:nvSpPr>
        <p:spPr>
          <a:xfrm>
            <a:off x="9194800" y="4648199"/>
            <a:ext cx="2887597"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4.  57 x 46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2" name="Daily Math Review"/>
          <p:cNvSpPr txBox="1">
            <a:spLocks noGrp="1"/>
          </p:cNvSpPr>
          <p:nvPr>
            <p:ph type="ctrTitle"/>
          </p:nvPr>
        </p:nvSpPr>
        <p:spPr>
          <a:prstGeom prst="rect">
            <a:avLst/>
          </a:prstGeom>
        </p:spPr>
        <p:txBody>
          <a:bodyPr/>
          <a:lstStyle>
            <a:lvl1pPr>
              <a:defRPr b="1">
                <a:solidFill>
                  <a:srgbClr val="000000"/>
                </a:solidFill>
              </a:defRPr>
            </a:lvl1pPr>
          </a:lstStyle>
          <a:p>
            <a:r>
              <a:t>Daily Math Review</a:t>
            </a:r>
          </a:p>
        </p:txBody>
      </p:sp>
      <p:sp>
        <p:nvSpPr>
          <p:cNvPr id="613" name="4th grade…"/>
          <p:cNvSpPr txBox="1">
            <a:spLocks noGrp="1"/>
          </p:cNvSpPr>
          <p:nvPr>
            <p:ph type="subTitle" sz="half" idx="1"/>
          </p:nvPr>
        </p:nvSpPr>
        <p:spPr>
          <a:xfrm>
            <a:off x="1143000" y="4965700"/>
            <a:ext cx="10718800" cy="2654300"/>
          </a:xfrm>
          <a:prstGeom prst="rect">
            <a:avLst/>
          </a:prstGeom>
        </p:spPr>
        <p:txBody>
          <a:bodyPr/>
          <a:lstStyle/>
          <a:p>
            <a:pPr>
              <a:defRPr b="1">
                <a:solidFill>
                  <a:srgbClr val="000000"/>
                </a:solidFill>
              </a:defRPr>
            </a:pPr>
            <a:r>
              <a:t>4th grade</a:t>
            </a:r>
          </a:p>
          <a:p>
            <a:pPr>
              <a:defRPr b="1">
                <a:solidFill>
                  <a:srgbClr val="000000"/>
                </a:solidFill>
              </a:defRPr>
            </a:pPr>
            <a:r>
              <a:t>Quarter 4</a:t>
            </a:r>
          </a:p>
          <a:p>
            <a:pPr>
              <a:defRPr b="1">
                <a:solidFill>
                  <a:srgbClr val="000000"/>
                </a:solidFill>
              </a:defRPr>
            </a:pPr>
            <a:r>
              <a:t>Week 4</a:t>
            </a:r>
          </a:p>
          <a:p>
            <a:pPr>
              <a:defRPr b="1">
                <a:solidFill>
                  <a:srgbClr val="000000"/>
                </a:solidFill>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7" name="Week 1 Day 1"/>
          <p:cNvSpPr txBox="1">
            <a:spLocks noGrp="1"/>
          </p:cNvSpPr>
          <p:nvPr>
            <p:ph type="title"/>
          </p:nvPr>
        </p:nvSpPr>
        <p:spPr>
          <a:xfrm>
            <a:off x="4559300" y="647700"/>
            <a:ext cx="3873500" cy="876300"/>
          </a:xfrm>
          <a:prstGeom prst="rect">
            <a:avLst/>
          </a:prstGeom>
        </p:spPr>
        <p:txBody>
          <a:bodyPr/>
          <a:lstStyle>
            <a:lvl1pPr>
              <a:defRPr sz="4300" b="1">
                <a:solidFill>
                  <a:srgbClr val="000000"/>
                </a:solidFill>
              </a:defRPr>
            </a:lvl1pPr>
          </a:lstStyle>
          <a:p>
            <a:r>
              <a:t>Week 1 Day 1</a:t>
            </a:r>
          </a:p>
        </p:txBody>
      </p:sp>
      <p:sp>
        <p:nvSpPr>
          <p:cNvPr id="188" name="1.  Explain how the 7 in the number 467 is different than the 7 in 4,670."/>
          <p:cNvSpPr txBox="1"/>
          <p:nvPr/>
        </p:nvSpPr>
        <p:spPr>
          <a:xfrm>
            <a:off x="939800" y="1714500"/>
            <a:ext cx="113665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1.  Explain how the 7 in the number 467 is different than the 7 in 4,670. </a:t>
            </a:r>
          </a:p>
        </p:txBody>
      </p:sp>
      <p:grpSp>
        <p:nvGrpSpPr>
          <p:cNvPr id="191" name="Group"/>
          <p:cNvGrpSpPr/>
          <p:nvPr/>
        </p:nvGrpSpPr>
        <p:grpSpPr>
          <a:xfrm>
            <a:off x="1841448" y="5219600"/>
            <a:ext cx="1009356" cy="508001"/>
            <a:chOff x="8" y="0"/>
            <a:chExt cx="1009354" cy="507999"/>
          </a:xfrm>
        </p:grpSpPr>
        <p:sp>
          <p:nvSpPr>
            <p:cNvPr id="189"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90"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192" name="2.  List the factors for the number 81."/>
          <p:cNvSpPr txBox="1"/>
          <p:nvPr/>
        </p:nvSpPr>
        <p:spPr>
          <a:xfrm>
            <a:off x="939800" y="3568700"/>
            <a:ext cx="113665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2.  List the factors for the number 81.</a:t>
            </a:r>
          </a:p>
        </p:txBody>
      </p:sp>
      <p:sp>
        <p:nvSpPr>
          <p:cNvPr id="193" name="3.  4 344"/>
          <p:cNvSpPr txBox="1"/>
          <p:nvPr/>
        </p:nvSpPr>
        <p:spPr>
          <a:xfrm>
            <a:off x="863600" y="5156200"/>
            <a:ext cx="21971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3.  4 344</a:t>
            </a:r>
          </a:p>
        </p:txBody>
      </p:sp>
      <p:sp>
        <p:nvSpPr>
          <p:cNvPr id="194" name="4.  57 x 46 ="/>
          <p:cNvSpPr txBox="1"/>
          <p:nvPr/>
        </p:nvSpPr>
        <p:spPr>
          <a:xfrm>
            <a:off x="4775200" y="5156100"/>
            <a:ext cx="6184900"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4.  57 x 46 =</a:t>
            </a:r>
          </a:p>
        </p:txBody>
      </p:sp>
      <p:sp>
        <p:nvSpPr>
          <p:cNvPr id="195" name="5.  Helena made cupcakes for her classmates.  Her pan only made 6 cupcakes at a time.  She needs 54 cupcakes.  How many batches does she need to bake?"/>
          <p:cNvSpPr txBox="1"/>
          <p:nvPr/>
        </p:nvSpPr>
        <p:spPr>
          <a:xfrm>
            <a:off x="1282700" y="6654800"/>
            <a:ext cx="10121900" cy="223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5.  Helena made cupcakes for her classmates.  Her pan only made 6 cupcakes at a time.  She needs 54 cupcakes.  How many batches does she need to bake?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5" name="WEEK 4 DAy 1"/>
          <p:cNvSpPr txBox="1">
            <a:spLocks noGrp="1"/>
          </p:cNvSpPr>
          <p:nvPr>
            <p:ph type="title"/>
          </p:nvPr>
        </p:nvSpPr>
        <p:spPr>
          <a:xfrm>
            <a:off x="2692400" y="482600"/>
            <a:ext cx="7620000" cy="1066800"/>
          </a:xfrm>
          <a:prstGeom prst="rect">
            <a:avLst/>
          </a:prstGeom>
        </p:spPr>
        <p:txBody>
          <a:bodyPr/>
          <a:lstStyle>
            <a:lvl1pPr>
              <a:defRPr sz="4000" b="1">
                <a:solidFill>
                  <a:srgbClr val="000000"/>
                </a:solidFill>
              </a:defRPr>
            </a:lvl1pPr>
          </a:lstStyle>
          <a:p>
            <a:r>
              <a:t>WEEK 4 DAy 1</a:t>
            </a:r>
          </a:p>
        </p:txBody>
      </p:sp>
      <p:sp>
        <p:nvSpPr>
          <p:cNvPr id="616" name="5.  A pizza was divided into 10 pieces.  Cheryl ate 3/10 of the pizza.  What decimal represents 3/10?"/>
          <p:cNvSpPr txBox="1"/>
          <p:nvPr/>
        </p:nvSpPr>
        <p:spPr>
          <a:xfrm>
            <a:off x="685800" y="7531100"/>
            <a:ext cx="11645900"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500" b="1" i="0">
                <a:solidFill>
                  <a:srgbClr val="000000"/>
                </a:solidFill>
              </a:defRPr>
            </a:lvl1pPr>
          </a:lstStyle>
          <a:p>
            <a:r>
              <a:t>5.  A pizza was divided into 10 pieces.  Cheryl ate 3/10 of the pizza.  What decimal represents 3/10?</a:t>
            </a:r>
          </a:p>
        </p:txBody>
      </p:sp>
      <p:sp>
        <p:nvSpPr>
          <p:cNvPr id="617" name="2.  Are 8/10 and 80/100 the same decimal?  Justify your answer."/>
          <p:cNvSpPr txBox="1"/>
          <p:nvPr/>
        </p:nvSpPr>
        <p:spPr>
          <a:xfrm>
            <a:off x="660400" y="2273300"/>
            <a:ext cx="11404600"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2.  Are 8/10 and 80/100 the same decimal?  Justify your answer.</a:t>
            </a:r>
          </a:p>
        </p:txBody>
      </p:sp>
      <p:sp>
        <p:nvSpPr>
          <p:cNvPr id="618" name="4.  Where would you place 0.59 on the number line?  Why?"/>
          <p:cNvSpPr txBox="1"/>
          <p:nvPr/>
        </p:nvSpPr>
        <p:spPr>
          <a:xfrm>
            <a:off x="698500" y="5537199"/>
            <a:ext cx="116078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4.  Where would you place 0.59 on the number line?  Why?</a:t>
            </a:r>
          </a:p>
        </p:txBody>
      </p:sp>
      <p:grpSp>
        <p:nvGrpSpPr>
          <p:cNvPr id="627" name="Group"/>
          <p:cNvGrpSpPr/>
          <p:nvPr/>
        </p:nvGrpSpPr>
        <p:grpSpPr>
          <a:xfrm>
            <a:off x="2794000" y="6985000"/>
            <a:ext cx="6769100" cy="254000"/>
            <a:chOff x="0" y="0"/>
            <a:chExt cx="6769100" cy="254000"/>
          </a:xfrm>
        </p:grpSpPr>
        <p:sp>
          <p:nvSpPr>
            <p:cNvPr id="619" name="Line"/>
            <p:cNvSpPr/>
            <p:nvPr/>
          </p:nvSpPr>
          <p:spPr>
            <a:xfrm>
              <a:off x="95845" y="115986"/>
              <a:ext cx="6599437" cy="17"/>
            </a:xfrm>
            <a:prstGeom prst="line">
              <a:avLst/>
            </a:prstGeom>
            <a:noFill/>
            <a:ln w="38100" cap="flat">
              <a:solidFill>
                <a:srgbClr val="000000"/>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620" name="Oval"/>
            <p:cNvSpPr/>
            <p:nvPr/>
          </p:nvSpPr>
          <p:spPr>
            <a:xfrm>
              <a:off x="0" y="0"/>
              <a:ext cx="215900"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621" name="Oval"/>
            <p:cNvSpPr/>
            <p:nvPr/>
          </p:nvSpPr>
          <p:spPr>
            <a:xfrm>
              <a:off x="1092200" y="0"/>
              <a:ext cx="215900"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622" name="Oval"/>
            <p:cNvSpPr/>
            <p:nvPr/>
          </p:nvSpPr>
          <p:spPr>
            <a:xfrm>
              <a:off x="2184400" y="0"/>
              <a:ext cx="215900"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623" name="Oval"/>
            <p:cNvSpPr/>
            <p:nvPr/>
          </p:nvSpPr>
          <p:spPr>
            <a:xfrm>
              <a:off x="3276600" y="0"/>
              <a:ext cx="215900"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624" name="Oval"/>
            <p:cNvSpPr/>
            <p:nvPr/>
          </p:nvSpPr>
          <p:spPr>
            <a:xfrm>
              <a:off x="4368800" y="0"/>
              <a:ext cx="215900"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625" name="Oval"/>
            <p:cNvSpPr/>
            <p:nvPr/>
          </p:nvSpPr>
          <p:spPr>
            <a:xfrm>
              <a:off x="5461000" y="0"/>
              <a:ext cx="215900"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626" name="Oval"/>
            <p:cNvSpPr/>
            <p:nvPr/>
          </p:nvSpPr>
          <p:spPr>
            <a:xfrm>
              <a:off x="6553200" y="0"/>
              <a:ext cx="215900"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grpSp>
      <p:sp>
        <p:nvSpPr>
          <p:cNvPr id="628" name="0.1"/>
          <p:cNvSpPr txBox="1"/>
          <p:nvPr/>
        </p:nvSpPr>
        <p:spPr>
          <a:xfrm>
            <a:off x="2755900" y="61404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0.1</a:t>
            </a:r>
          </a:p>
        </p:txBody>
      </p:sp>
      <p:sp>
        <p:nvSpPr>
          <p:cNvPr id="629" name="0.2"/>
          <p:cNvSpPr txBox="1"/>
          <p:nvPr/>
        </p:nvSpPr>
        <p:spPr>
          <a:xfrm>
            <a:off x="3784600" y="6140450"/>
            <a:ext cx="596901"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0.2</a:t>
            </a:r>
          </a:p>
        </p:txBody>
      </p:sp>
      <p:sp>
        <p:nvSpPr>
          <p:cNvPr id="630" name="0.3"/>
          <p:cNvSpPr txBox="1"/>
          <p:nvPr/>
        </p:nvSpPr>
        <p:spPr>
          <a:xfrm>
            <a:off x="4902199" y="6140450"/>
            <a:ext cx="596901"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0.3</a:t>
            </a:r>
          </a:p>
        </p:txBody>
      </p:sp>
      <p:sp>
        <p:nvSpPr>
          <p:cNvPr id="631" name="0.4"/>
          <p:cNvSpPr txBox="1"/>
          <p:nvPr/>
        </p:nvSpPr>
        <p:spPr>
          <a:xfrm>
            <a:off x="6064249" y="6140450"/>
            <a:ext cx="596901"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0.4</a:t>
            </a:r>
          </a:p>
        </p:txBody>
      </p:sp>
      <p:sp>
        <p:nvSpPr>
          <p:cNvPr id="632" name="0.5"/>
          <p:cNvSpPr txBox="1"/>
          <p:nvPr/>
        </p:nvSpPr>
        <p:spPr>
          <a:xfrm>
            <a:off x="7115175" y="6140450"/>
            <a:ext cx="596901"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0.5</a:t>
            </a:r>
          </a:p>
        </p:txBody>
      </p:sp>
      <p:sp>
        <p:nvSpPr>
          <p:cNvPr id="633" name="0.6"/>
          <p:cNvSpPr txBox="1"/>
          <p:nvPr/>
        </p:nvSpPr>
        <p:spPr>
          <a:xfrm>
            <a:off x="8199437" y="6140450"/>
            <a:ext cx="596901"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0.6</a:t>
            </a:r>
          </a:p>
        </p:txBody>
      </p:sp>
      <p:sp>
        <p:nvSpPr>
          <p:cNvPr id="634" name="0.7"/>
          <p:cNvSpPr txBox="1"/>
          <p:nvPr/>
        </p:nvSpPr>
        <p:spPr>
          <a:xfrm>
            <a:off x="9283700" y="6140450"/>
            <a:ext cx="596901"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0.7</a:t>
            </a:r>
          </a:p>
        </p:txBody>
      </p:sp>
      <p:sp>
        <p:nvSpPr>
          <p:cNvPr id="635" name="3.  Max bought 3 cases of soda for $8 each and 2 pizzas for $10 each.  How much money did Max spend?"/>
          <p:cNvSpPr txBox="1"/>
          <p:nvPr/>
        </p:nvSpPr>
        <p:spPr>
          <a:xfrm>
            <a:off x="647700" y="3670300"/>
            <a:ext cx="10236200" cy="1739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500" b="1" i="0">
                <a:solidFill>
                  <a:srgbClr val="000000"/>
                </a:solidFill>
              </a:defRPr>
            </a:lvl1pPr>
          </a:lstStyle>
          <a:p>
            <a:r>
              <a:t>3.  Max bought 3 cases of soda for $8 each and 2 pizzas for $10 each.  How much money did Max spend? </a:t>
            </a:r>
          </a:p>
        </p:txBody>
      </p:sp>
      <p:sp>
        <p:nvSpPr>
          <p:cNvPr id="636" name="1.  6 9691"/>
          <p:cNvSpPr txBox="1"/>
          <p:nvPr/>
        </p:nvSpPr>
        <p:spPr>
          <a:xfrm>
            <a:off x="1181100" y="1416049"/>
            <a:ext cx="2527300"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b="1" i="0">
                <a:solidFill>
                  <a:srgbClr val="000000"/>
                </a:solidFill>
              </a:defRPr>
            </a:lvl1pPr>
          </a:lstStyle>
          <a:p>
            <a:r>
              <a:t>1.  6 9691</a:t>
            </a:r>
          </a:p>
        </p:txBody>
      </p:sp>
      <p:grpSp>
        <p:nvGrpSpPr>
          <p:cNvPr id="639" name="Group"/>
          <p:cNvGrpSpPr/>
          <p:nvPr/>
        </p:nvGrpSpPr>
        <p:grpSpPr>
          <a:xfrm>
            <a:off x="2209748" y="1473100"/>
            <a:ext cx="1009356" cy="508001"/>
            <a:chOff x="8" y="0"/>
            <a:chExt cx="1009354" cy="507999"/>
          </a:xfrm>
        </p:grpSpPr>
        <p:sp>
          <p:nvSpPr>
            <p:cNvPr id="637"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638"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3" name="WEEK 4 DAy 2"/>
          <p:cNvSpPr txBox="1">
            <a:spLocks noGrp="1"/>
          </p:cNvSpPr>
          <p:nvPr>
            <p:ph type="title"/>
          </p:nvPr>
        </p:nvSpPr>
        <p:spPr>
          <a:xfrm>
            <a:off x="2489200" y="533400"/>
            <a:ext cx="8013700" cy="1066800"/>
          </a:xfrm>
          <a:prstGeom prst="rect">
            <a:avLst/>
          </a:prstGeom>
        </p:spPr>
        <p:txBody>
          <a:bodyPr/>
          <a:lstStyle>
            <a:lvl1pPr>
              <a:defRPr sz="4000" b="1">
                <a:solidFill>
                  <a:srgbClr val="000000"/>
                </a:solidFill>
              </a:defRPr>
            </a:lvl1pPr>
          </a:lstStyle>
          <a:p>
            <a:r>
              <a:t>WEEK 4 DAy 2</a:t>
            </a:r>
          </a:p>
        </p:txBody>
      </p:sp>
      <p:sp>
        <p:nvSpPr>
          <p:cNvPr id="674" name="5.  Fourth Graders from 3 different schools were on a field trip together.  143 kids came from Desert Willow, 127 from Acacia, and 208 from Sycamore.  How many fourth graders were there all together?"/>
          <p:cNvSpPr txBox="1"/>
          <p:nvPr/>
        </p:nvSpPr>
        <p:spPr>
          <a:xfrm>
            <a:off x="1244600" y="10814050"/>
            <a:ext cx="110236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i="0"/>
            </a:lvl1pPr>
          </a:lstStyle>
          <a:p>
            <a:r>
              <a:rPr dirty="0"/>
              <a:t>5.  Fourth Graders from 3 different schools were on a field trip together.  143 kids came from Desert Willow, 127 from Acacia, and 208 from Sycamore.  How many fourth graders were there all together? </a:t>
            </a:r>
          </a:p>
        </p:txBody>
      </p:sp>
      <p:grpSp>
        <p:nvGrpSpPr>
          <p:cNvPr id="677" name="There were 478 fourth graders all together."/>
          <p:cNvGrpSpPr/>
          <p:nvPr/>
        </p:nvGrpSpPr>
        <p:grpSpPr>
          <a:xfrm>
            <a:off x="2019300" y="13322300"/>
            <a:ext cx="9156700" cy="749300"/>
            <a:chOff x="0" y="0"/>
            <a:chExt cx="9156700" cy="749300"/>
          </a:xfrm>
        </p:grpSpPr>
        <p:sp>
          <p:nvSpPr>
            <p:cNvPr id="676" name="There were 478 fourth graders all together."/>
            <p:cNvSpPr txBox="1"/>
            <p:nvPr/>
          </p:nvSpPr>
          <p:spPr>
            <a:xfrm>
              <a:off x="50800" y="50800"/>
              <a:ext cx="9055100" cy="64770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i="0">
                  <a:solidFill>
                    <a:srgbClr val="B51A00"/>
                  </a:solidFill>
                </a:defRPr>
              </a:lvl1pPr>
            </a:lstStyle>
            <a:p>
              <a:r>
                <a:t>There were 478 fourth graders all together.</a:t>
              </a:r>
            </a:p>
          </p:txBody>
        </p:sp>
        <p:pic>
          <p:nvPicPr>
            <p:cNvPr id="675" name="There were 478 fourth graders all together." descr="There were 478 fourth graders all together."/>
            <p:cNvPicPr>
              <a:picLocks/>
            </p:cNvPicPr>
            <p:nvPr/>
          </p:nvPicPr>
          <p:blipFill>
            <a:blip r:embed="rId2">
              <a:extLst/>
            </a:blip>
            <a:stretch>
              <a:fillRect/>
            </a:stretch>
          </p:blipFill>
          <p:spPr>
            <a:xfrm>
              <a:off x="0" y="0"/>
              <a:ext cx="9156700" cy="749300"/>
            </a:xfrm>
            <a:prstGeom prst="rect">
              <a:avLst/>
            </a:prstGeom>
            <a:effectLst/>
          </p:spPr>
        </p:pic>
      </p:grpSp>
      <p:sp>
        <p:nvSpPr>
          <p:cNvPr id="678" name="2.  Which is greater, the picture below or the decimal 0.72?"/>
          <p:cNvSpPr txBox="1"/>
          <p:nvPr/>
        </p:nvSpPr>
        <p:spPr>
          <a:xfrm>
            <a:off x="521658" y="2770981"/>
            <a:ext cx="12456783" cy="584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300" b="1" i="0">
                <a:solidFill>
                  <a:srgbClr val="000000"/>
                </a:solidFill>
              </a:defRPr>
            </a:lvl1pPr>
          </a:lstStyle>
          <a:p>
            <a:r>
              <a:t>2.  Which is greater, the picture below or the decimal 0.72?</a:t>
            </a:r>
          </a:p>
        </p:txBody>
      </p:sp>
      <p:graphicFrame>
        <p:nvGraphicFramePr>
          <p:cNvPr id="679" name="Table"/>
          <p:cNvGraphicFramePr/>
          <p:nvPr/>
        </p:nvGraphicFramePr>
        <p:xfrm>
          <a:off x="4203700" y="3501495"/>
          <a:ext cx="5092690" cy="762000"/>
        </p:xfrm>
        <a:graphic>
          <a:graphicData uri="http://schemas.openxmlformats.org/drawingml/2006/table">
            <a:tbl>
              <a:tblPr>
                <a:tableStyleId>{8F44A2F1-9E1F-4B54-A3A2-5F16C0AD49E2}</a:tableStyleId>
              </a:tblPr>
              <a:tblGrid>
                <a:gridCol w="509269">
                  <a:extLst>
                    <a:ext uri="{9D8B030D-6E8A-4147-A177-3AD203B41FA5}">
                      <a16:colId xmlns:a16="http://schemas.microsoft.com/office/drawing/2014/main" xmlns="" val="20000"/>
                    </a:ext>
                  </a:extLst>
                </a:gridCol>
                <a:gridCol w="509269">
                  <a:extLst>
                    <a:ext uri="{9D8B030D-6E8A-4147-A177-3AD203B41FA5}">
                      <a16:colId xmlns:a16="http://schemas.microsoft.com/office/drawing/2014/main" xmlns="" val="20001"/>
                    </a:ext>
                  </a:extLst>
                </a:gridCol>
                <a:gridCol w="509269">
                  <a:extLst>
                    <a:ext uri="{9D8B030D-6E8A-4147-A177-3AD203B41FA5}">
                      <a16:colId xmlns:a16="http://schemas.microsoft.com/office/drawing/2014/main" xmlns="" val="20002"/>
                    </a:ext>
                  </a:extLst>
                </a:gridCol>
                <a:gridCol w="509269">
                  <a:extLst>
                    <a:ext uri="{9D8B030D-6E8A-4147-A177-3AD203B41FA5}">
                      <a16:colId xmlns:a16="http://schemas.microsoft.com/office/drawing/2014/main" xmlns="" val="20003"/>
                    </a:ext>
                  </a:extLst>
                </a:gridCol>
                <a:gridCol w="509269">
                  <a:extLst>
                    <a:ext uri="{9D8B030D-6E8A-4147-A177-3AD203B41FA5}">
                      <a16:colId xmlns:a16="http://schemas.microsoft.com/office/drawing/2014/main" xmlns="" val="20004"/>
                    </a:ext>
                  </a:extLst>
                </a:gridCol>
                <a:gridCol w="509269">
                  <a:extLst>
                    <a:ext uri="{9D8B030D-6E8A-4147-A177-3AD203B41FA5}">
                      <a16:colId xmlns:a16="http://schemas.microsoft.com/office/drawing/2014/main" xmlns="" val="20005"/>
                    </a:ext>
                  </a:extLst>
                </a:gridCol>
                <a:gridCol w="509269">
                  <a:extLst>
                    <a:ext uri="{9D8B030D-6E8A-4147-A177-3AD203B41FA5}">
                      <a16:colId xmlns:a16="http://schemas.microsoft.com/office/drawing/2014/main" xmlns="" val="20006"/>
                    </a:ext>
                  </a:extLst>
                </a:gridCol>
                <a:gridCol w="509269">
                  <a:extLst>
                    <a:ext uri="{9D8B030D-6E8A-4147-A177-3AD203B41FA5}">
                      <a16:colId xmlns:a16="http://schemas.microsoft.com/office/drawing/2014/main" xmlns="" val="20007"/>
                    </a:ext>
                  </a:extLst>
                </a:gridCol>
                <a:gridCol w="509269">
                  <a:extLst>
                    <a:ext uri="{9D8B030D-6E8A-4147-A177-3AD203B41FA5}">
                      <a16:colId xmlns:a16="http://schemas.microsoft.com/office/drawing/2014/main" xmlns="" val="20008"/>
                    </a:ext>
                  </a:extLst>
                </a:gridCol>
                <a:gridCol w="509269">
                  <a:extLst>
                    <a:ext uri="{9D8B030D-6E8A-4147-A177-3AD203B41FA5}">
                      <a16:colId xmlns:a16="http://schemas.microsoft.com/office/drawing/2014/main" xmlns="" val="20009"/>
                    </a:ext>
                  </a:extLst>
                </a:gridCol>
              </a:tblGrid>
              <a:tr h="762000">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extLst>
                  <a:ext uri="{0D108BD9-81ED-4DB2-BD59-A6C34878D82A}">
                    <a16:rowId xmlns:a16="http://schemas.microsoft.com/office/drawing/2014/main" xmlns="" val="10000"/>
                  </a:ext>
                </a:extLst>
              </a:tr>
            </a:tbl>
          </a:graphicData>
        </a:graphic>
      </p:graphicFrame>
      <p:sp>
        <p:nvSpPr>
          <p:cNvPr id="680" name="1.  Jessie planted 46/100 of her crops.  What is the decimal representation of the crops planted?"/>
          <p:cNvSpPr txBox="1"/>
          <p:nvPr/>
        </p:nvSpPr>
        <p:spPr>
          <a:xfrm>
            <a:off x="599016" y="1430866"/>
            <a:ext cx="10845801" cy="1193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1.  Jessie planted 46/100 of her crops.  What is the decimal representation of the crops planted?</a:t>
            </a:r>
          </a:p>
        </p:txBody>
      </p:sp>
      <p:sp>
        <p:nvSpPr>
          <p:cNvPr id="681" name="3.  Heather and Heidi each ate part of an extra large pizza.  Heather ate 6/10 and Heidi at 0.3.  Who ate more pizza?"/>
          <p:cNvSpPr txBox="1"/>
          <p:nvPr/>
        </p:nvSpPr>
        <p:spPr>
          <a:xfrm>
            <a:off x="546099" y="4525962"/>
            <a:ext cx="11645902" cy="104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3.  Heather and Heidi each ate part of an extra large pizza.  Heather ate 6/10 and Heidi at 0.3.  Who ate more pizza?   </a:t>
            </a:r>
          </a:p>
        </p:txBody>
      </p:sp>
      <p:sp>
        <p:nvSpPr>
          <p:cNvPr id="683" name="4.  Write a fraction and a decimal that represents the model."/>
          <p:cNvSpPr txBox="1"/>
          <p:nvPr/>
        </p:nvSpPr>
        <p:spPr>
          <a:xfrm>
            <a:off x="427004" y="5921374"/>
            <a:ext cx="12163492" cy="571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4.  Write a fraction and a decimal that represents the model. </a:t>
            </a:r>
          </a:p>
        </p:txBody>
      </p:sp>
      <p:sp>
        <p:nvSpPr>
          <p:cNvPr id="684" name="5.  Is the decimal 0.67 greater or less than the picture from problem #4?"/>
          <p:cNvSpPr txBox="1"/>
          <p:nvPr/>
        </p:nvSpPr>
        <p:spPr>
          <a:xfrm>
            <a:off x="1524000" y="6927850"/>
            <a:ext cx="5575300" cy="1739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5.  Is the decimal 0.67 greater or less than the picture from problem #4?</a:t>
            </a:r>
          </a:p>
        </p:txBody>
      </p:sp>
      <p:pic>
        <p:nvPicPr>
          <p:cNvPr id="2" name="Picture 1">
            <a:extLst>
              <a:ext uri="{FF2B5EF4-FFF2-40B4-BE49-F238E27FC236}">
                <a16:creationId xmlns:a16="http://schemas.microsoft.com/office/drawing/2014/main" xmlns="" id="{7BCA26B0-2CCD-2845-BA33-C097AB28B6EC}"/>
              </a:ext>
            </a:extLst>
          </p:cNvPr>
          <p:cNvPicPr>
            <a:picLocks noChangeAspect="1"/>
          </p:cNvPicPr>
          <p:nvPr/>
        </p:nvPicPr>
        <p:blipFill>
          <a:blip r:embed="rId3"/>
          <a:stretch>
            <a:fillRect/>
          </a:stretch>
        </p:blipFill>
        <p:spPr>
          <a:xfrm>
            <a:off x="7099300" y="6440985"/>
            <a:ext cx="3771900" cy="2844800"/>
          </a:xfrm>
          <a:prstGeom prst="rect">
            <a:avLst/>
          </a:prstGeom>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4" name="WEEK 4 DAy 3"/>
          <p:cNvSpPr txBox="1">
            <a:spLocks noGrp="1"/>
          </p:cNvSpPr>
          <p:nvPr>
            <p:ph type="title"/>
          </p:nvPr>
        </p:nvSpPr>
        <p:spPr>
          <a:xfrm>
            <a:off x="1041400" y="482600"/>
            <a:ext cx="11430000" cy="1066800"/>
          </a:xfrm>
          <a:prstGeom prst="rect">
            <a:avLst/>
          </a:prstGeom>
        </p:spPr>
        <p:txBody>
          <a:bodyPr/>
          <a:lstStyle>
            <a:lvl1pPr>
              <a:defRPr sz="4000" b="1">
                <a:solidFill>
                  <a:srgbClr val="000000"/>
                </a:solidFill>
              </a:defRPr>
            </a:lvl1pPr>
          </a:lstStyle>
          <a:p>
            <a:r>
              <a:t>WEEK 4 DAy 3</a:t>
            </a:r>
          </a:p>
        </p:txBody>
      </p:sp>
      <p:sp>
        <p:nvSpPr>
          <p:cNvPr id="705" name="5.  Fourth Graders from 3 different schools were on a field trip together.  143 kids came from Desert Willow, 127 from Acacia, and 208 from Sycamore.  How many fourth graders were there all together?"/>
          <p:cNvSpPr txBox="1"/>
          <p:nvPr/>
        </p:nvSpPr>
        <p:spPr>
          <a:xfrm>
            <a:off x="1244600" y="10814050"/>
            <a:ext cx="110236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i="0"/>
            </a:lvl1pPr>
          </a:lstStyle>
          <a:p>
            <a:r>
              <a:t>5.  Fourth Graders from 3 different schools were on a field trip together.  143 kids came from Desert Willow, 127 from Acacia, and 208 from Sycamore.  How many fourth graders were there all together? </a:t>
            </a:r>
          </a:p>
        </p:txBody>
      </p:sp>
      <p:grpSp>
        <p:nvGrpSpPr>
          <p:cNvPr id="708" name="There were 478 fourth graders all together."/>
          <p:cNvGrpSpPr/>
          <p:nvPr/>
        </p:nvGrpSpPr>
        <p:grpSpPr>
          <a:xfrm>
            <a:off x="2019300" y="13322300"/>
            <a:ext cx="9156700" cy="749300"/>
            <a:chOff x="0" y="0"/>
            <a:chExt cx="9156700" cy="749300"/>
          </a:xfrm>
        </p:grpSpPr>
        <p:sp>
          <p:nvSpPr>
            <p:cNvPr id="707" name="There were 478 fourth graders all together."/>
            <p:cNvSpPr txBox="1"/>
            <p:nvPr/>
          </p:nvSpPr>
          <p:spPr>
            <a:xfrm>
              <a:off x="50800" y="50800"/>
              <a:ext cx="9055100" cy="64770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i="0">
                  <a:solidFill>
                    <a:srgbClr val="B51A00"/>
                  </a:solidFill>
                </a:defRPr>
              </a:lvl1pPr>
            </a:lstStyle>
            <a:p>
              <a:r>
                <a:t>There were 478 fourth graders all together.</a:t>
              </a:r>
            </a:p>
          </p:txBody>
        </p:sp>
        <p:pic>
          <p:nvPicPr>
            <p:cNvPr id="706" name="There were 478 fourth graders all together." descr="There were 478 fourth graders all together."/>
            <p:cNvPicPr>
              <a:picLocks/>
            </p:cNvPicPr>
            <p:nvPr/>
          </p:nvPicPr>
          <p:blipFill>
            <a:blip r:embed="rId2">
              <a:extLst/>
            </a:blip>
            <a:stretch>
              <a:fillRect/>
            </a:stretch>
          </p:blipFill>
          <p:spPr>
            <a:xfrm>
              <a:off x="0" y="0"/>
              <a:ext cx="9156700" cy="749300"/>
            </a:xfrm>
            <a:prstGeom prst="rect">
              <a:avLst/>
            </a:prstGeom>
            <a:effectLst/>
          </p:spPr>
        </p:pic>
      </p:grpSp>
      <p:sp>
        <p:nvSpPr>
          <p:cNvPr id="709" name="2.  Is the following comparison true?  4/5 &lt; 3/10"/>
          <p:cNvSpPr txBox="1"/>
          <p:nvPr/>
        </p:nvSpPr>
        <p:spPr>
          <a:xfrm>
            <a:off x="673099" y="2567516"/>
            <a:ext cx="11493501"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b="1" i="0">
                <a:solidFill>
                  <a:srgbClr val="000000"/>
                </a:solidFill>
              </a:defRPr>
            </a:lvl1pPr>
          </a:lstStyle>
          <a:p>
            <a:r>
              <a:t>2.  Is the following comparison true?  4/5 &lt; 3/10</a:t>
            </a:r>
          </a:p>
        </p:txBody>
      </p:sp>
      <p:sp>
        <p:nvSpPr>
          <p:cNvPr id="710" name="3.  Name a fraction that is equivalent to this model."/>
          <p:cNvSpPr txBox="1"/>
          <p:nvPr/>
        </p:nvSpPr>
        <p:spPr>
          <a:xfrm>
            <a:off x="673100" y="3778249"/>
            <a:ext cx="12040460"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b="1" i="0">
                <a:solidFill>
                  <a:srgbClr val="000000"/>
                </a:solidFill>
              </a:defRPr>
            </a:lvl1pPr>
          </a:lstStyle>
          <a:p>
            <a:r>
              <a:t>3.  Name a fraction that is equivalent to this model. </a:t>
            </a:r>
          </a:p>
        </p:txBody>
      </p:sp>
      <p:graphicFrame>
        <p:nvGraphicFramePr>
          <p:cNvPr id="711" name="Table"/>
          <p:cNvGraphicFramePr/>
          <p:nvPr/>
        </p:nvGraphicFramePr>
        <p:xfrm>
          <a:off x="825500" y="4610100"/>
          <a:ext cx="10718796" cy="635000"/>
        </p:xfrm>
        <a:graphic>
          <a:graphicData uri="http://schemas.openxmlformats.org/drawingml/2006/table">
            <a:tbl>
              <a:tblPr>
                <a:tableStyleId>{8F44A2F1-9E1F-4B54-A3A2-5F16C0AD49E2}</a:tableStyleId>
              </a:tblPr>
              <a:tblGrid>
                <a:gridCol w="1786466">
                  <a:extLst>
                    <a:ext uri="{9D8B030D-6E8A-4147-A177-3AD203B41FA5}">
                      <a16:colId xmlns:a16="http://schemas.microsoft.com/office/drawing/2014/main" xmlns="" val="20000"/>
                    </a:ext>
                  </a:extLst>
                </a:gridCol>
                <a:gridCol w="1786466">
                  <a:extLst>
                    <a:ext uri="{9D8B030D-6E8A-4147-A177-3AD203B41FA5}">
                      <a16:colId xmlns:a16="http://schemas.microsoft.com/office/drawing/2014/main" xmlns="" val="20001"/>
                    </a:ext>
                  </a:extLst>
                </a:gridCol>
                <a:gridCol w="1786466">
                  <a:extLst>
                    <a:ext uri="{9D8B030D-6E8A-4147-A177-3AD203B41FA5}">
                      <a16:colId xmlns:a16="http://schemas.microsoft.com/office/drawing/2014/main" xmlns="" val="20002"/>
                    </a:ext>
                  </a:extLst>
                </a:gridCol>
                <a:gridCol w="1786466">
                  <a:extLst>
                    <a:ext uri="{9D8B030D-6E8A-4147-A177-3AD203B41FA5}">
                      <a16:colId xmlns:a16="http://schemas.microsoft.com/office/drawing/2014/main" xmlns="" val="20003"/>
                    </a:ext>
                  </a:extLst>
                </a:gridCol>
                <a:gridCol w="1786466">
                  <a:extLst>
                    <a:ext uri="{9D8B030D-6E8A-4147-A177-3AD203B41FA5}">
                      <a16:colId xmlns:a16="http://schemas.microsoft.com/office/drawing/2014/main" xmlns="" val="20004"/>
                    </a:ext>
                  </a:extLst>
                </a:gridCol>
                <a:gridCol w="1786466">
                  <a:extLst>
                    <a:ext uri="{9D8B030D-6E8A-4147-A177-3AD203B41FA5}">
                      <a16:colId xmlns:a16="http://schemas.microsoft.com/office/drawing/2014/main" xmlns="" val="20005"/>
                    </a:ext>
                  </a:extLst>
                </a:gridCol>
              </a:tblGrid>
              <a:tr h="635000">
                <a:tc>
                  <a:txBody>
                    <a:bodyPr/>
                    <a:lstStyle/>
                    <a:p>
                      <a:pPr defTabSz="914400">
                        <a:tabLst>
                          <a:tab pos="914400" algn="l"/>
                        </a:tabLst>
                        <a:defRPr sz="3200">
                          <a:sym typeface="Baskerville"/>
                        </a:defRPr>
                      </a:pPr>
                      <a:endParaRPr/>
                    </a:p>
                  </a:txBody>
                  <a:tcPr marL="50800" marR="50800" marT="50800" marB="50800" anchor="ctr" horzOverflow="overflow">
                    <a:lnL w="12700">
                      <a:solidFill>
                        <a:srgbClr val="CBC5B7"/>
                      </a:solidFill>
                      <a:miter lim="400000"/>
                    </a:lnL>
                    <a:lnR w="12700">
                      <a:solidFill>
                        <a:srgbClr val="000000"/>
                      </a:solidFill>
                      <a:miter lim="400000"/>
                    </a:lnR>
                    <a:lnT w="12700">
                      <a:solidFill>
                        <a:srgbClr val="CBC5B7"/>
                      </a:solidFill>
                      <a:miter lim="400000"/>
                    </a:lnT>
                    <a:lnB w="12700">
                      <a:solidFill>
                        <a:srgbClr val="CBC5B7"/>
                      </a:solidFill>
                      <a:miter lim="400000"/>
                    </a:lnB>
                    <a:solidFill>
                      <a:srgbClr val="A8C6FE"/>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CBC5B7"/>
                      </a:solidFill>
                      <a:miter lim="400000"/>
                    </a:lnT>
                    <a:lnB w="12700">
                      <a:solidFill>
                        <a:srgbClr val="CBC5B7"/>
                      </a:solidFill>
                      <a:miter lim="400000"/>
                    </a:lnB>
                    <a:solidFill>
                      <a:srgbClr val="A8C6FE"/>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CBC5B7"/>
                      </a:solidFill>
                      <a:miter lim="400000"/>
                    </a:lnT>
                    <a:lnB w="12700">
                      <a:solidFill>
                        <a:srgbClr val="CBC5B7"/>
                      </a:solidFill>
                      <a:miter lim="400000"/>
                    </a:lnB>
                    <a:solidFill>
                      <a:srgbClr val="A8C6FE"/>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CBC5B7"/>
                      </a:solidFill>
                      <a:miter lim="400000"/>
                    </a:lnT>
                    <a:lnB w="12700">
                      <a:solidFill>
                        <a:srgbClr val="CBC5B7"/>
                      </a:solidFill>
                      <a:miter lim="400000"/>
                    </a:lnB>
                    <a:solidFill>
                      <a:srgbClr val="A8C6FE"/>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CBC5B7"/>
                      </a:solidFill>
                      <a:miter lim="400000"/>
                    </a:lnT>
                    <a:lnB w="12700">
                      <a:solidFill>
                        <a:srgbClr val="CBC5B7"/>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CBC5B7"/>
                      </a:solidFill>
                      <a:miter lim="400000"/>
                    </a:lnR>
                    <a:lnT w="12700">
                      <a:solidFill>
                        <a:srgbClr val="CBC5B7"/>
                      </a:solidFill>
                      <a:miter lim="400000"/>
                    </a:lnT>
                    <a:lnB w="12700">
                      <a:solidFill>
                        <a:srgbClr val="CBC5B7"/>
                      </a:solidFill>
                      <a:miter lim="400000"/>
                    </a:lnB>
                  </a:tcPr>
                </a:tc>
                <a:extLst>
                  <a:ext uri="{0D108BD9-81ED-4DB2-BD59-A6C34878D82A}">
                    <a16:rowId xmlns:a16="http://schemas.microsoft.com/office/drawing/2014/main" xmlns="" val="10000"/>
                  </a:ext>
                </a:extLst>
              </a:tr>
            </a:tbl>
          </a:graphicData>
        </a:graphic>
      </p:graphicFrame>
      <p:sp>
        <p:nvSpPr>
          <p:cNvPr id="712" name="1.  Compare.  0.777 ___ 1.485"/>
          <p:cNvSpPr txBox="1"/>
          <p:nvPr/>
        </p:nvSpPr>
        <p:spPr>
          <a:xfrm>
            <a:off x="673100" y="1636183"/>
            <a:ext cx="11493500"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b="1" i="0">
                <a:solidFill>
                  <a:srgbClr val="000000"/>
                </a:solidFill>
              </a:defRPr>
            </a:lvl1pPr>
          </a:lstStyle>
          <a:p>
            <a:r>
              <a:t>1.  Compare.  0.777 ___ 1.485</a:t>
            </a:r>
          </a:p>
        </p:txBody>
      </p:sp>
      <p:sp>
        <p:nvSpPr>
          <p:cNvPr id="713" name="5. Separate (Decompose) 8/12 into parts."/>
          <p:cNvSpPr txBox="1"/>
          <p:nvPr/>
        </p:nvSpPr>
        <p:spPr>
          <a:xfrm>
            <a:off x="725454" y="6883399"/>
            <a:ext cx="9517262"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b="1" i="0">
                <a:solidFill>
                  <a:srgbClr val="000000"/>
                </a:solidFill>
              </a:defRPr>
            </a:lvl1pPr>
          </a:lstStyle>
          <a:p>
            <a:r>
              <a:t>5. Separate (Decompose) 8/12 into parts.</a:t>
            </a:r>
          </a:p>
        </p:txBody>
      </p:sp>
      <p:sp>
        <p:nvSpPr>
          <p:cNvPr id="714" name="4. Separate (Decompose) 6/8 into parts."/>
          <p:cNvSpPr txBox="1"/>
          <p:nvPr/>
        </p:nvSpPr>
        <p:spPr>
          <a:xfrm>
            <a:off x="725454" y="5622924"/>
            <a:ext cx="9517263"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b="1" i="0">
                <a:solidFill>
                  <a:srgbClr val="000000"/>
                </a:solidFill>
              </a:defRPr>
            </a:lvl1pPr>
          </a:lstStyle>
          <a:p>
            <a:r>
              <a:t>4. Separate (Decompose) 6/8 into parts.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5" name="WEEK 4 DAy 4"/>
          <p:cNvSpPr txBox="1">
            <a:spLocks noGrp="1"/>
          </p:cNvSpPr>
          <p:nvPr>
            <p:ph type="title"/>
          </p:nvPr>
        </p:nvSpPr>
        <p:spPr>
          <a:xfrm>
            <a:off x="1041400" y="482600"/>
            <a:ext cx="11430000" cy="1066800"/>
          </a:xfrm>
          <a:prstGeom prst="rect">
            <a:avLst/>
          </a:prstGeom>
        </p:spPr>
        <p:txBody>
          <a:bodyPr/>
          <a:lstStyle>
            <a:lvl1pPr>
              <a:defRPr sz="4000" b="1">
                <a:solidFill>
                  <a:srgbClr val="000000"/>
                </a:solidFill>
              </a:defRPr>
            </a:lvl1pPr>
          </a:lstStyle>
          <a:p>
            <a:r>
              <a:t>WEEK 4 DAy 4</a:t>
            </a:r>
          </a:p>
        </p:txBody>
      </p:sp>
      <p:sp>
        <p:nvSpPr>
          <p:cNvPr id="736" name="5.  Fourth Graders from 3 different schools were on a field trip together.  143 kids came from Desert Willow, 127 from Acacia, and 208 from Sycamore.  How many fourth graders were there all together?"/>
          <p:cNvSpPr txBox="1"/>
          <p:nvPr/>
        </p:nvSpPr>
        <p:spPr>
          <a:xfrm>
            <a:off x="1244600" y="10814050"/>
            <a:ext cx="110236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i="0"/>
            </a:lvl1pPr>
          </a:lstStyle>
          <a:p>
            <a:r>
              <a:t>5.  Fourth Graders from 3 different schools were on a field trip together.  143 kids came from Desert Willow, 127 from Acacia, and 208 from Sycamore.  How many fourth graders were there all together? </a:t>
            </a:r>
          </a:p>
        </p:txBody>
      </p:sp>
      <p:grpSp>
        <p:nvGrpSpPr>
          <p:cNvPr id="739" name="There were 478 fourth graders all together."/>
          <p:cNvGrpSpPr/>
          <p:nvPr/>
        </p:nvGrpSpPr>
        <p:grpSpPr>
          <a:xfrm>
            <a:off x="2019300" y="13322300"/>
            <a:ext cx="9156700" cy="749300"/>
            <a:chOff x="0" y="0"/>
            <a:chExt cx="9156700" cy="749300"/>
          </a:xfrm>
        </p:grpSpPr>
        <p:sp>
          <p:nvSpPr>
            <p:cNvPr id="738" name="There were 478 fourth graders all together."/>
            <p:cNvSpPr txBox="1"/>
            <p:nvPr/>
          </p:nvSpPr>
          <p:spPr>
            <a:xfrm>
              <a:off x="50800" y="50800"/>
              <a:ext cx="9055100" cy="64770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i="0">
                  <a:solidFill>
                    <a:srgbClr val="B51A00"/>
                  </a:solidFill>
                </a:defRPr>
              </a:lvl1pPr>
            </a:lstStyle>
            <a:p>
              <a:r>
                <a:t>There were 478 fourth graders all together.</a:t>
              </a:r>
            </a:p>
          </p:txBody>
        </p:sp>
        <p:pic>
          <p:nvPicPr>
            <p:cNvPr id="737" name="There were 478 fourth graders all together." descr="There were 478 fourth graders all together."/>
            <p:cNvPicPr>
              <a:picLocks/>
            </p:cNvPicPr>
            <p:nvPr/>
          </p:nvPicPr>
          <p:blipFill>
            <a:blip r:embed="rId2">
              <a:extLst/>
            </a:blip>
            <a:stretch>
              <a:fillRect/>
            </a:stretch>
          </p:blipFill>
          <p:spPr>
            <a:xfrm>
              <a:off x="0" y="0"/>
              <a:ext cx="9156700" cy="749300"/>
            </a:xfrm>
            <a:prstGeom prst="rect">
              <a:avLst/>
            </a:prstGeom>
            <a:effectLst/>
          </p:spPr>
        </p:pic>
      </p:grpSp>
      <p:sp>
        <p:nvSpPr>
          <p:cNvPr id="740" name="5.  Christian ran 6/8 of a mile.  Steve ran 4 times as far.  How far did Steve run?"/>
          <p:cNvSpPr txBox="1"/>
          <p:nvPr/>
        </p:nvSpPr>
        <p:spPr>
          <a:xfrm>
            <a:off x="762000" y="6619875"/>
            <a:ext cx="11493501"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5.  Christian ran 6/8 of a mile.  Steve ran 4 times as far.  How far did Steve run? </a:t>
            </a:r>
          </a:p>
        </p:txBody>
      </p:sp>
      <p:sp>
        <p:nvSpPr>
          <p:cNvPr id="741" name="1.  Mike had brought 1/4 of a pound of candy for the piñata.  Lilly brought 5 times as much.  How much candy do they have?"/>
          <p:cNvSpPr txBox="1"/>
          <p:nvPr/>
        </p:nvSpPr>
        <p:spPr>
          <a:xfrm>
            <a:off x="488949" y="1812925"/>
            <a:ext cx="12217401" cy="104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1.  Mike had brought 1/4 of a pound of candy for the piñata.  Lilly brought 5 times as much.  How much candy do they have?  </a:t>
            </a:r>
          </a:p>
        </p:txBody>
      </p:sp>
      <p:sp>
        <p:nvSpPr>
          <p:cNvPr id="742" name="3.  Solve.   5 x 45/100"/>
          <p:cNvSpPr txBox="1"/>
          <p:nvPr/>
        </p:nvSpPr>
        <p:spPr>
          <a:xfrm>
            <a:off x="7315200" y="3365500"/>
            <a:ext cx="48133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3.  Solve.   5 x 45/100</a:t>
            </a:r>
          </a:p>
        </p:txBody>
      </p:sp>
      <p:sp>
        <p:nvSpPr>
          <p:cNvPr id="743" name="4.  Joy had 3 5/8 of pizza leftover from her party.  She gave her sister 2 1/8 of the pizzas.  How much does Joy have left?"/>
          <p:cNvSpPr txBox="1"/>
          <p:nvPr/>
        </p:nvSpPr>
        <p:spPr>
          <a:xfrm>
            <a:off x="615950" y="4524375"/>
            <a:ext cx="11772901" cy="1739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4.  Joy had 3 5/8 of pizza leftover from her party.  She gave her sister 2 1/8 of the pizzas.  How much does Joy have left?  </a:t>
            </a:r>
          </a:p>
        </p:txBody>
      </p:sp>
      <p:sp>
        <p:nvSpPr>
          <p:cNvPr id="744" name="2.  Solve. 2 1/6 + 2 1/6"/>
          <p:cNvSpPr txBox="1"/>
          <p:nvPr/>
        </p:nvSpPr>
        <p:spPr>
          <a:xfrm>
            <a:off x="546100" y="3378199"/>
            <a:ext cx="5081323" cy="622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2.  Solve. 2 1/6 + 2 1/6</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2" name="FRIDAY FIVE"/>
          <p:cNvSpPr txBox="1">
            <a:spLocks noGrp="1"/>
          </p:cNvSpPr>
          <p:nvPr>
            <p:ph type="title"/>
          </p:nvPr>
        </p:nvSpPr>
        <p:spPr>
          <a:xfrm>
            <a:off x="1041400" y="482600"/>
            <a:ext cx="11430000" cy="901700"/>
          </a:xfrm>
          <a:prstGeom prst="rect">
            <a:avLst/>
          </a:prstGeom>
        </p:spPr>
        <p:txBody>
          <a:bodyPr>
            <a:normAutofit/>
          </a:bodyPr>
          <a:lstStyle>
            <a:lvl1pPr>
              <a:defRPr sz="4000" b="1">
                <a:solidFill>
                  <a:srgbClr val="000000"/>
                </a:solidFill>
              </a:defRPr>
            </a:lvl1pPr>
          </a:lstStyle>
          <a:p>
            <a:r>
              <a:t>FRIDAY FIVE</a:t>
            </a:r>
          </a:p>
        </p:txBody>
      </p:sp>
      <p:sp>
        <p:nvSpPr>
          <p:cNvPr id="763" name="5.  Fourth Graders from 3 different schools were on a field trip together.  143 kids came from Desert Willow, 127 from Acacia, and 208 from Sycamore.  How many fourth graders were there all together?"/>
          <p:cNvSpPr txBox="1"/>
          <p:nvPr/>
        </p:nvSpPr>
        <p:spPr>
          <a:xfrm>
            <a:off x="1244600" y="10814050"/>
            <a:ext cx="110236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i="0"/>
            </a:lvl1pPr>
          </a:lstStyle>
          <a:p>
            <a:r>
              <a:t>5.  Fourth Graders from 3 different schools were on a field trip together.  143 kids came from Desert Willow, 127 from Acacia, and 208 from Sycamore.  How many fourth graders were there all together? </a:t>
            </a:r>
          </a:p>
        </p:txBody>
      </p:sp>
      <p:grpSp>
        <p:nvGrpSpPr>
          <p:cNvPr id="766" name="There were 478 fourth graders all together."/>
          <p:cNvGrpSpPr/>
          <p:nvPr/>
        </p:nvGrpSpPr>
        <p:grpSpPr>
          <a:xfrm>
            <a:off x="2019300" y="13322300"/>
            <a:ext cx="9156700" cy="749300"/>
            <a:chOff x="0" y="0"/>
            <a:chExt cx="9156700" cy="749300"/>
          </a:xfrm>
        </p:grpSpPr>
        <p:sp>
          <p:nvSpPr>
            <p:cNvPr id="765" name="There were 478 fourth graders all together."/>
            <p:cNvSpPr txBox="1"/>
            <p:nvPr/>
          </p:nvSpPr>
          <p:spPr>
            <a:xfrm>
              <a:off x="50800" y="50800"/>
              <a:ext cx="9055100" cy="64770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i="0">
                  <a:solidFill>
                    <a:srgbClr val="B51A00"/>
                  </a:solidFill>
                </a:defRPr>
              </a:lvl1pPr>
            </a:lstStyle>
            <a:p>
              <a:r>
                <a:t>There were 478 fourth graders all together.</a:t>
              </a:r>
            </a:p>
          </p:txBody>
        </p:sp>
        <p:pic>
          <p:nvPicPr>
            <p:cNvPr id="764" name="There were 478 fourth graders all together." descr="There were 478 fourth graders all together."/>
            <p:cNvPicPr>
              <a:picLocks/>
            </p:cNvPicPr>
            <p:nvPr/>
          </p:nvPicPr>
          <p:blipFill>
            <a:blip r:embed="rId2">
              <a:extLst/>
            </a:blip>
            <a:stretch>
              <a:fillRect/>
            </a:stretch>
          </p:blipFill>
          <p:spPr>
            <a:xfrm>
              <a:off x="0" y="0"/>
              <a:ext cx="9156700" cy="749300"/>
            </a:xfrm>
            <a:prstGeom prst="rect">
              <a:avLst/>
            </a:prstGeom>
            <a:effectLst/>
          </p:spPr>
        </p:pic>
      </p:grpSp>
      <p:sp>
        <p:nvSpPr>
          <p:cNvPr id="767" name="3.  Are 8/10 and 80/100 the same decimal?  Justify your answer."/>
          <p:cNvSpPr txBox="1"/>
          <p:nvPr/>
        </p:nvSpPr>
        <p:spPr>
          <a:xfrm>
            <a:off x="800099" y="3644900"/>
            <a:ext cx="11404601" cy="1193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3.  Are 8/10 and 80/100 the same decimal?  Justify your answer.</a:t>
            </a:r>
          </a:p>
        </p:txBody>
      </p:sp>
      <p:sp>
        <p:nvSpPr>
          <p:cNvPr id="768" name="5.  A pizza was divided into 10 pieces.  Cheryl ate 3/10 of the pizza.  What decimal represents 3/10?"/>
          <p:cNvSpPr txBox="1"/>
          <p:nvPr/>
        </p:nvSpPr>
        <p:spPr>
          <a:xfrm>
            <a:off x="933450" y="6851650"/>
            <a:ext cx="11645900"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5.  A pizza was divided into 10 pieces.  Cheryl ate 3/10 of the pizza.  What decimal represents 3/10?</a:t>
            </a:r>
          </a:p>
        </p:txBody>
      </p:sp>
      <p:sp>
        <p:nvSpPr>
          <p:cNvPr id="769" name="4.  Jessie planted 46/100 of her crops.  What is the decimal representation of the crops planted?"/>
          <p:cNvSpPr txBox="1"/>
          <p:nvPr/>
        </p:nvSpPr>
        <p:spPr>
          <a:xfrm>
            <a:off x="812800" y="5302250"/>
            <a:ext cx="10845800"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4.  Jessie planted 46/100 of her crops.  What is the decimal representation of the crops planted?</a:t>
            </a:r>
          </a:p>
        </p:txBody>
      </p:sp>
      <p:sp>
        <p:nvSpPr>
          <p:cNvPr id="770" name="2.  Is the following comparison true?  4/5 &lt; 3/10"/>
          <p:cNvSpPr txBox="1"/>
          <p:nvPr/>
        </p:nvSpPr>
        <p:spPr>
          <a:xfrm>
            <a:off x="755650" y="2533650"/>
            <a:ext cx="11493501"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2.  Is the following comparison true?  4/5 &lt; 3/10</a:t>
            </a:r>
          </a:p>
        </p:txBody>
      </p:sp>
      <p:sp>
        <p:nvSpPr>
          <p:cNvPr id="771" name="1.  Solve.   5 x 45/100"/>
          <p:cNvSpPr txBox="1"/>
          <p:nvPr/>
        </p:nvSpPr>
        <p:spPr>
          <a:xfrm>
            <a:off x="774700" y="1422399"/>
            <a:ext cx="4813300" cy="647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1.  Solve.   5 x 45/100</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1" name="Daily Math Review"/>
          <p:cNvSpPr txBox="1">
            <a:spLocks noGrp="1"/>
          </p:cNvSpPr>
          <p:nvPr>
            <p:ph type="ctrTitle"/>
          </p:nvPr>
        </p:nvSpPr>
        <p:spPr>
          <a:prstGeom prst="rect">
            <a:avLst/>
          </a:prstGeom>
        </p:spPr>
        <p:txBody>
          <a:bodyPr/>
          <a:lstStyle>
            <a:lvl1pPr>
              <a:defRPr b="1">
                <a:solidFill>
                  <a:srgbClr val="000000"/>
                </a:solidFill>
              </a:defRPr>
            </a:lvl1pPr>
          </a:lstStyle>
          <a:p>
            <a:r>
              <a:t>Daily Math Review</a:t>
            </a:r>
          </a:p>
        </p:txBody>
      </p:sp>
      <p:sp>
        <p:nvSpPr>
          <p:cNvPr id="792" name="4th grade…"/>
          <p:cNvSpPr txBox="1">
            <a:spLocks noGrp="1"/>
          </p:cNvSpPr>
          <p:nvPr>
            <p:ph type="subTitle" sz="quarter" idx="1"/>
          </p:nvPr>
        </p:nvSpPr>
        <p:spPr>
          <a:xfrm>
            <a:off x="1143000" y="4965700"/>
            <a:ext cx="10718800" cy="1689100"/>
          </a:xfrm>
          <a:prstGeom prst="rect">
            <a:avLst/>
          </a:prstGeom>
        </p:spPr>
        <p:txBody>
          <a:bodyPr/>
          <a:lstStyle/>
          <a:p>
            <a:pPr>
              <a:defRPr b="1">
                <a:solidFill>
                  <a:srgbClr val="000000"/>
                </a:solidFill>
              </a:defRPr>
            </a:pPr>
            <a:r>
              <a:t>4th grade</a:t>
            </a:r>
          </a:p>
          <a:p>
            <a:pPr>
              <a:defRPr b="1">
                <a:solidFill>
                  <a:srgbClr val="000000"/>
                </a:solidFill>
              </a:defRPr>
            </a:pPr>
            <a:r>
              <a:t>Quarter 4</a:t>
            </a:r>
          </a:p>
          <a:p>
            <a:pPr>
              <a:defRPr b="1">
                <a:solidFill>
                  <a:srgbClr val="000000"/>
                </a:solidFill>
              </a:defRPr>
            </a:pPr>
            <a:r>
              <a:t>Week 5</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4" name="Week 5 Day 1"/>
          <p:cNvSpPr txBox="1">
            <a:spLocks noGrp="1"/>
          </p:cNvSpPr>
          <p:nvPr>
            <p:ph type="title"/>
          </p:nvPr>
        </p:nvSpPr>
        <p:spPr>
          <a:xfrm>
            <a:off x="4559299" y="647700"/>
            <a:ext cx="4315759" cy="876300"/>
          </a:xfrm>
          <a:prstGeom prst="rect">
            <a:avLst/>
          </a:prstGeom>
        </p:spPr>
        <p:txBody>
          <a:bodyPr/>
          <a:lstStyle>
            <a:lvl1pPr>
              <a:defRPr sz="4300" b="1">
                <a:solidFill>
                  <a:srgbClr val="000000"/>
                </a:solidFill>
              </a:defRPr>
            </a:lvl1pPr>
          </a:lstStyle>
          <a:p>
            <a:r>
              <a:rPr dirty="0"/>
              <a:t>Week 5 Day 1</a:t>
            </a:r>
          </a:p>
        </p:txBody>
      </p:sp>
      <p:sp>
        <p:nvSpPr>
          <p:cNvPr id="795" name="1.  Are 7/10 and 70/100 the same decimal?  Justify your answer."/>
          <p:cNvSpPr txBox="1"/>
          <p:nvPr/>
        </p:nvSpPr>
        <p:spPr>
          <a:xfrm>
            <a:off x="800100" y="1435100"/>
            <a:ext cx="11404600"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1.  Are 7/10 and 70/100 the same decimal?  Justify your answer.</a:t>
            </a:r>
          </a:p>
        </p:txBody>
      </p:sp>
      <p:sp>
        <p:nvSpPr>
          <p:cNvPr id="796" name="2.  Where would you place .32 on the number line?  Why?"/>
          <p:cNvSpPr txBox="1"/>
          <p:nvPr/>
        </p:nvSpPr>
        <p:spPr>
          <a:xfrm>
            <a:off x="800100" y="2857499"/>
            <a:ext cx="11404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2.  Where would you place .32 on the number line?  Why?</a:t>
            </a:r>
          </a:p>
        </p:txBody>
      </p:sp>
      <p:grpSp>
        <p:nvGrpSpPr>
          <p:cNvPr id="805" name="Group"/>
          <p:cNvGrpSpPr/>
          <p:nvPr/>
        </p:nvGrpSpPr>
        <p:grpSpPr>
          <a:xfrm>
            <a:off x="2925167" y="4441824"/>
            <a:ext cx="6933540" cy="254001"/>
            <a:chOff x="0" y="0"/>
            <a:chExt cx="6933538" cy="254000"/>
          </a:xfrm>
        </p:grpSpPr>
        <p:sp>
          <p:nvSpPr>
            <p:cNvPr id="797" name="Line"/>
            <p:cNvSpPr/>
            <p:nvPr/>
          </p:nvSpPr>
          <p:spPr>
            <a:xfrm>
              <a:off x="98173" y="115986"/>
              <a:ext cx="6759754" cy="17"/>
            </a:xfrm>
            <a:prstGeom prst="line">
              <a:avLst/>
            </a:prstGeom>
            <a:noFill/>
            <a:ln w="38100" cap="flat">
              <a:solidFill>
                <a:srgbClr val="000000"/>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798" name="Oval"/>
            <p:cNvSpPr/>
            <p:nvPr/>
          </p:nvSpPr>
          <p:spPr>
            <a:xfrm>
              <a:off x="0" y="0"/>
              <a:ext cx="221145" cy="254001"/>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799" name="Oval"/>
            <p:cNvSpPr/>
            <p:nvPr/>
          </p:nvSpPr>
          <p:spPr>
            <a:xfrm>
              <a:off x="1118732" y="0"/>
              <a:ext cx="221146" cy="254001"/>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800" name="Oval"/>
            <p:cNvSpPr/>
            <p:nvPr/>
          </p:nvSpPr>
          <p:spPr>
            <a:xfrm>
              <a:off x="2237464" y="0"/>
              <a:ext cx="221146" cy="254001"/>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801" name="Oval"/>
            <p:cNvSpPr/>
            <p:nvPr/>
          </p:nvSpPr>
          <p:spPr>
            <a:xfrm>
              <a:off x="3356197" y="0"/>
              <a:ext cx="221145" cy="254001"/>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802" name="Oval"/>
            <p:cNvSpPr/>
            <p:nvPr/>
          </p:nvSpPr>
          <p:spPr>
            <a:xfrm>
              <a:off x="4474929" y="0"/>
              <a:ext cx="221146" cy="254001"/>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803" name="Oval"/>
            <p:cNvSpPr/>
            <p:nvPr/>
          </p:nvSpPr>
          <p:spPr>
            <a:xfrm>
              <a:off x="5593661" y="0"/>
              <a:ext cx="221146" cy="254001"/>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804" name="Oval"/>
            <p:cNvSpPr/>
            <p:nvPr/>
          </p:nvSpPr>
          <p:spPr>
            <a:xfrm>
              <a:off x="6712394" y="0"/>
              <a:ext cx="221145" cy="254001"/>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grpSp>
      <p:sp>
        <p:nvSpPr>
          <p:cNvPr id="806" name="0.1"/>
          <p:cNvSpPr txBox="1"/>
          <p:nvPr/>
        </p:nvSpPr>
        <p:spPr>
          <a:xfrm>
            <a:off x="2857500" y="34607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0.1</a:t>
            </a:r>
          </a:p>
        </p:txBody>
      </p:sp>
      <p:sp>
        <p:nvSpPr>
          <p:cNvPr id="807" name="0.2"/>
          <p:cNvSpPr txBox="1"/>
          <p:nvPr/>
        </p:nvSpPr>
        <p:spPr>
          <a:xfrm>
            <a:off x="3975100" y="34607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0.2</a:t>
            </a:r>
          </a:p>
        </p:txBody>
      </p:sp>
      <p:sp>
        <p:nvSpPr>
          <p:cNvPr id="808" name="0.3"/>
          <p:cNvSpPr txBox="1"/>
          <p:nvPr/>
        </p:nvSpPr>
        <p:spPr>
          <a:xfrm>
            <a:off x="5092700" y="34607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0.3</a:t>
            </a:r>
          </a:p>
        </p:txBody>
      </p:sp>
      <p:sp>
        <p:nvSpPr>
          <p:cNvPr id="809" name="0.4"/>
          <p:cNvSpPr txBox="1"/>
          <p:nvPr/>
        </p:nvSpPr>
        <p:spPr>
          <a:xfrm>
            <a:off x="6210300" y="34607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0.4</a:t>
            </a:r>
          </a:p>
        </p:txBody>
      </p:sp>
      <p:sp>
        <p:nvSpPr>
          <p:cNvPr id="810" name="0.5"/>
          <p:cNvSpPr txBox="1"/>
          <p:nvPr/>
        </p:nvSpPr>
        <p:spPr>
          <a:xfrm>
            <a:off x="7327900" y="34607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0.5</a:t>
            </a:r>
          </a:p>
        </p:txBody>
      </p:sp>
      <p:sp>
        <p:nvSpPr>
          <p:cNvPr id="811" name="0.6"/>
          <p:cNvSpPr txBox="1"/>
          <p:nvPr/>
        </p:nvSpPr>
        <p:spPr>
          <a:xfrm>
            <a:off x="8445500" y="34607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0.6</a:t>
            </a:r>
          </a:p>
        </p:txBody>
      </p:sp>
      <p:sp>
        <p:nvSpPr>
          <p:cNvPr id="812" name="0.7"/>
          <p:cNvSpPr txBox="1"/>
          <p:nvPr/>
        </p:nvSpPr>
        <p:spPr>
          <a:xfrm>
            <a:off x="9563100" y="34607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0.7</a:t>
            </a:r>
          </a:p>
        </p:txBody>
      </p:sp>
      <p:sp>
        <p:nvSpPr>
          <p:cNvPr id="813" name="3.  16 x 77 ="/>
          <p:cNvSpPr txBox="1"/>
          <p:nvPr/>
        </p:nvSpPr>
        <p:spPr>
          <a:xfrm>
            <a:off x="1841500" y="5137149"/>
            <a:ext cx="2959100"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b="1" i="0">
                <a:solidFill>
                  <a:srgbClr val="000000"/>
                </a:solidFill>
              </a:defRPr>
            </a:lvl1pPr>
          </a:lstStyle>
          <a:p>
            <a:r>
              <a:t>3.  16 x 77 =</a:t>
            </a:r>
          </a:p>
        </p:txBody>
      </p:sp>
      <p:sp>
        <p:nvSpPr>
          <p:cNvPr id="814" name="4.  9145 ÷ 6"/>
          <p:cNvSpPr txBox="1"/>
          <p:nvPr/>
        </p:nvSpPr>
        <p:spPr>
          <a:xfrm>
            <a:off x="8572500" y="5137149"/>
            <a:ext cx="2959100"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b="1" i="0">
                <a:solidFill>
                  <a:srgbClr val="000000"/>
                </a:solidFill>
              </a:defRPr>
            </a:lvl1pPr>
          </a:lstStyle>
          <a:p>
            <a:r>
              <a:t>4.  9145 ÷ 6</a:t>
            </a:r>
          </a:p>
        </p:txBody>
      </p:sp>
      <p:sp>
        <p:nvSpPr>
          <p:cNvPr id="815" name="5.  Max bought 6 cases of soda for $8 each and 3 pizzas for $10 each.  How much money did Max spend?"/>
          <p:cNvSpPr txBox="1"/>
          <p:nvPr/>
        </p:nvSpPr>
        <p:spPr>
          <a:xfrm>
            <a:off x="603250" y="6076949"/>
            <a:ext cx="11811000" cy="1663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5.  Max bought 6 cases of soda for $8 each and 3 pizzas for $10 each.  How much money did Max spend? </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5" name="Week 5 Day 2"/>
          <p:cNvSpPr txBox="1">
            <a:spLocks noGrp="1"/>
          </p:cNvSpPr>
          <p:nvPr>
            <p:ph type="title"/>
          </p:nvPr>
        </p:nvSpPr>
        <p:spPr>
          <a:xfrm>
            <a:off x="4559300" y="647700"/>
            <a:ext cx="3873500" cy="876300"/>
          </a:xfrm>
          <a:prstGeom prst="rect">
            <a:avLst/>
          </a:prstGeom>
        </p:spPr>
        <p:txBody>
          <a:bodyPr/>
          <a:lstStyle>
            <a:lvl1pPr>
              <a:defRPr sz="4000" b="1">
                <a:solidFill>
                  <a:srgbClr val="000000"/>
                </a:solidFill>
              </a:defRPr>
            </a:lvl1pPr>
          </a:lstStyle>
          <a:p>
            <a:r>
              <a:t>Week 5 Day 2</a:t>
            </a:r>
          </a:p>
        </p:txBody>
      </p:sp>
      <p:sp>
        <p:nvSpPr>
          <p:cNvPr id="846" name="1.  Jessie planted 22/100 of her crops.  What is the decimal representation of the crops planted?"/>
          <p:cNvSpPr txBox="1"/>
          <p:nvPr/>
        </p:nvSpPr>
        <p:spPr>
          <a:xfrm>
            <a:off x="838200" y="1638300"/>
            <a:ext cx="10845800"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1.  Jessie planted 22/100 of her crops.  What is the decimal representation of the crops planted?</a:t>
            </a:r>
          </a:p>
        </p:txBody>
      </p:sp>
      <p:sp>
        <p:nvSpPr>
          <p:cNvPr id="847" name="2.  89 x 25 ="/>
          <p:cNvSpPr txBox="1"/>
          <p:nvPr/>
        </p:nvSpPr>
        <p:spPr>
          <a:xfrm>
            <a:off x="622300" y="3060700"/>
            <a:ext cx="29337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2.  89 x 25 =</a:t>
            </a:r>
          </a:p>
        </p:txBody>
      </p:sp>
      <p:sp>
        <p:nvSpPr>
          <p:cNvPr id="848" name="3.  Which is greater, the picture below or the decimal 0.72?"/>
          <p:cNvSpPr txBox="1"/>
          <p:nvPr/>
        </p:nvSpPr>
        <p:spPr>
          <a:xfrm>
            <a:off x="673100" y="4121149"/>
            <a:ext cx="116459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3.  Which is greater, the picture below or the decimal 0.72?</a:t>
            </a:r>
          </a:p>
        </p:txBody>
      </p:sp>
      <p:graphicFrame>
        <p:nvGraphicFramePr>
          <p:cNvPr id="849" name="Table"/>
          <p:cNvGraphicFramePr/>
          <p:nvPr/>
        </p:nvGraphicFramePr>
        <p:xfrm>
          <a:off x="3949700" y="5003800"/>
          <a:ext cx="5092690" cy="1689100"/>
        </p:xfrm>
        <a:graphic>
          <a:graphicData uri="http://schemas.openxmlformats.org/drawingml/2006/table">
            <a:tbl>
              <a:tblPr>
                <a:tableStyleId>{8F44A2F1-9E1F-4B54-A3A2-5F16C0AD49E2}</a:tableStyleId>
              </a:tblPr>
              <a:tblGrid>
                <a:gridCol w="509269">
                  <a:extLst>
                    <a:ext uri="{9D8B030D-6E8A-4147-A177-3AD203B41FA5}">
                      <a16:colId xmlns:a16="http://schemas.microsoft.com/office/drawing/2014/main" xmlns="" val="20000"/>
                    </a:ext>
                  </a:extLst>
                </a:gridCol>
                <a:gridCol w="509269">
                  <a:extLst>
                    <a:ext uri="{9D8B030D-6E8A-4147-A177-3AD203B41FA5}">
                      <a16:colId xmlns:a16="http://schemas.microsoft.com/office/drawing/2014/main" xmlns="" val="20001"/>
                    </a:ext>
                  </a:extLst>
                </a:gridCol>
                <a:gridCol w="509269">
                  <a:extLst>
                    <a:ext uri="{9D8B030D-6E8A-4147-A177-3AD203B41FA5}">
                      <a16:colId xmlns:a16="http://schemas.microsoft.com/office/drawing/2014/main" xmlns="" val="20002"/>
                    </a:ext>
                  </a:extLst>
                </a:gridCol>
                <a:gridCol w="509269">
                  <a:extLst>
                    <a:ext uri="{9D8B030D-6E8A-4147-A177-3AD203B41FA5}">
                      <a16:colId xmlns:a16="http://schemas.microsoft.com/office/drawing/2014/main" xmlns="" val="20003"/>
                    </a:ext>
                  </a:extLst>
                </a:gridCol>
                <a:gridCol w="509269">
                  <a:extLst>
                    <a:ext uri="{9D8B030D-6E8A-4147-A177-3AD203B41FA5}">
                      <a16:colId xmlns:a16="http://schemas.microsoft.com/office/drawing/2014/main" xmlns="" val="20004"/>
                    </a:ext>
                  </a:extLst>
                </a:gridCol>
                <a:gridCol w="509269">
                  <a:extLst>
                    <a:ext uri="{9D8B030D-6E8A-4147-A177-3AD203B41FA5}">
                      <a16:colId xmlns:a16="http://schemas.microsoft.com/office/drawing/2014/main" xmlns="" val="20005"/>
                    </a:ext>
                  </a:extLst>
                </a:gridCol>
                <a:gridCol w="509269">
                  <a:extLst>
                    <a:ext uri="{9D8B030D-6E8A-4147-A177-3AD203B41FA5}">
                      <a16:colId xmlns:a16="http://schemas.microsoft.com/office/drawing/2014/main" xmlns="" val="20006"/>
                    </a:ext>
                  </a:extLst>
                </a:gridCol>
                <a:gridCol w="509269">
                  <a:extLst>
                    <a:ext uri="{9D8B030D-6E8A-4147-A177-3AD203B41FA5}">
                      <a16:colId xmlns:a16="http://schemas.microsoft.com/office/drawing/2014/main" xmlns="" val="20007"/>
                    </a:ext>
                  </a:extLst>
                </a:gridCol>
                <a:gridCol w="509269">
                  <a:extLst>
                    <a:ext uri="{9D8B030D-6E8A-4147-A177-3AD203B41FA5}">
                      <a16:colId xmlns:a16="http://schemas.microsoft.com/office/drawing/2014/main" xmlns="" val="20008"/>
                    </a:ext>
                  </a:extLst>
                </a:gridCol>
                <a:gridCol w="509269">
                  <a:extLst>
                    <a:ext uri="{9D8B030D-6E8A-4147-A177-3AD203B41FA5}">
                      <a16:colId xmlns:a16="http://schemas.microsoft.com/office/drawing/2014/main" xmlns="" val="20009"/>
                    </a:ext>
                  </a:extLst>
                </a:gridCol>
              </a:tblGrid>
              <a:tr h="1689100">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606060"/>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extLst>
                  <a:ext uri="{0D108BD9-81ED-4DB2-BD59-A6C34878D82A}">
                    <a16:rowId xmlns:a16="http://schemas.microsoft.com/office/drawing/2014/main" xmlns="" val="10000"/>
                  </a:ext>
                </a:extLst>
              </a:tr>
            </a:tbl>
          </a:graphicData>
        </a:graphic>
      </p:graphicFrame>
      <p:sp>
        <p:nvSpPr>
          <p:cNvPr id="850" name="4.  5942 ÷ 6 ="/>
          <p:cNvSpPr txBox="1"/>
          <p:nvPr/>
        </p:nvSpPr>
        <p:spPr>
          <a:xfrm>
            <a:off x="660400" y="6756400"/>
            <a:ext cx="36195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4.  5942 ÷ 6 =</a:t>
            </a:r>
          </a:p>
        </p:txBody>
      </p:sp>
      <p:sp>
        <p:nvSpPr>
          <p:cNvPr id="851" name="5. Write a fraction to represent the decimal 0.47."/>
          <p:cNvSpPr txBox="1"/>
          <p:nvPr/>
        </p:nvSpPr>
        <p:spPr>
          <a:xfrm>
            <a:off x="1138766" y="7861300"/>
            <a:ext cx="11328401" cy="622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5. Write a fraction to represent the decimal 0.47.</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6" name="Week 5 Day 3"/>
          <p:cNvSpPr txBox="1">
            <a:spLocks noGrp="1"/>
          </p:cNvSpPr>
          <p:nvPr>
            <p:ph type="title"/>
          </p:nvPr>
        </p:nvSpPr>
        <p:spPr>
          <a:xfrm>
            <a:off x="4559300" y="647700"/>
            <a:ext cx="4025900" cy="876300"/>
          </a:xfrm>
          <a:prstGeom prst="rect">
            <a:avLst/>
          </a:prstGeom>
        </p:spPr>
        <p:txBody>
          <a:bodyPr/>
          <a:lstStyle>
            <a:lvl1pPr>
              <a:defRPr sz="4300" b="1">
                <a:solidFill>
                  <a:srgbClr val="000000"/>
                </a:solidFill>
              </a:defRPr>
            </a:lvl1pPr>
          </a:lstStyle>
          <a:p>
            <a:r>
              <a:rPr dirty="0"/>
              <a:t>Week 5 Day 3</a:t>
            </a:r>
          </a:p>
        </p:txBody>
      </p:sp>
      <p:sp>
        <p:nvSpPr>
          <p:cNvPr id="867" name="1.  Heather and Heidi each ate part of an extra large pizza.  Heather ate 4/10 and Heidi at 0.6.  Who ate more pizza?"/>
          <p:cNvSpPr txBox="1"/>
          <p:nvPr/>
        </p:nvSpPr>
        <p:spPr>
          <a:xfrm>
            <a:off x="704850" y="1473199"/>
            <a:ext cx="11607800" cy="1663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1.  Heather and Heidi each ate part of an extra large pizza.  Heather ate 4/10 and Heidi at 0.6.  Who ate more pizza?   </a:t>
            </a:r>
          </a:p>
        </p:txBody>
      </p:sp>
      <p:sp>
        <p:nvSpPr>
          <p:cNvPr id="868" name="2.  9655 x 4 ="/>
          <p:cNvSpPr txBox="1"/>
          <p:nvPr/>
        </p:nvSpPr>
        <p:spPr>
          <a:xfrm>
            <a:off x="685800" y="3365500"/>
            <a:ext cx="32893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2.  9655 x 4 =</a:t>
            </a:r>
          </a:p>
        </p:txBody>
      </p:sp>
      <p:sp>
        <p:nvSpPr>
          <p:cNvPr id="871" name="3.  Write a fraction and a decimal that represents the model below."/>
          <p:cNvSpPr txBox="1"/>
          <p:nvPr/>
        </p:nvSpPr>
        <p:spPr>
          <a:xfrm>
            <a:off x="4975721" y="2857500"/>
            <a:ext cx="7167414" cy="1663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3.  Write a fraction and a decimal that represents the model below. </a:t>
            </a:r>
          </a:p>
        </p:txBody>
      </p:sp>
      <p:sp>
        <p:nvSpPr>
          <p:cNvPr id="872" name="4.  Write a fraction and a decimal that represents the model below."/>
          <p:cNvSpPr txBox="1"/>
          <p:nvPr/>
        </p:nvSpPr>
        <p:spPr>
          <a:xfrm>
            <a:off x="723900" y="4648199"/>
            <a:ext cx="7302699"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4.  Write a fraction and a decimal that represents the model below. </a:t>
            </a:r>
          </a:p>
        </p:txBody>
      </p:sp>
      <p:sp>
        <p:nvSpPr>
          <p:cNvPr id="873" name="5.  From questions 3 and 4, which fraction/decimal is larger?"/>
          <p:cNvSpPr txBox="1"/>
          <p:nvPr/>
        </p:nvSpPr>
        <p:spPr>
          <a:xfrm>
            <a:off x="1104900" y="7746999"/>
            <a:ext cx="114808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5.  From questions 3 and 4, which fraction/decimal is larger? </a:t>
            </a:r>
          </a:p>
        </p:txBody>
      </p:sp>
      <p:graphicFrame>
        <p:nvGraphicFramePr>
          <p:cNvPr id="874" name="Table"/>
          <p:cNvGraphicFramePr/>
          <p:nvPr/>
        </p:nvGraphicFramePr>
        <p:xfrm>
          <a:off x="1447800" y="5854700"/>
          <a:ext cx="4991100" cy="1651000"/>
        </p:xfrm>
        <a:graphic>
          <a:graphicData uri="http://schemas.openxmlformats.org/drawingml/2006/table">
            <a:tbl>
              <a:tblPr>
                <a:tableStyleId>{8F44A2F1-9E1F-4B54-A3A2-5F16C0AD49E2}</a:tableStyleId>
              </a:tblPr>
              <a:tblGrid>
                <a:gridCol w="499110">
                  <a:extLst>
                    <a:ext uri="{9D8B030D-6E8A-4147-A177-3AD203B41FA5}">
                      <a16:colId xmlns:a16="http://schemas.microsoft.com/office/drawing/2014/main" xmlns="" val="20000"/>
                    </a:ext>
                  </a:extLst>
                </a:gridCol>
                <a:gridCol w="499110">
                  <a:extLst>
                    <a:ext uri="{9D8B030D-6E8A-4147-A177-3AD203B41FA5}">
                      <a16:colId xmlns:a16="http://schemas.microsoft.com/office/drawing/2014/main" xmlns="" val="20001"/>
                    </a:ext>
                  </a:extLst>
                </a:gridCol>
                <a:gridCol w="499110">
                  <a:extLst>
                    <a:ext uri="{9D8B030D-6E8A-4147-A177-3AD203B41FA5}">
                      <a16:colId xmlns:a16="http://schemas.microsoft.com/office/drawing/2014/main" xmlns="" val="20002"/>
                    </a:ext>
                  </a:extLst>
                </a:gridCol>
                <a:gridCol w="499110">
                  <a:extLst>
                    <a:ext uri="{9D8B030D-6E8A-4147-A177-3AD203B41FA5}">
                      <a16:colId xmlns:a16="http://schemas.microsoft.com/office/drawing/2014/main" xmlns="" val="20003"/>
                    </a:ext>
                  </a:extLst>
                </a:gridCol>
                <a:gridCol w="499110">
                  <a:extLst>
                    <a:ext uri="{9D8B030D-6E8A-4147-A177-3AD203B41FA5}">
                      <a16:colId xmlns:a16="http://schemas.microsoft.com/office/drawing/2014/main" xmlns="" val="20004"/>
                    </a:ext>
                  </a:extLst>
                </a:gridCol>
                <a:gridCol w="499110">
                  <a:extLst>
                    <a:ext uri="{9D8B030D-6E8A-4147-A177-3AD203B41FA5}">
                      <a16:colId xmlns:a16="http://schemas.microsoft.com/office/drawing/2014/main" xmlns="" val="20005"/>
                    </a:ext>
                  </a:extLst>
                </a:gridCol>
                <a:gridCol w="499110">
                  <a:extLst>
                    <a:ext uri="{9D8B030D-6E8A-4147-A177-3AD203B41FA5}">
                      <a16:colId xmlns:a16="http://schemas.microsoft.com/office/drawing/2014/main" xmlns="" val="20006"/>
                    </a:ext>
                  </a:extLst>
                </a:gridCol>
                <a:gridCol w="499110">
                  <a:extLst>
                    <a:ext uri="{9D8B030D-6E8A-4147-A177-3AD203B41FA5}">
                      <a16:colId xmlns:a16="http://schemas.microsoft.com/office/drawing/2014/main" xmlns="" val="20007"/>
                    </a:ext>
                  </a:extLst>
                </a:gridCol>
                <a:gridCol w="499110">
                  <a:extLst>
                    <a:ext uri="{9D8B030D-6E8A-4147-A177-3AD203B41FA5}">
                      <a16:colId xmlns:a16="http://schemas.microsoft.com/office/drawing/2014/main" xmlns="" val="20008"/>
                    </a:ext>
                  </a:extLst>
                </a:gridCol>
                <a:gridCol w="499110">
                  <a:extLst>
                    <a:ext uri="{9D8B030D-6E8A-4147-A177-3AD203B41FA5}">
                      <a16:colId xmlns:a16="http://schemas.microsoft.com/office/drawing/2014/main" xmlns="" val="20009"/>
                    </a:ext>
                  </a:extLst>
                </a:gridCol>
              </a:tblGrid>
              <a:tr h="1651000">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929292"/>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929292"/>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929292"/>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929292"/>
                    </a:solidFill>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dirty="0"/>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3200">
                          <a:sym typeface="Baskerville"/>
                        </a:defRPr>
                      </a:pPr>
                      <a:endParaRPr dirty="0"/>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extLst>
                  <a:ext uri="{0D108BD9-81ED-4DB2-BD59-A6C34878D82A}">
                    <a16:rowId xmlns:a16="http://schemas.microsoft.com/office/drawing/2014/main" xmlns="" val="10000"/>
                  </a:ext>
                </a:extLst>
              </a:tr>
            </a:tbl>
          </a:graphicData>
        </a:graphic>
      </p:graphicFrame>
      <p:pic>
        <p:nvPicPr>
          <p:cNvPr id="2" name="Picture 1">
            <a:extLst>
              <a:ext uri="{FF2B5EF4-FFF2-40B4-BE49-F238E27FC236}">
                <a16:creationId xmlns:a16="http://schemas.microsoft.com/office/drawing/2014/main" xmlns="" id="{2E321031-47A2-934B-BA31-7E52B6331FA9}"/>
              </a:ext>
            </a:extLst>
          </p:cNvPr>
          <p:cNvPicPr>
            <a:picLocks noChangeAspect="1"/>
          </p:cNvPicPr>
          <p:nvPr/>
        </p:nvPicPr>
        <p:blipFill>
          <a:blip r:embed="rId2"/>
          <a:stretch>
            <a:fillRect/>
          </a:stretch>
        </p:blipFill>
        <p:spPr>
          <a:xfrm>
            <a:off x="8202332" y="4368800"/>
            <a:ext cx="3771900" cy="2844800"/>
          </a:xfrm>
          <a:prstGeom prst="rect">
            <a:avLst/>
          </a:prstGeom>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 name="Week 5 Day 4"/>
          <p:cNvSpPr txBox="1">
            <a:spLocks noGrp="1"/>
          </p:cNvSpPr>
          <p:nvPr>
            <p:ph type="title"/>
          </p:nvPr>
        </p:nvSpPr>
        <p:spPr>
          <a:xfrm>
            <a:off x="4559300" y="647700"/>
            <a:ext cx="4638488" cy="876300"/>
          </a:xfrm>
          <a:prstGeom prst="rect">
            <a:avLst/>
          </a:prstGeom>
        </p:spPr>
        <p:txBody>
          <a:bodyPr/>
          <a:lstStyle>
            <a:lvl1pPr>
              <a:defRPr sz="4300" b="1">
                <a:solidFill>
                  <a:srgbClr val="000000"/>
                </a:solidFill>
              </a:defRPr>
            </a:lvl1pPr>
          </a:lstStyle>
          <a:p>
            <a:r>
              <a:rPr dirty="0"/>
              <a:t>Week 5 Day 4</a:t>
            </a:r>
          </a:p>
        </p:txBody>
      </p:sp>
      <p:sp>
        <p:nvSpPr>
          <p:cNvPr id="892" name="1.  Write a fraction and a decimal that represents the model."/>
          <p:cNvSpPr txBox="1"/>
          <p:nvPr/>
        </p:nvSpPr>
        <p:spPr>
          <a:xfrm>
            <a:off x="1258936" y="1339849"/>
            <a:ext cx="10499627"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1.  Write a fraction and a decimal that represents the model. </a:t>
            </a:r>
          </a:p>
        </p:txBody>
      </p:sp>
      <p:sp>
        <p:nvSpPr>
          <p:cNvPr id="893" name="2.  Is the decimal 0.97 greater or less than the decimal from problem #1?"/>
          <p:cNvSpPr txBox="1"/>
          <p:nvPr/>
        </p:nvSpPr>
        <p:spPr>
          <a:xfrm>
            <a:off x="825500" y="2943224"/>
            <a:ext cx="6350596" cy="1663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2.  Is the decimal 0.97 greater or less than the decimal from problem #1?</a:t>
            </a:r>
          </a:p>
        </p:txBody>
      </p:sp>
      <p:sp>
        <p:nvSpPr>
          <p:cNvPr id="894" name="3.  42/100 + 8 /10 ="/>
          <p:cNvSpPr txBox="1"/>
          <p:nvPr/>
        </p:nvSpPr>
        <p:spPr>
          <a:xfrm>
            <a:off x="622300" y="5316537"/>
            <a:ext cx="4737100" cy="647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3.  42/100 + 8 /10 = </a:t>
            </a:r>
          </a:p>
        </p:txBody>
      </p:sp>
      <p:sp>
        <p:nvSpPr>
          <p:cNvPr id="895" name="4.  1867 ÷ 7 ="/>
          <p:cNvSpPr txBox="1"/>
          <p:nvPr/>
        </p:nvSpPr>
        <p:spPr>
          <a:xfrm>
            <a:off x="5918200" y="5316537"/>
            <a:ext cx="4521200" cy="647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b="1" i="0">
                <a:solidFill>
                  <a:srgbClr val="000000"/>
                </a:solidFill>
              </a:defRPr>
            </a:lvl1pPr>
          </a:lstStyle>
          <a:p>
            <a:r>
              <a:t>4.  1867 ÷ 7 =</a:t>
            </a:r>
          </a:p>
        </p:txBody>
      </p:sp>
      <p:pic>
        <p:nvPicPr>
          <p:cNvPr id="896" name="images.jpg" descr="images.jpg"/>
          <p:cNvPicPr>
            <a:picLocks noChangeAspect="1"/>
          </p:cNvPicPr>
          <p:nvPr/>
        </p:nvPicPr>
        <p:blipFill>
          <a:blip r:embed="rId2">
            <a:extLst/>
          </a:blip>
          <a:stretch>
            <a:fillRect/>
          </a:stretch>
        </p:blipFill>
        <p:spPr>
          <a:xfrm>
            <a:off x="6695681" y="7162800"/>
            <a:ext cx="1845960" cy="1854200"/>
          </a:xfrm>
          <a:prstGeom prst="rect">
            <a:avLst/>
          </a:prstGeom>
          <a:ln w="12700">
            <a:miter lim="400000"/>
          </a:ln>
        </p:spPr>
      </p:pic>
      <p:sp>
        <p:nvSpPr>
          <p:cNvPr id="897" name="5.  Write and solve an equation that matches the two fraction models."/>
          <p:cNvSpPr txBox="1"/>
          <p:nvPr/>
        </p:nvSpPr>
        <p:spPr>
          <a:xfrm>
            <a:off x="911721" y="6673850"/>
            <a:ext cx="5537201" cy="1739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5.  Write and solve an equation that matches the two fraction models. </a:t>
            </a:r>
          </a:p>
        </p:txBody>
      </p:sp>
      <p:pic>
        <p:nvPicPr>
          <p:cNvPr id="898" name="url?sa=i&amp;rct=j&amp;q=fractions+hundredths&amp;source=images&amp;cd=&amp;docid=RO1RN25zENdqfM&amp;tbnid=00pkSOdIWEoJAM-&amp;ved=0CAUQjRw&amp;url=http%3A%2F%2Fmdg.ext.msstate.edu%2FIntro2Algebra%2FM1C%2F10_the%2520big%2520idea%252.png" descr="url?sa=i&amp;rct=j&amp;q=fractions+hundredths&amp;source=images&amp;cd=&amp;docid=RO1RN25zENdqfM&amp;tbnid=00pkSOdIWEoJAM-&amp;ved=0CAUQjRw&amp;url=http%3A%2F%2Fmdg.ext.msstate.edu%2FIntro2Algebra%2FM1C%2F10_the%2520big%2520idea%252.png"/>
          <p:cNvPicPr>
            <a:picLocks noChangeAspect="1"/>
          </p:cNvPicPr>
          <p:nvPr/>
        </p:nvPicPr>
        <p:blipFill>
          <a:blip r:embed="rId3">
            <a:extLst/>
          </a:blip>
          <a:stretch>
            <a:fillRect/>
          </a:stretch>
        </p:blipFill>
        <p:spPr>
          <a:xfrm>
            <a:off x="8788400" y="6056207"/>
            <a:ext cx="3276600" cy="3240194"/>
          </a:xfrm>
          <a:prstGeom prst="rect">
            <a:avLst/>
          </a:prstGeom>
          <a:ln w="12700">
            <a:miter lim="400000"/>
          </a:ln>
        </p:spPr>
      </p:pic>
      <p:pic>
        <p:nvPicPr>
          <p:cNvPr id="2" name="Picture 1">
            <a:extLst>
              <a:ext uri="{FF2B5EF4-FFF2-40B4-BE49-F238E27FC236}">
                <a16:creationId xmlns:a16="http://schemas.microsoft.com/office/drawing/2014/main" xmlns="" id="{C3B87C70-0CFF-CC4E-BFCF-46ED92781A27}"/>
              </a:ext>
            </a:extLst>
          </p:cNvPr>
          <p:cNvPicPr>
            <a:picLocks noChangeAspect="1"/>
          </p:cNvPicPr>
          <p:nvPr/>
        </p:nvPicPr>
        <p:blipFill>
          <a:blip r:embed="rId4"/>
          <a:stretch>
            <a:fillRect/>
          </a:stretch>
        </p:blipFill>
        <p:spPr>
          <a:xfrm>
            <a:off x="7176096" y="1911349"/>
            <a:ext cx="3771900" cy="2844800"/>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2" name="Week 1 Day 2"/>
          <p:cNvSpPr txBox="1">
            <a:spLocks noGrp="1"/>
          </p:cNvSpPr>
          <p:nvPr>
            <p:ph type="title"/>
          </p:nvPr>
        </p:nvSpPr>
        <p:spPr>
          <a:xfrm>
            <a:off x="4559300" y="647700"/>
            <a:ext cx="3873500" cy="876300"/>
          </a:xfrm>
          <a:prstGeom prst="rect">
            <a:avLst/>
          </a:prstGeom>
        </p:spPr>
        <p:txBody>
          <a:bodyPr/>
          <a:lstStyle>
            <a:lvl1pPr>
              <a:defRPr sz="4300" b="1">
                <a:solidFill>
                  <a:srgbClr val="000000"/>
                </a:solidFill>
              </a:defRPr>
            </a:lvl1pPr>
          </a:lstStyle>
          <a:p>
            <a:r>
              <a:t>Week 1 Day 2</a:t>
            </a:r>
          </a:p>
        </p:txBody>
      </p:sp>
      <p:sp>
        <p:nvSpPr>
          <p:cNvPr id="213" name="1.  List the first 10 multiples of 3."/>
          <p:cNvSpPr txBox="1"/>
          <p:nvPr/>
        </p:nvSpPr>
        <p:spPr>
          <a:xfrm>
            <a:off x="609600" y="2057400"/>
            <a:ext cx="119761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1.  List the first 10 multiples of 3.</a:t>
            </a:r>
          </a:p>
        </p:txBody>
      </p:sp>
      <p:grpSp>
        <p:nvGrpSpPr>
          <p:cNvPr id="216" name="Group"/>
          <p:cNvGrpSpPr/>
          <p:nvPr/>
        </p:nvGrpSpPr>
        <p:grpSpPr>
          <a:xfrm>
            <a:off x="1485848" y="4622800"/>
            <a:ext cx="1009356" cy="508000"/>
            <a:chOff x="8" y="0"/>
            <a:chExt cx="1009354" cy="507999"/>
          </a:xfrm>
        </p:grpSpPr>
        <p:sp>
          <p:nvSpPr>
            <p:cNvPr id="214"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215"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217" name="2. List all the factors for the number 18."/>
          <p:cNvSpPr txBox="1"/>
          <p:nvPr/>
        </p:nvSpPr>
        <p:spPr>
          <a:xfrm>
            <a:off x="622300" y="3403599"/>
            <a:ext cx="9739049"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2. List all the factors for the number 18.</a:t>
            </a:r>
          </a:p>
        </p:txBody>
      </p:sp>
      <p:sp>
        <p:nvSpPr>
          <p:cNvPr id="218" name="3. 4 86"/>
          <p:cNvSpPr txBox="1"/>
          <p:nvPr/>
        </p:nvSpPr>
        <p:spPr>
          <a:xfrm>
            <a:off x="609600" y="4559300"/>
            <a:ext cx="21209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3. 4 86</a:t>
            </a:r>
          </a:p>
        </p:txBody>
      </p:sp>
      <p:sp>
        <p:nvSpPr>
          <p:cNvPr id="219" name="4.  Bailey has 49 dog treats and 7 dogs.  If she gives each dog one treat each day, how long will her treats last?"/>
          <p:cNvSpPr txBox="1"/>
          <p:nvPr/>
        </p:nvSpPr>
        <p:spPr>
          <a:xfrm>
            <a:off x="609600" y="5651499"/>
            <a:ext cx="11976100" cy="1701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4.  Bailey has 49 dog treats and 7 dogs.  If she gives each dog one treat each day, how long will her treats last? </a:t>
            </a:r>
          </a:p>
        </p:txBody>
      </p:sp>
      <p:sp>
        <p:nvSpPr>
          <p:cNvPr id="220" name="5.  68 x 94 ="/>
          <p:cNvSpPr txBox="1"/>
          <p:nvPr/>
        </p:nvSpPr>
        <p:spPr>
          <a:xfrm>
            <a:off x="609599" y="7810499"/>
            <a:ext cx="11976101"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5.  68 x 94 =</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6" name="Friday Five"/>
          <p:cNvSpPr txBox="1"/>
          <p:nvPr/>
        </p:nvSpPr>
        <p:spPr>
          <a:xfrm>
            <a:off x="1143000" y="647700"/>
            <a:ext cx="10718800" cy="863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5200" b="1" i="0" cap="all">
                <a:solidFill>
                  <a:srgbClr val="000000"/>
                </a:solidFill>
              </a:defRPr>
            </a:lvl1pPr>
          </a:lstStyle>
          <a:p>
            <a:r>
              <a:t>Friday Five</a:t>
            </a:r>
          </a:p>
        </p:txBody>
      </p:sp>
      <p:sp>
        <p:nvSpPr>
          <p:cNvPr id="917" name="3.  Where would you place .32 on the number line?  Why?"/>
          <p:cNvSpPr txBox="1"/>
          <p:nvPr/>
        </p:nvSpPr>
        <p:spPr>
          <a:xfrm>
            <a:off x="806450" y="2920999"/>
            <a:ext cx="11404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3.  Where would you place .32 on the number line?  Why?</a:t>
            </a:r>
          </a:p>
        </p:txBody>
      </p:sp>
      <p:grpSp>
        <p:nvGrpSpPr>
          <p:cNvPr id="926" name="Group"/>
          <p:cNvGrpSpPr/>
          <p:nvPr/>
        </p:nvGrpSpPr>
        <p:grpSpPr>
          <a:xfrm>
            <a:off x="2876748" y="4318000"/>
            <a:ext cx="6959402" cy="254001"/>
            <a:chOff x="0" y="0"/>
            <a:chExt cx="6959401" cy="254000"/>
          </a:xfrm>
        </p:grpSpPr>
        <p:sp>
          <p:nvSpPr>
            <p:cNvPr id="918" name="Line"/>
            <p:cNvSpPr/>
            <p:nvPr/>
          </p:nvSpPr>
          <p:spPr>
            <a:xfrm>
              <a:off x="98539" y="115986"/>
              <a:ext cx="6784969" cy="17"/>
            </a:xfrm>
            <a:prstGeom prst="line">
              <a:avLst/>
            </a:prstGeom>
            <a:noFill/>
            <a:ln w="38100" cap="flat">
              <a:solidFill>
                <a:srgbClr val="000000"/>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919" name="Oval"/>
            <p:cNvSpPr/>
            <p:nvPr/>
          </p:nvSpPr>
          <p:spPr>
            <a:xfrm>
              <a:off x="0" y="0"/>
              <a:ext cx="221970"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920" name="Oval"/>
            <p:cNvSpPr/>
            <p:nvPr/>
          </p:nvSpPr>
          <p:spPr>
            <a:xfrm>
              <a:off x="1122905" y="0"/>
              <a:ext cx="221970"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921" name="Oval"/>
            <p:cNvSpPr/>
            <p:nvPr/>
          </p:nvSpPr>
          <p:spPr>
            <a:xfrm>
              <a:off x="2245810" y="0"/>
              <a:ext cx="221971"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922" name="Oval"/>
            <p:cNvSpPr/>
            <p:nvPr/>
          </p:nvSpPr>
          <p:spPr>
            <a:xfrm>
              <a:off x="3368715" y="0"/>
              <a:ext cx="221971"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923" name="Oval"/>
            <p:cNvSpPr/>
            <p:nvPr/>
          </p:nvSpPr>
          <p:spPr>
            <a:xfrm>
              <a:off x="4491621" y="0"/>
              <a:ext cx="221970"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924" name="Oval"/>
            <p:cNvSpPr/>
            <p:nvPr/>
          </p:nvSpPr>
          <p:spPr>
            <a:xfrm>
              <a:off x="5614526" y="0"/>
              <a:ext cx="221971"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925" name="Oval"/>
            <p:cNvSpPr/>
            <p:nvPr/>
          </p:nvSpPr>
          <p:spPr>
            <a:xfrm>
              <a:off x="6737431" y="0"/>
              <a:ext cx="221971" cy="254000"/>
            </a:xfrm>
            <a:prstGeom prst="ellipse">
              <a:avLst/>
            </a:prstGeom>
            <a:solidFill>
              <a:srgbClr val="000000"/>
            </a:solidFill>
            <a:ln w="25400" cap="flat">
              <a:noFill/>
              <a:miter lim="400000"/>
            </a:ln>
            <a:effectLst/>
          </p:spPr>
          <p:txBody>
            <a:bodyPr wrap="square" lIns="50800" tIns="50800" rIns="50800" bIns="50800" numCol="1" anchor="ctr">
              <a:noAutofit/>
            </a:bodyP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grpSp>
      <p:sp>
        <p:nvSpPr>
          <p:cNvPr id="927" name="0.1"/>
          <p:cNvSpPr txBox="1"/>
          <p:nvPr/>
        </p:nvSpPr>
        <p:spPr>
          <a:xfrm>
            <a:off x="2851150" y="34480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0.1</a:t>
            </a:r>
          </a:p>
        </p:txBody>
      </p:sp>
      <p:sp>
        <p:nvSpPr>
          <p:cNvPr id="928" name="0.2"/>
          <p:cNvSpPr txBox="1"/>
          <p:nvPr/>
        </p:nvSpPr>
        <p:spPr>
          <a:xfrm>
            <a:off x="3968750" y="34480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0.2</a:t>
            </a:r>
          </a:p>
        </p:txBody>
      </p:sp>
      <p:sp>
        <p:nvSpPr>
          <p:cNvPr id="929" name="0.3"/>
          <p:cNvSpPr txBox="1"/>
          <p:nvPr/>
        </p:nvSpPr>
        <p:spPr>
          <a:xfrm>
            <a:off x="5086350" y="34480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0.3</a:t>
            </a:r>
          </a:p>
        </p:txBody>
      </p:sp>
      <p:sp>
        <p:nvSpPr>
          <p:cNvPr id="930" name="0.4"/>
          <p:cNvSpPr txBox="1"/>
          <p:nvPr/>
        </p:nvSpPr>
        <p:spPr>
          <a:xfrm>
            <a:off x="6203950" y="34480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0.4</a:t>
            </a:r>
          </a:p>
        </p:txBody>
      </p:sp>
      <p:sp>
        <p:nvSpPr>
          <p:cNvPr id="931" name="0.5"/>
          <p:cNvSpPr txBox="1"/>
          <p:nvPr/>
        </p:nvSpPr>
        <p:spPr>
          <a:xfrm>
            <a:off x="7321550" y="34480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0.5</a:t>
            </a:r>
          </a:p>
        </p:txBody>
      </p:sp>
      <p:sp>
        <p:nvSpPr>
          <p:cNvPr id="932" name="0.6"/>
          <p:cNvSpPr txBox="1"/>
          <p:nvPr/>
        </p:nvSpPr>
        <p:spPr>
          <a:xfrm>
            <a:off x="8439150" y="34480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0.6</a:t>
            </a:r>
          </a:p>
        </p:txBody>
      </p:sp>
      <p:sp>
        <p:nvSpPr>
          <p:cNvPr id="933" name="0.7"/>
          <p:cNvSpPr txBox="1"/>
          <p:nvPr/>
        </p:nvSpPr>
        <p:spPr>
          <a:xfrm>
            <a:off x="9556750" y="3448050"/>
            <a:ext cx="5969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0.7</a:t>
            </a:r>
          </a:p>
        </p:txBody>
      </p:sp>
      <p:sp>
        <p:nvSpPr>
          <p:cNvPr id="934" name="4.  Max bought 6 cases of soda for $8 each and 3 pizzas for $10 each.  How much money did Max spend?"/>
          <p:cNvSpPr txBox="1"/>
          <p:nvPr/>
        </p:nvSpPr>
        <p:spPr>
          <a:xfrm>
            <a:off x="825500" y="4737099"/>
            <a:ext cx="11811000" cy="1663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4.  Max bought 6 cases of soda for $8 each and 3 pizzas for $10 each.  How much money did Max spend? </a:t>
            </a:r>
          </a:p>
        </p:txBody>
      </p:sp>
      <p:sp>
        <p:nvSpPr>
          <p:cNvPr id="935" name="1.  89 x 25 ="/>
          <p:cNvSpPr txBox="1"/>
          <p:nvPr/>
        </p:nvSpPr>
        <p:spPr>
          <a:xfrm>
            <a:off x="685800" y="1739900"/>
            <a:ext cx="29337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1.  89 x 25 =</a:t>
            </a:r>
          </a:p>
        </p:txBody>
      </p:sp>
      <p:sp>
        <p:nvSpPr>
          <p:cNvPr id="936" name="2.  5942 ÷ 6 ="/>
          <p:cNvSpPr txBox="1"/>
          <p:nvPr/>
        </p:nvSpPr>
        <p:spPr>
          <a:xfrm>
            <a:off x="5346700" y="1739900"/>
            <a:ext cx="36195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2.  5942 ÷ 6 =</a:t>
            </a:r>
          </a:p>
        </p:txBody>
      </p:sp>
      <p:pic>
        <p:nvPicPr>
          <p:cNvPr id="937" name="images.jpg" descr="images.jpg"/>
          <p:cNvPicPr>
            <a:picLocks noChangeAspect="1"/>
          </p:cNvPicPr>
          <p:nvPr/>
        </p:nvPicPr>
        <p:blipFill>
          <a:blip r:embed="rId2">
            <a:extLst/>
          </a:blip>
          <a:stretch>
            <a:fillRect/>
          </a:stretch>
        </p:blipFill>
        <p:spPr>
          <a:xfrm>
            <a:off x="7061200" y="6934200"/>
            <a:ext cx="1845960" cy="1854200"/>
          </a:xfrm>
          <a:prstGeom prst="rect">
            <a:avLst/>
          </a:prstGeom>
          <a:ln w="12700">
            <a:miter lim="400000"/>
          </a:ln>
        </p:spPr>
      </p:pic>
      <p:sp>
        <p:nvSpPr>
          <p:cNvPr id="938" name="5.  Write and solve an equation that matches the two fraction models."/>
          <p:cNvSpPr txBox="1"/>
          <p:nvPr/>
        </p:nvSpPr>
        <p:spPr>
          <a:xfrm>
            <a:off x="1114921" y="6616700"/>
            <a:ext cx="6210301" cy="1739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b="1" i="0">
                <a:solidFill>
                  <a:srgbClr val="000000"/>
                </a:solidFill>
              </a:defRPr>
            </a:lvl1pPr>
          </a:lstStyle>
          <a:p>
            <a:r>
              <a:t>5.  Write and solve an equation that matches the two fraction models. </a:t>
            </a:r>
          </a:p>
        </p:txBody>
      </p:sp>
      <p:pic>
        <p:nvPicPr>
          <p:cNvPr id="939" name="url?sa=i&amp;rct=j&amp;q=fractions+hundredths&amp;source=images&amp;cd=&amp;docid=RO1RN25zENdqfM&amp;tbnid=00pkSOdIWEoJAM-&amp;ved=0CAUQjRw&amp;url=http%3A%2F%2Fmdg.ext.msstate.edu%2FIntro2Algebra%2FM1C%2F10_the%2520big%2520idea%252.png" descr="url?sa=i&amp;rct=j&amp;q=fractions+hundredths&amp;source=images&amp;cd=&amp;docid=RO1RN25zENdqfM&amp;tbnid=00pkSOdIWEoJAM-&amp;ved=0CAUQjRw&amp;url=http%3A%2F%2Fmdg.ext.msstate.edu%2FIntro2Algebra%2FM1C%2F10_the%2520big%2520idea%252.png"/>
          <p:cNvPicPr>
            <a:picLocks noChangeAspect="1"/>
          </p:cNvPicPr>
          <p:nvPr/>
        </p:nvPicPr>
        <p:blipFill>
          <a:blip r:embed="rId3">
            <a:extLst/>
          </a:blip>
          <a:stretch>
            <a:fillRect/>
          </a:stretch>
        </p:blipFill>
        <p:spPr>
          <a:xfrm>
            <a:off x="9622033" y="6515100"/>
            <a:ext cx="2696967" cy="2667000"/>
          </a:xfrm>
          <a:prstGeom prst="rect">
            <a:avLst/>
          </a:prstGeom>
          <a:ln w="12700">
            <a:miter lim="400000"/>
          </a:ln>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1" name="Daily Math Review"/>
          <p:cNvSpPr txBox="1">
            <a:spLocks noGrp="1"/>
          </p:cNvSpPr>
          <p:nvPr>
            <p:ph type="ctrTitle"/>
          </p:nvPr>
        </p:nvSpPr>
        <p:spPr>
          <a:prstGeom prst="rect">
            <a:avLst/>
          </a:prstGeom>
        </p:spPr>
        <p:txBody>
          <a:bodyPr/>
          <a:lstStyle>
            <a:lvl1pPr>
              <a:defRPr b="1">
                <a:solidFill>
                  <a:srgbClr val="000000"/>
                </a:solidFill>
              </a:defRPr>
            </a:lvl1pPr>
          </a:lstStyle>
          <a:p>
            <a:r>
              <a:t>Daily Math Review</a:t>
            </a:r>
          </a:p>
        </p:txBody>
      </p:sp>
      <p:sp>
        <p:nvSpPr>
          <p:cNvPr id="972" name="4th grade…"/>
          <p:cNvSpPr txBox="1">
            <a:spLocks noGrp="1"/>
          </p:cNvSpPr>
          <p:nvPr>
            <p:ph type="subTitle" sz="quarter" idx="1"/>
          </p:nvPr>
        </p:nvSpPr>
        <p:spPr>
          <a:xfrm>
            <a:off x="1143000" y="4965700"/>
            <a:ext cx="10718800" cy="1689100"/>
          </a:xfrm>
          <a:prstGeom prst="rect">
            <a:avLst/>
          </a:prstGeom>
        </p:spPr>
        <p:txBody>
          <a:bodyPr/>
          <a:lstStyle/>
          <a:p>
            <a:pPr>
              <a:defRPr b="1">
                <a:solidFill>
                  <a:srgbClr val="000000"/>
                </a:solidFill>
              </a:defRPr>
            </a:pPr>
            <a:r>
              <a:t>4th grade</a:t>
            </a:r>
          </a:p>
          <a:p>
            <a:pPr>
              <a:defRPr b="1">
                <a:solidFill>
                  <a:srgbClr val="000000"/>
                </a:solidFill>
              </a:defRPr>
            </a:pPr>
            <a:r>
              <a:t>Quarter 4</a:t>
            </a:r>
          </a:p>
          <a:p>
            <a:pPr>
              <a:defRPr b="1">
                <a:solidFill>
                  <a:srgbClr val="000000"/>
                </a:solidFill>
              </a:defRPr>
            </a:pPr>
            <a:r>
              <a:t>Week 6</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4" name="Week 6 Day 1"/>
          <p:cNvSpPr txBox="1">
            <a:spLocks noGrp="1"/>
          </p:cNvSpPr>
          <p:nvPr>
            <p:ph type="title"/>
          </p:nvPr>
        </p:nvSpPr>
        <p:spPr>
          <a:xfrm>
            <a:off x="4559300" y="647700"/>
            <a:ext cx="3873500" cy="876300"/>
          </a:xfrm>
          <a:prstGeom prst="rect">
            <a:avLst/>
          </a:prstGeom>
        </p:spPr>
        <p:txBody>
          <a:bodyPr/>
          <a:lstStyle>
            <a:lvl1pPr>
              <a:defRPr sz="4300" b="1">
                <a:solidFill>
                  <a:srgbClr val="000000"/>
                </a:solidFill>
              </a:defRPr>
            </a:lvl1pPr>
          </a:lstStyle>
          <a:p>
            <a:r>
              <a:t>Week 6 Day 1</a:t>
            </a:r>
          </a:p>
        </p:txBody>
      </p:sp>
      <p:graphicFrame>
        <p:nvGraphicFramePr>
          <p:cNvPr id="975" name="Table"/>
          <p:cNvGraphicFramePr/>
          <p:nvPr/>
        </p:nvGraphicFramePr>
        <p:xfrm>
          <a:off x="1969045" y="7874000"/>
          <a:ext cx="4432296" cy="558800"/>
        </p:xfrm>
        <a:graphic>
          <a:graphicData uri="http://schemas.openxmlformats.org/drawingml/2006/table">
            <a:tbl>
              <a:tblPr>
                <a:tableStyleId>{8F44A2F1-9E1F-4B54-A3A2-5F16C0AD49E2}</a:tableStyleId>
              </a:tblPr>
              <a:tblGrid>
                <a:gridCol w="738716">
                  <a:extLst>
                    <a:ext uri="{9D8B030D-6E8A-4147-A177-3AD203B41FA5}">
                      <a16:colId xmlns:a16="http://schemas.microsoft.com/office/drawing/2014/main" xmlns="" val="20000"/>
                    </a:ext>
                  </a:extLst>
                </a:gridCol>
                <a:gridCol w="738716">
                  <a:extLst>
                    <a:ext uri="{9D8B030D-6E8A-4147-A177-3AD203B41FA5}">
                      <a16:colId xmlns:a16="http://schemas.microsoft.com/office/drawing/2014/main" xmlns="" val="20001"/>
                    </a:ext>
                  </a:extLst>
                </a:gridCol>
                <a:gridCol w="738716">
                  <a:extLst>
                    <a:ext uri="{9D8B030D-6E8A-4147-A177-3AD203B41FA5}">
                      <a16:colId xmlns:a16="http://schemas.microsoft.com/office/drawing/2014/main" xmlns="" val="20002"/>
                    </a:ext>
                  </a:extLst>
                </a:gridCol>
                <a:gridCol w="738716">
                  <a:extLst>
                    <a:ext uri="{9D8B030D-6E8A-4147-A177-3AD203B41FA5}">
                      <a16:colId xmlns:a16="http://schemas.microsoft.com/office/drawing/2014/main" xmlns="" val="20003"/>
                    </a:ext>
                  </a:extLst>
                </a:gridCol>
                <a:gridCol w="738716">
                  <a:extLst>
                    <a:ext uri="{9D8B030D-6E8A-4147-A177-3AD203B41FA5}">
                      <a16:colId xmlns:a16="http://schemas.microsoft.com/office/drawing/2014/main" xmlns="" val="20004"/>
                    </a:ext>
                  </a:extLst>
                </a:gridCol>
                <a:gridCol w="738716">
                  <a:extLst>
                    <a:ext uri="{9D8B030D-6E8A-4147-A177-3AD203B41FA5}">
                      <a16:colId xmlns:a16="http://schemas.microsoft.com/office/drawing/2014/main" xmlns="" val="20005"/>
                    </a:ext>
                  </a:extLst>
                </a:gridCol>
              </a:tblGrid>
              <a:tr h="558800">
                <a:tc>
                  <a:txBody>
                    <a:bodyPr/>
                    <a:lstStyle/>
                    <a:p>
                      <a:pPr defTabSz="914400">
                        <a:tabLst>
                          <a:tab pos="914400" algn="l"/>
                        </a:tabLst>
                        <a:defRPr sz="28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A8C6FE"/>
                    </a:solidFill>
                  </a:tcPr>
                </a:tc>
                <a:tc>
                  <a:txBody>
                    <a:bodyPr/>
                    <a:lstStyle/>
                    <a:p>
                      <a:pPr defTabSz="914400">
                        <a:tabLst>
                          <a:tab pos="914400" algn="l"/>
                        </a:tabLst>
                        <a:defRPr sz="28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A8C6FE"/>
                    </a:solidFill>
                  </a:tcPr>
                </a:tc>
                <a:tc>
                  <a:txBody>
                    <a:bodyPr/>
                    <a:lstStyle/>
                    <a:p>
                      <a:pPr defTabSz="914400">
                        <a:tabLst>
                          <a:tab pos="914400" algn="l"/>
                        </a:tabLst>
                        <a:defRPr sz="28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28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28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28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extLst>
                  <a:ext uri="{0D108BD9-81ED-4DB2-BD59-A6C34878D82A}">
                    <a16:rowId xmlns:a16="http://schemas.microsoft.com/office/drawing/2014/main" xmlns="" val="10000"/>
                  </a:ext>
                </a:extLst>
              </a:tr>
            </a:tbl>
          </a:graphicData>
        </a:graphic>
      </p:graphicFrame>
      <p:graphicFrame>
        <p:nvGraphicFramePr>
          <p:cNvPr id="976" name="Table"/>
          <p:cNvGraphicFramePr/>
          <p:nvPr/>
        </p:nvGraphicFramePr>
        <p:xfrm>
          <a:off x="7010400" y="7874000"/>
          <a:ext cx="4432299" cy="558800"/>
        </p:xfrm>
        <a:graphic>
          <a:graphicData uri="http://schemas.openxmlformats.org/drawingml/2006/table">
            <a:tbl>
              <a:tblPr>
                <a:tableStyleId>{8F44A2F1-9E1F-4B54-A3A2-5F16C0AD49E2}</a:tableStyleId>
              </a:tblPr>
              <a:tblGrid>
                <a:gridCol w="1477433">
                  <a:extLst>
                    <a:ext uri="{9D8B030D-6E8A-4147-A177-3AD203B41FA5}">
                      <a16:colId xmlns:a16="http://schemas.microsoft.com/office/drawing/2014/main" xmlns="" val="20000"/>
                    </a:ext>
                  </a:extLst>
                </a:gridCol>
                <a:gridCol w="1477433">
                  <a:extLst>
                    <a:ext uri="{9D8B030D-6E8A-4147-A177-3AD203B41FA5}">
                      <a16:colId xmlns:a16="http://schemas.microsoft.com/office/drawing/2014/main" xmlns="" val="20001"/>
                    </a:ext>
                  </a:extLst>
                </a:gridCol>
                <a:gridCol w="1477433">
                  <a:extLst>
                    <a:ext uri="{9D8B030D-6E8A-4147-A177-3AD203B41FA5}">
                      <a16:colId xmlns:a16="http://schemas.microsoft.com/office/drawing/2014/main" xmlns="" val="20002"/>
                    </a:ext>
                  </a:extLst>
                </a:gridCol>
              </a:tblGrid>
              <a:tr h="558800">
                <a:tc>
                  <a:txBody>
                    <a:bodyPr/>
                    <a:lstStyle/>
                    <a:p>
                      <a:pPr defTabSz="914400">
                        <a:tabLst>
                          <a:tab pos="914400" algn="l"/>
                        </a:tabLst>
                        <a:defRPr sz="28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A8C6FE"/>
                    </a:solidFill>
                  </a:tcPr>
                </a:tc>
                <a:tc>
                  <a:txBody>
                    <a:bodyPr/>
                    <a:lstStyle/>
                    <a:p>
                      <a:pPr defTabSz="914400">
                        <a:tabLst>
                          <a:tab pos="914400" algn="l"/>
                        </a:tabLst>
                        <a:defRPr sz="28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2800">
                          <a:sym typeface="Baskervill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extLst>
                  <a:ext uri="{0D108BD9-81ED-4DB2-BD59-A6C34878D82A}">
                    <a16:rowId xmlns:a16="http://schemas.microsoft.com/office/drawing/2014/main" xmlns="" val="10000"/>
                  </a:ext>
                </a:extLst>
              </a:tr>
            </a:tbl>
          </a:graphicData>
        </a:graphic>
      </p:graphicFrame>
      <p:sp>
        <p:nvSpPr>
          <p:cNvPr id="977" name="5.  Are the two fraction models equivalent? Why, or Why not?"/>
          <p:cNvSpPr txBox="1"/>
          <p:nvPr/>
        </p:nvSpPr>
        <p:spPr>
          <a:xfrm>
            <a:off x="861888" y="6691312"/>
            <a:ext cx="11281024" cy="1092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5.  Are the two fraction models equivalent? Why, or Why not? </a:t>
            </a:r>
          </a:p>
        </p:txBody>
      </p:sp>
      <p:sp>
        <p:nvSpPr>
          <p:cNvPr id="980" name="1. Write and solve an equation that matches the two fraction models."/>
          <p:cNvSpPr txBox="1"/>
          <p:nvPr/>
        </p:nvSpPr>
        <p:spPr>
          <a:xfrm>
            <a:off x="660400" y="1339850"/>
            <a:ext cx="10428536" cy="1092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1. Write and solve an equation that matches the two fraction models.</a:t>
            </a:r>
          </a:p>
        </p:txBody>
      </p:sp>
      <p:sp>
        <p:nvSpPr>
          <p:cNvPr id="981" name="4.  Compare the decimals.…"/>
          <p:cNvSpPr txBox="1"/>
          <p:nvPr/>
        </p:nvSpPr>
        <p:spPr>
          <a:xfrm>
            <a:off x="927100" y="5105400"/>
            <a:ext cx="5627192" cy="1092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400" b="1" i="0">
                <a:solidFill>
                  <a:srgbClr val="000000"/>
                </a:solidFill>
              </a:defRPr>
            </a:pPr>
            <a:r>
              <a:t>4.  Compare the decimals.  </a:t>
            </a:r>
          </a:p>
          <a:p>
            <a:pPr>
              <a:defRPr sz="3400" b="1" i="0">
                <a:solidFill>
                  <a:srgbClr val="000000"/>
                </a:solidFill>
              </a:defRPr>
            </a:pPr>
            <a:r>
              <a:t>0.6 ___ 0.271</a:t>
            </a:r>
          </a:p>
        </p:txBody>
      </p:sp>
      <p:sp>
        <p:nvSpPr>
          <p:cNvPr id="982" name="3. There were 3,333 people at a charity ball.  Each person at the ball received 4 raffle tickets.  How many total raffle tickets were given out?"/>
          <p:cNvSpPr txBox="1"/>
          <p:nvPr/>
        </p:nvSpPr>
        <p:spPr>
          <a:xfrm>
            <a:off x="7366000" y="3686174"/>
            <a:ext cx="4813300" cy="2921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3. There were 3,333 people at a charity ball.  Each person at the ball received 4 raffle tickets.  How many total raffle tickets were given out? </a:t>
            </a:r>
          </a:p>
        </p:txBody>
      </p:sp>
      <p:sp>
        <p:nvSpPr>
          <p:cNvPr id="983" name="2. Convert 556/1000 to a decimal."/>
          <p:cNvSpPr txBox="1"/>
          <p:nvPr/>
        </p:nvSpPr>
        <p:spPr>
          <a:xfrm>
            <a:off x="7099300" y="2133600"/>
            <a:ext cx="4965700" cy="1092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2. Convert 556/1000 to a decimal. </a:t>
            </a:r>
          </a:p>
        </p:txBody>
      </p:sp>
      <p:pic>
        <p:nvPicPr>
          <p:cNvPr id="2" name="Picture 1">
            <a:extLst>
              <a:ext uri="{FF2B5EF4-FFF2-40B4-BE49-F238E27FC236}">
                <a16:creationId xmlns:a16="http://schemas.microsoft.com/office/drawing/2014/main" xmlns="" id="{A77CC850-D2F7-DF4F-AC7F-E501E5371888}"/>
              </a:ext>
            </a:extLst>
          </p:cNvPr>
          <p:cNvPicPr>
            <a:picLocks noChangeAspect="1"/>
          </p:cNvPicPr>
          <p:nvPr/>
        </p:nvPicPr>
        <p:blipFill>
          <a:blip r:embed="rId2"/>
          <a:stretch>
            <a:fillRect/>
          </a:stretch>
        </p:blipFill>
        <p:spPr>
          <a:xfrm>
            <a:off x="927100" y="2522537"/>
            <a:ext cx="5321300" cy="2374900"/>
          </a:xfrm>
          <a:prstGeom prst="rect">
            <a:avLst/>
          </a:prstGeom>
        </p:spPr>
      </p:pic>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1" name="Week 6 Day 2"/>
          <p:cNvSpPr txBox="1">
            <a:spLocks noGrp="1"/>
          </p:cNvSpPr>
          <p:nvPr>
            <p:ph type="title"/>
          </p:nvPr>
        </p:nvSpPr>
        <p:spPr>
          <a:xfrm>
            <a:off x="4559300" y="596900"/>
            <a:ext cx="4154394" cy="876300"/>
          </a:xfrm>
          <a:prstGeom prst="rect">
            <a:avLst/>
          </a:prstGeom>
        </p:spPr>
        <p:txBody>
          <a:bodyPr/>
          <a:lstStyle>
            <a:lvl1pPr>
              <a:defRPr sz="4300" b="1">
                <a:solidFill>
                  <a:srgbClr val="000000"/>
                </a:solidFill>
              </a:defRPr>
            </a:lvl1pPr>
          </a:lstStyle>
          <a:p>
            <a:r>
              <a:rPr dirty="0"/>
              <a:t>Week 6 Day 2</a:t>
            </a:r>
          </a:p>
        </p:txBody>
      </p:sp>
      <p:sp>
        <p:nvSpPr>
          <p:cNvPr id="1002" name="1.  What unit of measurement would you use to measure the weight of a school bus?…"/>
          <p:cNvSpPr txBox="1"/>
          <p:nvPr/>
        </p:nvSpPr>
        <p:spPr>
          <a:xfrm>
            <a:off x="584200" y="1403350"/>
            <a:ext cx="11785600" cy="154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buClr>
                <a:srgbClr val="A29A85"/>
              </a:buClr>
              <a:defRPr sz="3200" b="1" i="0">
                <a:solidFill>
                  <a:srgbClr val="000000"/>
                </a:solidFill>
              </a:defRPr>
            </a:pPr>
            <a:r>
              <a:t>1.  What unit of measurement would you use to measure the weight of a school bus?</a:t>
            </a:r>
          </a:p>
          <a:p>
            <a:pPr>
              <a:buClr>
                <a:srgbClr val="A29A85"/>
              </a:buClr>
              <a:defRPr sz="3200" b="1" i="0">
                <a:solidFill>
                  <a:srgbClr val="000000"/>
                </a:solidFill>
              </a:defRPr>
            </a:pPr>
            <a:r>
              <a:t>a.  grams      b.  kilograms        c.  kilometers        d.  kiloliters</a:t>
            </a:r>
          </a:p>
        </p:txBody>
      </p:sp>
      <p:sp>
        <p:nvSpPr>
          <p:cNvPr id="1003" name="2.  Kevin wants to measure the length of his desk.  Which is the best unit of measurement to use?…"/>
          <p:cNvSpPr txBox="1"/>
          <p:nvPr/>
        </p:nvSpPr>
        <p:spPr>
          <a:xfrm>
            <a:off x="711013" y="3225457"/>
            <a:ext cx="11747687" cy="18040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l">
              <a:lnSpc>
                <a:spcPct val="90000"/>
              </a:lnSpc>
              <a:spcBef>
                <a:spcPts val="2900"/>
              </a:spcBef>
              <a:defRPr sz="3200" b="1" i="0">
                <a:solidFill>
                  <a:srgbClr val="000000"/>
                </a:solidFill>
              </a:defRPr>
            </a:pPr>
            <a:r>
              <a:rPr dirty="0"/>
              <a:t>2.  Kevin wants to measure the length of his desk.  Which is the best unit of measurement to use?  </a:t>
            </a:r>
          </a:p>
          <a:p>
            <a:pPr algn="l">
              <a:lnSpc>
                <a:spcPct val="90000"/>
              </a:lnSpc>
              <a:spcBef>
                <a:spcPts val="2900"/>
              </a:spcBef>
              <a:defRPr sz="3200" b="1" i="0">
                <a:solidFill>
                  <a:srgbClr val="000000"/>
                </a:solidFill>
              </a:defRPr>
            </a:pPr>
            <a:r>
              <a:rPr dirty="0"/>
              <a:t>a.  millimeters    b.  grams     c. centiliters       d.  centimeters</a:t>
            </a:r>
          </a:p>
        </p:txBody>
      </p:sp>
      <p:sp>
        <p:nvSpPr>
          <p:cNvPr id="1004" name="3.  There are ____ pints in 8 quarts."/>
          <p:cNvSpPr txBox="1"/>
          <p:nvPr/>
        </p:nvSpPr>
        <p:spPr>
          <a:xfrm>
            <a:off x="626533" y="5247957"/>
            <a:ext cx="8445501" cy="596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3.  There are ____ pints in 8 quarts.</a:t>
            </a:r>
          </a:p>
        </p:txBody>
      </p:sp>
      <p:sp>
        <p:nvSpPr>
          <p:cNvPr id="1005" name="4.  Carlos is supposed to build a fence between two houses that is 210 feet long.  If he buys 80 yards worth of materials, does he have enough to build the fence?  Why or why not?"/>
          <p:cNvSpPr txBox="1"/>
          <p:nvPr/>
        </p:nvSpPr>
        <p:spPr>
          <a:xfrm>
            <a:off x="609600" y="5861049"/>
            <a:ext cx="11849100" cy="1511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4.  Carlos is supposed to build a fence between two houses that is 210 feet long.  If he buys 80 yards worth of materials, does he have enough to build the fence?  Why or why not? </a:t>
            </a:r>
          </a:p>
        </p:txBody>
      </p:sp>
      <p:sp>
        <p:nvSpPr>
          <p:cNvPr id="1006" name="5.  Mike is buying 32 yards of fabric.  How many feet of fabric is he buying?"/>
          <p:cNvSpPr txBox="1"/>
          <p:nvPr/>
        </p:nvSpPr>
        <p:spPr>
          <a:xfrm>
            <a:off x="990600" y="7677150"/>
            <a:ext cx="11328946" cy="1092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400" b="1" i="0">
                <a:solidFill>
                  <a:srgbClr val="000000"/>
                </a:solidFill>
              </a:defRPr>
            </a:lvl1pPr>
          </a:lstStyle>
          <a:p>
            <a:r>
              <a:t>5.  Mike is buying 32 yards of fabric.  How many feet of fabric is he buying?</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8" name="Week 6 Day 3"/>
          <p:cNvSpPr txBox="1">
            <a:spLocks noGrp="1"/>
          </p:cNvSpPr>
          <p:nvPr>
            <p:ph type="title"/>
          </p:nvPr>
        </p:nvSpPr>
        <p:spPr>
          <a:xfrm>
            <a:off x="4432298" y="588962"/>
            <a:ext cx="4445001" cy="876300"/>
          </a:xfrm>
          <a:prstGeom prst="rect">
            <a:avLst/>
          </a:prstGeom>
        </p:spPr>
        <p:txBody>
          <a:bodyPr/>
          <a:lstStyle>
            <a:lvl1pPr>
              <a:defRPr sz="4300" b="1">
                <a:solidFill>
                  <a:srgbClr val="000000"/>
                </a:solidFill>
              </a:defRPr>
            </a:lvl1pPr>
          </a:lstStyle>
          <a:p>
            <a:r>
              <a:rPr dirty="0"/>
              <a:t>Week 6 Day 3</a:t>
            </a:r>
          </a:p>
        </p:txBody>
      </p:sp>
      <p:sp>
        <p:nvSpPr>
          <p:cNvPr id="1019" name="1. Lizzy put out 7 cups of food for her cats.  How many ounces is that?"/>
          <p:cNvSpPr txBox="1"/>
          <p:nvPr/>
        </p:nvSpPr>
        <p:spPr>
          <a:xfrm>
            <a:off x="749300" y="1295399"/>
            <a:ext cx="11722100" cy="104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1. Lizzy put out 7 cups of food for her cats.  How many ounces is that? </a:t>
            </a:r>
          </a:p>
        </p:txBody>
      </p:sp>
      <p:sp>
        <p:nvSpPr>
          <p:cNvPr id="1020" name="2.  My bike ride was 20 kilometers.  How many meters did I travel?"/>
          <p:cNvSpPr txBox="1"/>
          <p:nvPr/>
        </p:nvSpPr>
        <p:spPr>
          <a:xfrm>
            <a:off x="647700" y="2408237"/>
            <a:ext cx="11722100" cy="104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2.  My bike ride was 20 kilometers.  How many meters did I travel?</a:t>
            </a:r>
          </a:p>
        </p:txBody>
      </p:sp>
      <p:sp>
        <p:nvSpPr>
          <p:cNvPr id="1021" name="3. You are building a fence that is 25 yards long.  How many feet of fencing will you need to build your fence?"/>
          <p:cNvSpPr txBox="1"/>
          <p:nvPr/>
        </p:nvSpPr>
        <p:spPr>
          <a:xfrm>
            <a:off x="641350" y="3521075"/>
            <a:ext cx="117221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3. You are building a fence that is 25 yards long.  How many feet of fencing will you need to build your fence?</a:t>
            </a:r>
          </a:p>
        </p:txBody>
      </p:sp>
      <p:sp>
        <p:nvSpPr>
          <p:cNvPr id="1022" name="4.  Mark is creating a poster, he needs 4 yards of string for the border.  He has a piece that is 80 inches long.  Is that enough string to go around the poster?"/>
          <p:cNvSpPr txBox="1"/>
          <p:nvPr/>
        </p:nvSpPr>
        <p:spPr>
          <a:xfrm>
            <a:off x="641350" y="4737100"/>
            <a:ext cx="11722100"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4.  Mark is creating a poster, he needs 4 yards of string for the border.  He has a piece that is 80 inches long.  Is that enough string to go around the poster? </a:t>
            </a:r>
          </a:p>
        </p:txBody>
      </p:sp>
      <p:sp>
        <p:nvSpPr>
          <p:cNvPr id="1023" name="5.  Fill in the blanks on this conversion T-Chart."/>
          <p:cNvSpPr txBox="1"/>
          <p:nvPr/>
        </p:nvSpPr>
        <p:spPr>
          <a:xfrm>
            <a:off x="673100" y="6397625"/>
            <a:ext cx="9474200" cy="571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5.  Fill in the blanks on this conversion T-Chart.</a:t>
            </a:r>
          </a:p>
        </p:txBody>
      </p:sp>
      <p:graphicFrame>
        <p:nvGraphicFramePr>
          <p:cNvPr id="1024" name="Table"/>
          <p:cNvGraphicFramePr/>
          <p:nvPr/>
        </p:nvGraphicFramePr>
        <p:xfrm>
          <a:off x="3784600" y="6934200"/>
          <a:ext cx="5092699" cy="2357120"/>
        </p:xfrm>
        <a:graphic>
          <a:graphicData uri="http://schemas.openxmlformats.org/drawingml/2006/table">
            <a:tbl>
              <a:tblPr firstRow="1">
                <a:tableStyleId>{8F44A2F1-9E1F-4B54-A3A2-5F16C0AD49E2}</a:tableStyleId>
              </a:tblPr>
              <a:tblGrid>
                <a:gridCol w="2490163">
                  <a:extLst>
                    <a:ext uri="{9D8B030D-6E8A-4147-A177-3AD203B41FA5}">
                      <a16:colId xmlns:a16="http://schemas.microsoft.com/office/drawing/2014/main" xmlns="" val="20000"/>
                    </a:ext>
                  </a:extLst>
                </a:gridCol>
                <a:gridCol w="2602536">
                  <a:extLst>
                    <a:ext uri="{9D8B030D-6E8A-4147-A177-3AD203B41FA5}">
                      <a16:colId xmlns:a16="http://schemas.microsoft.com/office/drawing/2014/main" xmlns="" val="20001"/>
                    </a:ext>
                  </a:extLst>
                </a:gridCol>
              </a:tblGrid>
              <a:tr h="473075">
                <a:tc>
                  <a:txBody>
                    <a:bodyPr/>
                    <a:lstStyle/>
                    <a:p>
                      <a:pPr>
                        <a:defRPr sz="1800" b="0">
                          <a:solidFill>
                            <a:srgbClr val="000000"/>
                          </a:solidFill>
                        </a:defRPr>
                      </a:pPr>
                      <a:r>
                        <a:rPr sz="3200">
                          <a:effectLst>
                            <a:outerShdw blurRad="50800" dist="12700" dir="5400000" rotWithShape="0">
                              <a:srgbClr val="000000">
                                <a:alpha val="35000"/>
                              </a:srgbClr>
                            </a:outerShdw>
                          </a:effectLst>
                        </a:rPr>
                        <a:t>Kilometers</a:t>
                      </a:r>
                    </a:p>
                  </a:txBody>
                  <a:tcPr marL="50800" marR="50800" marT="50800" marB="50800" anchor="ctr" horzOverflow="overflow">
                    <a:lnL w="12700">
                      <a:solidFill>
                        <a:srgbClr val="CBC5B7"/>
                      </a:solidFill>
                      <a:miter lim="400000"/>
                    </a:lnL>
                    <a:lnR w="12700">
                      <a:solidFill>
                        <a:srgbClr val="CBC5B7"/>
                      </a:solidFill>
                      <a:miter lim="400000"/>
                    </a:lnR>
                    <a:lnB w="12700">
                      <a:solidFill>
                        <a:srgbClr val="000000"/>
                      </a:solidFill>
                      <a:miter lim="400000"/>
                    </a:lnB>
                  </a:tcPr>
                </a:tc>
                <a:tc>
                  <a:txBody>
                    <a:bodyPr/>
                    <a:lstStyle/>
                    <a:p>
                      <a:pPr>
                        <a:defRPr sz="1800" b="0">
                          <a:solidFill>
                            <a:srgbClr val="000000"/>
                          </a:solidFill>
                        </a:defRPr>
                      </a:pPr>
                      <a:r>
                        <a:rPr sz="3200">
                          <a:effectLst>
                            <a:outerShdw blurRad="50800" dist="12700" dir="5400000" rotWithShape="0">
                              <a:srgbClr val="000000">
                                <a:alpha val="35000"/>
                              </a:srgbClr>
                            </a:outerShdw>
                          </a:effectLst>
                        </a:rPr>
                        <a:t>Meters</a:t>
                      </a:r>
                    </a:p>
                  </a:txBody>
                  <a:tcPr marL="50800" marR="50800" marT="50800" marB="50800" anchor="ctr" horzOverflow="overflow">
                    <a:lnL w="12700">
                      <a:solidFill>
                        <a:srgbClr val="CBC5B7"/>
                      </a:solidFill>
                      <a:miter lim="400000"/>
                    </a:lnL>
                    <a:lnR w="12700">
                      <a:solidFill>
                        <a:srgbClr val="CBC5B7"/>
                      </a:solidFill>
                      <a:miter lim="400000"/>
                    </a:lnR>
                    <a:lnB w="12700">
                      <a:solidFill>
                        <a:srgbClr val="CBC5B7"/>
                      </a:solidFill>
                      <a:miter lim="400000"/>
                    </a:lnB>
                  </a:tcPr>
                </a:tc>
                <a:extLst>
                  <a:ext uri="{0D108BD9-81ED-4DB2-BD59-A6C34878D82A}">
                    <a16:rowId xmlns:a16="http://schemas.microsoft.com/office/drawing/2014/main" xmlns="" val="10000"/>
                  </a:ext>
                </a:extLst>
              </a:tr>
              <a:tr h="473075">
                <a:tc>
                  <a:txBody>
                    <a:bodyPr/>
                    <a:lstStyle/>
                    <a:p>
                      <a:pPr defTabSz="914400">
                        <a:tabLst>
                          <a:tab pos="914400" algn="l"/>
                        </a:tabLst>
                        <a:defRPr sz="1800">
                          <a:solidFill>
                            <a:srgbClr val="000000"/>
                          </a:solidFill>
                        </a:defRPr>
                      </a:pPr>
                      <a:r>
                        <a:rPr sz="3200">
                          <a:latin typeface="Baskerville SemiBold"/>
                          <a:ea typeface="Baskerville SemiBold"/>
                          <a:cs typeface="Baskerville SemiBold"/>
                        </a:rPr>
                        <a:t>8</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tabLst>
                          <a:tab pos="914400" algn="l"/>
                        </a:tabLst>
                        <a:defRPr sz="1800">
                          <a:solidFill>
                            <a:srgbClr val="000000"/>
                          </a:solidFill>
                        </a:defRPr>
                      </a:pPr>
                      <a:r>
                        <a:rPr sz="3200">
                          <a:latin typeface="Baskerville SemiBold"/>
                          <a:ea typeface="Baskerville SemiBold"/>
                          <a:cs typeface="Baskerville SemiBold"/>
                        </a:rPr>
                        <a:t>8,000</a:t>
                      </a:r>
                    </a:p>
                  </a:txBody>
                  <a:tcPr marL="50800" marR="50800" marT="50800" marB="50800" anchor="ctr" horzOverflow="overflow">
                    <a:lnL w="12700">
                      <a:solidFill>
                        <a:srgbClr val="000000"/>
                      </a:solidFill>
                      <a:miter lim="400000"/>
                    </a:lnL>
                    <a:lnR w="12700">
                      <a:solidFill>
                        <a:srgbClr val="CBC5B7"/>
                      </a:solidFill>
                      <a:miter lim="400000"/>
                    </a:lnR>
                    <a:lnT w="12700">
                      <a:solidFill>
                        <a:srgbClr val="CBC5B7"/>
                      </a:solidFill>
                      <a:miter lim="400000"/>
                    </a:lnT>
                    <a:lnB w="12700">
                      <a:solidFill>
                        <a:srgbClr val="CBC5B7"/>
                      </a:solidFill>
                      <a:miter lim="400000"/>
                    </a:lnB>
                  </a:tcPr>
                </a:tc>
                <a:extLst>
                  <a:ext uri="{0D108BD9-81ED-4DB2-BD59-A6C34878D82A}">
                    <a16:rowId xmlns:a16="http://schemas.microsoft.com/office/drawing/2014/main" xmlns="" val="10001"/>
                  </a:ext>
                </a:extLst>
              </a:tr>
              <a:tr h="473075">
                <a:tc>
                  <a:txBody>
                    <a:bodyPr/>
                    <a:lstStyle/>
                    <a:p>
                      <a:pPr defTabSz="914400">
                        <a:tabLst>
                          <a:tab pos="914400" algn="l"/>
                        </a:tabLst>
                        <a:defRPr sz="1800">
                          <a:solidFill>
                            <a:srgbClr val="000000"/>
                          </a:solidFill>
                        </a:defRPr>
                      </a:pPr>
                      <a:r>
                        <a:rPr sz="3200">
                          <a:latin typeface="Baskerville SemiBold"/>
                          <a:ea typeface="Baskerville SemiBold"/>
                          <a:cs typeface="Baskerville SemiBold"/>
                        </a:rPr>
                        <a:t>9</a:t>
                      </a:r>
                    </a:p>
                  </a:txBody>
                  <a:tcPr marL="50800" marR="50800" marT="50800" marB="50800" anchor="ctr" horzOverflow="overflow">
                    <a:lnL w="12700">
                      <a:solidFill>
                        <a:srgbClr val="CBC5B7"/>
                      </a:solidFill>
                      <a:miter lim="400000"/>
                    </a:lnL>
                    <a:lnR w="12700">
                      <a:solidFill>
                        <a:srgbClr val="CBC5B7"/>
                      </a:solidFill>
                      <a:miter lim="400000"/>
                    </a:lnR>
                    <a:lnT w="12700">
                      <a:solidFill>
                        <a:srgbClr val="000000"/>
                      </a:solidFill>
                      <a:miter lim="400000"/>
                    </a:lnT>
                    <a:lnB w="12700">
                      <a:solidFill>
                        <a:srgbClr val="CBC5B7"/>
                      </a:solidFill>
                      <a:miter lim="400000"/>
                    </a:lnB>
                  </a:tcPr>
                </a:tc>
                <a:tc>
                  <a:txBody>
                    <a:bodyPr/>
                    <a:lstStyle/>
                    <a:p>
                      <a:pPr defTabSz="914400">
                        <a:tabLst>
                          <a:tab pos="914400" algn="l"/>
                        </a:tabLst>
                        <a:defRPr sz="3200">
                          <a:sym typeface="Baskerville"/>
                        </a:defRPr>
                      </a:pPr>
                      <a:endParaRPr/>
                    </a:p>
                  </a:txBody>
                  <a:tcPr marL="50800" marR="50800" marT="50800" marB="50800" anchor="ctr" horzOverflow="overflow">
                    <a:lnL w="12700">
                      <a:solidFill>
                        <a:srgbClr val="CBC5B7"/>
                      </a:solidFill>
                      <a:miter lim="400000"/>
                    </a:lnL>
                    <a:lnR w="12700">
                      <a:solidFill>
                        <a:srgbClr val="CBC5B7"/>
                      </a:solidFill>
                      <a:miter lim="400000"/>
                    </a:lnR>
                    <a:lnT w="12700">
                      <a:solidFill>
                        <a:srgbClr val="CBC5B7"/>
                      </a:solidFill>
                      <a:miter lim="400000"/>
                    </a:lnT>
                    <a:lnB w="12700">
                      <a:solidFill>
                        <a:srgbClr val="CBC5B7"/>
                      </a:solidFill>
                      <a:miter lim="400000"/>
                    </a:lnB>
                  </a:tcPr>
                </a:tc>
                <a:extLst>
                  <a:ext uri="{0D108BD9-81ED-4DB2-BD59-A6C34878D82A}">
                    <a16:rowId xmlns:a16="http://schemas.microsoft.com/office/drawing/2014/main" xmlns="" val="10002"/>
                  </a:ext>
                </a:extLst>
              </a:tr>
              <a:tr h="473075">
                <a:tc>
                  <a:txBody>
                    <a:bodyPr/>
                    <a:lstStyle/>
                    <a:p>
                      <a:pPr defTabSz="914400">
                        <a:tabLst>
                          <a:tab pos="914400" algn="l"/>
                        </a:tabLst>
                        <a:defRPr sz="3200">
                          <a:sym typeface="Baskerville"/>
                        </a:defRPr>
                      </a:pPr>
                      <a:endParaRPr/>
                    </a:p>
                  </a:txBody>
                  <a:tcPr marL="50800" marR="50800" marT="50800" marB="50800" anchor="ctr" horzOverflow="overflow">
                    <a:lnL w="12700">
                      <a:solidFill>
                        <a:srgbClr val="CBC5B7"/>
                      </a:solidFill>
                      <a:miter lim="400000"/>
                    </a:lnL>
                    <a:lnR w="12700">
                      <a:solidFill>
                        <a:srgbClr val="CBC5B7"/>
                      </a:solidFill>
                      <a:miter lim="400000"/>
                    </a:lnR>
                    <a:lnT w="12700">
                      <a:solidFill>
                        <a:srgbClr val="CBC5B7"/>
                      </a:solidFill>
                      <a:miter lim="400000"/>
                    </a:lnT>
                    <a:lnB w="12700">
                      <a:solidFill>
                        <a:srgbClr val="CBC5B7"/>
                      </a:solidFill>
                      <a:miter lim="400000"/>
                    </a:lnB>
                  </a:tcPr>
                </a:tc>
                <a:tc>
                  <a:txBody>
                    <a:bodyPr/>
                    <a:lstStyle/>
                    <a:p>
                      <a:pPr defTabSz="914400">
                        <a:tabLst>
                          <a:tab pos="914400" algn="l"/>
                        </a:tabLst>
                        <a:defRPr sz="1800">
                          <a:solidFill>
                            <a:srgbClr val="000000"/>
                          </a:solidFill>
                        </a:defRPr>
                      </a:pPr>
                      <a:r>
                        <a:rPr sz="3200">
                          <a:latin typeface="Baskerville SemiBold"/>
                          <a:ea typeface="Baskerville SemiBold"/>
                          <a:cs typeface="Baskerville SemiBold"/>
                        </a:rPr>
                        <a:t>10,000</a:t>
                      </a:r>
                    </a:p>
                  </a:txBody>
                  <a:tcPr marL="50800" marR="50800" marT="50800" marB="50800" anchor="ctr" horzOverflow="overflow">
                    <a:lnL w="12700">
                      <a:solidFill>
                        <a:srgbClr val="CBC5B7"/>
                      </a:solidFill>
                      <a:miter lim="400000"/>
                    </a:lnL>
                    <a:lnR w="12700">
                      <a:solidFill>
                        <a:srgbClr val="CBC5B7"/>
                      </a:solidFill>
                      <a:miter lim="400000"/>
                    </a:lnR>
                    <a:lnT w="12700">
                      <a:solidFill>
                        <a:srgbClr val="CBC5B7"/>
                      </a:solidFill>
                      <a:miter lim="400000"/>
                    </a:lnT>
                    <a:lnB w="12700">
                      <a:solidFill>
                        <a:srgbClr val="CBC5B7"/>
                      </a:solidFill>
                      <a:miter lim="400000"/>
                    </a:lnB>
                  </a:tcPr>
                </a:tc>
                <a:extLst>
                  <a:ext uri="{0D108BD9-81ED-4DB2-BD59-A6C34878D82A}">
                    <a16:rowId xmlns:a16="http://schemas.microsoft.com/office/drawing/2014/main" xmlns="" val="10003"/>
                  </a:ext>
                </a:extLst>
              </a:tr>
            </a:tbl>
          </a:graphicData>
        </a:graphic>
      </p:graphicFrame>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8" name="Week 6 Day 4"/>
          <p:cNvSpPr txBox="1">
            <a:spLocks noGrp="1"/>
          </p:cNvSpPr>
          <p:nvPr>
            <p:ph type="title"/>
          </p:nvPr>
        </p:nvSpPr>
        <p:spPr>
          <a:xfrm>
            <a:off x="4559300" y="596900"/>
            <a:ext cx="4100606" cy="876300"/>
          </a:xfrm>
          <a:prstGeom prst="rect">
            <a:avLst/>
          </a:prstGeom>
        </p:spPr>
        <p:txBody>
          <a:bodyPr/>
          <a:lstStyle>
            <a:lvl1pPr>
              <a:defRPr sz="4300" b="1">
                <a:solidFill>
                  <a:srgbClr val="000000"/>
                </a:solidFill>
              </a:defRPr>
            </a:lvl1pPr>
          </a:lstStyle>
          <a:p>
            <a:r>
              <a:rPr dirty="0"/>
              <a:t>Week 6 Day 4</a:t>
            </a:r>
          </a:p>
        </p:txBody>
      </p:sp>
      <p:sp>
        <p:nvSpPr>
          <p:cNvPr id="1039" name="1.  Nathaniel rode 6 kilometers on his bike.  Gabriel rode 4000 meters on his bike.  Who rode the farthest?  How do you know?"/>
          <p:cNvSpPr txBox="1"/>
          <p:nvPr/>
        </p:nvSpPr>
        <p:spPr>
          <a:xfrm>
            <a:off x="635000" y="1276350"/>
            <a:ext cx="11722100" cy="1092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1.  Nathaniel rode 6 kilometers on his bike.  Gabriel rode 4000 meters on his bike.  Who rode the farthest?  How do you know?</a:t>
            </a:r>
          </a:p>
        </p:txBody>
      </p:sp>
      <p:sp>
        <p:nvSpPr>
          <p:cNvPr id="1040" name="3.  Luke wants to hang a rope to get up and down from his tree house.  He needs 20 yards of rope.  The hardware store only sells rope by the foot.  If Luke buys 75 feet of rope will that be enough?  Justify your answer."/>
          <p:cNvSpPr txBox="1"/>
          <p:nvPr/>
        </p:nvSpPr>
        <p:spPr>
          <a:xfrm>
            <a:off x="641350" y="4454525"/>
            <a:ext cx="11722100" cy="208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3.  Luke wants to hang a rope to get up and down from his tree house.  He needs 20 yards of rope.  The hardware store only sells rope by the foot.  If Luke buys 75 feet of rope will that be enough?  Justify your answer. </a:t>
            </a:r>
          </a:p>
        </p:txBody>
      </p:sp>
      <p:sp>
        <p:nvSpPr>
          <p:cNvPr id="1041" name="2.  Greg has a job selling museum tickets.  The tickets cost $9 each.  This past weekend, Greg sold 458 tickets.  How much money did he make?"/>
          <p:cNvSpPr txBox="1"/>
          <p:nvPr/>
        </p:nvSpPr>
        <p:spPr>
          <a:xfrm>
            <a:off x="584199" y="2693987"/>
            <a:ext cx="11836401" cy="1435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000" b="1" i="0">
                <a:solidFill>
                  <a:srgbClr val="000000"/>
                </a:solidFill>
              </a:defRPr>
            </a:lvl1pPr>
          </a:lstStyle>
          <a:p>
            <a:r>
              <a:t>2.  Greg has a job selling museum tickets.  The tickets cost $9 each.  This past weekend, Greg sold 458 tickets.  How much money did he make?</a:t>
            </a:r>
          </a:p>
        </p:txBody>
      </p:sp>
      <p:sp>
        <p:nvSpPr>
          <p:cNvPr id="1042" name="4.  List the first 12 multiples of 6."/>
          <p:cNvSpPr txBox="1"/>
          <p:nvPr/>
        </p:nvSpPr>
        <p:spPr>
          <a:xfrm>
            <a:off x="685800" y="6680200"/>
            <a:ext cx="106934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100" b="1" i="0">
                <a:solidFill>
                  <a:srgbClr val="000000"/>
                </a:solidFill>
              </a:defRPr>
            </a:lvl1pPr>
          </a:lstStyle>
          <a:p>
            <a:r>
              <a:t>4.  List the first 12 multiples of 6.</a:t>
            </a:r>
          </a:p>
        </p:txBody>
      </p:sp>
      <p:sp>
        <p:nvSpPr>
          <p:cNvPr id="1043" name="5.  List all the factors for the number 28."/>
          <p:cNvSpPr txBox="1"/>
          <p:nvPr/>
        </p:nvSpPr>
        <p:spPr>
          <a:xfrm>
            <a:off x="2070100" y="8128000"/>
            <a:ext cx="106934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000" b="1" i="0">
                <a:solidFill>
                  <a:srgbClr val="232323"/>
                </a:solidFill>
              </a:defRPr>
            </a:lvl1pPr>
          </a:lstStyle>
          <a:p>
            <a:r>
              <a:t>5.  List all the factors for the number 28.</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7" name="Friday Five"/>
          <p:cNvSpPr txBox="1"/>
          <p:nvPr/>
        </p:nvSpPr>
        <p:spPr>
          <a:xfrm>
            <a:off x="1143000" y="495300"/>
            <a:ext cx="10718800" cy="863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4800" b="1" i="0" cap="all">
                <a:solidFill>
                  <a:srgbClr val="000000"/>
                </a:solidFill>
              </a:defRPr>
            </a:lvl1pPr>
          </a:lstStyle>
          <a:p>
            <a:r>
              <a:t>Friday Five</a:t>
            </a:r>
          </a:p>
        </p:txBody>
      </p:sp>
      <p:sp>
        <p:nvSpPr>
          <p:cNvPr id="1060" name="3. Write and solve an equation that matches the two fraction models."/>
          <p:cNvSpPr txBox="1"/>
          <p:nvPr/>
        </p:nvSpPr>
        <p:spPr>
          <a:xfrm>
            <a:off x="635000" y="4318000"/>
            <a:ext cx="7124700" cy="1092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000" b="1" i="0">
                <a:solidFill>
                  <a:srgbClr val="000000"/>
                </a:solidFill>
              </a:defRPr>
            </a:lvl1pPr>
          </a:lstStyle>
          <a:p>
            <a:r>
              <a:t>3. Write and solve an equation that matches the two fraction models.</a:t>
            </a:r>
          </a:p>
        </p:txBody>
      </p:sp>
      <p:sp>
        <p:nvSpPr>
          <p:cNvPr id="1061" name="1. You are building a fence that is 25 yards long.  How many feet of fencing will you need to build your fence?"/>
          <p:cNvSpPr txBox="1"/>
          <p:nvPr/>
        </p:nvSpPr>
        <p:spPr>
          <a:xfrm>
            <a:off x="635000" y="1295400"/>
            <a:ext cx="117221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100" b="1" i="0">
                <a:solidFill>
                  <a:srgbClr val="000000"/>
                </a:solidFill>
              </a:defRPr>
            </a:lvl1pPr>
          </a:lstStyle>
          <a:p>
            <a:r>
              <a:t>1. You are building a fence that is 25 yards long.  How many feet of fencing will you need to build your fence?</a:t>
            </a:r>
          </a:p>
        </p:txBody>
      </p:sp>
      <p:sp>
        <p:nvSpPr>
          <p:cNvPr id="1062" name="2.  Mark is creating a poster, he needs 4 yards of string for the border.  He has a piece that is 80 inches long.  Is that enough string to go around the poster?"/>
          <p:cNvSpPr txBox="1"/>
          <p:nvPr/>
        </p:nvSpPr>
        <p:spPr>
          <a:xfrm>
            <a:off x="641350" y="2441575"/>
            <a:ext cx="11722100"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2.  Mark is creating a poster, he needs 4 yards of string for the border.  He has a piece that is 80 inches long.  Is that enough string to go around the poster? </a:t>
            </a:r>
          </a:p>
        </p:txBody>
      </p:sp>
      <p:sp>
        <p:nvSpPr>
          <p:cNvPr id="1063" name="5.  My bike ride was 20 kilometers.  How many meters did I travel?"/>
          <p:cNvSpPr txBox="1"/>
          <p:nvPr/>
        </p:nvSpPr>
        <p:spPr>
          <a:xfrm>
            <a:off x="1257300" y="7791449"/>
            <a:ext cx="11722100" cy="990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5.  My bike ride was 20 kilometers.  How many meters did I travel?</a:t>
            </a:r>
          </a:p>
        </p:txBody>
      </p:sp>
      <p:sp>
        <p:nvSpPr>
          <p:cNvPr id="1064" name="4. You are building a fence that is 25 yards long.  How many feet of fencing will you need to build your fence?"/>
          <p:cNvSpPr txBox="1"/>
          <p:nvPr/>
        </p:nvSpPr>
        <p:spPr>
          <a:xfrm>
            <a:off x="641350" y="6578600"/>
            <a:ext cx="117221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4. You are building a fence that is 25 yards long.  How many feet of fencing will you need to build your fence?</a:t>
            </a:r>
          </a:p>
        </p:txBody>
      </p:sp>
      <p:pic>
        <p:nvPicPr>
          <p:cNvPr id="2" name="Picture 1">
            <a:extLst>
              <a:ext uri="{FF2B5EF4-FFF2-40B4-BE49-F238E27FC236}">
                <a16:creationId xmlns:a16="http://schemas.microsoft.com/office/drawing/2014/main" xmlns="" id="{459D5DAD-13CA-2845-903D-63CF65E5B368}"/>
              </a:ext>
            </a:extLst>
          </p:cNvPr>
          <p:cNvPicPr>
            <a:picLocks noChangeAspect="1"/>
          </p:cNvPicPr>
          <p:nvPr/>
        </p:nvPicPr>
        <p:blipFill>
          <a:blip r:embed="rId2"/>
          <a:stretch>
            <a:fillRect/>
          </a:stretch>
        </p:blipFill>
        <p:spPr>
          <a:xfrm>
            <a:off x="7118350" y="3800474"/>
            <a:ext cx="5207000" cy="2374900"/>
          </a:xfrm>
          <a:prstGeom prst="rect">
            <a:avLst/>
          </a:prstGeom>
        </p:spPr>
      </p:pic>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0" name="Daily Math Review"/>
          <p:cNvSpPr txBox="1">
            <a:spLocks noGrp="1"/>
          </p:cNvSpPr>
          <p:nvPr>
            <p:ph type="ctrTitle"/>
          </p:nvPr>
        </p:nvSpPr>
        <p:spPr>
          <a:prstGeom prst="rect">
            <a:avLst/>
          </a:prstGeom>
        </p:spPr>
        <p:txBody>
          <a:bodyPr/>
          <a:lstStyle>
            <a:lvl1pPr>
              <a:defRPr b="1">
                <a:solidFill>
                  <a:srgbClr val="000000"/>
                </a:solidFill>
              </a:defRPr>
            </a:lvl1pPr>
          </a:lstStyle>
          <a:p>
            <a:r>
              <a:t>Daily Math Review</a:t>
            </a:r>
          </a:p>
        </p:txBody>
      </p:sp>
      <p:sp>
        <p:nvSpPr>
          <p:cNvPr id="1081" name="4th grade…"/>
          <p:cNvSpPr txBox="1">
            <a:spLocks noGrp="1"/>
          </p:cNvSpPr>
          <p:nvPr>
            <p:ph type="subTitle" sz="quarter" idx="1"/>
          </p:nvPr>
        </p:nvSpPr>
        <p:spPr>
          <a:xfrm>
            <a:off x="1143000" y="4965700"/>
            <a:ext cx="10718800" cy="1689100"/>
          </a:xfrm>
          <a:prstGeom prst="rect">
            <a:avLst/>
          </a:prstGeom>
        </p:spPr>
        <p:txBody>
          <a:bodyPr/>
          <a:lstStyle/>
          <a:p>
            <a:pPr>
              <a:defRPr b="1">
                <a:solidFill>
                  <a:srgbClr val="000000"/>
                </a:solidFill>
              </a:defRPr>
            </a:pPr>
            <a:r>
              <a:t>4th grade</a:t>
            </a:r>
          </a:p>
          <a:p>
            <a:pPr>
              <a:defRPr b="1">
                <a:solidFill>
                  <a:srgbClr val="000000"/>
                </a:solidFill>
              </a:defRPr>
            </a:pPr>
            <a:r>
              <a:t>Benchmark 4</a:t>
            </a:r>
          </a:p>
          <a:p>
            <a:pPr>
              <a:defRPr b="1">
                <a:solidFill>
                  <a:srgbClr val="000000"/>
                </a:solidFill>
              </a:defRPr>
            </a:pPr>
            <a:r>
              <a:t>Week 7</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3" name="Week 7 Day 1"/>
          <p:cNvSpPr txBox="1">
            <a:spLocks noGrp="1"/>
          </p:cNvSpPr>
          <p:nvPr>
            <p:ph type="title"/>
          </p:nvPr>
        </p:nvSpPr>
        <p:spPr>
          <a:xfrm>
            <a:off x="4559300" y="647700"/>
            <a:ext cx="4405406" cy="876300"/>
          </a:xfrm>
          <a:prstGeom prst="rect">
            <a:avLst/>
          </a:prstGeom>
        </p:spPr>
        <p:txBody>
          <a:bodyPr/>
          <a:lstStyle>
            <a:lvl1pPr>
              <a:defRPr sz="4300" b="1">
                <a:solidFill>
                  <a:srgbClr val="000000"/>
                </a:solidFill>
              </a:defRPr>
            </a:lvl1pPr>
          </a:lstStyle>
          <a:p>
            <a:r>
              <a:rPr dirty="0"/>
              <a:t>Week 7 Day 1</a:t>
            </a:r>
          </a:p>
        </p:txBody>
      </p:sp>
      <p:sp>
        <p:nvSpPr>
          <p:cNvPr id="1084" name="1. 9787…"/>
          <p:cNvSpPr txBox="1"/>
          <p:nvPr/>
        </p:nvSpPr>
        <p:spPr>
          <a:xfrm>
            <a:off x="2006600" y="1841500"/>
            <a:ext cx="19177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1. 9787</a:t>
            </a:r>
          </a:p>
          <a:p>
            <a:pPr algn="l">
              <a:defRPr sz="3700" b="1" i="0" u="sng">
                <a:solidFill>
                  <a:srgbClr val="000000"/>
                </a:solidFill>
              </a:defRPr>
            </a:pPr>
            <a:r>
              <a:t>x        5</a:t>
            </a:r>
          </a:p>
        </p:txBody>
      </p:sp>
      <p:grpSp>
        <p:nvGrpSpPr>
          <p:cNvPr id="1087" name="Group"/>
          <p:cNvGrpSpPr/>
          <p:nvPr/>
        </p:nvGrpSpPr>
        <p:grpSpPr>
          <a:xfrm>
            <a:off x="6734326" y="1905000"/>
            <a:ext cx="1009356" cy="508000"/>
            <a:chOff x="8" y="0"/>
            <a:chExt cx="1009354" cy="507999"/>
          </a:xfrm>
        </p:grpSpPr>
        <p:sp>
          <p:nvSpPr>
            <p:cNvPr id="1085"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086"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1088" name="2.  4  2564"/>
          <p:cNvSpPr txBox="1"/>
          <p:nvPr/>
        </p:nvSpPr>
        <p:spPr>
          <a:xfrm>
            <a:off x="5655984" y="1841500"/>
            <a:ext cx="30226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rPr dirty="0"/>
              <a:t>2.  4  2564</a:t>
            </a:r>
          </a:p>
        </p:txBody>
      </p:sp>
      <p:sp>
        <p:nvSpPr>
          <p:cNvPr id="1089" name="3.  78…"/>
          <p:cNvSpPr txBox="1"/>
          <p:nvPr/>
        </p:nvSpPr>
        <p:spPr>
          <a:xfrm>
            <a:off x="9232900" y="1841500"/>
            <a:ext cx="30226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3.  78</a:t>
            </a:r>
          </a:p>
          <a:p>
            <a:pPr algn="l">
              <a:defRPr sz="3700" b="1" i="0" u="sng">
                <a:solidFill>
                  <a:srgbClr val="000000"/>
                </a:solidFill>
              </a:defRPr>
            </a:pPr>
            <a:r>
              <a:t>  x 16</a:t>
            </a:r>
          </a:p>
        </p:txBody>
      </p:sp>
      <p:sp>
        <p:nvSpPr>
          <p:cNvPr id="1090" name="4. Charlotte bought 25 reams of paper for $4 each.  How much did she spend on paper?  Carl spent 4 times as much on his paper.  How much did Carl spend?"/>
          <p:cNvSpPr txBox="1"/>
          <p:nvPr/>
        </p:nvSpPr>
        <p:spPr>
          <a:xfrm>
            <a:off x="1282700" y="3644900"/>
            <a:ext cx="10452100" cy="223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4. Charlotte bought 25 reams of paper for $4 each.  How much did she spend on paper?  Carl spent 4 times as much on his paper.  How much did Carl spend?</a:t>
            </a:r>
          </a:p>
        </p:txBody>
      </p:sp>
      <p:sp>
        <p:nvSpPr>
          <p:cNvPr id="1091" name="5.  There are 250 ants.  If they march in 5 equal rows.  How many ants are in each row?"/>
          <p:cNvSpPr txBox="1"/>
          <p:nvPr/>
        </p:nvSpPr>
        <p:spPr>
          <a:xfrm>
            <a:off x="1282700" y="6337300"/>
            <a:ext cx="104521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5.  There are 250 ants.  If they march in 5 equal rows.  How many ants are in each row?</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8" name="Week 7 Day 2"/>
          <p:cNvSpPr txBox="1">
            <a:spLocks noGrp="1"/>
          </p:cNvSpPr>
          <p:nvPr>
            <p:ph type="title"/>
          </p:nvPr>
        </p:nvSpPr>
        <p:spPr>
          <a:xfrm>
            <a:off x="4559300" y="647700"/>
            <a:ext cx="3873500" cy="876300"/>
          </a:xfrm>
          <a:prstGeom prst="rect">
            <a:avLst/>
          </a:prstGeom>
        </p:spPr>
        <p:txBody>
          <a:bodyPr/>
          <a:lstStyle>
            <a:lvl1pPr>
              <a:defRPr sz="4300" b="1">
                <a:solidFill>
                  <a:srgbClr val="000000"/>
                </a:solidFill>
              </a:defRPr>
            </a:lvl1pPr>
          </a:lstStyle>
          <a:p>
            <a:r>
              <a:t>Week 7 Day 2</a:t>
            </a:r>
          </a:p>
        </p:txBody>
      </p:sp>
      <p:sp>
        <p:nvSpPr>
          <p:cNvPr id="1109" name="1.  Write and solve an equation that matches the two fraction models below."/>
          <p:cNvSpPr txBox="1"/>
          <p:nvPr/>
        </p:nvSpPr>
        <p:spPr>
          <a:xfrm>
            <a:off x="657721" y="1568450"/>
            <a:ext cx="11734801"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1.  Write and solve an equation that matches the two fraction models below. </a:t>
            </a:r>
          </a:p>
        </p:txBody>
      </p:sp>
      <p:sp>
        <p:nvSpPr>
          <p:cNvPr id="1112" name="2.  What are the decimal representations of the two models above?"/>
          <p:cNvSpPr txBox="1"/>
          <p:nvPr/>
        </p:nvSpPr>
        <p:spPr>
          <a:xfrm>
            <a:off x="660400" y="5156200"/>
            <a:ext cx="11734800"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2.  What are the decimal representations of the two models above? </a:t>
            </a:r>
          </a:p>
        </p:txBody>
      </p:sp>
      <p:sp>
        <p:nvSpPr>
          <p:cNvPr id="1113" name="3.  Of the two decimal representations in number 2, which is smaller?"/>
          <p:cNvSpPr txBox="1"/>
          <p:nvPr/>
        </p:nvSpPr>
        <p:spPr>
          <a:xfrm>
            <a:off x="657721" y="6407150"/>
            <a:ext cx="11734801"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500" b="1" i="0">
                <a:solidFill>
                  <a:srgbClr val="000000"/>
                </a:solidFill>
              </a:defRPr>
            </a:lvl1pPr>
          </a:lstStyle>
          <a:p>
            <a:r>
              <a:t>3.  Of the two decimal representations in number 2, which is smaller? </a:t>
            </a:r>
          </a:p>
        </p:txBody>
      </p:sp>
      <p:sp>
        <p:nvSpPr>
          <p:cNvPr id="1114" name="4. Compare the two decimals…"/>
          <p:cNvSpPr txBox="1"/>
          <p:nvPr/>
        </p:nvSpPr>
        <p:spPr>
          <a:xfrm>
            <a:off x="1313110" y="7747000"/>
            <a:ext cx="6121401"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400" b="1" i="0">
                <a:solidFill>
                  <a:srgbClr val="000000"/>
                </a:solidFill>
              </a:defRPr>
            </a:pPr>
            <a:r>
              <a:t>4. Compare the two decimals</a:t>
            </a:r>
          </a:p>
          <a:p>
            <a:pPr>
              <a:defRPr sz="3400" b="1" i="0">
                <a:solidFill>
                  <a:srgbClr val="000000"/>
                </a:solidFill>
              </a:defRPr>
            </a:pPr>
            <a:r>
              <a:t>0.688 ___ 0.867</a:t>
            </a:r>
          </a:p>
        </p:txBody>
      </p:sp>
      <p:sp>
        <p:nvSpPr>
          <p:cNvPr id="1115" name="5.  4875 ÷ 6 ="/>
          <p:cNvSpPr txBox="1"/>
          <p:nvPr/>
        </p:nvSpPr>
        <p:spPr>
          <a:xfrm>
            <a:off x="7200900" y="7791450"/>
            <a:ext cx="45212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500" b="1" i="0">
                <a:solidFill>
                  <a:srgbClr val="000000"/>
                </a:solidFill>
              </a:defRPr>
            </a:lvl1pPr>
          </a:lstStyle>
          <a:p>
            <a:r>
              <a:t>5.  4875 ÷ 6 =</a:t>
            </a:r>
          </a:p>
        </p:txBody>
      </p:sp>
      <p:sp>
        <p:nvSpPr>
          <p:cNvPr id="1116" name="a"/>
          <p:cNvSpPr txBox="1"/>
          <p:nvPr/>
        </p:nvSpPr>
        <p:spPr>
          <a:xfrm>
            <a:off x="4221447" y="2743200"/>
            <a:ext cx="304727" cy="622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a</a:t>
            </a:r>
          </a:p>
        </p:txBody>
      </p:sp>
      <p:sp>
        <p:nvSpPr>
          <p:cNvPr id="1117" name="b"/>
          <p:cNvSpPr txBox="1"/>
          <p:nvPr/>
        </p:nvSpPr>
        <p:spPr>
          <a:xfrm>
            <a:off x="7353300" y="2247900"/>
            <a:ext cx="304726" cy="622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b</a:t>
            </a:r>
          </a:p>
        </p:txBody>
      </p:sp>
      <p:pic>
        <p:nvPicPr>
          <p:cNvPr id="2" name="Picture 1">
            <a:extLst>
              <a:ext uri="{FF2B5EF4-FFF2-40B4-BE49-F238E27FC236}">
                <a16:creationId xmlns:a16="http://schemas.microsoft.com/office/drawing/2014/main" xmlns="" id="{C63084C9-263D-FB47-A6E4-E285BB2D1927}"/>
              </a:ext>
            </a:extLst>
          </p:cNvPr>
          <p:cNvPicPr>
            <a:picLocks noChangeAspect="1"/>
          </p:cNvPicPr>
          <p:nvPr/>
        </p:nvPicPr>
        <p:blipFill>
          <a:blip r:embed="rId2"/>
          <a:stretch>
            <a:fillRect/>
          </a:stretch>
        </p:blipFill>
        <p:spPr>
          <a:xfrm>
            <a:off x="4864100" y="2324100"/>
            <a:ext cx="6858000" cy="2844800"/>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7" name="Week 1 Day 3"/>
          <p:cNvSpPr txBox="1">
            <a:spLocks noGrp="1"/>
          </p:cNvSpPr>
          <p:nvPr>
            <p:ph type="title"/>
          </p:nvPr>
        </p:nvSpPr>
        <p:spPr>
          <a:xfrm>
            <a:off x="4559300" y="647700"/>
            <a:ext cx="3873500" cy="876300"/>
          </a:xfrm>
          <a:prstGeom prst="rect">
            <a:avLst/>
          </a:prstGeom>
        </p:spPr>
        <p:txBody>
          <a:bodyPr/>
          <a:lstStyle>
            <a:lvl1pPr>
              <a:defRPr sz="4300" b="1">
                <a:solidFill>
                  <a:srgbClr val="000000"/>
                </a:solidFill>
              </a:defRPr>
            </a:lvl1pPr>
          </a:lstStyle>
          <a:p>
            <a:r>
              <a:t>Week 1 Day 3</a:t>
            </a:r>
          </a:p>
        </p:txBody>
      </p:sp>
      <p:sp>
        <p:nvSpPr>
          <p:cNvPr id="238" name="1.  List the first 5 multiples of the number 8."/>
          <p:cNvSpPr txBox="1"/>
          <p:nvPr/>
        </p:nvSpPr>
        <p:spPr>
          <a:xfrm>
            <a:off x="609600" y="1612900"/>
            <a:ext cx="119761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1.  List the first 5 multiples of the number 8. </a:t>
            </a:r>
          </a:p>
        </p:txBody>
      </p:sp>
      <p:grpSp>
        <p:nvGrpSpPr>
          <p:cNvPr id="241" name="Group"/>
          <p:cNvGrpSpPr/>
          <p:nvPr/>
        </p:nvGrpSpPr>
        <p:grpSpPr>
          <a:xfrm>
            <a:off x="1460448" y="4165500"/>
            <a:ext cx="1009356" cy="508001"/>
            <a:chOff x="8" y="0"/>
            <a:chExt cx="1009354" cy="507999"/>
          </a:xfrm>
        </p:grpSpPr>
        <p:sp>
          <p:nvSpPr>
            <p:cNvPr id="239"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240"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242" name="2.  750 x 10 ="/>
          <p:cNvSpPr txBox="1"/>
          <p:nvPr/>
        </p:nvSpPr>
        <p:spPr>
          <a:xfrm>
            <a:off x="609600" y="2857500"/>
            <a:ext cx="30988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2.  750 x 10 =</a:t>
            </a:r>
          </a:p>
        </p:txBody>
      </p:sp>
      <p:sp>
        <p:nvSpPr>
          <p:cNvPr id="243" name="3. 7  488"/>
          <p:cNvSpPr txBox="1"/>
          <p:nvPr/>
        </p:nvSpPr>
        <p:spPr>
          <a:xfrm>
            <a:off x="609600" y="4102100"/>
            <a:ext cx="233299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rPr dirty="0"/>
              <a:t>3. 7  488</a:t>
            </a:r>
          </a:p>
        </p:txBody>
      </p:sp>
      <p:sp>
        <p:nvSpPr>
          <p:cNvPr id="244" name="4.  Tom bought 4 packs of hot dogs for $4 each.  He bought 2 packs of hot dog buns for $2 each.  How much money did Tom spend?"/>
          <p:cNvSpPr txBox="1"/>
          <p:nvPr/>
        </p:nvSpPr>
        <p:spPr>
          <a:xfrm>
            <a:off x="609600" y="5041900"/>
            <a:ext cx="11976100" cy="1701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rPr dirty="0"/>
              <a:t>4.  Tom bought 4 packs of hot dogs for $4 each.  He bought 2 packs of hot dog buns for $2 each.  How much money did Tom spend? </a:t>
            </a:r>
          </a:p>
        </p:txBody>
      </p:sp>
      <p:sp>
        <p:nvSpPr>
          <p:cNvPr id="245" name="5.  4,277…"/>
          <p:cNvSpPr txBox="1"/>
          <p:nvPr/>
        </p:nvSpPr>
        <p:spPr>
          <a:xfrm>
            <a:off x="1879600" y="7251700"/>
            <a:ext cx="119761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5.  4,277</a:t>
            </a:r>
          </a:p>
          <a:p>
            <a:pPr algn="l">
              <a:defRPr sz="3700" b="1" i="0" u="sng">
                <a:solidFill>
                  <a:srgbClr val="000000"/>
                </a:solidFill>
              </a:defRPr>
            </a:pPr>
            <a:r>
              <a:t>x          5</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5" name="Week 7 Day 3"/>
          <p:cNvSpPr txBox="1">
            <a:spLocks noGrp="1"/>
          </p:cNvSpPr>
          <p:nvPr>
            <p:ph type="title"/>
          </p:nvPr>
        </p:nvSpPr>
        <p:spPr>
          <a:xfrm>
            <a:off x="4559300" y="647700"/>
            <a:ext cx="4208182" cy="876300"/>
          </a:xfrm>
          <a:prstGeom prst="rect">
            <a:avLst/>
          </a:prstGeom>
        </p:spPr>
        <p:txBody>
          <a:bodyPr/>
          <a:lstStyle>
            <a:lvl1pPr>
              <a:defRPr sz="4300" b="1">
                <a:solidFill>
                  <a:srgbClr val="000000"/>
                </a:solidFill>
              </a:defRPr>
            </a:lvl1pPr>
          </a:lstStyle>
          <a:p>
            <a:r>
              <a:rPr dirty="0"/>
              <a:t>Week 7 Day 3</a:t>
            </a:r>
          </a:p>
        </p:txBody>
      </p:sp>
      <p:sp>
        <p:nvSpPr>
          <p:cNvPr id="1136" name="1.  Kyle is going to a movie that is 1 hour and 53 minutes long.  If the movie starts at 2:10 pm, what time will it be finished?"/>
          <p:cNvSpPr txBox="1"/>
          <p:nvPr/>
        </p:nvSpPr>
        <p:spPr>
          <a:xfrm>
            <a:off x="762000" y="1676400"/>
            <a:ext cx="120269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1.  Kyle is going to a movie that is 1 hour and 53 minutes long.  If the movie starts at 2:10 pm, what time will it be finished?</a:t>
            </a:r>
          </a:p>
        </p:txBody>
      </p:sp>
      <p:sp>
        <p:nvSpPr>
          <p:cNvPr id="1137" name="2.  I swam 1 1/2 miles in the pool yesterday.  How many yards was that?"/>
          <p:cNvSpPr txBox="1"/>
          <p:nvPr/>
        </p:nvSpPr>
        <p:spPr>
          <a:xfrm>
            <a:off x="742950" y="3181350"/>
            <a:ext cx="115316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200" b="1" i="0">
                <a:solidFill>
                  <a:srgbClr val="000000"/>
                </a:solidFill>
              </a:defRPr>
            </a:lvl1pPr>
          </a:lstStyle>
          <a:p>
            <a:r>
              <a:t>2.  I swam 1 1/2 miles in the pool yesterday.  How many yards was that?</a:t>
            </a:r>
          </a:p>
        </p:txBody>
      </p:sp>
      <p:sp>
        <p:nvSpPr>
          <p:cNvPr id="1138" name="3.  Mr. Smith drew a line across his page.  His line measures 150  millimeters long.  How many centimeters is this line?"/>
          <p:cNvSpPr txBox="1"/>
          <p:nvPr/>
        </p:nvSpPr>
        <p:spPr>
          <a:xfrm>
            <a:off x="933450" y="4483099"/>
            <a:ext cx="11137900" cy="1511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200" b="1" i="0">
                <a:solidFill>
                  <a:srgbClr val="000000"/>
                </a:solidFill>
              </a:defRPr>
            </a:lvl1pPr>
          </a:lstStyle>
          <a:p>
            <a:r>
              <a:t>3.  Mr. Smith drew a line across his page.  His line measures 150  millimeters long.  How many centimeters is this line? </a:t>
            </a:r>
          </a:p>
        </p:txBody>
      </p:sp>
      <p:sp>
        <p:nvSpPr>
          <p:cNvPr id="1139" name="4.  Helena was at dance practice from 4:40 until 6:25 pm.  How long was Helena’s practice?"/>
          <p:cNvSpPr txBox="1"/>
          <p:nvPr/>
        </p:nvSpPr>
        <p:spPr>
          <a:xfrm>
            <a:off x="933450" y="6254750"/>
            <a:ext cx="111379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200" b="1" i="0">
                <a:solidFill>
                  <a:srgbClr val="000000"/>
                </a:solidFill>
              </a:defRPr>
            </a:lvl1pPr>
          </a:lstStyle>
          <a:p>
            <a:r>
              <a:t>4.  Helena was at dance practice from 4:40 until 6:25 pm.  How long was Helena’s practice? </a:t>
            </a:r>
          </a:p>
        </p:txBody>
      </p:sp>
      <p:sp>
        <p:nvSpPr>
          <p:cNvPr id="1140" name="5.  Maria ran 6 kilometers from her house to school.  How many meters did she run?"/>
          <p:cNvSpPr txBox="1"/>
          <p:nvPr/>
        </p:nvSpPr>
        <p:spPr>
          <a:xfrm>
            <a:off x="1371600" y="7759700"/>
            <a:ext cx="111379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000" b="1" i="0">
                <a:solidFill>
                  <a:srgbClr val="000000"/>
                </a:solidFill>
              </a:defRPr>
            </a:lvl1pPr>
          </a:lstStyle>
          <a:p>
            <a:r>
              <a:t>5.  Maria ran 6 kilometers from her house to school.  How many meters did she run?   </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4" name="Week 7 Day 4"/>
          <p:cNvSpPr txBox="1">
            <a:spLocks noGrp="1"/>
          </p:cNvSpPr>
          <p:nvPr>
            <p:ph type="title"/>
          </p:nvPr>
        </p:nvSpPr>
        <p:spPr>
          <a:xfrm>
            <a:off x="4559300" y="647700"/>
            <a:ext cx="3873500" cy="876300"/>
          </a:xfrm>
          <a:prstGeom prst="rect">
            <a:avLst/>
          </a:prstGeom>
        </p:spPr>
        <p:txBody>
          <a:bodyPr/>
          <a:lstStyle>
            <a:lvl1pPr>
              <a:defRPr sz="4100" b="1">
                <a:solidFill>
                  <a:srgbClr val="000000"/>
                </a:solidFill>
              </a:defRPr>
            </a:lvl1pPr>
          </a:lstStyle>
          <a:p>
            <a:r>
              <a:t>Week 7 Day 4</a:t>
            </a:r>
          </a:p>
        </p:txBody>
      </p:sp>
      <p:sp>
        <p:nvSpPr>
          <p:cNvPr id="1155" name="P"/>
          <p:cNvSpPr txBox="1"/>
          <p:nvPr/>
        </p:nvSpPr>
        <p:spPr>
          <a:xfrm>
            <a:off x="11658600" y="9626600"/>
            <a:ext cx="393700" cy="431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2200" i="0">
                <a:solidFill>
                  <a:srgbClr val="3D3E3F"/>
                </a:solidFill>
                <a:latin typeface="Cochin"/>
                <a:ea typeface="Cochin"/>
                <a:cs typeface="Cochin"/>
                <a:sym typeface="Cochin"/>
              </a:defRPr>
            </a:lvl1pPr>
          </a:lstStyle>
          <a:p>
            <a:r>
              <a:t>P</a:t>
            </a:r>
          </a:p>
        </p:txBody>
      </p:sp>
      <p:sp>
        <p:nvSpPr>
          <p:cNvPr id="1156" name="1.  Kyle was working on his book report.  He needed to read his 722 page book.  Over the weekend, he read 48 pages on Friday and 127 pages on Saturday.  He read 80 more pages on Sunday.  How many pages does he have left to read?"/>
          <p:cNvSpPr txBox="1"/>
          <p:nvPr/>
        </p:nvSpPr>
        <p:spPr>
          <a:xfrm>
            <a:off x="939800" y="1231900"/>
            <a:ext cx="11366500" cy="2768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100" b="1" i="0">
                <a:solidFill>
                  <a:srgbClr val="000000"/>
                </a:solidFill>
              </a:defRPr>
            </a:lvl1pPr>
          </a:lstStyle>
          <a:p>
            <a:r>
              <a:t>1.  Kyle was working on his book report.  He needed to read his 722 page book.  Over the weekend, he read 48 pages on Friday and 127 pages on Saturday.  He read 80 more pages on Sunday.  How many pages does he have left to read?</a:t>
            </a:r>
          </a:p>
        </p:txBody>
      </p:sp>
      <p:sp>
        <p:nvSpPr>
          <p:cNvPr id="1157" name="2.  297…"/>
          <p:cNvSpPr txBox="1"/>
          <p:nvPr/>
        </p:nvSpPr>
        <p:spPr>
          <a:xfrm>
            <a:off x="2413000" y="3905250"/>
            <a:ext cx="1397000" cy="1663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b="1" i="0">
                <a:solidFill>
                  <a:srgbClr val="000000"/>
                </a:solidFill>
              </a:defRPr>
            </a:pPr>
            <a:r>
              <a:t>2.  297</a:t>
            </a:r>
          </a:p>
          <a:p>
            <a:pPr algn="l">
              <a:defRPr b="1" i="0" u="sng">
                <a:solidFill>
                  <a:srgbClr val="000000"/>
                </a:solidFill>
              </a:defRPr>
            </a:pPr>
            <a:r>
              <a:t>x       8</a:t>
            </a:r>
          </a:p>
        </p:txBody>
      </p:sp>
      <p:sp>
        <p:nvSpPr>
          <p:cNvPr id="1158" name="3.  8796…"/>
          <p:cNvSpPr txBox="1"/>
          <p:nvPr/>
        </p:nvSpPr>
        <p:spPr>
          <a:xfrm>
            <a:off x="5880100" y="4152900"/>
            <a:ext cx="38735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3.  8796</a:t>
            </a:r>
          </a:p>
          <a:p>
            <a:pPr algn="l">
              <a:defRPr sz="3700" b="1" i="0" u="sng">
                <a:solidFill>
                  <a:srgbClr val="000000"/>
                </a:solidFill>
              </a:defRPr>
            </a:pPr>
            <a:r>
              <a:t> x        8</a:t>
            </a:r>
          </a:p>
        </p:txBody>
      </p:sp>
      <p:sp>
        <p:nvSpPr>
          <p:cNvPr id="1159" name="4.  6 489"/>
          <p:cNvSpPr txBox="1"/>
          <p:nvPr/>
        </p:nvSpPr>
        <p:spPr>
          <a:xfrm>
            <a:off x="8890000" y="4229100"/>
            <a:ext cx="38735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4.  6 489</a:t>
            </a:r>
          </a:p>
        </p:txBody>
      </p:sp>
      <p:grpSp>
        <p:nvGrpSpPr>
          <p:cNvPr id="1162" name="Group"/>
          <p:cNvGrpSpPr/>
          <p:nvPr/>
        </p:nvGrpSpPr>
        <p:grpSpPr>
          <a:xfrm>
            <a:off x="9893248" y="4292600"/>
            <a:ext cx="1009356" cy="508000"/>
            <a:chOff x="8" y="0"/>
            <a:chExt cx="1009354" cy="507999"/>
          </a:xfrm>
        </p:grpSpPr>
        <p:sp>
          <p:nvSpPr>
            <p:cNvPr id="1160"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161"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1163" name="5.  José bought a bag of chips, jar of salsa, and bottle of soda for a potluck.  The chips and salsa were $3.50 each.  The bottle of soda was $2.  How much money did José spend?"/>
          <p:cNvSpPr txBox="1"/>
          <p:nvPr/>
        </p:nvSpPr>
        <p:spPr>
          <a:xfrm>
            <a:off x="1790700" y="6299200"/>
            <a:ext cx="10566400" cy="223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5.  José bought a bag of chips, jar of salsa, and bottle of soda for a potluck.  The chips and salsa were $3.50 each.  The bottle of soda was $2.  How much money did José spend?   </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0" name="Friday Five"/>
          <p:cNvSpPr txBox="1"/>
          <p:nvPr/>
        </p:nvSpPr>
        <p:spPr>
          <a:xfrm>
            <a:off x="1149350" y="558800"/>
            <a:ext cx="10718800" cy="863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4700" b="1" i="0" cap="all">
                <a:solidFill>
                  <a:srgbClr val="000000"/>
                </a:solidFill>
              </a:defRPr>
            </a:lvl1pPr>
          </a:lstStyle>
          <a:p>
            <a:r>
              <a:t>Friday Five</a:t>
            </a:r>
          </a:p>
        </p:txBody>
      </p:sp>
      <p:sp>
        <p:nvSpPr>
          <p:cNvPr id="1181" name="3. Charlotte bought 25 reams of paper for $4 each.  How much did she spend on paper?  Carl spent 4 times as much on his paper.  How much did Carl spend?"/>
          <p:cNvSpPr txBox="1"/>
          <p:nvPr/>
        </p:nvSpPr>
        <p:spPr>
          <a:xfrm>
            <a:off x="685800" y="3816350"/>
            <a:ext cx="11950700"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000" b="1" i="0">
                <a:solidFill>
                  <a:srgbClr val="000000"/>
                </a:solidFill>
              </a:defRPr>
            </a:lvl1pPr>
          </a:lstStyle>
          <a:p>
            <a:r>
              <a:t>3. Charlotte bought 25 reams of paper for $4 each.  How much did she spend on paper?  Carl spent 4 times as much on his paper.  How much did Carl spend?</a:t>
            </a:r>
          </a:p>
        </p:txBody>
      </p:sp>
      <p:sp>
        <p:nvSpPr>
          <p:cNvPr id="1182" name="4.  There are 250 ants.  If they march in 5 equal rows.  How many ants are in each row?"/>
          <p:cNvSpPr txBox="1"/>
          <p:nvPr/>
        </p:nvSpPr>
        <p:spPr>
          <a:xfrm>
            <a:off x="1308100" y="5508625"/>
            <a:ext cx="104521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100" b="1" i="0">
                <a:solidFill>
                  <a:srgbClr val="000000"/>
                </a:solidFill>
              </a:defRPr>
            </a:lvl1pPr>
          </a:lstStyle>
          <a:p>
            <a:r>
              <a:t>4.  There are 250 ants.  If they march in 5 equal rows.  How many ants are in each row?</a:t>
            </a:r>
          </a:p>
        </p:txBody>
      </p:sp>
      <p:sp>
        <p:nvSpPr>
          <p:cNvPr id="1183" name="1. Compare the two decimals…"/>
          <p:cNvSpPr txBox="1"/>
          <p:nvPr/>
        </p:nvSpPr>
        <p:spPr>
          <a:xfrm>
            <a:off x="3600450" y="1487487"/>
            <a:ext cx="6121400" cy="104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200" b="1" i="0">
                <a:solidFill>
                  <a:srgbClr val="000000"/>
                </a:solidFill>
              </a:defRPr>
            </a:pPr>
            <a:r>
              <a:t>1. Compare the two decimals</a:t>
            </a:r>
          </a:p>
          <a:p>
            <a:pPr>
              <a:defRPr sz="3200" b="1" i="0">
                <a:solidFill>
                  <a:srgbClr val="000000"/>
                </a:solidFill>
              </a:defRPr>
            </a:pPr>
            <a:r>
              <a:t>0.688 ___ 0.867</a:t>
            </a:r>
          </a:p>
        </p:txBody>
      </p:sp>
      <p:sp>
        <p:nvSpPr>
          <p:cNvPr id="1184" name="2.  Helena was at dance practice from 4:40 until 6:25 pm.  How long was Helena’s practice?"/>
          <p:cNvSpPr txBox="1"/>
          <p:nvPr/>
        </p:nvSpPr>
        <p:spPr>
          <a:xfrm>
            <a:off x="965200" y="2593975"/>
            <a:ext cx="111379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000" b="1" i="0">
                <a:solidFill>
                  <a:srgbClr val="000000"/>
                </a:solidFill>
              </a:defRPr>
            </a:lvl1pPr>
          </a:lstStyle>
          <a:p>
            <a:r>
              <a:t>2.  Helena was at dance practice from 4:40 until 6:25 pm.  How long was Helena’s practice? </a:t>
            </a:r>
          </a:p>
        </p:txBody>
      </p:sp>
      <p:sp>
        <p:nvSpPr>
          <p:cNvPr id="1185" name="5.  José bought a bag of chips, jar of salsa, and bottle of soda for a potluck.  The chips and salsa were $3.50 each.  The bottle of soda was $2.  How much money did José spend?"/>
          <p:cNvSpPr txBox="1"/>
          <p:nvPr/>
        </p:nvSpPr>
        <p:spPr>
          <a:xfrm>
            <a:off x="1377950" y="6807199"/>
            <a:ext cx="10566400" cy="187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000" b="1" i="0">
                <a:solidFill>
                  <a:srgbClr val="000000"/>
                </a:solidFill>
              </a:defRPr>
            </a:lvl1pPr>
          </a:lstStyle>
          <a:p>
            <a:r>
              <a:t>5.  José bought a bag of chips, jar of salsa, and bottle of soda for a potluck.  The chips and salsa were $3.50 each.  The bottle of soda was $2.  How much money did José spend?   </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9" name="Daily Math Review"/>
          <p:cNvSpPr txBox="1">
            <a:spLocks noGrp="1"/>
          </p:cNvSpPr>
          <p:nvPr>
            <p:ph type="ctrTitle"/>
          </p:nvPr>
        </p:nvSpPr>
        <p:spPr>
          <a:prstGeom prst="rect">
            <a:avLst/>
          </a:prstGeom>
        </p:spPr>
        <p:txBody>
          <a:bodyPr/>
          <a:lstStyle>
            <a:lvl1pPr>
              <a:defRPr b="1">
                <a:solidFill>
                  <a:srgbClr val="000000"/>
                </a:solidFill>
              </a:defRPr>
            </a:lvl1pPr>
          </a:lstStyle>
          <a:p>
            <a:r>
              <a:t>Daily Math Review</a:t>
            </a:r>
          </a:p>
        </p:txBody>
      </p:sp>
      <p:sp>
        <p:nvSpPr>
          <p:cNvPr id="1200" name="4th grade…"/>
          <p:cNvSpPr txBox="1">
            <a:spLocks noGrp="1"/>
          </p:cNvSpPr>
          <p:nvPr>
            <p:ph type="subTitle" sz="quarter" idx="1"/>
          </p:nvPr>
        </p:nvSpPr>
        <p:spPr>
          <a:xfrm>
            <a:off x="1143000" y="4965700"/>
            <a:ext cx="10718800" cy="1689100"/>
          </a:xfrm>
          <a:prstGeom prst="rect">
            <a:avLst/>
          </a:prstGeom>
        </p:spPr>
        <p:txBody>
          <a:bodyPr/>
          <a:lstStyle/>
          <a:p>
            <a:pPr>
              <a:defRPr b="1">
                <a:solidFill>
                  <a:srgbClr val="000000"/>
                </a:solidFill>
              </a:defRPr>
            </a:pPr>
            <a:r>
              <a:t>4th grade</a:t>
            </a:r>
          </a:p>
          <a:p>
            <a:pPr>
              <a:defRPr b="1">
                <a:solidFill>
                  <a:srgbClr val="000000"/>
                </a:solidFill>
              </a:defRPr>
            </a:pPr>
            <a:r>
              <a:t>Quarter 4</a:t>
            </a:r>
          </a:p>
          <a:p>
            <a:pPr>
              <a:defRPr b="1">
                <a:solidFill>
                  <a:srgbClr val="000000"/>
                </a:solidFill>
              </a:defRPr>
            </a:pPr>
            <a:r>
              <a:t>Week 8</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2" name="Week 8 Day 1"/>
          <p:cNvSpPr txBox="1">
            <a:spLocks noGrp="1"/>
          </p:cNvSpPr>
          <p:nvPr>
            <p:ph type="title"/>
          </p:nvPr>
        </p:nvSpPr>
        <p:spPr>
          <a:xfrm>
            <a:off x="4559300" y="647700"/>
            <a:ext cx="4154394" cy="876300"/>
          </a:xfrm>
          <a:prstGeom prst="rect">
            <a:avLst/>
          </a:prstGeom>
        </p:spPr>
        <p:txBody>
          <a:bodyPr/>
          <a:lstStyle>
            <a:lvl1pPr>
              <a:defRPr sz="4300" b="1">
                <a:solidFill>
                  <a:srgbClr val="000000"/>
                </a:solidFill>
              </a:defRPr>
            </a:lvl1pPr>
          </a:lstStyle>
          <a:p>
            <a:r>
              <a:rPr dirty="0"/>
              <a:t>Week 8 Day 1</a:t>
            </a:r>
          </a:p>
        </p:txBody>
      </p:sp>
      <p:grpSp>
        <p:nvGrpSpPr>
          <p:cNvPr id="1207" name="Group"/>
          <p:cNvGrpSpPr/>
          <p:nvPr/>
        </p:nvGrpSpPr>
        <p:grpSpPr>
          <a:xfrm>
            <a:off x="1371599" y="1549400"/>
            <a:ext cx="2391041" cy="1168400"/>
            <a:chOff x="0" y="-266700"/>
            <a:chExt cx="2391039" cy="1168400"/>
          </a:xfrm>
        </p:grpSpPr>
        <p:sp>
          <p:nvSpPr>
            <p:cNvPr id="1203" name="1.  4  5687"/>
            <p:cNvSpPr txBox="1"/>
            <p:nvPr/>
          </p:nvSpPr>
          <p:spPr>
            <a:xfrm>
              <a:off x="0" y="-266701"/>
              <a:ext cx="2391040" cy="11684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l">
                <a:defRPr sz="3700" b="1" i="0">
                  <a:solidFill>
                    <a:srgbClr val="000000"/>
                  </a:solidFill>
                </a:defRPr>
              </a:lvl1pPr>
            </a:lstStyle>
            <a:p>
              <a:r>
                <a:t>1.  4  5687</a:t>
              </a:r>
            </a:p>
          </p:txBody>
        </p:sp>
        <p:grpSp>
          <p:nvGrpSpPr>
            <p:cNvPr id="1206" name="Group"/>
            <p:cNvGrpSpPr/>
            <p:nvPr/>
          </p:nvGrpSpPr>
          <p:grpSpPr>
            <a:xfrm>
              <a:off x="1103499" y="63400"/>
              <a:ext cx="1124451" cy="508001"/>
              <a:chOff x="9" y="0"/>
              <a:chExt cx="1124450" cy="507999"/>
            </a:xfrm>
          </p:grpSpPr>
          <p:sp>
            <p:nvSpPr>
              <p:cNvPr id="1204" name="Line"/>
              <p:cNvSpPr/>
              <p:nvPr/>
            </p:nvSpPr>
            <p:spPr>
              <a:xfrm flipH="1">
                <a:off x="17388" y="-1"/>
                <a:ext cx="2354"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205" name="Line"/>
              <p:cNvSpPr/>
              <p:nvPr/>
            </p:nvSpPr>
            <p:spPr>
              <a:xfrm flipH="1" flipV="1">
                <a:off x="9" y="18331"/>
                <a:ext cx="1124451"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grpSp>
      <p:sp>
        <p:nvSpPr>
          <p:cNvPr id="1208" name="2.  Which of the numbers below are multiples of 4?…"/>
          <p:cNvSpPr txBox="1"/>
          <p:nvPr/>
        </p:nvSpPr>
        <p:spPr>
          <a:xfrm>
            <a:off x="4800600" y="1739900"/>
            <a:ext cx="7378700" cy="1701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400" b="1" i="0">
                <a:solidFill>
                  <a:srgbClr val="000000"/>
                </a:solidFill>
              </a:defRPr>
            </a:pPr>
            <a:r>
              <a:t>2.  Which of the numbers below are multiples of 4?</a:t>
            </a:r>
          </a:p>
          <a:p>
            <a:pPr>
              <a:defRPr sz="3400" b="1" i="0">
                <a:solidFill>
                  <a:srgbClr val="000000"/>
                </a:solidFill>
              </a:defRPr>
            </a:pPr>
            <a:r>
              <a:t>30,  32,  34,  36,  38,  40</a:t>
            </a:r>
          </a:p>
        </p:txBody>
      </p:sp>
      <p:sp>
        <p:nvSpPr>
          <p:cNvPr id="1209" name="3.  7985…"/>
          <p:cNvSpPr txBox="1"/>
          <p:nvPr/>
        </p:nvSpPr>
        <p:spPr>
          <a:xfrm>
            <a:off x="3314700" y="3949700"/>
            <a:ext cx="22987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3.  7985</a:t>
            </a:r>
          </a:p>
          <a:p>
            <a:pPr algn="l">
              <a:defRPr sz="3700" b="1" i="0" u="sng">
                <a:solidFill>
                  <a:srgbClr val="000000"/>
                </a:solidFill>
              </a:defRPr>
            </a:pPr>
            <a:r>
              <a:t>x         6</a:t>
            </a:r>
          </a:p>
        </p:txBody>
      </p:sp>
      <p:sp>
        <p:nvSpPr>
          <p:cNvPr id="1210" name="4.   958…"/>
          <p:cNvSpPr txBox="1"/>
          <p:nvPr/>
        </p:nvSpPr>
        <p:spPr>
          <a:xfrm>
            <a:off x="7658100" y="3949700"/>
            <a:ext cx="22987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4.   958</a:t>
            </a:r>
          </a:p>
          <a:p>
            <a:pPr algn="l">
              <a:defRPr sz="3700" b="1" i="0" u="sng">
                <a:solidFill>
                  <a:srgbClr val="000000"/>
                </a:solidFill>
              </a:defRPr>
            </a:pPr>
            <a:r>
              <a:t>x        6</a:t>
            </a:r>
          </a:p>
        </p:txBody>
      </p:sp>
      <p:sp>
        <p:nvSpPr>
          <p:cNvPr id="1211" name="5.  In a bike race there were two options.  Race A was 16 miles.  Race B was 80 miles.  How many times as long was Race B?"/>
          <p:cNvSpPr txBox="1"/>
          <p:nvPr/>
        </p:nvSpPr>
        <p:spPr>
          <a:xfrm>
            <a:off x="800100" y="6045200"/>
            <a:ext cx="11595100" cy="1701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5.  In a bike race there were two options.  Race A was 16 miles.  Race B was 80 miles.  How many times as long was Race B?</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1" name="Week 8 Day 2"/>
          <p:cNvSpPr txBox="1">
            <a:spLocks noGrp="1"/>
          </p:cNvSpPr>
          <p:nvPr>
            <p:ph type="title"/>
          </p:nvPr>
        </p:nvSpPr>
        <p:spPr>
          <a:xfrm>
            <a:off x="4559300" y="647700"/>
            <a:ext cx="4100606" cy="876300"/>
          </a:xfrm>
          <a:prstGeom prst="rect">
            <a:avLst/>
          </a:prstGeom>
        </p:spPr>
        <p:txBody>
          <a:bodyPr/>
          <a:lstStyle>
            <a:lvl1pPr>
              <a:defRPr sz="4300" b="1">
                <a:solidFill>
                  <a:srgbClr val="000000"/>
                </a:solidFill>
              </a:defRPr>
            </a:lvl1pPr>
          </a:lstStyle>
          <a:p>
            <a:r>
              <a:rPr dirty="0"/>
              <a:t>Week 8 Day 2</a:t>
            </a:r>
          </a:p>
        </p:txBody>
      </p:sp>
      <p:sp>
        <p:nvSpPr>
          <p:cNvPr id="1232" name="1.  Which decimal is smaller?  0.9 or 0.899"/>
          <p:cNvSpPr txBox="1"/>
          <p:nvPr/>
        </p:nvSpPr>
        <p:spPr>
          <a:xfrm>
            <a:off x="1115483" y="1719262"/>
            <a:ext cx="9243087" cy="584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300" b="1" i="0">
                <a:solidFill>
                  <a:srgbClr val="000000"/>
                </a:solidFill>
              </a:defRPr>
            </a:lvl1pPr>
          </a:lstStyle>
          <a:p>
            <a:r>
              <a:t>1.  Which decimal is smaller?  0.9 or 0.899</a:t>
            </a:r>
          </a:p>
        </p:txBody>
      </p:sp>
      <p:sp>
        <p:nvSpPr>
          <p:cNvPr id="1233" name="2. List the factors for 71."/>
          <p:cNvSpPr txBox="1"/>
          <p:nvPr/>
        </p:nvSpPr>
        <p:spPr>
          <a:xfrm>
            <a:off x="1096433" y="2498725"/>
            <a:ext cx="11264901"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300" b="1" i="0">
                <a:solidFill>
                  <a:srgbClr val="000000"/>
                </a:solidFill>
              </a:defRPr>
            </a:lvl1pPr>
          </a:lstStyle>
          <a:p>
            <a:r>
              <a:t>2. List the factors for 71.</a:t>
            </a:r>
          </a:p>
        </p:txBody>
      </p:sp>
      <p:sp>
        <p:nvSpPr>
          <p:cNvPr id="1234" name="3.  List all the factors for 56."/>
          <p:cNvSpPr txBox="1"/>
          <p:nvPr/>
        </p:nvSpPr>
        <p:spPr>
          <a:xfrm>
            <a:off x="1115483" y="3594100"/>
            <a:ext cx="6816792"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300" b="1" i="0">
                <a:solidFill>
                  <a:srgbClr val="000000"/>
                </a:solidFill>
              </a:defRPr>
            </a:lvl1pPr>
          </a:lstStyle>
          <a:p>
            <a:r>
              <a:t>3.  List all the factors for 56.</a:t>
            </a:r>
          </a:p>
        </p:txBody>
      </p:sp>
      <p:sp>
        <p:nvSpPr>
          <p:cNvPr id="1235" name="4.  Jenny’s flight was supposed to leave at 7:58 am and arrive in Washington at 9:22 am.  The flight was delayed 26 minutes.  What time did it leave?  What time did it arrive in Washington?"/>
          <p:cNvSpPr txBox="1"/>
          <p:nvPr/>
        </p:nvSpPr>
        <p:spPr>
          <a:xfrm>
            <a:off x="635000" y="4511675"/>
            <a:ext cx="11747500" cy="2032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300" b="1" i="0">
                <a:solidFill>
                  <a:srgbClr val="000000"/>
                </a:solidFill>
              </a:defRPr>
            </a:lvl1pPr>
          </a:lstStyle>
          <a:p>
            <a:r>
              <a:t>4.  Jenny’s flight was supposed to leave at 7:58 am and arrive in Washington at 9:22 am.  The flight was delayed 26 minutes.  What time did it leave?  What time did it arrive in Washington? </a:t>
            </a:r>
          </a:p>
        </p:txBody>
      </p:sp>
      <p:sp>
        <p:nvSpPr>
          <p:cNvPr id="1236" name="5.  Johnny is buying fabric to make curtains.  He calculates that he needs 87 feet but fabric is only sold in yards.  How many yards should he ask for so that he has enough?"/>
          <p:cNvSpPr txBox="1"/>
          <p:nvPr/>
        </p:nvSpPr>
        <p:spPr>
          <a:xfrm>
            <a:off x="1117600" y="6877050"/>
            <a:ext cx="11747500"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200" b="1" i="0">
                <a:solidFill>
                  <a:srgbClr val="000000"/>
                </a:solidFill>
              </a:defRPr>
            </a:lvl1pPr>
          </a:lstStyle>
          <a:p>
            <a:r>
              <a:t>5.  Johnny is buying fabric to make curtains.  He calculates that he needs 87 feet but fabric is only sold in yards.  How many yards should he ask for so that he has enough?</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9" name="Week 8 Day 3"/>
          <p:cNvSpPr txBox="1">
            <a:spLocks noGrp="1"/>
          </p:cNvSpPr>
          <p:nvPr>
            <p:ph type="title"/>
          </p:nvPr>
        </p:nvSpPr>
        <p:spPr>
          <a:xfrm>
            <a:off x="4559300" y="647700"/>
            <a:ext cx="4154394" cy="876300"/>
          </a:xfrm>
          <a:prstGeom prst="rect">
            <a:avLst/>
          </a:prstGeom>
        </p:spPr>
        <p:txBody>
          <a:bodyPr/>
          <a:lstStyle>
            <a:lvl1pPr>
              <a:defRPr sz="4300" b="1">
                <a:solidFill>
                  <a:srgbClr val="000000"/>
                </a:solidFill>
              </a:defRPr>
            </a:lvl1pPr>
          </a:lstStyle>
          <a:p>
            <a:r>
              <a:rPr dirty="0"/>
              <a:t>Week 8 Day 3</a:t>
            </a:r>
          </a:p>
        </p:txBody>
      </p:sp>
      <p:sp>
        <p:nvSpPr>
          <p:cNvPr id="1250" name="1.  Compare the two decimals.   0.46 ____ 0.460"/>
          <p:cNvSpPr txBox="1"/>
          <p:nvPr/>
        </p:nvSpPr>
        <p:spPr>
          <a:xfrm>
            <a:off x="800100" y="1790699"/>
            <a:ext cx="10922001"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800" b="1" i="0">
                <a:solidFill>
                  <a:srgbClr val="000000"/>
                </a:solidFill>
              </a:defRPr>
            </a:lvl1pPr>
          </a:lstStyle>
          <a:p>
            <a:r>
              <a:t>1.  Compare the two decimals.   0.46 ____ 0.460</a:t>
            </a:r>
          </a:p>
        </p:txBody>
      </p:sp>
      <p:grpSp>
        <p:nvGrpSpPr>
          <p:cNvPr id="1253" name="Group"/>
          <p:cNvGrpSpPr/>
          <p:nvPr/>
        </p:nvGrpSpPr>
        <p:grpSpPr>
          <a:xfrm>
            <a:off x="4229048" y="3235325"/>
            <a:ext cx="1009356" cy="508000"/>
            <a:chOff x="8" y="0"/>
            <a:chExt cx="1009354" cy="507999"/>
          </a:xfrm>
        </p:grpSpPr>
        <p:sp>
          <p:nvSpPr>
            <p:cNvPr id="1251"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1252"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1254" name="2.  3 8998"/>
          <p:cNvSpPr txBox="1"/>
          <p:nvPr/>
        </p:nvSpPr>
        <p:spPr>
          <a:xfrm>
            <a:off x="3238500" y="3235325"/>
            <a:ext cx="21717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2.  3 8998</a:t>
            </a:r>
          </a:p>
        </p:txBody>
      </p:sp>
      <p:sp>
        <p:nvSpPr>
          <p:cNvPr id="1255" name="3.    778…"/>
          <p:cNvSpPr txBox="1"/>
          <p:nvPr/>
        </p:nvSpPr>
        <p:spPr>
          <a:xfrm>
            <a:off x="7874000" y="3133725"/>
            <a:ext cx="2035225"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3.    778</a:t>
            </a:r>
          </a:p>
          <a:p>
            <a:pPr algn="l">
              <a:defRPr sz="3700" b="1" i="0" u="sng">
                <a:solidFill>
                  <a:srgbClr val="000000"/>
                </a:solidFill>
              </a:defRPr>
            </a:pPr>
            <a:r>
              <a:rPr u="none"/>
              <a:t>    </a:t>
            </a:r>
            <a:r>
              <a:t>x   44</a:t>
            </a:r>
          </a:p>
        </p:txBody>
      </p:sp>
      <p:sp>
        <p:nvSpPr>
          <p:cNvPr id="1256" name="4.  A serving of Cheez-it Duos is 30 grams.  How many milligrams is that?"/>
          <p:cNvSpPr txBox="1"/>
          <p:nvPr/>
        </p:nvSpPr>
        <p:spPr>
          <a:xfrm>
            <a:off x="736600" y="5194300"/>
            <a:ext cx="11049000" cy="119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700" b="1" i="0">
                <a:solidFill>
                  <a:srgbClr val="000000"/>
                </a:solidFill>
              </a:defRPr>
            </a:lvl1pPr>
          </a:lstStyle>
          <a:p>
            <a:r>
              <a:t>4.  A serving of Cheez-it Duos is 30 grams.  How many milligrams is that?  </a:t>
            </a:r>
          </a:p>
        </p:txBody>
      </p:sp>
      <p:sp>
        <p:nvSpPr>
          <p:cNvPr id="1257" name="5.  How many feet are there in 1/2 a mile?"/>
          <p:cNvSpPr txBox="1"/>
          <p:nvPr/>
        </p:nvSpPr>
        <p:spPr>
          <a:xfrm>
            <a:off x="1568450" y="7273924"/>
            <a:ext cx="9867900"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800" b="1" i="0">
                <a:solidFill>
                  <a:srgbClr val="000000"/>
                </a:solidFill>
              </a:defRPr>
            </a:lvl1pPr>
          </a:lstStyle>
          <a:p>
            <a:r>
              <a:t>5.  How many feet are there in 1/2 a mile?</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74" name="Week 8 Day 4"/>
          <p:cNvSpPr txBox="1">
            <a:spLocks noGrp="1"/>
          </p:cNvSpPr>
          <p:nvPr>
            <p:ph type="title"/>
          </p:nvPr>
        </p:nvSpPr>
        <p:spPr>
          <a:xfrm>
            <a:off x="4559300" y="647700"/>
            <a:ext cx="4171950" cy="876300"/>
          </a:xfrm>
          <a:prstGeom prst="rect">
            <a:avLst/>
          </a:prstGeom>
        </p:spPr>
        <p:txBody>
          <a:bodyPr/>
          <a:lstStyle>
            <a:lvl1pPr>
              <a:defRPr sz="4300" b="1">
                <a:solidFill>
                  <a:srgbClr val="000000"/>
                </a:solidFill>
              </a:defRPr>
            </a:lvl1pPr>
          </a:lstStyle>
          <a:p>
            <a:r>
              <a:rPr dirty="0"/>
              <a:t>Week 8 Day 4</a:t>
            </a:r>
          </a:p>
        </p:txBody>
      </p:sp>
      <p:sp>
        <p:nvSpPr>
          <p:cNvPr id="1275" name="1.  2/10 + 78/100 ="/>
          <p:cNvSpPr txBox="1"/>
          <p:nvPr/>
        </p:nvSpPr>
        <p:spPr>
          <a:xfrm>
            <a:off x="4286250" y="1574800"/>
            <a:ext cx="4445000" cy="609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500" b="1" i="0">
                <a:solidFill>
                  <a:srgbClr val="000000"/>
                </a:solidFill>
              </a:defRPr>
            </a:lvl1pPr>
          </a:lstStyle>
          <a:p>
            <a:r>
              <a:t>1.  2/10 + 78/100 = </a:t>
            </a:r>
          </a:p>
        </p:txBody>
      </p:sp>
      <p:sp>
        <p:nvSpPr>
          <p:cNvPr id="1276" name="2.  Kathleen went shopping.  She wanted to buy a dress for $33, a skirt for $15, and a pair of shoes for $50.  If she has $100, can she buy all three items?  If so, how much money does she have leftover?"/>
          <p:cNvSpPr txBox="1"/>
          <p:nvPr/>
        </p:nvSpPr>
        <p:spPr>
          <a:xfrm>
            <a:off x="876300" y="2498725"/>
            <a:ext cx="11252200" cy="2133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2.  Kathleen went shopping.  She wanted to buy a dress for $33, a skirt for $15, and a pair of shoes for $50.  If she has $100, can she buy all three items?  If so, how much money does she have leftover?</a:t>
            </a:r>
          </a:p>
        </p:txBody>
      </p:sp>
      <p:sp>
        <p:nvSpPr>
          <p:cNvPr id="1277" name="3.  Brittany studies from 2:15-4:10.  Her friend studies from 4:34-7:05.  Who studied longer?  By how much?"/>
          <p:cNvSpPr txBox="1"/>
          <p:nvPr/>
        </p:nvSpPr>
        <p:spPr>
          <a:xfrm>
            <a:off x="984250" y="4711700"/>
            <a:ext cx="11049000" cy="1587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400" b="1" i="0">
                <a:solidFill>
                  <a:srgbClr val="000000"/>
                </a:solidFill>
              </a:defRPr>
            </a:lvl1pPr>
          </a:lstStyle>
          <a:p>
            <a:r>
              <a:t>3.  Brittany studies from 2:15-4:10.  Her friend studies from 4:34-7:05.  Who studied longer?  By how much? </a:t>
            </a:r>
          </a:p>
        </p:txBody>
      </p:sp>
      <p:sp>
        <p:nvSpPr>
          <p:cNvPr id="1278" name="4.  What is the area of the square?"/>
          <p:cNvSpPr txBox="1"/>
          <p:nvPr/>
        </p:nvSpPr>
        <p:spPr>
          <a:xfrm>
            <a:off x="953120" y="6480174"/>
            <a:ext cx="7447707" cy="60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500" b="1" i="0">
                <a:solidFill>
                  <a:srgbClr val="000000"/>
                </a:solidFill>
              </a:defRPr>
            </a:lvl1pPr>
          </a:lstStyle>
          <a:p>
            <a:r>
              <a:t>4.  What is the area of the square?   </a:t>
            </a:r>
          </a:p>
        </p:txBody>
      </p:sp>
      <p:sp>
        <p:nvSpPr>
          <p:cNvPr id="1279" name="Rectangle"/>
          <p:cNvSpPr/>
          <p:nvPr/>
        </p:nvSpPr>
        <p:spPr>
          <a:xfrm>
            <a:off x="9156700" y="6731000"/>
            <a:ext cx="1905000" cy="1828800"/>
          </a:xfrm>
          <a:prstGeom prst="rect">
            <a:avLst/>
          </a:prstGeom>
          <a:solidFill>
            <a:schemeClr val="accent6"/>
          </a:solidFill>
          <a:ln w="25400">
            <a:miter lim="400000"/>
          </a:ln>
        </p:spPr>
        <p:txBody>
          <a:bodyPr lIns="50800" tIns="50800" rIns="50800" bIns="50800" anchor="ctr"/>
          <a:lstStyle/>
          <a:p>
            <a:pPr>
              <a:defRPr sz="3200" i="0">
                <a:solidFill>
                  <a:srgbClr val="785700"/>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1280" name="25mm"/>
          <p:cNvSpPr txBox="1"/>
          <p:nvPr/>
        </p:nvSpPr>
        <p:spPr>
          <a:xfrm>
            <a:off x="9480550" y="6289675"/>
            <a:ext cx="1257300" cy="495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2700" b="1" i="0">
                <a:solidFill>
                  <a:srgbClr val="000000"/>
                </a:solidFill>
              </a:defRPr>
            </a:lvl1pPr>
          </a:lstStyle>
          <a:p>
            <a:r>
              <a:t>25mm</a:t>
            </a:r>
          </a:p>
        </p:txBody>
      </p:sp>
      <p:sp>
        <p:nvSpPr>
          <p:cNvPr id="1281" name="5.  What is the perimeter of the square?"/>
          <p:cNvSpPr txBox="1"/>
          <p:nvPr/>
        </p:nvSpPr>
        <p:spPr>
          <a:xfrm>
            <a:off x="1066800" y="7518400"/>
            <a:ext cx="8111596" cy="584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300" b="1" i="0">
                <a:solidFill>
                  <a:srgbClr val="000000"/>
                </a:solidFill>
              </a:defRPr>
            </a:lvl1pPr>
          </a:lstStyle>
          <a:p>
            <a:r>
              <a:t>5.  What is the perimeter of the square?</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7" name="Friday Five"/>
          <p:cNvSpPr txBox="1"/>
          <p:nvPr/>
        </p:nvSpPr>
        <p:spPr>
          <a:xfrm>
            <a:off x="1143000" y="812800"/>
            <a:ext cx="10718800" cy="863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4800" b="1" i="0" cap="all">
                <a:solidFill>
                  <a:srgbClr val="000000"/>
                </a:solidFill>
              </a:defRPr>
            </a:lvl1pPr>
          </a:lstStyle>
          <a:p>
            <a:r>
              <a:t>Friday Five</a:t>
            </a:r>
          </a:p>
        </p:txBody>
      </p:sp>
      <p:sp>
        <p:nvSpPr>
          <p:cNvPr id="1298" name="2.  Which of the numbers below are multiples of 4?…"/>
          <p:cNvSpPr txBox="1"/>
          <p:nvPr/>
        </p:nvSpPr>
        <p:spPr>
          <a:xfrm>
            <a:off x="1117600" y="3003550"/>
            <a:ext cx="5499099" cy="1701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l">
              <a:defRPr sz="3000" b="1" i="0">
                <a:solidFill>
                  <a:srgbClr val="000000"/>
                </a:solidFill>
              </a:defRPr>
            </a:pPr>
            <a:r>
              <a:t>2.  Which of the numbers below are multiples of 4?</a:t>
            </a:r>
          </a:p>
          <a:p>
            <a:pPr algn="l">
              <a:defRPr sz="3000" b="1" i="0">
                <a:solidFill>
                  <a:srgbClr val="000000"/>
                </a:solidFill>
              </a:defRPr>
            </a:pPr>
            <a:r>
              <a:t>    30,  32,  34,  36,  38,  40</a:t>
            </a:r>
          </a:p>
        </p:txBody>
      </p:sp>
      <p:sp>
        <p:nvSpPr>
          <p:cNvPr id="1299" name="1.  In a bike race there were two options.  Race A was 16 miles.  Race B was 80 miles.  How many times as long was Race B?"/>
          <p:cNvSpPr txBox="1"/>
          <p:nvPr/>
        </p:nvSpPr>
        <p:spPr>
          <a:xfrm>
            <a:off x="990600" y="1752600"/>
            <a:ext cx="115951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000" b="1" i="0">
                <a:solidFill>
                  <a:srgbClr val="000000"/>
                </a:solidFill>
              </a:defRPr>
            </a:lvl1pPr>
          </a:lstStyle>
          <a:p>
            <a:r>
              <a:t>1.  In a bike race there were two options.  Race A was 16 miles.  Race B was 80 miles.  How many times as long was Race B?</a:t>
            </a:r>
          </a:p>
        </p:txBody>
      </p:sp>
      <p:sp>
        <p:nvSpPr>
          <p:cNvPr id="1300" name="3.  A serving of Cheez-it Duos is 30 grams.  How many milligrams is that?"/>
          <p:cNvSpPr txBox="1"/>
          <p:nvPr/>
        </p:nvSpPr>
        <p:spPr>
          <a:xfrm>
            <a:off x="6819900" y="3098800"/>
            <a:ext cx="5613400"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000" b="1" i="0">
                <a:solidFill>
                  <a:srgbClr val="000000"/>
                </a:solidFill>
              </a:defRPr>
            </a:lvl1pPr>
          </a:lstStyle>
          <a:p>
            <a:r>
              <a:t>3.  A serving of Cheez-it Duos is 30 grams.  How many milligrams is that?  </a:t>
            </a:r>
          </a:p>
        </p:txBody>
      </p:sp>
      <p:sp>
        <p:nvSpPr>
          <p:cNvPr id="1301" name="4.  Johnny is buying fabric to make curtains.  He calculates that he needs 87 feet but fabric is only sold in yards.  How many yards should he ask for so that he has enough?"/>
          <p:cNvSpPr txBox="1"/>
          <p:nvPr/>
        </p:nvSpPr>
        <p:spPr>
          <a:xfrm>
            <a:off x="635000" y="4965700"/>
            <a:ext cx="11747500"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spcBef>
                <a:spcPts val="3200"/>
              </a:spcBef>
              <a:defRPr sz="3000" b="1" i="0">
                <a:solidFill>
                  <a:srgbClr val="000000"/>
                </a:solidFill>
              </a:defRPr>
            </a:lvl1pPr>
          </a:lstStyle>
          <a:p>
            <a:r>
              <a:t>4.  Johnny is buying fabric to make curtains.  He calculates that he needs 87 feet but fabric is only sold in yards.  How many yards should he ask for so that he has enough?</a:t>
            </a:r>
          </a:p>
        </p:txBody>
      </p:sp>
      <p:sp>
        <p:nvSpPr>
          <p:cNvPr id="1302" name="5.  Kathleen went shopping.  She wanted to buy a dress for $33, a skirt for $15, and a pair of shoes for $50.  If she has $100, can she buy all three items?  If so, how much money does she have leftover?"/>
          <p:cNvSpPr txBox="1"/>
          <p:nvPr/>
        </p:nvSpPr>
        <p:spPr>
          <a:xfrm>
            <a:off x="1162050" y="6832599"/>
            <a:ext cx="11252200" cy="1778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5.  Kathleen went shopping.  She wanted to buy a dress for $33, a skirt for $15, and a pair of shoes for $50.  If she has $100, can she buy all three items?  If so, how much money does she have leftover?</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18" name="Daily Math Review"/>
          <p:cNvSpPr txBox="1">
            <a:spLocks noGrp="1"/>
          </p:cNvSpPr>
          <p:nvPr>
            <p:ph type="ctrTitle"/>
          </p:nvPr>
        </p:nvSpPr>
        <p:spPr>
          <a:prstGeom prst="rect">
            <a:avLst/>
          </a:prstGeom>
        </p:spPr>
        <p:txBody>
          <a:bodyPr/>
          <a:lstStyle>
            <a:lvl1pPr>
              <a:defRPr b="1">
                <a:solidFill>
                  <a:srgbClr val="000000"/>
                </a:solidFill>
              </a:defRPr>
            </a:lvl1pPr>
          </a:lstStyle>
          <a:p>
            <a:r>
              <a:t>Daily Math Review</a:t>
            </a:r>
          </a:p>
        </p:txBody>
      </p:sp>
      <p:sp>
        <p:nvSpPr>
          <p:cNvPr id="1319" name="4th grade…"/>
          <p:cNvSpPr txBox="1">
            <a:spLocks noGrp="1"/>
          </p:cNvSpPr>
          <p:nvPr>
            <p:ph type="subTitle" sz="quarter" idx="1"/>
          </p:nvPr>
        </p:nvSpPr>
        <p:spPr>
          <a:xfrm>
            <a:off x="1143000" y="4965700"/>
            <a:ext cx="10718800" cy="1689100"/>
          </a:xfrm>
          <a:prstGeom prst="rect">
            <a:avLst/>
          </a:prstGeom>
        </p:spPr>
        <p:txBody>
          <a:bodyPr/>
          <a:lstStyle/>
          <a:p>
            <a:pPr>
              <a:defRPr b="1">
                <a:solidFill>
                  <a:srgbClr val="000000"/>
                </a:solidFill>
              </a:defRPr>
            </a:pPr>
            <a:r>
              <a:t>4th grade</a:t>
            </a:r>
          </a:p>
          <a:p>
            <a:pPr>
              <a:defRPr b="1">
                <a:solidFill>
                  <a:srgbClr val="000000"/>
                </a:solidFill>
              </a:defRPr>
            </a:pPr>
            <a:r>
              <a:t>Quarter 4</a:t>
            </a:r>
          </a:p>
          <a:p>
            <a:pPr>
              <a:defRPr b="1">
                <a:solidFill>
                  <a:srgbClr val="000000"/>
                </a:solidFill>
              </a:defRPr>
            </a:pPr>
            <a:r>
              <a:t>Week 9</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4" name="Week 1 Day 4"/>
          <p:cNvSpPr txBox="1">
            <a:spLocks noGrp="1"/>
          </p:cNvSpPr>
          <p:nvPr>
            <p:ph type="title"/>
          </p:nvPr>
        </p:nvSpPr>
        <p:spPr>
          <a:xfrm>
            <a:off x="4559299" y="647700"/>
            <a:ext cx="4258129" cy="876300"/>
          </a:xfrm>
          <a:prstGeom prst="rect">
            <a:avLst/>
          </a:prstGeom>
        </p:spPr>
        <p:txBody>
          <a:bodyPr/>
          <a:lstStyle>
            <a:lvl1pPr>
              <a:defRPr sz="4300" b="1">
                <a:solidFill>
                  <a:srgbClr val="000000"/>
                </a:solidFill>
              </a:defRPr>
            </a:lvl1pPr>
          </a:lstStyle>
          <a:p>
            <a:r>
              <a:rPr dirty="0"/>
              <a:t>Week 1 Day 4</a:t>
            </a:r>
          </a:p>
        </p:txBody>
      </p:sp>
      <p:sp>
        <p:nvSpPr>
          <p:cNvPr id="265" name="1.  The marching band was getting ready for a parade.  The drum major put 15 students in each row.  There was a total of 11 rows.  How many student are marching in the parade?"/>
          <p:cNvSpPr txBox="1"/>
          <p:nvPr/>
        </p:nvSpPr>
        <p:spPr>
          <a:xfrm>
            <a:off x="762000" y="1549400"/>
            <a:ext cx="11976100" cy="1701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300" b="1" i="0">
                <a:solidFill>
                  <a:srgbClr val="000000"/>
                </a:solidFill>
              </a:defRPr>
            </a:lvl1pPr>
          </a:lstStyle>
          <a:p>
            <a:r>
              <a:t>1.  The marching band was getting ready for a parade.  The drum major put 15 students in each row.  There was a total of 11 rows.  How many student are marching in the parade? </a:t>
            </a:r>
          </a:p>
        </p:txBody>
      </p:sp>
      <p:grpSp>
        <p:nvGrpSpPr>
          <p:cNvPr id="268" name="Group"/>
          <p:cNvGrpSpPr/>
          <p:nvPr/>
        </p:nvGrpSpPr>
        <p:grpSpPr>
          <a:xfrm>
            <a:off x="1777948" y="4483000"/>
            <a:ext cx="1009356" cy="508001"/>
            <a:chOff x="8" y="0"/>
            <a:chExt cx="1009354" cy="507999"/>
          </a:xfrm>
        </p:grpSpPr>
        <p:sp>
          <p:nvSpPr>
            <p:cNvPr id="266"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267"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269" name="2.  2 4672"/>
          <p:cNvSpPr txBox="1"/>
          <p:nvPr/>
        </p:nvSpPr>
        <p:spPr>
          <a:xfrm>
            <a:off x="762000" y="4501331"/>
            <a:ext cx="24003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rPr dirty="0"/>
              <a:t>2.  2 4672</a:t>
            </a:r>
          </a:p>
        </p:txBody>
      </p:sp>
      <p:sp>
        <p:nvSpPr>
          <p:cNvPr id="270" name="5. Suzanne had to set up the auditorium for an assembly.  She had to put 114 chairs into 8 rows.  How many chairs will be in each row?  Will Suzanne have any chairs left over?"/>
          <p:cNvSpPr txBox="1"/>
          <p:nvPr/>
        </p:nvSpPr>
        <p:spPr>
          <a:xfrm>
            <a:off x="1308100" y="5816600"/>
            <a:ext cx="10883900" cy="223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400" b="1" i="0">
                <a:solidFill>
                  <a:srgbClr val="000000"/>
                </a:solidFill>
              </a:defRPr>
            </a:lvl1pPr>
          </a:lstStyle>
          <a:p>
            <a:r>
              <a:t>5. Suzanne had to set up the auditorium for an assembly.  She had to put 114 chairs into 8 rows.  How many chairs will be in each row?  Will Suzanne have any chairs left over? </a:t>
            </a:r>
          </a:p>
        </p:txBody>
      </p:sp>
      <p:sp>
        <p:nvSpPr>
          <p:cNvPr id="271" name="3.  456…"/>
          <p:cNvSpPr txBox="1"/>
          <p:nvPr/>
        </p:nvSpPr>
        <p:spPr>
          <a:xfrm>
            <a:off x="5994400" y="3733800"/>
            <a:ext cx="16129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3.  456</a:t>
            </a:r>
          </a:p>
          <a:p>
            <a:pPr algn="l">
              <a:defRPr sz="3700" b="1" i="0">
                <a:solidFill>
                  <a:srgbClr val="000000"/>
                </a:solidFill>
              </a:defRPr>
            </a:pPr>
            <a:r>
              <a:t> </a:t>
            </a:r>
            <a:r>
              <a:rPr u="sng"/>
              <a:t>x      9</a:t>
            </a:r>
          </a:p>
        </p:txBody>
      </p:sp>
      <p:sp>
        <p:nvSpPr>
          <p:cNvPr id="272" name="4.  82…"/>
          <p:cNvSpPr txBox="1"/>
          <p:nvPr/>
        </p:nvSpPr>
        <p:spPr>
          <a:xfrm>
            <a:off x="9613900" y="3835400"/>
            <a:ext cx="16129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4.  82</a:t>
            </a:r>
          </a:p>
          <a:p>
            <a:pPr algn="l">
              <a:defRPr sz="3700" b="1" i="0">
                <a:solidFill>
                  <a:srgbClr val="000000"/>
                </a:solidFill>
              </a:defRPr>
            </a:pPr>
            <a:r>
              <a:t> </a:t>
            </a:r>
            <a:r>
              <a:rPr u="sng"/>
              <a:t>x  39</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1" name="Week 9 Day 1"/>
          <p:cNvSpPr txBox="1">
            <a:spLocks noGrp="1"/>
          </p:cNvSpPr>
          <p:nvPr>
            <p:ph type="title"/>
          </p:nvPr>
        </p:nvSpPr>
        <p:spPr>
          <a:xfrm>
            <a:off x="4559300" y="647700"/>
            <a:ext cx="4323976" cy="876300"/>
          </a:xfrm>
          <a:prstGeom prst="rect">
            <a:avLst/>
          </a:prstGeom>
        </p:spPr>
        <p:txBody>
          <a:bodyPr/>
          <a:lstStyle>
            <a:lvl1pPr>
              <a:defRPr sz="4300" b="1">
                <a:solidFill>
                  <a:srgbClr val="000000"/>
                </a:solidFill>
              </a:defRPr>
            </a:lvl1pPr>
          </a:lstStyle>
          <a:p>
            <a:r>
              <a:rPr dirty="0"/>
              <a:t>Week 9 Day 1</a:t>
            </a:r>
          </a:p>
        </p:txBody>
      </p:sp>
      <p:sp>
        <p:nvSpPr>
          <p:cNvPr id="1323" name="2.  Represent this model as a decimal."/>
          <p:cNvSpPr txBox="1"/>
          <p:nvPr/>
        </p:nvSpPr>
        <p:spPr>
          <a:xfrm>
            <a:off x="6515100" y="1466850"/>
            <a:ext cx="53340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2.  Represent this model as a decimal.</a:t>
            </a:r>
          </a:p>
        </p:txBody>
      </p:sp>
      <p:sp>
        <p:nvSpPr>
          <p:cNvPr id="1324" name="1.  Compare:  3/6 ___ 1/3"/>
          <p:cNvSpPr txBox="1"/>
          <p:nvPr/>
        </p:nvSpPr>
        <p:spPr>
          <a:xfrm>
            <a:off x="749300" y="1733550"/>
            <a:ext cx="5334000" cy="571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1.  Compare:  3/6 ___ 1/3</a:t>
            </a:r>
          </a:p>
        </p:txBody>
      </p:sp>
      <p:sp>
        <p:nvSpPr>
          <p:cNvPr id="1325" name="5.  Olivia is flying to visit her grandmother.  Her plan leaves at 8:54 am and arrives at 11:38 am.  How long is her flight? (She does not change time zones)"/>
          <p:cNvSpPr txBox="1"/>
          <p:nvPr/>
        </p:nvSpPr>
        <p:spPr>
          <a:xfrm>
            <a:off x="711200" y="6553200"/>
            <a:ext cx="11772900"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5.  Olivia is flying to visit her grandmother.  Her plan leaves at 8:54 am and arrives at 11:38 am.  How long is her flight? (She does not change time zones)</a:t>
            </a:r>
          </a:p>
        </p:txBody>
      </p:sp>
      <p:sp>
        <p:nvSpPr>
          <p:cNvPr id="1326" name="4.  If one side of a square is 21 cm.  How many millimeters is one side of the square?"/>
          <p:cNvSpPr txBox="1"/>
          <p:nvPr/>
        </p:nvSpPr>
        <p:spPr>
          <a:xfrm>
            <a:off x="717550" y="5359400"/>
            <a:ext cx="115697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4.  If one side of a square is 21 cm.  How many millimeters is one side of the square?</a:t>
            </a:r>
          </a:p>
        </p:txBody>
      </p:sp>
      <p:sp>
        <p:nvSpPr>
          <p:cNvPr id="1327" name="3.  Daniela wants to buy a basketball for $12.75, new sneakers for $69.50, and shorts for $15.  If she has a $100 dollar bill, does she have enough money?"/>
          <p:cNvSpPr txBox="1"/>
          <p:nvPr/>
        </p:nvSpPr>
        <p:spPr>
          <a:xfrm>
            <a:off x="622300" y="2813049"/>
            <a:ext cx="7543800" cy="2451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3.  Daniela wants to buy a basketball for $12.75, new sneakers for $69.50, and shorts for $15.  If she has a $100 dollar bill, does she have enough money?</a:t>
            </a:r>
          </a:p>
        </p:txBody>
      </p:sp>
      <p:pic>
        <p:nvPicPr>
          <p:cNvPr id="2" name="Picture 1">
            <a:extLst>
              <a:ext uri="{FF2B5EF4-FFF2-40B4-BE49-F238E27FC236}">
                <a16:creationId xmlns:a16="http://schemas.microsoft.com/office/drawing/2014/main" xmlns="" id="{CEE0E018-01DB-EC47-930B-7FB24E3FD506}"/>
              </a:ext>
            </a:extLst>
          </p:cNvPr>
          <p:cNvPicPr>
            <a:picLocks noChangeAspect="1"/>
          </p:cNvPicPr>
          <p:nvPr/>
        </p:nvPicPr>
        <p:blipFill>
          <a:blip r:embed="rId2"/>
          <a:stretch>
            <a:fillRect/>
          </a:stretch>
        </p:blipFill>
        <p:spPr>
          <a:xfrm>
            <a:off x="8883276" y="2101850"/>
            <a:ext cx="2768600" cy="2451100"/>
          </a:xfrm>
          <a:prstGeom prst="rect">
            <a:avLst/>
          </a:prstGeom>
        </p:spPr>
      </p:pic>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2" name="Week 9 Day 2"/>
          <p:cNvSpPr txBox="1">
            <a:spLocks noGrp="1"/>
          </p:cNvSpPr>
          <p:nvPr>
            <p:ph type="title"/>
          </p:nvPr>
        </p:nvSpPr>
        <p:spPr>
          <a:xfrm>
            <a:off x="4572000" y="508000"/>
            <a:ext cx="3873500" cy="876300"/>
          </a:xfrm>
          <a:prstGeom prst="rect">
            <a:avLst/>
          </a:prstGeom>
        </p:spPr>
        <p:txBody>
          <a:bodyPr/>
          <a:lstStyle>
            <a:lvl1pPr>
              <a:defRPr sz="4300" b="1">
                <a:solidFill>
                  <a:srgbClr val="000000"/>
                </a:solidFill>
              </a:defRPr>
            </a:lvl1pPr>
          </a:lstStyle>
          <a:p>
            <a:r>
              <a:t>Week 9 Day 2</a:t>
            </a:r>
          </a:p>
        </p:txBody>
      </p:sp>
      <p:sp>
        <p:nvSpPr>
          <p:cNvPr id="1343" name="3.  Compare these two models."/>
          <p:cNvSpPr txBox="1"/>
          <p:nvPr/>
        </p:nvSpPr>
        <p:spPr>
          <a:xfrm>
            <a:off x="806449" y="4597400"/>
            <a:ext cx="4241801" cy="101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100" b="1" i="0">
                <a:solidFill>
                  <a:srgbClr val="000000"/>
                </a:solidFill>
              </a:defRPr>
            </a:lvl1pPr>
          </a:lstStyle>
          <a:p>
            <a:r>
              <a:t>3.  Compare these two models.</a:t>
            </a:r>
          </a:p>
        </p:txBody>
      </p:sp>
      <p:sp>
        <p:nvSpPr>
          <p:cNvPr id="1346" name="1.  Sam is moving to a new house.  His new house is 6 miles from his old house.  How many feet away is this?"/>
          <p:cNvSpPr txBox="1"/>
          <p:nvPr/>
        </p:nvSpPr>
        <p:spPr>
          <a:xfrm>
            <a:off x="723900" y="1377950"/>
            <a:ext cx="11569700" cy="101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100" b="1" i="0">
                <a:solidFill>
                  <a:srgbClr val="000000"/>
                </a:solidFill>
              </a:defRPr>
            </a:lvl1pPr>
          </a:lstStyle>
          <a:p>
            <a:r>
              <a:t>1.  Sam is moving to a new house.  His new house is 6 miles from his old house.  How many feet away is this?</a:t>
            </a:r>
          </a:p>
        </p:txBody>
      </p:sp>
      <p:sp>
        <p:nvSpPr>
          <p:cNvPr id="1347" name="2.  Gus is cutting 2 x 4’s for a project.  His board is 1.2 meters and he has to cut it into 3 equal pieces.  How many millimeters will each piece be?"/>
          <p:cNvSpPr txBox="1"/>
          <p:nvPr/>
        </p:nvSpPr>
        <p:spPr>
          <a:xfrm>
            <a:off x="615950" y="2835274"/>
            <a:ext cx="11785600" cy="1435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2.  Gus is cutting 2 x 4’s for a project.  His board is 1.2 meters and he has to cut it into 3 equal pieces.  How many millimeters will each piece be?</a:t>
            </a:r>
          </a:p>
        </p:txBody>
      </p:sp>
      <p:sp>
        <p:nvSpPr>
          <p:cNvPr id="1348" name="4.  What is the area of the rectangle?"/>
          <p:cNvSpPr txBox="1"/>
          <p:nvPr/>
        </p:nvSpPr>
        <p:spPr>
          <a:xfrm>
            <a:off x="622300" y="6604000"/>
            <a:ext cx="7315200" cy="558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100" b="1" i="0">
                <a:solidFill>
                  <a:srgbClr val="000000"/>
                </a:solidFill>
              </a:defRPr>
            </a:lvl1pPr>
          </a:lstStyle>
          <a:p>
            <a:r>
              <a:t>4.  What is the area of the rectangle?</a:t>
            </a:r>
          </a:p>
        </p:txBody>
      </p:sp>
      <p:sp>
        <p:nvSpPr>
          <p:cNvPr id="1349" name="Rectangle"/>
          <p:cNvSpPr/>
          <p:nvPr/>
        </p:nvSpPr>
        <p:spPr>
          <a:xfrm>
            <a:off x="8432800" y="7251700"/>
            <a:ext cx="3778250" cy="1270000"/>
          </a:xfrm>
          <a:prstGeom prst="rect">
            <a:avLst/>
          </a:prstGeom>
          <a:solidFill>
            <a:schemeClr val="accent6"/>
          </a:solidFill>
          <a:ln w="25400">
            <a:miter lim="400000"/>
          </a:ln>
        </p:spPr>
        <p:txBody>
          <a:bodyPr lIns="50800" tIns="50800" rIns="50800" bIns="50800" anchor="ctr"/>
          <a:lstStyle/>
          <a:p>
            <a:pPr>
              <a:defRPr sz="3200" i="0">
                <a:solidFill>
                  <a:srgbClr val="F3F3F3"/>
                </a:solidFill>
                <a:effectLst>
                  <a:outerShdw blurRad="50800" dist="12700" dir="5400000" rotWithShape="0">
                    <a:srgbClr val="000000">
                      <a:alpha val="50000"/>
                    </a:srgbClr>
                  </a:outerShdw>
                </a:effectLst>
                <a:latin typeface="Baskerville SemiBold"/>
                <a:ea typeface="Baskerville SemiBold"/>
                <a:cs typeface="Baskerville SemiBold"/>
                <a:sym typeface="Baskerville SemiBold"/>
              </a:defRPr>
            </a:pPr>
            <a:endParaRPr/>
          </a:p>
        </p:txBody>
      </p:sp>
      <p:sp>
        <p:nvSpPr>
          <p:cNvPr id="1350" name="21 cm"/>
          <p:cNvSpPr txBox="1"/>
          <p:nvPr/>
        </p:nvSpPr>
        <p:spPr>
          <a:xfrm>
            <a:off x="9944100" y="6661149"/>
            <a:ext cx="1028700" cy="469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2500" b="1" i="0">
                <a:solidFill>
                  <a:srgbClr val="000000"/>
                </a:solidFill>
                <a:latin typeface="Cochin"/>
                <a:ea typeface="Cochin"/>
                <a:cs typeface="Cochin"/>
                <a:sym typeface="Cochin"/>
              </a:defRPr>
            </a:lvl1pPr>
          </a:lstStyle>
          <a:p>
            <a:r>
              <a:t>21 cm</a:t>
            </a:r>
          </a:p>
        </p:txBody>
      </p:sp>
      <p:sp>
        <p:nvSpPr>
          <p:cNvPr id="1351" name="9 cm"/>
          <p:cNvSpPr txBox="1"/>
          <p:nvPr/>
        </p:nvSpPr>
        <p:spPr>
          <a:xfrm>
            <a:off x="7569200" y="7480299"/>
            <a:ext cx="800100" cy="812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2500" b="1" i="0">
                <a:solidFill>
                  <a:srgbClr val="000000"/>
                </a:solidFill>
              </a:defRPr>
            </a:lvl1pPr>
          </a:lstStyle>
          <a:p>
            <a:r>
              <a:t>9 cm</a:t>
            </a:r>
          </a:p>
        </p:txBody>
      </p:sp>
      <p:sp>
        <p:nvSpPr>
          <p:cNvPr id="1352" name="5.  What is the perimeter of the rectangle?"/>
          <p:cNvSpPr txBox="1"/>
          <p:nvPr/>
        </p:nvSpPr>
        <p:spPr>
          <a:xfrm>
            <a:off x="1778000" y="7804150"/>
            <a:ext cx="7165579" cy="990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5.  What is the perimeter of the rectangle?</a:t>
            </a:r>
          </a:p>
        </p:txBody>
      </p:sp>
      <p:pic>
        <p:nvPicPr>
          <p:cNvPr id="2" name="Picture 1">
            <a:extLst>
              <a:ext uri="{FF2B5EF4-FFF2-40B4-BE49-F238E27FC236}">
                <a16:creationId xmlns:a16="http://schemas.microsoft.com/office/drawing/2014/main" xmlns="" id="{6C283AB0-B18C-9F47-A33B-374BAAF603F6}"/>
              </a:ext>
            </a:extLst>
          </p:cNvPr>
          <p:cNvPicPr>
            <a:picLocks noChangeAspect="1"/>
          </p:cNvPicPr>
          <p:nvPr/>
        </p:nvPicPr>
        <p:blipFill>
          <a:blip r:embed="rId2"/>
          <a:stretch>
            <a:fillRect/>
          </a:stretch>
        </p:blipFill>
        <p:spPr>
          <a:xfrm>
            <a:off x="4870450" y="3927475"/>
            <a:ext cx="5588000" cy="2514600"/>
          </a:xfrm>
          <a:prstGeom prst="rect">
            <a:avLst/>
          </a:prstGeom>
        </p:spPr>
      </p:pic>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1" name="Week 9 Day 3"/>
          <p:cNvSpPr txBox="1">
            <a:spLocks noGrp="1"/>
          </p:cNvSpPr>
          <p:nvPr>
            <p:ph type="title"/>
          </p:nvPr>
        </p:nvSpPr>
        <p:spPr>
          <a:xfrm>
            <a:off x="4673600" y="635000"/>
            <a:ext cx="3873500" cy="876300"/>
          </a:xfrm>
          <a:prstGeom prst="rect">
            <a:avLst/>
          </a:prstGeom>
        </p:spPr>
        <p:txBody>
          <a:bodyPr/>
          <a:lstStyle>
            <a:lvl1pPr>
              <a:defRPr sz="4300" b="1">
                <a:solidFill>
                  <a:srgbClr val="000000"/>
                </a:solidFill>
              </a:defRPr>
            </a:lvl1pPr>
          </a:lstStyle>
          <a:p>
            <a:r>
              <a:t>Week 9 Day 3</a:t>
            </a:r>
          </a:p>
        </p:txBody>
      </p:sp>
      <p:sp>
        <p:nvSpPr>
          <p:cNvPr id="1372" name="3.  Add the two fraction models together."/>
          <p:cNvSpPr txBox="1"/>
          <p:nvPr/>
        </p:nvSpPr>
        <p:spPr>
          <a:xfrm>
            <a:off x="2603500" y="3322637"/>
            <a:ext cx="8013700" cy="571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3.  Add the two fraction models together.</a:t>
            </a:r>
          </a:p>
        </p:txBody>
      </p:sp>
      <p:pic>
        <p:nvPicPr>
          <p:cNvPr id="1373" name="images.jpg" descr="images.jpg"/>
          <p:cNvPicPr>
            <a:picLocks noChangeAspect="1"/>
          </p:cNvPicPr>
          <p:nvPr/>
        </p:nvPicPr>
        <p:blipFill>
          <a:blip r:embed="rId2">
            <a:extLst/>
          </a:blip>
          <a:stretch>
            <a:fillRect/>
          </a:stretch>
        </p:blipFill>
        <p:spPr>
          <a:xfrm>
            <a:off x="3154849" y="4032250"/>
            <a:ext cx="1872827" cy="1881188"/>
          </a:xfrm>
          <a:prstGeom prst="rect">
            <a:avLst/>
          </a:prstGeom>
          <a:ln w="12700">
            <a:miter lim="400000"/>
          </a:ln>
        </p:spPr>
      </p:pic>
      <p:sp>
        <p:nvSpPr>
          <p:cNvPr id="1375" name="1.  List 3 fractions that are equivalent to 2/3."/>
          <p:cNvSpPr txBox="1"/>
          <p:nvPr/>
        </p:nvSpPr>
        <p:spPr>
          <a:xfrm>
            <a:off x="1231900" y="1524000"/>
            <a:ext cx="10756900" cy="571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1.  List 3 fractions that are equivalent to 2/3.</a:t>
            </a:r>
          </a:p>
        </p:txBody>
      </p:sp>
      <p:sp>
        <p:nvSpPr>
          <p:cNvPr id="1376" name="4. There are 25 baseball cards in a package and each card costs $0.10.  If Justin wants to buy the whole package how much money does he need?"/>
          <p:cNvSpPr txBox="1"/>
          <p:nvPr/>
        </p:nvSpPr>
        <p:spPr>
          <a:xfrm>
            <a:off x="927100" y="6127750"/>
            <a:ext cx="11569700"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4. There are 25 baseball cards in a package and each card costs $0.10.  If Justin wants to buy the whole package how much money does he need? </a:t>
            </a:r>
          </a:p>
        </p:txBody>
      </p:sp>
      <p:sp>
        <p:nvSpPr>
          <p:cNvPr id="1377" name="2.  The fence across Tom’s backyard is 96 feet long.  How many yards long is it?"/>
          <p:cNvSpPr txBox="1"/>
          <p:nvPr/>
        </p:nvSpPr>
        <p:spPr>
          <a:xfrm>
            <a:off x="1022350" y="2212975"/>
            <a:ext cx="111760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2.  The fence across Tom’s backyard is 96 feet long.  How many yards long is it?</a:t>
            </a:r>
          </a:p>
        </p:txBody>
      </p:sp>
      <p:sp>
        <p:nvSpPr>
          <p:cNvPr id="1378" name="5.  Leah is buying tile for her rectangular kitchen.  One side is 14 feet, the other is 9 feet. She measures the area as 126 ft2, is she correct?  Why or why not?"/>
          <p:cNvSpPr txBox="1"/>
          <p:nvPr/>
        </p:nvSpPr>
        <p:spPr>
          <a:xfrm>
            <a:off x="774700" y="7650956"/>
            <a:ext cx="11671300" cy="1511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buClr>
                <a:srgbClr val="A29A85"/>
              </a:buClr>
              <a:defRPr sz="3000" b="1" i="0">
                <a:solidFill>
                  <a:srgbClr val="000000"/>
                </a:solidFill>
              </a:defRPr>
            </a:pPr>
            <a:r>
              <a:t>5.  Leah is buying tile for her rectangular kitchen.  One side is 14 feet, the other is 9 feet. She measures the area as 126 ft</a:t>
            </a:r>
            <a:r>
              <a:rPr baseline="31999"/>
              <a:t>2</a:t>
            </a:r>
            <a:r>
              <a:t>, is she correct?  Why or why not?</a:t>
            </a:r>
          </a:p>
        </p:txBody>
      </p:sp>
      <p:pic>
        <p:nvPicPr>
          <p:cNvPr id="2" name="Picture 1">
            <a:extLst>
              <a:ext uri="{FF2B5EF4-FFF2-40B4-BE49-F238E27FC236}">
                <a16:creationId xmlns:a16="http://schemas.microsoft.com/office/drawing/2014/main" xmlns="" id="{AD708A12-0DFD-DA4D-A187-2DAD0B3E480B}"/>
              </a:ext>
            </a:extLst>
          </p:cNvPr>
          <p:cNvPicPr>
            <a:picLocks noChangeAspect="1"/>
          </p:cNvPicPr>
          <p:nvPr/>
        </p:nvPicPr>
        <p:blipFill>
          <a:blip r:embed="rId3"/>
          <a:stretch>
            <a:fillRect/>
          </a:stretch>
        </p:blipFill>
        <p:spPr>
          <a:xfrm>
            <a:off x="5613400" y="3894138"/>
            <a:ext cx="4216400" cy="2070100"/>
          </a:xfrm>
          <a:prstGeom prst="rect">
            <a:avLst/>
          </a:prstGeom>
        </p:spPr>
      </p:pic>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4" name="Week 9 Day 4"/>
          <p:cNvSpPr txBox="1">
            <a:spLocks noGrp="1"/>
          </p:cNvSpPr>
          <p:nvPr>
            <p:ph type="title"/>
          </p:nvPr>
        </p:nvSpPr>
        <p:spPr>
          <a:xfrm>
            <a:off x="4559299" y="647700"/>
            <a:ext cx="4261971" cy="876300"/>
          </a:xfrm>
          <a:prstGeom prst="rect">
            <a:avLst/>
          </a:prstGeom>
        </p:spPr>
        <p:txBody>
          <a:bodyPr/>
          <a:lstStyle>
            <a:lvl1pPr>
              <a:defRPr sz="4300" b="1">
                <a:solidFill>
                  <a:srgbClr val="000000"/>
                </a:solidFill>
              </a:defRPr>
            </a:lvl1pPr>
          </a:lstStyle>
          <a:p>
            <a:r>
              <a:rPr dirty="0"/>
              <a:t>Week 9 Day 4</a:t>
            </a:r>
          </a:p>
        </p:txBody>
      </p:sp>
      <p:sp>
        <p:nvSpPr>
          <p:cNvPr id="1395" name="3. Convert 752/1000 to a decimal."/>
          <p:cNvSpPr txBox="1"/>
          <p:nvPr/>
        </p:nvSpPr>
        <p:spPr>
          <a:xfrm>
            <a:off x="2755900" y="4679950"/>
            <a:ext cx="7505700" cy="571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3. Convert 752/1000 to a decimal. </a:t>
            </a:r>
          </a:p>
        </p:txBody>
      </p:sp>
      <p:sp>
        <p:nvSpPr>
          <p:cNvPr id="1396" name="4.  If John sold 4/10 of his marble collection and Dan sold 46/100 of his marble collection.  How much of their collections did they sell in all?"/>
          <p:cNvSpPr txBox="1"/>
          <p:nvPr/>
        </p:nvSpPr>
        <p:spPr>
          <a:xfrm>
            <a:off x="666750" y="5626100"/>
            <a:ext cx="11684000"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200" b="1" i="0">
                <a:solidFill>
                  <a:srgbClr val="000000"/>
                </a:solidFill>
              </a:defRPr>
            </a:lvl1pPr>
          </a:lstStyle>
          <a:p>
            <a:r>
              <a:t>4.  If John sold 4/10 of his marble collection and Dan sold 46/100 of his marble collection.  How much of their collections did they sell in all? </a:t>
            </a:r>
          </a:p>
        </p:txBody>
      </p:sp>
      <p:sp>
        <p:nvSpPr>
          <p:cNvPr id="1397" name="5.  Grace earns $2.75 an hour working at the library.  If she works for 9 hours, how much money does Grace earn?"/>
          <p:cNvSpPr txBox="1"/>
          <p:nvPr/>
        </p:nvSpPr>
        <p:spPr>
          <a:xfrm>
            <a:off x="717550" y="7512050"/>
            <a:ext cx="115697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5.  Grace earns $2.75 an hour working at the library.  If she works for 9 hours, how much money does Grace earn?</a:t>
            </a:r>
          </a:p>
        </p:txBody>
      </p:sp>
      <p:sp>
        <p:nvSpPr>
          <p:cNvPr id="1398" name="1.  The perimeter of a square is 56cm.  What is the length of each side?"/>
          <p:cNvSpPr txBox="1"/>
          <p:nvPr/>
        </p:nvSpPr>
        <p:spPr>
          <a:xfrm>
            <a:off x="800100" y="1854200"/>
            <a:ext cx="114046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1.  The perimeter of a square is 56cm.  What is the length of each side?</a:t>
            </a:r>
          </a:p>
        </p:txBody>
      </p:sp>
      <p:sp>
        <p:nvSpPr>
          <p:cNvPr id="1399" name="2.  The back wall of Karl’s yard is 96 feet.  The back wall of Greg’s yard is 90 feet.  Whose back wall measures 32 yards?"/>
          <p:cNvSpPr txBox="1"/>
          <p:nvPr/>
        </p:nvSpPr>
        <p:spPr>
          <a:xfrm>
            <a:off x="1016000" y="3117849"/>
            <a:ext cx="10985500" cy="1511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200" b="1" i="0">
                <a:solidFill>
                  <a:srgbClr val="000000"/>
                </a:solidFill>
              </a:defRPr>
            </a:lvl1pPr>
          </a:lstStyle>
          <a:p>
            <a:r>
              <a:t>2.  The back wall of Karl’s yard is 96 feet.  The back wall of Greg’s yard is 90 feet.  Whose back wall measures 32 yards?</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 name="Friday Five"/>
          <p:cNvSpPr txBox="1"/>
          <p:nvPr/>
        </p:nvSpPr>
        <p:spPr>
          <a:xfrm>
            <a:off x="1193799" y="647700"/>
            <a:ext cx="10718801" cy="711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4500" b="1" i="0" cap="all">
                <a:solidFill>
                  <a:srgbClr val="000000"/>
                </a:solidFill>
              </a:defRPr>
            </a:lvl1pPr>
          </a:lstStyle>
          <a:p>
            <a:r>
              <a:t>Friday Five</a:t>
            </a:r>
          </a:p>
        </p:txBody>
      </p:sp>
      <p:sp>
        <p:nvSpPr>
          <p:cNvPr id="1414" name="3.  Elaine and Eileen went swimming.  Elaine did 25 laps, Eileen did 4 times as many.  How many laps did Eileen swim?"/>
          <p:cNvSpPr txBox="1"/>
          <p:nvPr/>
        </p:nvSpPr>
        <p:spPr>
          <a:xfrm>
            <a:off x="584200" y="10617200"/>
            <a:ext cx="118237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i="0"/>
            </a:lvl1pPr>
          </a:lstStyle>
          <a:p>
            <a:r>
              <a:t>3.  Elaine and Eileen went swimming.  Elaine did 25 laps, Eileen did 4 times as many.  How many laps did Eileen swim?</a:t>
            </a:r>
          </a:p>
        </p:txBody>
      </p:sp>
      <p:grpSp>
        <p:nvGrpSpPr>
          <p:cNvPr id="1417" name="Eileen did 100 laps."/>
          <p:cNvGrpSpPr/>
          <p:nvPr/>
        </p:nvGrpSpPr>
        <p:grpSpPr>
          <a:xfrm>
            <a:off x="6146800" y="11722100"/>
            <a:ext cx="5918200" cy="685800"/>
            <a:chOff x="0" y="0"/>
            <a:chExt cx="5918200" cy="685800"/>
          </a:xfrm>
        </p:grpSpPr>
        <p:sp>
          <p:nvSpPr>
            <p:cNvPr id="1416" name="Eileen did 100 laps."/>
            <p:cNvSpPr txBox="1"/>
            <p:nvPr/>
          </p:nvSpPr>
          <p:spPr>
            <a:xfrm>
              <a:off x="50800" y="50800"/>
              <a:ext cx="5816600" cy="58420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100" i="0">
                  <a:solidFill>
                    <a:srgbClr val="B51A00"/>
                  </a:solidFill>
                </a:defRPr>
              </a:lvl1pPr>
            </a:lstStyle>
            <a:p>
              <a:r>
                <a:t>Eileen did 100 laps.</a:t>
              </a:r>
            </a:p>
          </p:txBody>
        </p:sp>
        <p:pic>
          <p:nvPicPr>
            <p:cNvPr id="1415" name="Eileen did 100 laps." descr="Eileen did 100 laps."/>
            <p:cNvPicPr>
              <a:picLocks/>
            </p:cNvPicPr>
            <p:nvPr/>
          </p:nvPicPr>
          <p:blipFill>
            <a:blip r:embed="rId2">
              <a:extLst/>
            </a:blip>
            <a:stretch>
              <a:fillRect/>
            </a:stretch>
          </p:blipFill>
          <p:spPr>
            <a:xfrm>
              <a:off x="0" y="0"/>
              <a:ext cx="5918200" cy="685800"/>
            </a:xfrm>
            <a:prstGeom prst="rect">
              <a:avLst/>
            </a:prstGeom>
            <a:effectLst/>
          </p:spPr>
        </p:pic>
      </p:grpSp>
      <p:sp>
        <p:nvSpPr>
          <p:cNvPr id="1418" name="1.  The back wall of Karl’s yard is 96 feet.  The back wall of Greg’s yard is 90 feet.  Whose back wall measures 32 yards?"/>
          <p:cNvSpPr txBox="1"/>
          <p:nvPr/>
        </p:nvSpPr>
        <p:spPr>
          <a:xfrm>
            <a:off x="1009650" y="1460500"/>
            <a:ext cx="10985500" cy="104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1.  The back wall of Karl’s yard is 96 feet.  The back wall of Greg’s yard is 90 feet.  Whose back wall measures 32 yards?</a:t>
            </a:r>
          </a:p>
        </p:txBody>
      </p:sp>
      <p:sp>
        <p:nvSpPr>
          <p:cNvPr id="1419" name="2.  Olivia is flying to visit her grandmother.  Her plan leaves at 8:54 am and arrives at 11:38 am.  How long is her flight? (She does not change time zones)"/>
          <p:cNvSpPr txBox="1"/>
          <p:nvPr/>
        </p:nvSpPr>
        <p:spPr>
          <a:xfrm>
            <a:off x="666749" y="2794000"/>
            <a:ext cx="11772901" cy="151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3000" b="1" i="0">
                <a:solidFill>
                  <a:srgbClr val="000000"/>
                </a:solidFill>
              </a:defRPr>
            </a:lvl1pPr>
          </a:lstStyle>
          <a:p>
            <a:r>
              <a:t>2.  Olivia is flying to visit her grandmother.  Her plan leaves at 8:54 am and arrives at 11:38 am.  How long is her flight? (She does not change time zones)</a:t>
            </a:r>
          </a:p>
        </p:txBody>
      </p:sp>
      <p:sp>
        <p:nvSpPr>
          <p:cNvPr id="1420" name="3.  Compare these two decimals."/>
          <p:cNvSpPr txBox="1"/>
          <p:nvPr/>
        </p:nvSpPr>
        <p:spPr>
          <a:xfrm>
            <a:off x="977900" y="4876800"/>
            <a:ext cx="4241800" cy="101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000" b="1" i="0">
                <a:solidFill>
                  <a:srgbClr val="000000"/>
                </a:solidFill>
              </a:defRPr>
            </a:lvl1pPr>
          </a:lstStyle>
          <a:p>
            <a:r>
              <a:t>3.  Compare these two decimals.</a:t>
            </a:r>
          </a:p>
        </p:txBody>
      </p:sp>
      <p:sp>
        <p:nvSpPr>
          <p:cNvPr id="1423" name="4.  Sam is moving to a new house.  His new house is 6 miles from his old house.  How many feet away is this?"/>
          <p:cNvSpPr txBox="1"/>
          <p:nvPr/>
        </p:nvSpPr>
        <p:spPr>
          <a:xfrm>
            <a:off x="889000" y="6076950"/>
            <a:ext cx="4610100" cy="213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buClr>
                <a:srgbClr val="A29A85"/>
              </a:buClr>
              <a:defRPr sz="2800" b="1" i="0">
                <a:solidFill>
                  <a:srgbClr val="000000"/>
                </a:solidFill>
              </a:defRPr>
            </a:lvl1pPr>
          </a:lstStyle>
          <a:p>
            <a:r>
              <a:t>4.  Sam is moving to a new house.  His new house is 6 miles from his old house.  How many feet away is this?</a:t>
            </a:r>
          </a:p>
        </p:txBody>
      </p:sp>
      <p:sp>
        <p:nvSpPr>
          <p:cNvPr id="1424" name="5.  List 3 fractions that are equivalent to 2/3."/>
          <p:cNvSpPr txBox="1"/>
          <p:nvPr/>
        </p:nvSpPr>
        <p:spPr>
          <a:xfrm>
            <a:off x="5353050" y="7543799"/>
            <a:ext cx="7505700"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2900" b="1" i="0">
                <a:solidFill>
                  <a:srgbClr val="000000"/>
                </a:solidFill>
              </a:defRPr>
            </a:lvl1pPr>
          </a:lstStyle>
          <a:p>
            <a:r>
              <a:t>5.  List 3 fractions that are equivalent to 2/3.</a:t>
            </a:r>
          </a:p>
        </p:txBody>
      </p:sp>
      <p:pic>
        <p:nvPicPr>
          <p:cNvPr id="2" name="Picture 1">
            <a:extLst>
              <a:ext uri="{FF2B5EF4-FFF2-40B4-BE49-F238E27FC236}">
                <a16:creationId xmlns:a16="http://schemas.microsoft.com/office/drawing/2014/main" xmlns="" id="{4D0A8728-CFC9-DA49-B5AB-90BCB288679C}"/>
              </a:ext>
            </a:extLst>
          </p:cNvPr>
          <p:cNvPicPr>
            <a:picLocks noChangeAspect="1"/>
          </p:cNvPicPr>
          <p:nvPr/>
        </p:nvPicPr>
        <p:blipFill>
          <a:blip r:embed="rId3"/>
          <a:stretch>
            <a:fillRect/>
          </a:stretch>
        </p:blipFill>
        <p:spPr>
          <a:xfrm>
            <a:off x="5600700" y="4337050"/>
            <a:ext cx="6464300" cy="2514600"/>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9" name="Friday Five"/>
          <p:cNvSpPr txBox="1"/>
          <p:nvPr/>
        </p:nvSpPr>
        <p:spPr>
          <a:xfrm>
            <a:off x="1143000" y="647700"/>
            <a:ext cx="10718800" cy="863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5800" b="1" i="0" cap="all">
                <a:solidFill>
                  <a:srgbClr val="000000"/>
                </a:solidFill>
              </a:defRPr>
            </a:lvl1pPr>
          </a:lstStyle>
          <a:p>
            <a:r>
              <a:t>Friday Five</a:t>
            </a:r>
          </a:p>
        </p:txBody>
      </p:sp>
      <p:sp>
        <p:nvSpPr>
          <p:cNvPr id="290" name="5.  Explain how the 7 in the number 467 is different than the 7 in 4,670."/>
          <p:cNvSpPr txBox="1"/>
          <p:nvPr/>
        </p:nvSpPr>
        <p:spPr>
          <a:xfrm>
            <a:off x="1054100" y="6007100"/>
            <a:ext cx="113665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500" b="1" i="0">
                <a:solidFill>
                  <a:srgbClr val="000000"/>
                </a:solidFill>
              </a:defRPr>
            </a:lvl1pPr>
          </a:lstStyle>
          <a:p>
            <a:r>
              <a:t>5.  Explain how the 7 in the number 467 is different than the 7 in 4,670. </a:t>
            </a:r>
          </a:p>
        </p:txBody>
      </p:sp>
      <p:sp>
        <p:nvSpPr>
          <p:cNvPr id="291" name="2. 4 86"/>
          <p:cNvSpPr txBox="1"/>
          <p:nvPr/>
        </p:nvSpPr>
        <p:spPr>
          <a:xfrm>
            <a:off x="5086350" y="1790700"/>
            <a:ext cx="2120901"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2. 4 86</a:t>
            </a:r>
          </a:p>
        </p:txBody>
      </p:sp>
      <p:grpSp>
        <p:nvGrpSpPr>
          <p:cNvPr id="294" name="Group"/>
          <p:cNvGrpSpPr/>
          <p:nvPr/>
        </p:nvGrpSpPr>
        <p:grpSpPr>
          <a:xfrm>
            <a:off x="5958172" y="1854200"/>
            <a:ext cx="1003288" cy="508000"/>
            <a:chOff x="6" y="3"/>
            <a:chExt cx="1003287" cy="507999"/>
          </a:xfrm>
        </p:grpSpPr>
        <p:sp>
          <p:nvSpPr>
            <p:cNvPr id="292" name="Line"/>
            <p:cNvSpPr/>
            <p:nvPr/>
          </p:nvSpPr>
          <p:spPr>
            <a:xfrm flipH="1">
              <a:off x="15416" y="3"/>
              <a:ext cx="2325" cy="508000"/>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293" name="Line"/>
            <p:cNvSpPr/>
            <p:nvPr/>
          </p:nvSpPr>
          <p:spPr>
            <a:xfrm flipH="1">
              <a:off x="6" y="18300"/>
              <a:ext cx="1003289" cy="3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295" name="1.  4,277…"/>
          <p:cNvSpPr txBox="1"/>
          <p:nvPr/>
        </p:nvSpPr>
        <p:spPr>
          <a:xfrm>
            <a:off x="1168400" y="1790700"/>
            <a:ext cx="25400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1.  4,277</a:t>
            </a:r>
          </a:p>
          <a:p>
            <a:pPr algn="l">
              <a:defRPr sz="3700" b="1" i="0" u="sng">
                <a:solidFill>
                  <a:srgbClr val="000000"/>
                </a:solidFill>
              </a:defRPr>
            </a:pPr>
            <a:r>
              <a:t>x          5</a:t>
            </a:r>
          </a:p>
        </p:txBody>
      </p:sp>
      <p:sp>
        <p:nvSpPr>
          <p:cNvPr id="296" name="4.  The marching band was getting ready for a parade.  The drum major put 15 students in each row.  There was a total of 11 rows.  How many student are marching in the parade?"/>
          <p:cNvSpPr txBox="1"/>
          <p:nvPr/>
        </p:nvSpPr>
        <p:spPr>
          <a:xfrm>
            <a:off x="749300" y="3771900"/>
            <a:ext cx="11976100" cy="1701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300" b="1" i="0">
                <a:solidFill>
                  <a:srgbClr val="000000"/>
                </a:solidFill>
              </a:defRPr>
            </a:lvl1pPr>
          </a:lstStyle>
          <a:p>
            <a:r>
              <a:t>4.  The marching band was getting ready for a parade.  The drum major put 15 students in each row.  There was a total of 11 rows.  How many student are marching in the parade? </a:t>
            </a:r>
          </a:p>
        </p:txBody>
      </p:sp>
      <p:sp>
        <p:nvSpPr>
          <p:cNvPr id="297" name="3.  68 x 94 ="/>
          <p:cNvSpPr txBox="1"/>
          <p:nvPr/>
        </p:nvSpPr>
        <p:spPr>
          <a:xfrm>
            <a:off x="8585200" y="1790700"/>
            <a:ext cx="119761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3.  68 x 94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4" name="Daily Math Review"/>
          <p:cNvSpPr txBox="1">
            <a:spLocks noGrp="1"/>
          </p:cNvSpPr>
          <p:nvPr>
            <p:ph type="ctrTitle"/>
          </p:nvPr>
        </p:nvSpPr>
        <p:spPr>
          <a:prstGeom prst="rect">
            <a:avLst/>
          </a:prstGeom>
        </p:spPr>
        <p:txBody>
          <a:bodyPr/>
          <a:lstStyle>
            <a:lvl1pPr>
              <a:defRPr b="1">
                <a:solidFill>
                  <a:srgbClr val="000000"/>
                </a:solidFill>
              </a:defRPr>
            </a:lvl1pPr>
          </a:lstStyle>
          <a:p>
            <a:r>
              <a:t>Daily Math Review</a:t>
            </a:r>
          </a:p>
        </p:txBody>
      </p:sp>
      <p:sp>
        <p:nvSpPr>
          <p:cNvPr id="315" name="4th grade…"/>
          <p:cNvSpPr txBox="1">
            <a:spLocks noGrp="1"/>
          </p:cNvSpPr>
          <p:nvPr>
            <p:ph type="subTitle" sz="quarter" idx="1"/>
          </p:nvPr>
        </p:nvSpPr>
        <p:spPr>
          <a:xfrm>
            <a:off x="1143000" y="4965700"/>
            <a:ext cx="10718800" cy="1689100"/>
          </a:xfrm>
          <a:prstGeom prst="rect">
            <a:avLst/>
          </a:prstGeom>
        </p:spPr>
        <p:txBody>
          <a:bodyPr/>
          <a:lstStyle/>
          <a:p>
            <a:pPr>
              <a:defRPr b="1">
                <a:solidFill>
                  <a:srgbClr val="000000"/>
                </a:solidFill>
              </a:defRPr>
            </a:pPr>
            <a:r>
              <a:t>4th grade</a:t>
            </a:r>
          </a:p>
          <a:p>
            <a:pPr>
              <a:defRPr b="1">
                <a:solidFill>
                  <a:srgbClr val="000000"/>
                </a:solidFill>
              </a:defRPr>
            </a:pPr>
            <a:r>
              <a:t>Quarter 4</a:t>
            </a:r>
          </a:p>
          <a:p>
            <a:pPr>
              <a:defRPr b="1">
                <a:solidFill>
                  <a:srgbClr val="000000"/>
                </a:solidFill>
              </a:defRPr>
            </a:pPr>
            <a:r>
              <a:t>Week 2</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 name="Week 2 Day 1"/>
          <p:cNvSpPr txBox="1">
            <a:spLocks noGrp="1"/>
          </p:cNvSpPr>
          <p:nvPr>
            <p:ph type="title"/>
          </p:nvPr>
        </p:nvSpPr>
        <p:spPr>
          <a:xfrm>
            <a:off x="4559299" y="647700"/>
            <a:ext cx="4143829" cy="876300"/>
          </a:xfrm>
          <a:prstGeom prst="rect">
            <a:avLst/>
          </a:prstGeom>
        </p:spPr>
        <p:txBody>
          <a:bodyPr/>
          <a:lstStyle>
            <a:lvl1pPr>
              <a:defRPr sz="4300" b="1">
                <a:solidFill>
                  <a:srgbClr val="000000"/>
                </a:solidFill>
              </a:defRPr>
            </a:lvl1pPr>
          </a:lstStyle>
          <a:p>
            <a:r>
              <a:rPr dirty="0"/>
              <a:t>Week 2 Day 1</a:t>
            </a:r>
          </a:p>
        </p:txBody>
      </p:sp>
      <p:sp>
        <p:nvSpPr>
          <p:cNvPr id="318" name="1.  6821 x 7 ="/>
          <p:cNvSpPr txBox="1"/>
          <p:nvPr/>
        </p:nvSpPr>
        <p:spPr>
          <a:xfrm>
            <a:off x="939800" y="1981199"/>
            <a:ext cx="3133329"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1.  6821 x 7 = </a:t>
            </a:r>
          </a:p>
        </p:txBody>
      </p:sp>
      <p:grpSp>
        <p:nvGrpSpPr>
          <p:cNvPr id="321" name="Group"/>
          <p:cNvGrpSpPr/>
          <p:nvPr/>
        </p:nvGrpSpPr>
        <p:grpSpPr>
          <a:xfrm>
            <a:off x="6134048" y="2044600"/>
            <a:ext cx="1009356" cy="508001"/>
            <a:chOff x="8" y="0"/>
            <a:chExt cx="1009354" cy="507999"/>
          </a:xfrm>
        </p:grpSpPr>
        <p:sp>
          <p:nvSpPr>
            <p:cNvPr id="319" name="Line"/>
            <p:cNvSpPr/>
            <p:nvPr/>
          </p:nvSpPr>
          <p:spPr>
            <a:xfrm flipH="1">
              <a:off x="15608" y="-1"/>
              <a:ext cx="2113" cy="5080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320" name="Line"/>
            <p:cNvSpPr/>
            <p:nvPr/>
          </p:nvSpPr>
          <p:spPr>
            <a:xfrm flipH="1" flipV="1">
              <a:off x="8" y="18331"/>
              <a:ext cx="1009356" cy="2"/>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322" name="2.  7 7249"/>
          <p:cNvSpPr txBox="1"/>
          <p:nvPr/>
        </p:nvSpPr>
        <p:spPr>
          <a:xfrm>
            <a:off x="5156200" y="1981200"/>
            <a:ext cx="28702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2.  7 7249</a:t>
            </a:r>
          </a:p>
        </p:txBody>
      </p:sp>
      <p:sp>
        <p:nvSpPr>
          <p:cNvPr id="323" name="3.  38…"/>
          <p:cNvSpPr txBox="1"/>
          <p:nvPr/>
        </p:nvSpPr>
        <p:spPr>
          <a:xfrm>
            <a:off x="9652000" y="1714500"/>
            <a:ext cx="12827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3.  38 </a:t>
            </a:r>
          </a:p>
          <a:p>
            <a:pPr algn="l">
              <a:defRPr sz="3700" b="1" i="0" u="sng">
                <a:solidFill>
                  <a:srgbClr val="000000"/>
                </a:solidFill>
              </a:defRPr>
            </a:pPr>
            <a:r>
              <a:t>   x76</a:t>
            </a:r>
          </a:p>
        </p:txBody>
      </p:sp>
      <p:sp>
        <p:nvSpPr>
          <p:cNvPr id="324" name="4.  Create a division equation that matches the picture."/>
          <p:cNvSpPr txBox="1"/>
          <p:nvPr/>
        </p:nvSpPr>
        <p:spPr>
          <a:xfrm>
            <a:off x="1365252" y="3492499"/>
            <a:ext cx="11023601" cy="1168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i="0">
                <a:solidFill>
                  <a:srgbClr val="000000"/>
                </a:solidFill>
                <a:latin typeface="Baskerville SemiBold"/>
                <a:ea typeface="Baskerville SemiBold"/>
                <a:cs typeface="Baskerville SemiBold"/>
                <a:sym typeface="Baskerville SemiBold"/>
              </a:defRPr>
            </a:lvl1pPr>
          </a:lstStyle>
          <a:p>
            <a:r>
              <a:t>4.  Create a division equation that matches the picture.   </a:t>
            </a:r>
          </a:p>
        </p:txBody>
      </p:sp>
      <p:sp>
        <p:nvSpPr>
          <p:cNvPr id="325" name="x x x x…"/>
          <p:cNvSpPr txBox="1"/>
          <p:nvPr/>
        </p:nvSpPr>
        <p:spPr>
          <a:xfrm rot="5401452">
            <a:off x="6121402" y="3530600"/>
            <a:ext cx="1511301" cy="330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700" b="1" i="0">
                <a:solidFill>
                  <a:srgbClr val="000000"/>
                </a:solidFill>
              </a:defRPr>
            </a:pPr>
            <a:r>
              <a:t>x x x x</a:t>
            </a:r>
          </a:p>
          <a:p>
            <a:pPr algn="l">
              <a:defRPr sz="3700" b="1" i="0">
                <a:solidFill>
                  <a:srgbClr val="000000"/>
                </a:solidFill>
              </a:defRPr>
            </a:pPr>
            <a:r>
              <a:t>x x x x</a:t>
            </a:r>
          </a:p>
          <a:p>
            <a:pPr algn="l">
              <a:defRPr sz="3700" b="1" i="0">
                <a:solidFill>
                  <a:srgbClr val="000000"/>
                </a:solidFill>
              </a:defRPr>
            </a:pPr>
            <a:r>
              <a:t>x x x x</a:t>
            </a:r>
          </a:p>
          <a:p>
            <a:pPr algn="l">
              <a:defRPr sz="3700" b="1" i="0">
                <a:solidFill>
                  <a:srgbClr val="000000"/>
                </a:solidFill>
              </a:defRPr>
            </a:pPr>
            <a:r>
              <a:t>x x x x</a:t>
            </a:r>
          </a:p>
          <a:p>
            <a:pPr algn="l">
              <a:defRPr sz="3700" b="1" i="0">
                <a:solidFill>
                  <a:srgbClr val="000000"/>
                </a:solidFill>
              </a:defRPr>
            </a:pPr>
            <a:r>
              <a:t>x x x x</a:t>
            </a:r>
          </a:p>
          <a:p>
            <a:pPr algn="l">
              <a:defRPr sz="3700" b="1" i="0">
                <a:solidFill>
                  <a:srgbClr val="000000"/>
                </a:solidFill>
              </a:defRPr>
            </a:pPr>
            <a:r>
              <a:t>x x x x </a:t>
            </a:r>
          </a:p>
        </p:txBody>
      </p:sp>
      <p:sp>
        <p:nvSpPr>
          <p:cNvPr id="326" name="5.  Kelly bought 3 coffees for $4 each and a scone for $3.  How much did she spend?"/>
          <p:cNvSpPr txBox="1"/>
          <p:nvPr/>
        </p:nvSpPr>
        <p:spPr>
          <a:xfrm>
            <a:off x="1225550" y="6362700"/>
            <a:ext cx="11023600" cy="116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5.  Kelly bought 3 coffees for $4 each and a scone for $3.  How much did she spend?</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4" name="Week 2 Day 2"/>
          <p:cNvSpPr txBox="1">
            <a:spLocks noGrp="1"/>
          </p:cNvSpPr>
          <p:nvPr>
            <p:ph type="title"/>
          </p:nvPr>
        </p:nvSpPr>
        <p:spPr>
          <a:xfrm>
            <a:off x="3998614" y="723900"/>
            <a:ext cx="5299672" cy="876300"/>
          </a:xfrm>
          <a:prstGeom prst="rect">
            <a:avLst/>
          </a:prstGeom>
        </p:spPr>
        <p:txBody>
          <a:bodyPr/>
          <a:lstStyle>
            <a:lvl1pPr>
              <a:defRPr sz="5000" b="1">
                <a:solidFill>
                  <a:srgbClr val="000000"/>
                </a:solidFill>
              </a:defRPr>
            </a:lvl1pPr>
          </a:lstStyle>
          <a:p>
            <a:r>
              <a:t>Week 2 Day 2</a:t>
            </a:r>
          </a:p>
        </p:txBody>
      </p:sp>
      <p:sp>
        <p:nvSpPr>
          <p:cNvPr id="345" name="1. List all the factors for the number 72."/>
          <p:cNvSpPr txBox="1"/>
          <p:nvPr/>
        </p:nvSpPr>
        <p:spPr>
          <a:xfrm>
            <a:off x="1054100" y="1892300"/>
            <a:ext cx="92964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1. List all the factors for the number 72. </a:t>
            </a:r>
          </a:p>
        </p:txBody>
      </p:sp>
      <p:grpSp>
        <p:nvGrpSpPr>
          <p:cNvPr id="348" name="Group"/>
          <p:cNvGrpSpPr/>
          <p:nvPr/>
        </p:nvGrpSpPr>
        <p:grpSpPr>
          <a:xfrm>
            <a:off x="3555402" y="6626051"/>
            <a:ext cx="971802" cy="489100"/>
            <a:chOff x="8" y="0"/>
            <a:chExt cx="971800" cy="489099"/>
          </a:xfrm>
        </p:grpSpPr>
        <p:sp>
          <p:nvSpPr>
            <p:cNvPr id="346" name="Line"/>
            <p:cNvSpPr/>
            <p:nvPr/>
          </p:nvSpPr>
          <p:spPr>
            <a:xfrm flipH="1">
              <a:off x="15028" y="-1"/>
              <a:ext cx="2034" cy="48910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sp>
          <p:nvSpPr>
            <p:cNvPr id="347" name="Line"/>
            <p:cNvSpPr/>
            <p:nvPr/>
          </p:nvSpPr>
          <p:spPr>
            <a:xfrm flipH="1" flipV="1">
              <a:off x="8" y="17649"/>
              <a:ext cx="971802" cy="1"/>
            </a:xfrm>
            <a:prstGeom prst="line">
              <a:avLst/>
            </a:prstGeom>
            <a:noFill/>
            <a:ln w="25400" cap="flat">
              <a:solidFill>
                <a:srgbClr val="7B5E2F"/>
              </a:solidFill>
              <a:prstDash val="solid"/>
              <a:miter lim="400000"/>
            </a:ln>
            <a:effectLst/>
          </p:spPr>
          <p:txBody>
            <a:bodyPr wrap="square" lIns="0" tIns="0" rIns="0" bIns="0" numCol="1" anchor="t">
              <a:noAutofit/>
            </a:bodyPr>
            <a:lstStyle/>
            <a:p>
              <a:pPr algn="l" defTabSz="457200">
                <a:defRPr sz="1200" i="0">
                  <a:solidFill>
                    <a:srgbClr val="000000"/>
                  </a:solidFill>
                  <a:latin typeface="Helvetica"/>
                  <a:ea typeface="Helvetica"/>
                  <a:cs typeface="Helvetica"/>
                  <a:sym typeface="Helvetica"/>
                </a:defRPr>
              </a:pPr>
              <a:endParaRPr/>
            </a:p>
          </p:txBody>
        </p:sp>
      </p:grpSp>
      <p:sp>
        <p:nvSpPr>
          <p:cNvPr id="349" name="2.  List the first 5 multiples for the number 9."/>
          <p:cNvSpPr txBox="1"/>
          <p:nvPr/>
        </p:nvSpPr>
        <p:spPr>
          <a:xfrm>
            <a:off x="1003300" y="2819399"/>
            <a:ext cx="10200448"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2.  List the first 5 multiples for the number 9. </a:t>
            </a:r>
          </a:p>
        </p:txBody>
      </p:sp>
      <p:sp>
        <p:nvSpPr>
          <p:cNvPr id="350" name="3.  Jerry bought cookies to share at work.  He bought 30 cookies to share between himself and his 6 coworkers.  Can he share equally with everyone?  If not, how many will be left over?"/>
          <p:cNvSpPr txBox="1"/>
          <p:nvPr/>
        </p:nvSpPr>
        <p:spPr>
          <a:xfrm>
            <a:off x="736600" y="3759200"/>
            <a:ext cx="11823700" cy="223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500" b="1" i="0">
                <a:solidFill>
                  <a:srgbClr val="000000"/>
                </a:solidFill>
              </a:defRPr>
            </a:lvl1pPr>
          </a:lstStyle>
          <a:p>
            <a:r>
              <a:t>3.  Jerry bought cookies to share at work.  He bought 30 cookies to share between himself and his 6 coworkers.  Can he share equally with everyone?  If not, how many will be left over? </a:t>
            </a:r>
          </a:p>
        </p:txBody>
      </p:sp>
      <p:sp>
        <p:nvSpPr>
          <p:cNvPr id="351" name="4.   6 820"/>
          <p:cNvSpPr txBox="1"/>
          <p:nvPr/>
        </p:nvSpPr>
        <p:spPr>
          <a:xfrm>
            <a:off x="2451100" y="6553100"/>
            <a:ext cx="2251075"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4.   6 820</a:t>
            </a:r>
          </a:p>
        </p:txBody>
      </p:sp>
      <p:sp>
        <p:nvSpPr>
          <p:cNvPr id="352" name="5.  8444 x 9 ="/>
          <p:cNvSpPr txBox="1"/>
          <p:nvPr/>
        </p:nvSpPr>
        <p:spPr>
          <a:xfrm>
            <a:off x="6591300" y="6553100"/>
            <a:ext cx="5791200"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3700" b="1" i="0">
                <a:solidFill>
                  <a:srgbClr val="000000"/>
                </a:solidFill>
              </a:defRPr>
            </a:lvl1pPr>
          </a:lstStyle>
          <a:p>
            <a:r>
              <a:t>5.  8444 x 9 = </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7B5E2F"/>
      </a:dk1>
      <a:lt1>
        <a:srgbClr val="4C5E7B"/>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3F3F3"/>
            </a:solidFill>
            <a:effectLst>
              <a:outerShdw blurRad="50800" dist="12700" dir="5400000" rotWithShape="0">
                <a:srgbClr val="000000">
                  <a:alpha val="50000"/>
                </a:srgbClr>
              </a:outerShdw>
            </a:effectLst>
            <a:uFillTx/>
            <a:latin typeface="Baskerville SemiBold"/>
            <a:ea typeface="Baskerville SemiBold"/>
            <a:cs typeface="Baskerville SemiBold"/>
            <a:sym typeface="Baskerville Semi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B5E2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3F3F3"/>
            </a:solidFill>
            <a:effectLst>
              <a:outerShdw blurRad="50800" dist="12700" dir="5400000" rotWithShape="0">
                <a:srgbClr val="000000">
                  <a:alpha val="50000"/>
                </a:srgbClr>
              </a:outerShdw>
            </a:effectLst>
            <a:uFillTx/>
            <a:latin typeface="Baskerville SemiBold"/>
            <a:ea typeface="Baskerville SemiBold"/>
            <a:cs typeface="Baskerville SemiBold"/>
            <a:sym typeface="Baskerville Semi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B5E2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1" u="none" strike="noStrike" cap="none" spc="0" normalizeH="0" baseline="0">
            <a:ln>
              <a:noFill/>
            </a:ln>
            <a:solidFill>
              <a:srgbClr val="7B5E2F"/>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4717</Words>
  <Application>Microsoft Office PowerPoint</Application>
  <PresentationFormat>Custom</PresentationFormat>
  <Paragraphs>399</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White</vt:lpstr>
      <vt:lpstr>Daily Math Review</vt:lpstr>
      <vt:lpstr>Week 1 Day 1</vt:lpstr>
      <vt:lpstr>Week 1 Day 2</vt:lpstr>
      <vt:lpstr>Week 1 Day 3</vt:lpstr>
      <vt:lpstr>Week 1 Day 4</vt:lpstr>
      <vt:lpstr>PowerPoint Presentation</vt:lpstr>
      <vt:lpstr>Daily Math Review</vt:lpstr>
      <vt:lpstr>Week 2 Day 1</vt:lpstr>
      <vt:lpstr>Week 2 Day 2</vt:lpstr>
      <vt:lpstr>Week 2 Day 3</vt:lpstr>
      <vt:lpstr>Week 2 Day 4</vt:lpstr>
      <vt:lpstr>PowerPoint Presentation</vt:lpstr>
      <vt:lpstr>Daily Math Review</vt:lpstr>
      <vt:lpstr>WEEK 3 DAY 1</vt:lpstr>
      <vt:lpstr>WEEK 3 DAy 2</vt:lpstr>
      <vt:lpstr>WEEK 3 DAy 3</vt:lpstr>
      <vt:lpstr>WEEK 3 DAy 4</vt:lpstr>
      <vt:lpstr>FRIDAY FIVE</vt:lpstr>
      <vt:lpstr>Daily Math Review</vt:lpstr>
      <vt:lpstr>WEEK 4 DAy 1</vt:lpstr>
      <vt:lpstr>WEEK 4 DAy 2</vt:lpstr>
      <vt:lpstr>WEEK 4 DAy 3</vt:lpstr>
      <vt:lpstr>WEEK 4 DAy 4</vt:lpstr>
      <vt:lpstr>FRIDAY FIVE</vt:lpstr>
      <vt:lpstr>Daily Math Review</vt:lpstr>
      <vt:lpstr>Week 5 Day 1</vt:lpstr>
      <vt:lpstr>Week 5 Day 2</vt:lpstr>
      <vt:lpstr>Week 5 Day 3</vt:lpstr>
      <vt:lpstr>Week 5 Day 4</vt:lpstr>
      <vt:lpstr>PowerPoint Presentation</vt:lpstr>
      <vt:lpstr>Daily Math Review</vt:lpstr>
      <vt:lpstr>Week 6 Day 1</vt:lpstr>
      <vt:lpstr>Week 6 Day 2</vt:lpstr>
      <vt:lpstr>Week 6 Day 3</vt:lpstr>
      <vt:lpstr>Week 6 Day 4</vt:lpstr>
      <vt:lpstr>PowerPoint Presentation</vt:lpstr>
      <vt:lpstr>Daily Math Review</vt:lpstr>
      <vt:lpstr>Week 7 Day 1</vt:lpstr>
      <vt:lpstr>Week 7 Day 2</vt:lpstr>
      <vt:lpstr>Week 7 Day 3</vt:lpstr>
      <vt:lpstr>Week 7 Day 4</vt:lpstr>
      <vt:lpstr>PowerPoint Presentation</vt:lpstr>
      <vt:lpstr>Daily Math Review</vt:lpstr>
      <vt:lpstr>Week 8 Day 1</vt:lpstr>
      <vt:lpstr>Week 8 Day 2</vt:lpstr>
      <vt:lpstr>Week 8 Day 3</vt:lpstr>
      <vt:lpstr>Week 8 Day 4</vt:lpstr>
      <vt:lpstr>PowerPoint Presentation</vt:lpstr>
      <vt:lpstr>Daily Math Review</vt:lpstr>
      <vt:lpstr>Week 9 Day 1</vt:lpstr>
      <vt:lpstr>Week 9 Day 2</vt:lpstr>
      <vt:lpstr>Week 9 Day 3</vt:lpstr>
      <vt:lpstr>Week 9 Day 4</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Math Review</dc:title>
  <dc:creator>Samantha Pahe-Elliott</dc:creator>
  <cp:lastModifiedBy>Samantha Pahe-Elliott</cp:lastModifiedBy>
  <cp:revision>3</cp:revision>
  <dcterms:modified xsi:type="dcterms:W3CDTF">2020-03-18T18:05:26Z</dcterms:modified>
</cp:coreProperties>
</file>