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77" d="100"/>
          <a:sy n="77" d="100"/>
        </p:scale>
        <p:origin x="2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07216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42C875-310D-409C-AE6A-0E9EA97DC4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5524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191902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7886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842239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25208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18637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317111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24086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110929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282911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2C875-310D-409C-AE6A-0E9EA97DC4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337078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2C875-310D-409C-AE6A-0E9EA97DC4D6}"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26454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23721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385131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742C875-310D-409C-AE6A-0E9EA97DC4D6}" type="datetimeFigureOut">
              <a:rPr lang="en-US" smtClean="0"/>
              <a:t>2/8/2023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315941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42C875-310D-409C-AE6A-0E9EA97DC4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C8B0-4C1E-4F4D-A2FA-DA224F433819}" type="slidenum">
              <a:rPr lang="en-US" smtClean="0"/>
              <a:t>‹#›</a:t>
            </a:fld>
            <a:endParaRPr lang="en-US"/>
          </a:p>
        </p:txBody>
      </p:sp>
    </p:spTree>
    <p:extLst>
      <p:ext uri="{BB962C8B-B14F-4D97-AF65-F5344CB8AC3E}">
        <p14:creationId xmlns:p14="http://schemas.microsoft.com/office/powerpoint/2010/main" val="413040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42C875-310D-409C-AE6A-0E9EA97DC4D6}" type="datetimeFigureOut">
              <a:rPr lang="en-US" smtClean="0"/>
              <a:t>2/8/2023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418C8B0-4C1E-4F4D-A2FA-DA224F433819}" type="slidenum">
              <a:rPr lang="en-US" smtClean="0"/>
              <a:t>‹#›</a:t>
            </a:fld>
            <a:endParaRPr lang="en-US"/>
          </a:p>
        </p:txBody>
      </p:sp>
    </p:spTree>
    <p:extLst>
      <p:ext uri="{BB962C8B-B14F-4D97-AF65-F5344CB8AC3E}">
        <p14:creationId xmlns:p14="http://schemas.microsoft.com/office/powerpoint/2010/main" val="480712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Substitute Teacher Training</a:t>
            </a:r>
          </a:p>
        </p:txBody>
      </p:sp>
      <p:sp>
        <p:nvSpPr>
          <p:cNvPr id="3" name="Subtitle 2"/>
          <p:cNvSpPr>
            <a:spLocks noGrp="1"/>
          </p:cNvSpPr>
          <p:nvPr>
            <p:ph type="subTitle" idx="1"/>
          </p:nvPr>
        </p:nvSpPr>
        <p:spPr/>
        <p:txBody>
          <a:bodyPr/>
          <a:lstStyle/>
          <a:p>
            <a:r>
              <a:rPr lang="en-US" dirty="0"/>
              <a:t>2022-2023 School Year</a:t>
            </a:r>
          </a:p>
        </p:txBody>
      </p:sp>
    </p:spTree>
    <p:extLst>
      <p:ext uri="{BB962C8B-B14F-4D97-AF65-F5344CB8AC3E}">
        <p14:creationId xmlns:p14="http://schemas.microsoft.com/office/powerpoint/2010/main" val="340773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Rule #4. Keep your political, religious, and social beliefs to yourself. You are there to teach, not to proclaim your opinions or convert students to your way of thinking. By sticking to the teacher's lesson plans, you should be able to avoid these situations. If you find yourself in a class where students ask about your beliefs, be respectful of their inquiries but stick to the lesson at hand.</a:t>
            </a:r>
          </a:p>
        </p:txBody>
      </p:sp>
      <p:pic>
        <p:nvPicPr>
          <p:cNvPr id="4" name="Picture 3" descr="Modern women say &quot;follow the rules while we break the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680" y="4003040"/>
            <a:ext cx="5339080" cy="2942590"/>
          </a:xfrm>
          <a:prstGeom prst="rect">
            <a:avLst/>
          </a:prstGeom>
        </p:spPr>
      </p:pic>
    </p:spTree>
    <p:extLst>
      <p:ext uri="{BB962C8B-B14F-4D97-AF65-F5344CB8AC3E}">
        <p14:creationId xmlns:p14="http://schemas.microsoft.com/office/powerpoint/2010/main" val="116154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Rules</a:t>
            </a:r>
          </a:p>
        </p:txBody>
      </p:sp>
      <p:sp>
        <p:nvSpPr>
          <p:cNvPr id="3" name="Content Placeholder 2"/>
          <p:cNvSpPr>
            <a:spLocks noGrp="1"/>
          </p:cNvSpPr>
          <p:nvPr>
            <p:ph idx="1"/>
          </p:nvPr>
        </p:nvSpPr>
        <p:spPr/>
        <p:txBody>
          <a:bodyPr/>
          <a:lstStyle/>
          <a:p>
            <a:r>
              <a:rPr lang="en-US" dirty="0"/>
              <a:t>Rule #5. Be friendly, positive and enthusiastic. Although you are not there to become friends with students, you do need to be pleasant with them and demonstrate an interest in their assignment. Children are very quick to pick up on your overall attitude, and you want them to be at least cooperative if not deeply engaged.</a:t>
            </a:r>
          </a:p>
        </p:txBody>
      </p:sp>
      <p:pic>
        <p:nvPicPr>
          <p:cNvPr id="4" name="Picture 3" descr="Minority teachers: How students benefit from hav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374" y="3677920"/>
            <a:ext cx="5208415" cy="3007360"/>
          </a:xfrm>
          <a:prstGeom prst="rect">
            <a:avLst/>
          </a:prstGeom>
        </p:spPr>
      </p:pic>
    </p:spTree>
    <p:extLst>
      <p:ext uri="{BB962C8B-B14F-4D97-AF65-F5344CB8AC3E}">
        <p14:creationId xmlns:p14="http://schemas.microsoft.com/office/powerpoint/2010/main" val="22775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Traps to Avoid. </a:t>
            </a:r>
          </a:p>
        </p:txBody>
      </p:sp>
      <p:sp>
        <p:nvSpPr>
          <p:cNvPr id="3" name="Content Placeholder 2"/>
          <p:cNvSpPr>
            <a:spLocks noGrp="1"/>
          </p:cNvSpPr>
          <p:nvPr>
            <p:ph idx="1"/>
          </p:nvPr>
        </p:nvSpPr>
        <p:spPr/>
        <p:txBody>
          <a:bodyPr>
            <a:normAutofit fontScale="92500" lnSpcReduction="20000"/>
          </a:bodyPr>
          <a:lstStyle/>
          <a:p>
            <a:r>
              <a:rPr lang="en-US" dirty="0"/>
              <a:t>Maintain a professional barrier between you and students. You are the adult, the teacher, and the professional; act like the expert - not like another one of the "kids." </a:t>
            </a:r>
          </a:p>
          <a:p>
            <a:r>
              <a:rPr lang="en-US" dirty="0"/>
              <a:t>Students should address you as Miss, Mr. or Mrs. and your last name. Students should never call a substitute by their first name.</a:t>
            </a:r>
          </a:p>
          <a:p>
            <a:r>
              <a:rPr lang="en-US" dirty="0"/>
              <a:t>Keep the classroom door open when talking with students.</a:t>
            </a:r>
          </a:p>
          <a:p>
            <a:r>
              <a:rPr lang="en-US" dirty="0"/>
              <a:t>Avoid any behavior that could be misinterpreted when interacting with students.</a:t>
            </a:r>
          </a:p>
          <a:p>
            <a:r>
              <a:rPr lang="en-US" dirty="0"/>
              <a:t>Avoid leaving your students unsupervised. Use verbal praise and reinforcement.</a:t>
            </a:r>
          </a:p>
          <a:p>
            <a:r>
              <a:rPr lang="en-US" dirty="0"/>
              <a:t>Avoid losing your temper and avoid corporal punishment.</a:t>
            </a:r>
          </a:p>
          <a:p>
            <a:r>
              <a:rPr lang="en-US" dirty="0"/>
              <a:t>Chaperon only school-sponsored functions. Do NOT socialize with students.</a:t>
            </a:r>
          </a:p>
        </p:txBody>
      </p:sp>
    </p:spTree>
    <p:extLst>
      <p:ext uri="{BB962C8B-B14F-4D97-AF65-F5344CB8AC3E}">
        <p14:creationId xmlns:p14="http://schemas.microsoft.com/office/powerpoint/2010/main" val="317548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sp>
        <p:nvSpPr>
          <p:cNvPr id="3" name="Content Placeholder 2"/>
          <p:cNvSpPr>
            <a:spLocks noGrp="1"/>
          </p:cNvSpPr>
          <p:nvPr>
            <p:ph idx="1"/>
          </p:nvPr>
        </p:nvSpPr>
        <p:spPr/>
        <p:txBody>
          <a:bodyPr/>
          <a:lstStyle/>
          <a:p>
            <a:r>
              <a:rPr lang="en-US" dirty="0"/>
              <a:t>Due Care And Caution - A teacher is required to exercise due care and caution for the safety of the students in his/her charge. Essentially, this means acting reasonably and with safety in mind, being able to explain circumstances and your actions, as well as following school safety policies and procedures.</a:t>
            </a:r>
          </a:p>
          <a:p>
            <a:r>
              <a:rPr lang="en-US" dirty="0"/>
              <a:t>Records - Maintaining notes on particular incidents in the classroom can protect you in problematic situations. If you feel that your actions might be questioned, note the date and time, the individuals involved, the choices for action considered, and the actions taken.</a:t>
            </a:r>
          </a:p>
        </p:txBody>
      </p:sp>
      <p:pic>
        <p:nvPicPr>
          <p:cNvPr id="4" name="Picture 3" descr="Eyes And Ears Safety Signs Free Stock Photo - Public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262" y="5153025"/>
            <a:ext cx="1590675" cy="1428750"/>
          </a:xfrm>
          <a:prstGeom prst="rect">
            <a:avLst/>
          </a:prstGeom>
        </p:spPr>
      </p:pic>
    </p:spTree>
    <p:extLst>
      <p:ext uri="{BB962C8B-B14F-4D97-AF65-F5344CB8AC3E}">
        <p14:creationId xmlns:p14="http://schemas.microsoft.com/office/powerpoint/2010/main" val="245461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Bullying</a:t>
            </a:r>
          </a:p>
        </p:txBody>
      </p:sp>
      <p:sp>
        <p:nvSpPr>
          <p:cNvPr id="3" name="Content Placeholder 2"/>
          <p:cNvSpPr>
            <a:spLocks noGrp="1"/>
          </p:cNvSpPr>
          <p:nvPr>
            <p:ph idx="1"/>
          </p:nvPr>
        </p:nvSpPr>
        <p:spPr/>
        <p:txBody>
          <a:bodyPr/>
          <a:lstStyle/>
          <a:p>
            <a:r>
              <a:rPr lang="en-US" dirty="0"/>
              <a:t>Bullying- As a school district we will not accept bullying in any form. </a:t>
            </a:r>
          </a:p>
          <a:p>
            <a:pPr lvl="1"/>
            <a:r>
              <a:rPr lang="en-US" dirty="0"/>
              <a:t>Physical.</a:t>
            </a:r>
          </a:p>
          <a:p>
            <a:pPr lvl="1"/>
            <a:r>
              <a:rPr lang="en-US" dirty="0"/>
              <a:t>Emotional.</a:t>
            </a:r>
          </a:p>
          <a:p>
            <a:pPr lvl="1"/>
            <a:r>
              <a:rPr lang="en-US" dirty="0"/>
              <a:t>Social.</a:t>
            </a:r>
          </a:p>
          <a:p>
            <a:pPr lvl="1"/>
            <a:r>
              <a:rPr lang="en-US" dirty="0"/>
              <a:t>Use of technology.</a:t>
            </a:r>
          </a:p>
          <a:p>
            <a:pPr lvl="1"/>
            <a:r>
              <a:rPr lang="en-US" dirty="0"/>
              <a:t>Report any bullying to your school administration, or guidance. </a:t>
            </a:r>
          </a:p>
          <a:p>
            <a:pPr lvl="1"/>
            <a:endParaRPr lang="en-US" dirty="0"/>
          </a:p>
          <a:p>
            <a:pPr lvl="1"/>
            <a:endParaRPr lang="en-US" dirty="0"/>
          </a:p>
          <a:p>
            <a:pPr lvl="1"/>
            <a:r>
              <a:rPr lang="en-US" dirty="0"/>
              <a:t>If you suspect any form of sexual harassment please contact Mr. Kiernan.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Picture 3" descr="Just Being Me: October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425" y="3035935"/>
            <a:ext cx="3076575" cy="2838450"/>
          </a:xfrm>
          <a:prstGeom prst="rect">
            <a:avLst/>
          </a:prstGeom>
        </p:spPr>
      </p:pic>
    </p:spTree>
    <p:extLst>
      <p:ext uri="{BB962C8B-B14F-4D97-AF65-F5344CB8AC3E}">
        <p14:creationId xmlns:p14="http://schemas.microsoft.com/office/powerpoint/2010/main" val="282251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move onto obtaining a Teaching License.</a:t>
            </a:r>
          </a:p>
        </p:txBody>
      </p:sp>
      <p:sp>
        <p:nvSpPr>
          <p:cNvPr id="3" name="Content Placeholder 2"/>
          <p:cNvSpPr>
            <a:spLocks noGrp="1"/>
          </p:cNvSpPr>
          <p:nvPr>
            <p:ph idx="1"/>
          </p:nvPr>
        </p:nvSpPr>
        <p:spPr/>
        <p:txBody>
          <a:bodyPr/>
          <a:lstStyle/>
          <a:p>
            <a:r>
              <a:rPr lang="en-US" dirty="0"/>
              <a:t>The State of South Carolina has created alternate pathways to obtain a teaching license. If you have a Bachelor’s Degree and want to work towards becoming a fully certified teacher, please speak to Mr. Kiernan.</a:t>
            </a:r>
          </a:p>
          <a:p>
            <a:endParaRPr lang="en-US" dirty="0"/>
          </a:p>
          <a:p>
            <a:r>
              <a:rPr lang="en-US" dirty="0"/>
              <a:t>FYI- We are moving to a digital sign in system sometime in 2021.</a:t>
            </a:r>
          </a:p>
          <a:p>
            <a:endParaRPr lang="en-US" dirty="0"/>
          </a:p>
          <a:p>
            <a:r>
              <a:rPr lang="en-US" dirty="0"/>
              <a:t>Any Questions?</a:t>
            </a:r>
          </a:p>
          <a:p>
            <a:br>
              <a:rPr lang="en-US" dirty="0"/>
            </a:br>
            <a:r>
              <a:rPr lang="en-US" dirty="0"/>
              <a:t>THANK YOU and have a GREAT YEAR!</a:t>
            </a:r>
          </a:p>
        </p:txBody>
      </p:sp>
    </p:spTree>
    <p:extLst>
      <p:ext uri="{BB962C8B-B14F-4D97-AF65-F5344CB8AC3E}">
        <p14:creationId xmlns:p14="http://schemas.microsoft.com/office/powerpoint/2010/main" val="259312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Calhoun County is made up of three schools:</a:t>
            </a:r>
          </a:p>
          <a:p>
            <a:r>
              <a:rPr lang="en-US" dirty="0"/>
              <a:t>1. St. Matthews K8</a:t>
            </a:r>
          </a:p>
          <a:p>
            <a:r>
              <a:rPr lang="en-US" dirty="0"/>
              <a:t>2.  Sandy Run K8</a:t>
            </a:r>
          </a:p>
          <a:p>
            <a:r>
              <a:rPr lang="en-US" dirty="0"/>
              <a:t>3. Calhoun County High School</a:t>
            </a:r>
          </a:p>
        </p:txBody>
      </p:sp>
      <p:pic>
        <p:nvPicPr>
          <p:cNvPr id="4" name="Picture 3" descr="5 open source programs for students and teach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260" y="3467099"/>
            <a:ext cx="4953000" cy="2781300"/>
          </a:xfrm>
          <a:prstGeom prst="rect">
            <a:avLst/>
          </a:prstGeom>
        </p:spPr>
      </p:pic>
    </p:spTree>
    <p:extLst>
      <p:ext uri="{BB962C8B-B14F-4D97-AF65-F5344CB8AC3E}">
        <p14:creationId xmlns:p14="http://schemas.microsoft.com/office/powerpoint/2010/main" val="28803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 any given day, approximately 274,000 substitute teachers serve in this country's classrooms .By the time a student graduates from high school, that person will have spent the equivalent of a full year being taught by a substitute.</a:t>
            </a:r>
          </a:p>
        </p:txBody>
      </p:sp>
      <p:pic>
        <p:nvPicPr>
          <p:cNvPr id="4" name="Picture 3" descr="Teacher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800" y="3048000"/>
            <a:ext cx="3810000" cy="3810000"/>
          </a:xfrm>
          <a:prstGeom prst="rect">
            <a:avLst/>
          </a:prstGeom>
        </p:spPr>
      </p:pic>
    </p:spTree>
    <p:extLst>
      <p:ext uri="{BB962C8B-B14F-4D97-AF65-F5344CB8AC3E}">
        <p14:creationId xmlns:p14="http://schemas.microsoft.com/office/powerpoint/2010/main" val="323404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Today</a:t>
            </a:r>
          </a:p>
        </p:txBody>
      </p:sp>
      <p:sp>
        <p:nvSpPr>
          <p:cNvPr id="3" name="Content Placeholder 2"/>
          <p:cNvSpPr>
            <a:spLocks noGrp="1"/>
          </p:cNvSpPr>
          <p:nvPr>
            <p:ph idx="1"/>
          </p:nvPr>
        </p:nvSpPr>
        <p:spPr/>
        <p:txBody>
          <a:bodyPr/>
          <a:lstStyle/>
          <a:p>
            <a:r>
              <a:rPr lang="en-US" dirty="0"/>
              <a:t>Professionalism and the substitute teacher</a:t>
            </a:r>
          </a:p>
          <a:p>
            <a:r>
              <a:rPr lang="en-US" dirty="0"/>
              <a:t>Legal aspects of being a substitute teacher</a:t>
            </a:r>
          </a:p>
          <a:p>
            <a:r>
              <a:rPr lang="en-US" dirty="0"/>
              <a:t>Classroom management &amp; Discipline</a:t>
            </a:r>
          </a:p>
          <a:p>
            <a:r>
              <a:rPr lang="en-US" dirty="0"/>
              <a:t>The daily routine</a:t>
            </a:r>
          </a:p>
        </p:txBody>
      </p:sp>
      <p:pic>
        <p:nvPicPr>
          <p:cNvPr id="4" name="Picture 3" descr="Creating &quot;no excuses&quot; (traditional) public school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60" y="3444240"/>
            <a:ext cx="6050280" cy="3068618"/>
          </a:xfrm>
          <a:prstGeom prst="rect">
            <a:avLst/>
          </a:prstGeom>
        </p:spPr>
      </p:pic>
    </p:spTree>
    <p:extLst>
      <p:ext uri="{BB962C8B-B14F-4D97-AF65-F5344CB8AC3E}">
        <p14:creationId xmlns:p14="http://schemas.microsoft.com/office/powerpoint/2010/main" val="274295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a:t>
            </a:r>
          </a:p>
        </p:txBody>
      </p:sp>
      <p:sp>
        <p:nvSpPr>
          <p:cNvPr id="3" name="Content Placeholder 2"/>
          <p:cNvSpPr>
            <a:spLocks noGrp="1"/>
          </p:cNvSpPr>
          <p:nvPr>
            <p:ph idx="1"/>
          </p:nvPr>
        </p:nvSpPr>
        <p:spPr/>
        <p:txBody>
          <a:bodyPr/>
          <a:lstStyle/>
          <a:p>
            <a:r>
              <a:rPr lang="en-US" dirty="0"/>
              <a:t>One of the most important aspects of becoming an effective substitute teacher is how you view and portray yourself to students, staff and the community. Above all, you need to consider yourself a professional. Remember, students will encounter substitutes on a regular basis, and for that reason alone you are a very important part of the educational process.</a:t>
            </a:r>
          </a:p>
        </p:txBody>
      </p:sp>
      <p:pic>
        <p:nvPicPr>
          <p:cNvPr id="4" name="Picture 3" descr="Consul General Lochman at Mangilaluk School in Tuktoyaktu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3830320"/>
            <a:ext cx="4434518" cy="2722880"/>
          </a:xfrm>
          <a:prstGeom prst="rect">
            <a:avLst/>
          </a:prstGeom>
        </p:spPr>
      </p:pic>
    </p:spTree>
    <p:extLst>
      <p:ext uri="{BB962C8B-B14F-4D97-AF65-F5344CB8AC3E}">
        <p14:creationId xmlns:p14="http://schemas.microsoft.com/office/powerpoint/2010/main" val="100744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 </a:t>
            </a:r>
          </a:p>
        </p:txBody>
      </p:sp>
      <p:sp>
        <p:nvSpPr>
          <p:cNvPr id="3" name="Content Placeholder 2"/>
          <p:cNvSpPr>
            <a:spLocks noGrp="1"/>
          </p:cNvSpPr>
          <p:nvPr>
            <p:ph idx="1"/>
          </p:nvPr>
        </p:nvSpPr>
        <p:spPr/>
        <p:txBody>
          <a:bodyPr/>
          <a:lstStyle/>
          <a:p>
            <a:r>
              <a:rPr lang="en-US" dirty="0"/>
              <a:t>Students and other staff will respect you more if you exercise good judgment in how you dress. Your appearance contributes to creating a good first impression from the moment you walk into a school building--and every time thereafter. The following tips should be helpful:</a:t>
            </a:r>
          </a:p>
        </p:txBody>
      </p:sp>
      <p:pic>
        <p:nvPicPr>
          <p:cNvPr id="4" name="Picture 3" descr="Persona Professionale | PhD Tal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90" y="3556000"/>
            <a:ext cx="4762500" cy="3200400"/>
          </a:xfrm>
          <a:prstGeom prst="rect">
            <a:avLst/>
          </a:prstGeom>
        </p:spPr>
      </p:pic>
    </p:spTree>
    <p:extLst>
      <p:ext uri="{BB962C8B-B14F-4D97-AF65-F5344CB8AC3E}">
        <p14:creationId xmlns:p14="http://schemas.microsoft.com/office/powerpoint/2010/main" val="367629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Rules</a:t>
            </a:r>
          </a:p>
        </p:txBody>
      </p:sp>
      <p:sp>
        <p:nvSpPr>
          <p:cNvPr id="3" name="Content Placeholder 2"/>
          <p:cNvSpPr>
            <a:spLocks noGrp="1"/>
          </p:cNvSpPr>
          <p:nvPr>
            <p:ph idx="1"/>
          </p:nvPr>
        </p:nvSpPr>
        <p:spPr/>
        <p:txBody>
          <a:bodyPr/>
          <a:lstStyle/>
          <a:p>
            <a:r>
              <a:rPr lang="en-US" dirty="0"/>
              <a:t>Dress in a manner that sets you apart from students and enhances a businesslike atmosphere in the classroom. </a:t>
            </a:r>
          </a:p>
          <a:p>
            <a:r>
              <a:rPr lang="en-US" dirty="0"/>
              <a:t>First impressions are important, and, like it or not, the way you dress will make a difference in how you are treated by students and staff. You may find that many teachers dress very casually, but you need to remember that they already have a relationship with their students. They are not making a first impression, and they are not attempting to gain control of a new classroom. As a substitute teacher, you are making a first impression virtually every day. Remember comfortable and appropriate footwear. </a:t>
            </a:r>
          </a:p>
        </p:txBody>
      </p:sp>
    </p:spTree>
    <p:extLst>
      <p:ext uri="{BB962C8B-B14F-4D97-AF65-F5344CB8AC3E}">
        <p14:creationId xmlns:p14="http://schemas.microsoft.com/office/powerpoint/2010/main" val="406817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Rules</a:t>
            </a:r>
          </a:p>
        </p:txBody>
      </p:sp>
      <p:sp>
        <p:nvSpPr>
          <p:cNvPr id="3" name="Content Placeholder 2"/>
          <p:cNvSpPr>
            <a:spLocks noGrp="1"/>
          </p:cNvSpPr>
          <p:nvPr>
            <p:ph idx="1"/>
          </p:nvPr>
        </p:nvSpPr>
        <p:spPr/>
        <p:txBody>
          <a:bodyPr/>
          <a:lstStyle/>
          <a:p>
            <a:r>
              <a:rPr lang="en-US" dirty="0"/>
              <a:t>Rule #1. You are to be attentive and present for the benefit of all students in the classroom. The most crucial reason you are in the classroom is to ensure safety. To accomplish that, your attention must be focused on the students at all times.</a:t>
            </a:r>
          </a:p>
          <a:p>
            <a:endParaRPr lang="en-US" dirty="0"/>
          </a:p>
          <a:p>
            <a:r>
              <a:rPr lang="en-US" dirty="0"/>
              <a:t>Do not give an assignment then sit down to read the newspaper or play on the computer. Do not walk out of the classroom. Do not make personal calls.</a:t>
            </a:r>
          </a:p>
        </p:txBody>
      </p:sp>
    </p:spTree>
    <p:extLst>
      <p:ext uri="{BB962C8B-B14F-4D97-AF65-F5344CB8AC3E}">
        <p14:creationId xmlns:p14="http://schemas.microsoft.com/office/powerpoint/2010/main" val="133285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Rules</a:t>
            </a:r>
          </a:p>
        </p:txBody>
      </p:sp>
      <p:sp>
        <p:nvSpPr>
          <p:cNvPr id="3" name="Content Placeholder 2"/>
          <p:cNvSpPr>
            <a:spLocks noGrp="1"/>
          </p:cNvSpPr>
          <p:nvPr>
            <p:ph idx="1"/>
          </p:nvPr>
        </p:nvSpPr>
        <p:spPr/>
        <p:txBody>
          <a:bodyPr/>
          <a:lstStyle/>
          <a:p>
            <a:r>
              <a:rPr lang="en-US" dirty="0"/>
              <a:t>Rule #2. Never use the Internet at school to surf inappropriate web sites! This may sound obvious, but it happens.</a:t>
            </a:r>
          </a:p>
          <a:p>
            <a:endParaRPr lang="en-US" dirty="0"/>
          </a:p>
          <a:p>
            <a:r>
              <a:rPr lang="en-US" dirty="0"/>
              <a:t>Rule #3· Do not gossip about classes or students. This rule applies whether you are in the teachers' lounge at school or anywhere else. It is all right to ask advice about how to deal with certain students or classes, but don't let the conversation develop into one of complaining, ridiculing or spreading innuendoes about students or staff.</a:t>
            </a:r>
          </a:p>
        </p:txBody>
      </p:sp>
    </p:spTree>
    <p:extLst>
      <p:ext uri="{BB962C8B-B14F-4D97-AF65-F5344CB8AC3E}">
        <p14:creationId xmlns:p14="http://schemas.microsoft.com/office/powerpoint/2010/main" val="835071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1278</TotalTime>
  <Words>1011</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Substitute Teacher Training</vt:lpstr>
      <vt:lpstr>Welcome</vt:lpstr>
      <vt:lpstr>PowerPoint Presentation</vt:lpstr>
      <vt:lpstr>Topics for Today</vt:lpstr>
      <vt:lpstr>Professionalism</vt:lpstr>
      <vt:lpstr>Professionalism </vt:lpstr>
      <vt:lpstr>Tips and Rules</vt:lpstr>
      <vt:lpstr>Tips and Rules</vt:lpstr>
      <vt:lpstr>Tips and Rules</vt:lpstr>
      <vt:lpstr>PowerPoint Presentation</vt:lpstr>
      <vt:lpstr>Tips and Rules</vt:lpstr>
      <vt:lpstr>Traps to Avoid. </vt:lpstr>
      <vt:lpstr>Expectations</vt:lpstr>
      <vt:lpstr>Bullying</vt:lpstr>
      <vt:lpstr>How to move onto obtaining a Teaching License.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Substitute Teacher Training</dc:title>
  <dc:creator>George Kiernan</dc:creator>
  <cp:lastModifiedBy>George Kiernan</cp:lastModifiedBy>
  <cp:revision>6</cp:revision>
  <dcterms:created xsi:type="dcterms:W3CDTF">2021-07-28T19:58:04Z</dcterms:created>
  <dcterms:modified xsi:type="dcterms:W3CDTF">2023-02-08T20:22:52Z</dcterms:modified>
</cp:coreProperties>
</file>