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8" r:id="rId3"/>
    <p:sldId id="272" r:id="rId4"/>
    <p:sldId id="257" r:id="rId5"/>
    <p:sldId id="259" r:id="rId6"/>
    <p:sldId id="260" r:id="rId7"/>
    <p:sldId id="262" r:id="rId8"/>
    <p:sldId id="263" r:id="rId9"/>
    <p:sldId id="264" r:id="rId10"/>
    <p:sldId id="265" r:id="rId11"/>
    <p:sldId id="267" r:id="rId12"/>
    <p:sldId id="268" r:id="rId13"/>
    <p:sldId id="266" r:id="rId14"/>
    <p:sldId id="271"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69444" autoAdjust="0"/>
  </p:normalViewPr>
  <p:slideViewPr>
    <p:cSldViewPr>
      <p:cViewPr varScale="1">
        <p:scale>
          <a:sx n="66" d="100"/>
          <a:sy n="66" d="100"/>
        </p:scale>
        <p:origin x="1930"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8/21/2025</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8/21/2025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extent practicable, in a language family members can understand.</a:t>
            </a:r>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10 key questions answered about Title I and Parental Involvement.  (The 10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  </a:t>
            </a:r>
            <a:endParaRPr lang="en-US" sz="1200" baseline="0"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involvement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That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a:t>
            </a:r>
            <a:r>
              <a:rPr lang="en-US" sz="1200" dirty="0"/>
              <a:t>Consolidated </a:t>
            </a:r>
            <a:r>
              <a:rPr lang="en-US" baseline="0" dirty="0"/>
              <a:t>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a:t>
            </a:r>
            <a:r>
              <a:rPr lang="en-US" u="sng" baseline="0" dirty="0"/>
              <a:t>LEA </a:t>
            </a:r>
            <a:r>
              <a:rPr lang="en-US" sz="1200" u="sng" dirty="0"/>
              <a:t>Consolidated</a:t>
            </a:r>
            <a:r>
              <a:rPr lang="en-US" b="0" u="sng" baseline="0" dirty="0">
                <a:solidFill>
                  <a:schemeClr val="accent5">
                    <a:lumMod val="50000"/>
                  </a:schemeClr>
                </a:solidFill>
              </a:rPr>
              <a:t>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a:t>
            </a:r>
            <a:r>
              <a:rPr lang="en-US" baseline="0" dirty="0"/>
              <a:t>LEA </a:t>
            </a:r>
            <a:r>
              <a:rPr lang="en-US" sz="1200" dirty="0"/>
              <a:t>Consolidated </a:t>
            </a:r>
            <a:r>
              <a:rPr lang="en-US" b="0" baseline="0" dirty="0">
                <a:solidFill>
                  <a:schemeClr val="accent5">
                    <a:lumMod val="50000"/>
                  </a:schemeClr>
                </a:solidFill>
              </a:rPr>
              <a:t>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a:t>
            </a:r>
            <a:r>
              <a:rPr lang="en-US" sz="1200" b="1" dirty="0"/>
              <a:t>Consolidated</a:t>
            </a:r>
            <a:r>
              <a:rPr lang="en-US" sz="1200" dirty="0"/>
              <a:t> </a:t>
            </a:r>
            <a:r>
              <a:rPr lang="en-US" b="1" baseline="0" dirty="0">
                <a:solidFill>
                  <a:schemeClr val="accent5">
                    <a:lumMod val="50000"/>
                  </a:schemeClr>
                </a:solidFill>
              </a:rPr>
              <a:t>Plan, and how can you be involved in decisions regarding the plan?  </a:t>
            </a:r>
            <a:r>
              <a:rPr lang="en-US" baseline="0" dirty="0"/>
              <a:t>(Parents should be able to discuss the process that is in place for their involvement in decisions regarding the LEA </a:t>
            </a:r>
            <a:r>
              <a:rPr lang="en-US" sz="1200" dirty="0"/>
              <a:t>Consolidated </a:t>
            </a:r>
            <a:r>
              <a:rPr lang="en-US" baseline="0" dirty="0"/>
              <a:t>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Parental Involvement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That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Parental Involvement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Involvement Plan, and how can you be involved in the development of the plan?  </a:t>
            </a:r>
            <a:r>
              <a:rPr lang="en-US" baseline="0" dirty="0"/>
              <a:t>(Parents should be able to discuss the process that is in place for their involvement in the development of the LEA Parental Involvement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Involvement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That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8/21/2025</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8/21/2025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8/21/2025</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62550"/>
            <a:ext cx="7772400" cy="857250"/>
          </a:xfrm>
        </p:spPr>
        <p:txBody>
          <a:bodyPr/>
          <a:lstStyle/>
          <a:p>
            <a:r>
              <a:rPr lang="en-US" sz="3200" dirty="0"/>
              <a:t>Welcome to the </a:t>
            </a:r>
            <a:br>
              <a:rPr lang="en-US" sz="3200" dirty="0"/>
            </a:br>
            <a:r>
              <a:rPr lang="en-US" sz="3200" dirty="0"/>
              <a:t>Annual Meeting of Title I Parents</a:t>
            </a:r>
            <a:br>
              <a:rPr lang="en-US" sz="3200" dirty="0"/>
            </a:br>
            <a:r>
              <a:rPr lang="en-US" sz="3200" dirty="0"/>
              <a:t>Coosada Elementary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What’s included in the school’s Parent and Family Engagement Plan</a:t>
            </a:r>
          </a:p>
        </p:txBody>
      </p:sp>
      <p:sp>
        <p:nvSpPr>
          <p:cNvPr id="3" name="Content Placeholder 2"/>
          <p:cNvSpPr>
            <a:spLocks noGrp="1"/>
          </p:cNvSpPr>
          <p:nvPr>
            <p:ph idx="1"/>
          </p:nvPr>
        </p:nvSpPr>
        <p:spPr>
          <a:xfrm>
            <a:off x="457200" y="2133600"/>
            <a:ext cx="8001000" cy="3962400"/>
          </a:xfrm>
        </p:spPr>
        <p:txBody>
          <a:bodyPr/>
          <a:lstStyle/>
          <a:p>
            <a:r>
              <a:rPr lang="en-US" sz="2200" dirty="0"/>
              <a:t>This plan addresses how the school will implement the parent and family engagement requirements of Every Child Succeeds Act of 2015. </a:t>
            </a:r>
          </a:p>
          <a:p>
            <a:r>
              <a:rPr lang="en-US" sz="2200" i="1" dirty="0"/>
              <a:t>  </a:t>
            </a:r>
            <a:r>
              <a:rPr lang="en-US" sz="2200" dirty="0"/>
              <a:t>Components include…</a:t>
            </a:r>
          </a:p>
          <a:p>
            <a:pPr lvl="1"/>
            <a:r>
              <a:rPr lang="en-US" sz="1800" dirty="0"/>
              <a:t>How parents can be involved in decision-making and activities </a:t>
            </a:r>
          </a:p>
          <a:p>
            <a:pPr lvl="1"/>
            <a:r>
              <a:rPr lang="en-US" sz="1800" dirty="0"/>
              <a:t>How parental and family engagement funds are being used</a:t>
            </a:r>
          </a:p>
          <a:p>
            <a:pPr lvl="1"/>
            <a:r>
              <a:rPr lang="en-US" sz="1800" dirty="0"/>
              <a:t>How information and training will be provided to parents</a:t>
            </a:r>
          </a:p>
          <a:p>
            <a:pPr lvl="1"/>
            <a:r>
              <a:rPr lang="en-US" sz="1800" dirty="0"/>
              <a:t>How the school will build capacity in parents and staff for strong parental and family engagement through “evidence based” strategies</a:t>
            </a:r>
          </a:p>
          <a:p>
            <a:pPr lvl="1">
              <a:buNone/>
            </a:pPr>
            <a:endParaRPr lang="en-US" sz="500" dirty="0"/>
          </a:p>
          <a:p>
            <a:r>
              <a:rPr lang="en-US" sz="1800" dirty="0"/>
              <a:t>You, as Title I parents, have the right to be involved in the development of your school’s Parent and Family Engagement  Plan.</a:t>
            </a:r>
          </a:p>
          <a:p>
            <a:pPr>
              <a:buNone/>
            </a:pPr>
            <a:endParaRPr lang="en-US" sz="2200" dirty="0"/>
          </a:p>
          <a:p>
            <a:pPr>
              <a:buNone/>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a:t>What is the School-Parent Compact?</a:t>
            </a:r>
          </a:p>
        </p:txBody>
      </p:sp>
      <p:sp>
        <p:nvSpPr>
          <p:cNvPr id="3" name="Content Placeholder 2"/>
          <p:cNvSpPr>
            <a:spLocks noGrp="1"/>
          </p:cNvSpPr>
          <p:nvPr>
            <p:ph idx="1"/>
          </p:nvPr>
        </p:nvSpPr>
        <p:spPr>
          <a:xfrm>
            <a:off x="381000" y="1600200"/>
            <a:ext cx="8001000" cy="5029200"/>
          </a:xfrm>
        </p:spPr>
        <p:txBody>
          <a:bodyPr/>
          <a:lstStyle/>
          <a:p>
            <a:r>
              <a:rPr lang="en-US" sz="2000" dirty="0"/>
              <a:t>The compact is a commitment from the </a:t>
            </a:r>
            <a:r>
              <a:rPr lang="en-US" sz="2000" b="1" dirty="0"/>
              <a:t>schoo</a:t>
            </a:r>
            <a:r>
              <a:rPr lang="en-US" sz="2000" dirty="0"/>
              <a:t>l, the </a:t>
            </a:r>
            <a:r>
              <a:rPr lang="en-US" sz="2000" b="1" dirty="0"/>
              <a:t>parent</a:t>
            </a:r>
            <a:r>
              <a:rPr lang="en-US" sz="2000" dirty="0"/>
              <a:t>, and the </a:t>
            </a:r>
            <a:r>
              <a:rPr lang="en-US" sz="2000" b="1" dirty="0"/>
              <a:t>student</a:t>
            </a:r>
            <a:r>
              <a:rPr lang="en-US" sz="2000" dirty="0"/>
              <a:t> to share in the responsibility for improved academic achievement.</a:t>
            </a:r>
          </a:p>
          <a:p>
            <a:r>
              <a:rPr lang="en-US" sz="2000" dirty="0"/>
              <a:t>You, as Title I Parents, have the right to be involved in the development of the School-Parent Compact.</a:t>
            </a:r>
          </a:p>
          <a:p>
            <a:r>
              <a:rPr lang="en-US" sz="2000" dirty="0"/>
              <a:t>School section </a:t>
            </a:r>
            <a:r>
              <a:rPr lang="en-US" sz="2000" b="1" u="sng" dirty="0"/>
              <a:t>MUST</a:t>
            </a:r>
            <a:r>
              <a:rPr lang="en-US" sz="2000" dirty="0"/>
              <a:t> include the following 6 components</a:t>
            </a:r>
          </a:p>
          <a:p>
            <a:pPr lvl="1">
              <a:buFontTx/>
              <a:buChar char="-"/>
            </a:pPr>
            <a:r>
              <a:rPr lang="en-US" sz="1800" dirty="0"/>
              <a:t>1. Provide high-quality curriculum and instruction.</a:t>
            </a:r>
          </a:p>
          <a:p>
            <a:pPr lvl="1">
              <a:buFontTx/>
              <a:buChar char="-"/>
            </a:pPr>
            <a:r>
              <a:rPr lang="en-US" sz="1800" dirty="0"/>
              <a:t>2. Hold parent-teacher conferences.</a:t>
            </a:r>
          </a:p>
          <a:p>
            <a:pPr lvl="1">
              <a:buFontTx/>
              <a:buChar char="-"/>
            </a:pPr>
            <a:r>
              <a:rPr lang="en-US" sz="1800" dirty="0"/>
              <a:t>3. Provide parents with reports on their child’s progress.</a:t>
            </a:r>
          </a:p>
          <a:p>
            <a:pPr lvl="1">
              <a:buFontTx/>
              <a:buChar char="-"/>
            </a:pPr>
            <a:r>
              <a:rPr lang="en-US" sz="1800" dirty="0"/>
              <a:t>4. Provide parents reasonable access to staff.</a:t>
            </a:r>
          </a:p>
          <a:p>
            <a:pPr lvl="1">
              <a:buFontTx/>
              <a:buChar char="-"/>
            </a:pPr>
            <a:r>
              <a:rPr lang="en-US" sz="1800" dirty="0"/>
              <a:t>5. Provide parents opportunities to volunteer.</a:t>
            </a:r>
          </a:p>
          <a:p>
            <a:pPr lvl="1">
              <a:buFontTx/>
              <a:buChar char="-"/>
            </a:pPr>
            <a:r>
              <a:rPr lang="en-US" sz="1800" dirty="0"/>
              <a:t>6. Ensure regular two-way meaningful communication between  </a:t>
            </a:r>
          </a:p>
          <a:p>
            <a:pPr marL="457200" lvl="1" indent="0">
              <a:buNone/>
            </a:pPr>
            <a:r>
              <a:rPr lang="en-US" sz="1800" dirty="0"/>
              <a:t>     	  family members and staff, to the extent practicable, in a </a:t>
            </a:r>
          </a:p>
          <a:p>
            <a:pPr marL="457200" lvl="1" indent="0">
              <a:buNone/>
            </a:pPr>
            <a:r>
              <a:rPr lang="en-US" sz="1800" dirty="0"/>
              <a:t>	  language family members can understand.</a:t>
            </a:r>
          </a:p>
          <a:p>
            <a:r>
              <a:rPr lang="en-US" sz="2000" dirty="0"/>
              <a:t>Distribution of the Compact.</a:t>
            </a:r>
          </a:p>
          <a:p>
            <a:pPr>
              <a:buNone/>
            </a:pPr>
            <a:endParaRPr lang="en-US" sz="2200" dirty="0"/>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do I request the qualifications of my child’s teachers?</a:t>
            </a:r>
          </a:p>
        </p:txBody>
      </p:sp>
      <p:sp>
        <p:nvSpPr>
          <p:cNvPr id="3" name="Content Placeholder 2"/>
          <p:cNvSpPr>
            <a:spLocks noGrp="1"/>
          </p:cNvSpPr>
          <p:nvPr>
            <p:ph idx="1"/>
          </p:nvPr>
        </p:nvSpPr>
        <p:spPr>
          <a:xfrm>
            <a:off x="457200" y="2667000"/>
            <a:ext cx="8001000" cy="2895599"/>
          </a:xfrm>
        </p:spPr>
        <p:txBody>
          <a:bodyPr/>
          <a:lstStyle/>
          <a:p>
            <a:r>
              <a:rPr lang="en-US" sz="2200" dirty="0"/>
              <a:t>You, as Title I Parents, have the right to request the qualifications of your child’s teachers</a:t>
            </a:r>
          </a:p>
          <a:p>
            <a:pPr>
              <a:buNone/>
            </a:pPr>
            <a:endParaRPr lang="en-US" sz="500" dirty="0"/>
          </a:p>
          <a:p>
            <a:r>
              <a:rPr lang="en-US" sz="2200" dirty="0"/>
              <a:t>How you are notified of this right and the process for making such request.</a:t>
            </a:r>
          </a:p>
          <a:p>
            <a:pPr>
              <a:buNone/>
            </a:pPr>
            <a:endParaRPr lang="en-US" sz="2200" dirty="0"/>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is the evaluation of the </a:t>
            </a:r>
            <a:br>
              <a:rPr lang="en-US" sz="2800" dirty="0"/>
            </a:br>
            <a:r>
              <a:rPr lang="en-US" sz="2800" dirty="0"/>
              <a:t>LEA Parent and Family Engagement Plan Conducted?</a:t>
            </a:r>
          </a:p>
        </p:txBody>
      </p:sp>
      <p:sp>
        <p:nvSpPr>
          <p:cNvPr id="3" name="Content Placeholder 2"/>
          <p:cNvSpPr>
            <a:spLocks noGrp="1"/>
          </p:cNvSpPr>
          <p:nvPr>
            <p:ph idx="1"/>
          </p:nvPr>
        </p:nvSpPr>
        <p:spPr>
          <a:xfrm>
            <a:off x="990600" y="1828800"/>
            <a:ext cx="7162800" cy="4800600"/>
          </a:xfrm>
        </p:spPr>
        <p:txBody>
          <a:bodyPr/>
          <a:lstStyle/>
          <a:p>
            <a:r>
              <a:rPr lang="en-US" sz="2200" dirty="0"/>
              <a:t>Evaluation Requirements</a:t>
            </a:r>
          </a:p>
          <a:p>
            <a:r>
              <a:rPr lang="en-US" sz="1800" dirty="0"/>
              <a:t>LEAs and schools must actively outreach to all parents and families reaching beyond barriers of culture, language, disabilities, and poverty.</a:t>
            </a:r>
          </a:p>
          <a:p>
            <a:pPr lvl="1"/>
            <a:r>
              <a:rPr lang="en-US" sz="1800" dirty="0"/>
              <a:t>Conduct annually</a:t>
            </a:r>
          </a:p>
          <a:p>
            <a:pPr lvl="1"/>
            <a:r>
              <a:rPr lang="en-US" sz="1800" dirty="0"/>
              <a:t>Conduct with Title I parents</a:t>
            </a:r>
          </a:p>
          <a:p>
            <a:pPr lvl="1"/>
            <a:r>
              <a:rPr lang="en-US" sz="1800" dirty="0"/>
              <a:t>Analyze Content and Effectiveness of the current plan</a:t>
            </a:r>
          </a:p>
          <a:p>
            <a:pPr lvl="1"/>
            <a:r>
              <a:rPr lang="en-US" sz="1800" dirty="0"/>
              <a:t>Identify Barriers to parental involvement</a:t>
            </a:r>
          </a:p>
          <a:p>
            <a:pPr lvl="1"/>
            <a:r>
              <a:rPr lang="en-US" sz="1800" dirty="0"/>
              <a:t>Data/Input may include…</a:t>
            </a:r>
          </a:p>
          <a:p>
            <a:pPr lvl="2"/>
            <a:r>
              <a:rPr lang="en-US" sz="1600" dirty="0"/>
              <a:t>Parent Survey (Required)</a:t>
            </a:r>
          </a:p>
          <a:p>
            <a:pPr lvl="2"/>
            <a:r>
              <a:rPr lang="en-US" sz="1600" dirty="0"/>
              <a:t>Focus Groups</a:t>
            </a:r>
          </a:p>
          <a:p>
            <a:pPr lvl="2"/>
            <a:r>
              <a:rPr lang="en-US" sz="1600" dirty="0"/>
              <a:t>Parent Advisory Committees</a:t>
            </a:r>
          </a:p>
          <a:p>
            <a:r>
              <a:rPr lang="en-US" dirty="0"/>
              <a:t>Process and Timeline	</a:t>
            </a:r>
            <a:endParaRPr lang="en-US" sz="500" dirty="0"/>
          </a:p>
          <a:p>
            <a:pPr lvl="1">
              <a:buNone/>
            </a:pPr>
            <a:endParaRPr lang="en-US" sz="500" dirty="0"/>
          </a:p>
          <a:p>
            <a:r>
              <a:rPr lang="en-US" sz="2200" dirty="0"/>
              <a:t>How the evaluation informs next year’s plan</a:t>
            </a:r>
          </a:p>
          <a:p>
            <a:pPr>
              <a:buNone/>
            </a:pPr>
            <a:endParaRPr lang="en-US" sz="2200" dirty="0"/>
          </a:p>
          <a:p>
            <a:pPr>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a:t>Who are the parent leaders at my school?</a:t>
            </a:r>
          </a:p>
        </p:txBody>
      </p:sp>
      <p:sp>
        <p:nvSpPr>
          <p:cNvPr id="3" name="Content Placeholder 2"/>
          <p:cNvSpPr>
            <a:spLocks noGrp="1"/>
          </p:cNvSpPr>
          <p:nvPr>
            <p:ph idx="1"/>
          </p:nvPr>
        </p:nvSpPr>
        <p:spPr>
          <a:xfrm>
            <a:off x="389906" y="1828800"/>
            <a:ext cx="8458200" cy="4191000"/>
          </a:xfrm>
        </p:spPr>
        <p:txBody>
          <a:bodyPr/>
          <a:lstStyle/>
          <a:p>
            <a:pPr>
              <a:buNone/>
            </a:pPr>
            <a:r>
              <a:rPr lang="en-US" sz="1900" b="1" dirty="0"/>
              <a:t>School 		Name			e-mail address</a:t>
            </a:r>
          </a:p>
          <a:p>
            <a:r>
              <a:rPr lang="en-US" sz="1900" dirty="0"/>
              <a:t>EES		Claire Stevenson	claire.stevenson@elmoreco.com</a:t>
            </a:r>
          </a:p>
          <a:p>
            <a:r>
              <a:rPr lang="en-US" sz="1900" dirty="0"/>
              <a:t>EMS		Alexandria Sharpe	alexandria.sharpe@elmoreco.com</a:t>
            </a:r>
          </a:p>
          <a:p>
            <a:r>
              <a:rPr lang="en-US" sz="1900" dirty="0"/>
              <a:t>HES		Jamie Fitts		jamie.fitts@elmoreco.com</a:t>
            </a:r>
          </a:p>
          <a:p>
            <a:r>
              <a:rPr lang="en-US" sz="1900" dirty="0"/>
              <a:t>HMS		Courtney Terry		courtney.terry@elmoreco.com</a:t>
            </a:r>
          </a:p>
          <a:p>
            <a:r>
              <a:rPr lang="en-US" sz="1900" dirty="0"/>
              <a:t>CES		Haley Adams		haley.adams@elmoreco.com</a:t>
            </a:r>
          </a:p>
          <a:p>
            <a:r>
              <a:rPr lang="en-US" sz="1900" dirty="0"/>
              <a:t>ARIS		Crystal Rogers		crystal.blair@elmoreco.com</a:t>
            </a:r>
          </a:p>
          <a:p>
            <a:r>
              <a:rPr lang="en-US" sz="1900" dirty="0"/>
              <a:t>MMS		Aimee Glover		aimee.glover@elmoreco.com</a:t>
            </a:r>
          </a:p>
          <a:p>
            <a:r>
              <a:rPr lang="en-US" sz="1900" dirty="0"/>
              <a:t>MMS		</a:t>
            </a:r>
            <a:r>
              <a:rPr lang="en-US" sz="1900" dirty="0" err="1"/>
              <a:t>Altovise</a:t>
            </a:r>
            <a:r>
              <a:rPr lang="en-US" sz="1900" dirty="0"/>
              <a:t> McNeil		altovise.mcneil@elmoreco.com</a:t>
            </a:r>
          </a:p>
          <a:p>
            <a:r>
              <a:rPr lang="en-US" sz="1900" dirty="0"/>
              <a:t>WES		Sharon Adams		sharon.adams@elmoreco.com</a:t>
            </a:r>
          </a:p>
          <a:p>
            <a:r>
              <a:rPr lang="en-US" sz="1900" dirty="0"/>
              <a:t>WMS	</a:t>
            </a:r>
            <a:r>
              <a:rPr lang="en-US" sz="1900" dirty="0" err="1"/>
              <a:t>Lynnes</a:t>
            </a:r>
            <a:r>
              <a:rPr lang="en-US" sz="1900" dirty="0"/>
              <a:t> </a:t>
            </a:r>
            <a:r>
              <a:rPr lang="en-US" sz="1900" dirty="0" err="1"/>
              <a:t>Justiss</a:t>
            </a:r>
            <a:r>
              <a:rPr lang="en-US" sz="1900" dirty="0"/>
              <a:t>		lynnes.justiss@elmoreco.com</a:t>
            </a:r>
          </a:p>
          <a:p>
            <a:pPr>
              <a:buNone/>
            </a:pPr>
            <a:endParaRPr lang="en-US" sz="2000" dirty="0"/>
          </a:p>
          <a:p>
            <a:pPr>
              <a:buNone/>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a:p>
          <a:p>
            <a:pPr algn="ctr">
              <a:buNone/>
            </a:pPr>
            <a:r>
              <a:rPr lang="en-US" sz="4800" b="1" dirty="0"/>
              <a:t>Questions?</a:t>
            </a:r>
          </a:p>
        </p:txBody>
      </p:sp>
      <p:sp>
        <p:nvSpPr>
          <p:cNvPr id="4" name="Title 3"/>
          <p:cNvSpPr>
            <a:spLocks noGrp="1"/>
          </p:cNvSpPr>
          <p:nvPr>
            <p:ph type="title"/>
          </p:nvPr>
        </p:nvSpPr>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Why are we here?</a:t>
            </a:r>
          </a:p>
        </p:txBody>
      </p:sp>
      <p:sp>
        <p:nvSpPr>
          <p:cNvPr id="3" name="Content Placeholder 2"/>
          <p:cNvSpPr>
            <a:spLocks noGrp="1"/>
          </p:cNvSpPr>
          <p:nvPr>
            <p:ph idx="1"/>
          </p:nvPr>
        </p:nvSpPr>
        <p:spPr>
          <a:xfrm>
            <a:off x="609600" y="2209800"/>
            <a:ext cx="7924800" cy="3124200"/>
          </a:xfrm>
        </p:spPr>
        <p:txBody>
          <a:bodyPr/>
          <a:lstStyle/>
          <a:p>
            <a:r>
              <a:rPr lang="en-US" dirty="0"/>
              <a:t>The </a:t>
            </a:r>
            <a:r>
              <a:rPr lang="en-US" i="1" dirty="0"/>
              <a:t>Every Student Succeeds ACT of 2015 </a:t>
            </a:r>
            <a:r>
              <a:rPr lang="en-US" dirty="0"/>
              <a:t>requires that each Title I School hold an Annual Meeting of Title I parents for the purpose of…</a:t>
            </a:r>
          </a:p>
          <a:p>
            <a:pPr>
              <a:buNone/>
            </a:pPr>
            <a:endParaRPr lang="en-US" sz="1200" dirty="0"/>
          </a:p>
          <a:p>
            <a:pPr lvl="1"/>
            <a:r>
              <a:rPr lang="en-US" sz="2400" dirty="0"/>
              <a:t>Informing you of your school’s participation in Title I</a:t>
            </a:r>
          </a:p>
          <a:p>
            <a:pPr lvl="1"/>
            <a:r>
              <a:rPr lang="en-US" sz="2400" dirty="0"/>
              <a:t>Explaining the requirements of Title I</a:t>
            </a:r>
          </a:p>
          <a:p>
            <a:pPr lvl="1"/>
            <a:r>
              <a:rPr lang="en-US" sz="2400" dirty="0"/>
              <a:t>Explaining your rights as parents to be involved</a:t>
            </a:r>
          </a:p>
          <a:p>
            <a:pPr lvl="1">
              <a:buNone/>
            </a:pP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What you will learn…</a:t>
            </a:r>
          </a:p>
        </p:txBody>
      </p:sp>
      <p:sp>
        <p:nvSpPr>
          <p:cNvPr id="3" name="Content Placeholder 2"/>
          <p:cNvSpPr>
            <a:spLocks noGrp="1"/>
          </p:cNvSpPr>
          <p:nvPr>
            <p:ph idx="1"/>
          </p:nvPr>
        </p:nvSpPr>
        <p:spPr>
          <a:xfrm>
            <a:off x="413657" y="1676400"/>
            <a:ext cx="8001000" cy="3657600"/>
          </a:xfrm>
        </p:spPr>
        <p:txBody>
          <a:bodyPr/>
          <a:lstStyle/>
          <a:p>
            <a:r>
              <a:rPr lang="en-US" sz="2000" dirty="0"/>
              <a:t>What does it mean to be a Title I school?</a:t>
            </a:r>
          </a:p>
          <a:p>
            <a:r>
              <a:rPr lang="en-US" sz="2000" dirty="0"/>
              <a:t>What is the1% Set-Aside for parent and family engagement</a:t>
            </a:r>
          </a:p>
          <a:p>
            <a:r>
              <a:rPr lang="en-US" sz="2000" dirty="0"/>
              <a:t>What is the LEA Title I Plan?</a:t>
            </a:r>
          </a:p>
          <a:p>
            <a:r>
              <a:rPr lang="en-US" sz="2000" dirty="0"/>
              <a:t>What is the LEA Parental and Family Engagement Plan?</a:t>
            </a:r>
          </a:p>
          <a:p>
            <a:r>
              <a:rPr lang="en-US" sz="2000" dirty="0"/>
              <a:t>What is a CIP?</a:t>
            </a:r>
          </a:p>
          <a:p>
            <a:r>
              <a:rPr lang="en-US" sz="2000" dirty="0"/>
              <a:t>What is the School-Parent Compact?</a:t>
            </a:r>
          </a:p>
          <a:p>
            <a:r>
              <a:rPr lang="en-US" sz="2000" dirty="0"/>
              <a:t>How do I request the qualifications of my child’s teacher(s)?</a:t>
            </a:r>
          </a:p>
          <a:p>
            <a:endParaRPr lang="en-US" dirty="0"/>
          </a:p>
          <a:p>
            <a:pPr>
              <a:buNone/>
            </a:pPr>
            <a:endParaRPr lang="en-US" dirty="0"/>
          </a:p>
          <a:p>
            <a:pPr>
              <a:buNone/>
            </a:pPr>
            <a:endParaRPr lang="en-US" dirty="0"/>
          </a:p>
          <a:p>
            <a:pPr>
              <a:buNone/>
            </a:pP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What you will learn…</a:t>
            </a:r>
            <a:br>
              <a:rPr lang="en-US" sz="3400" dirty="0"/>
            </a:br>
            <a:r>
              <a:rPr lang="en-US" sz="2400" i="1" dirty="0"/>
              <a:t>(Continued)</a:t>
            </a:r>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n-US" dirty="0"/>
              <a:t>How is the Annual Evaluation of the Parent and Family Engagement Plan conducted?</a:t>
            </a:r>
          </a:p>
          <a:p>
            <a:r>
              <a:rPr lang="en-US" dirty="0"/>
              <a:t>Evaluations need to target 3 key components</a:t>
            </a:r>
          </a:p>
          <a:p>
            <a:r>
              <a:rPr lang="en-US" dirty="0"/>
              <a:t>1. Barriers</a:t>
            </a:r>
          </a:p>
          <a:p>
            <a:r>
              <a:rPr lang="en-US" dirty="0"/>
              <a:t>2. Ability to assist learning</a:t>
            </a:r>
          </a:p>
          <a:p>
            <a:r>
              <a:rPr lang="en-US" dirty="0"/>
              <a:t>3. Successful interactions</a:t>
            </a:r>
          </a:p>
          <a:p>
            <a:pPr>
              <a:buNone/>
            </a:pPr>
            <a:endParaRPr lang="en-US" sz="400" dirty="0"/>
          </a:p>
          <a:p>
            <a:pPr>
              <a:buNone/>
            </a:pPr>
            <a:endParaRPr lang="en-US" sz="500" dirty="0"/>
          </a:p>
          <a:p>
            <a:r>
              <a:rPr lang="en-US" dirty="0"/>
              <a:t>How can I be involved in all of these things </a:t>
            </a:r>
          </a:p>
          <a:p>
            <a:pPr>
              <a:buNone/>
            </a:pPr>
            <a:r>
              <a:rPr lang="en-US" dirty="0"/>
              <a:t>	I’m learning about?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a:t>What does it mean to be a Title I School?</a:t>
            </a:r>
          </a:p>
        </p:txBody>
      </p:sp>
      <p:sp>
        <p:nvSpPr>
          <p:cNvPr id="3" name="Content Placeholder 2"/>
          <p:cNvSpPr>
            <a:spLocks noGrp="1"/>
          </p:cNvSpPr>
          <p:nvPr>
            <p:ph idx="1"/>
          </p:nvPr>
        </p:nvSpPr>
        <p:spPr>
          <a:xfrm>
            <a:off x="457200" y="1981200"/>
            <a:ext cx="7620000" cy="4525963"/>
          </a:xfrm>
        </p:spPr>
        <p:txBody>
          <a:bodyPr/>
          <a:lstStyle/>
          <a:p>
            <a:r>
              <a:rPr lang="en-US" sz="2200" dirty="0"/>
              <a:t>Being a Title I school means receiving federal funding (Title I dollars) to </a:t>
            </a:r>
            <a:r>
              <a:rPr lang="en-US" sz="2200" u="sng" dirty="0"/>
              <a:t>supplement</a:t>
            </a:r>
            <a:r>
              <a:rPr lang="en-US" sz="2200" dirty="0"/>
              <a:t> the school’s existing programs.  These dollars are used for…</a:t>
            </a:r>
          </a:p>
          <a:p>
            <a:pPr lvl="1"/>
            <a:r>
              <a:rPr lang="en-US" sz="1800" dirty="0"/>
              <a:t>Identifying students experiencing academic difficulties and providing timely assistance to help these student’s meet the State’s challenging content standards.</a:t>
            </a:r>
          </a:p>
          <a:p>
            <a:pPr lvl="1"/>
            <a:r>
              <a:rPr lang="en-US" sz="1800" dirty="0"/>
              <a:t>Purchasing supplemental staff/programs/materials/supplies</a:t>
            </a:r>
          </a:p>
          <a:p>
            <a:pPr lvl="1"/>
            <a:r>
              <a:rPr lang="en-US" sz="1800" dirty="0"/>
              <a:t>Conducting parent and family engagement meetings/trainings/activities</a:t>
            </a:r>
          </a:p>
          <a:p>
            <a:pPr marL="457200" lvl="1" indent="0">
              <a:buNone/>
            </a:pPr>
            <a:endParaRPr lang="en-US" sz="1800" dirty="0"/>
          </a:p>
          <a:p>
            <a:pPr lvl="1">
              <a:buNone/>
            </a:pPr>
            <a:endParaRPr lang="en-US" sz="1000" dirty="0"/>
          </a:p>
          <a:p>
            <a:r>
              <a:rPr lang="en-US" sz="2200" dirty="0"/>
              <a:t>Being a Title I school also means parent and family involvement and knowing their rights under ESSA.  </a:t>
            </a:r>
          </a:p>
          <a:p>
            <a:endParaRPr lang="en-US" sz="2200" dirty="0"/>
          </a:p>
          <a:p>
            <a:pPr>
              <a:buNone/>
            </a:pPr>
            <a:endParaRPr lang="en-US" sz="2200" dirty="0"/>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1% set-aside and how are parents involved?</a:t>
            </a:r>
          </a:p>
        </p:txBody>
      </p:sp>
      <p:sp>
        <p:nvSpPr>
          <p:cNvPr id="3" name="Content Placeholder 2"/>
          <p:cNvSpPr>
            <a:spLocks noGrp="1"/>
          </p:cNvSpPr>
          <p:nvPr>
            <p:ph idx="1"/>
          </p:nvPr>
        </p:nvSpPr>
        <p:spPr>
          <a:xfrm>
            <a:off x="457200" y="2362200"/>
            <a:ext cx="8229600" cy="4191000"/>
          </a:xfrm>
        </p:spPr>
        <p:txBody>
          <a:bodyPr/>
          <a:lstStyle/>
          <a:p>
            <a:r>
              <a:rPr lang="en-US" sz="1500" dirty="0"/>
              <a:t>Any LEA with a Title I Allocation exceeding $500,000 is required by law to set aside 1% of it’s Title I allocation for parent and family engagement. </a:t>
            </a:r>
          </a:p>
          <a:p>
            <a:pPr lvl="1"/>
            <a:r>
              <a:rPr lang="en-US" sz="1500" dirty="0"/>
              <a:t>FY2024 Title I Allocation = $2,697,475</a:t>
            </a:r>
          </a:p>
          <a:p>
            <a:pPr lvl="1"/>
            <a:r>
              <a:rPr lang="en-US" sz="1500" dirty="0"/>
              <a:t>1% = $26,974.75</a:t>
            </a:r>
          </a:p>
          <a:p>
            <a:pPr>
              <a:buNone/>
            </a:pPr>
            <a:endParaRPr lang="en-US" sz="1500" dirty="0"/>
          </a:p>
          <a:p>
            <a:r>
              <a:rPr lang="en-US" sz="1500" dirty="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lvl="1"/>
            <a:r>
              <a:rPr lang="en-US" sz="1500" dirty="0"/>
              <a:t>90% = $24,277.28</a:t>
            </a:r>
          </a:p>
          <a:p>
            <a:pPr lvl="1"/>
            <a:r>
              <a:rPr lang="en-US" sz="1500" dirty="0"/>
              <a:t>School Allocation =  $3,179.19   	</a:t>
            </a:r>
          </a:p>
          <a:p>
            <a:pPr marL="457200" lvl="1" indent="0">
              <a:buNone/>
            </a:pPr>
            <a:endParaRPr lang="en-US" sz="1500" dirty="0"/>
          </a:p>
          <a:p>
            <a:r>
              <a:rPr lang="en-US" sz="1500" dirty="0"/>
              <a:t>You, as Title I parents, have the right to be involved in how this money is spent.</a:t>
            </a:r>
          </a:p>
          <a:p>
            <a:pPr>
              <a:buNone/>
            </a:pPr>
            <a:endParaRPr lang="en-US" sz="2200" dirty="0"/>
          </a:p>
          <a:p>
            <a:pPr>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6400800" cy="1143000"/>
          </a:xfrm>
        </p:spPr>
        <p:txBody>
          <a:bodyPr/>
          <a:lstStyle/>
          <a:p>
            <a:r>
              <a:rPr lang="en-US" sz="3000" dirty="0"/>
              <a:t>What is the LEA Consolidated Plan?</a:t>
            </a:r>
          </a:p>
        </p:txBody>
      </p:sp>
      <p:sp>
        <p:nvSpPr>
          <p:cNvPr id="3" name="Content Placeholder 2"/>
          <p:cNvSpPr>
            <a:spLocks noGrp="1"/>
          </p:cNvSpPr>
          <p:nvPr>
            <p:ph idx="1"/>
          </p:nvPr>
        </p:nvSpPr>
        <p:spPr>
          <a:xfrm>
            <a:off x="457200" y="1828800"/>
            <a:ext cx="8001000" cy="4495800"/>
          </a:xfrm>
        </p:spPr>
        <p:txBody>
          <a:bodyPr/>
          <a:lstStyle/>
          <a:p>
            <a:r>
              <a:rPr lang="en-US" sz="2200" dirty="0"/>
              <a:t>The LEA Consolidated Plan addresses how the LEA will use Title I funds throughout the school system .  Topics include:</a:t>
            </a:r>
          </a:p>
          <a:p>
            <a:pPr lvl="1"/>
            <a:r>
              <a:rPr lang="en-US" dirty="0"/>
              <a:t>Student academic assessments </a:t>
            </a:r>
          </a:p>
          <a:p>
            <a:pPr lvl="1"/>
            <a:r>
              <a:rPr lang="en-US" dirty="0"/>
              <a:t>Additional assistance provided struggling students</a:t>
            </a:r>
          </a:p>
          <a:p>
            <a:pPr lvl="1"/>
            <a:r>
              <a:rPr lang="en-US" dirty="0"/>
              <a:t>Coordination and integration of federal funds and programs</a:t>
            </a:r>
          </a:p>
          <a:p>
            <a:pPr lvl="1"/>
            <a:r>
              <a:rPr lang="en-US" dirty="0"/>
              <a:t>School programs including migrant, pre-school, EL, and Homeless as applicable.</a:t>
            </a:r>
          </a:p>
          <a:p>
            <a:pPr lvl="1"/>
            <a:r>
              <a:rPr lang="en-US" dirty="0"/>
              <a:t>Parent and Family Engagement Strategies, which is included in the Parent and Family Engagement Plan. </a:t>
            </a:r>
          </a:p>
          <a:p>
            <a:pPr lvl="1">
              <a:buNone/>
            </a:pPr>
            <a:endParaRPr lang="en-US" sz="500" dirty="0"/>
          </a:p>
          <a:p>
            <a:r>
              <a:rPr lang="en-US" sz="2200" dirty="0"/>
              <a:t>You, as a Title I Parent, have a right to be involved in the development of the LEA Consolidated Plan</a:t>
            </a:r>
          </a:p>
          <a:p>
            <a:pPr>
              <a:buNone/>
            </a:pPr>
            <a:endParaRPr lang="en-US" sz="2200" dirty="0"/>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a:t>What is the LEA Parent and Family Engagement Plan?</a:t>
            </a:r>
          </a:p>
        </p:txBody>
      </p:sp>
      <p:sp>
        <p:nvSpPr>
          <p:cNvPr id="3" name="Content Placeholder 2"/>
          <p:cNvSpPr>
            <a:spLocks noGrp="1"/>
          </p:cNvSpPr>
          <p:nvPr>
            <p:ph idx="1"/>
          </p:nvPr>
        </p:nvSpPr>
        <p:spPr>
          <a:xfrm>
            <a:off x="533400" y="2209800"/>
            <a:ext cx="8153400" cy="3962400"/>
          </a:xfrm>
        </p:spPr>
        <p:txBody>
          <a:bodyPr/>
          <a:lstStyle/>
          <a:p>
            <a:r>
              <a:rPr lang="en-US" sz="2200" dirty="0"/>
              <a:t>This plan addresses how the LEA will implement the parent and family engagement requirements of Every Student Succeeds Act</a:t>
            </a:r>
            <a:r>
              <a:rPr lang="en-US" sz="2200" i="1" dirty="0"/>
              <a:t>.  </a:t>
            </a:r>
            <a:r>
              <a:rPr lang="en-US" sz="2200" dirty="0"/>
              <a:t>It includes…</a:t>
            </a:r>
          </a:p>
          <a:p>
            <a:endParaRPr lang="en-US" sz="500" i="1" dirty="0"/>
          </a:p>
          <a:p>
            <a:pPr lvl="1"/>
            <a:r>
              <a:rPr lang="en-US" sz="1800" dirty="0"/>
              <a:t>The LEA’s expectations for parents and families</a:t>
            </a:r>
          </a:p>
          <a:p>
            <a:pPr lvl="1">
              <a:buNone/>
            </a:pPr>
            <a:endParaRPr lang="en-US" sz="500" dirty="0"/>
          </a:p>
          <a:p>
            <a:pPr lvl="1"/>
            <a:r>
              <a:rPr lang="en-US" sz="1800" dirty="0"/>
              <a:t>How the LEA will involve parents in decision-making</a:t>
            </a:r>
          </a:p>
          <a:p>
            <a:pPr lvl="1">
              <a:buNone/>
            </a:pPr>
            <a:endParaRPr lang="en-US" sz="500" dirty="0"/>
          </a:p>
          <a:p>
            <a:pPr lvl="1"/>
            <a:r>
              <a:rPr lang="en-US" sz="1800" dirty="0"/>
              <a:t>How the LEA will work to build the schools’ and parents’ capacity for strong parental involvement to improve student academic achievement</a:t>
            </a:r>
          </a:p>
          <a:p>
            <a:r>
              <a:rPr lang="en-US" sz="2200" dirty="0"/>
              <a:t>You, as Title I parents, have the right to be involved in the development of this plan.</a:t>
            </a:r>
          </a:p>
          <a:p>
            <a:pPr lvl="1">
              <a:buNone/>
            </a:pPr>
            <a:endParaRPr lang="en-US" sz="1800" dirty="0"/>
          </a:p>
          <a:p>
            <a:endParaRPr lang="en-US" sz="2200" dirty="0"/>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What is a CIP?</a:t>
            </a:r>
          </a:p>
        </p:txBody>
      </p:sp>
      <p:sp>
        <p:nvSpPr>
          <p:cNvPr id="3" name="Content Placeholder 2"/>
          <p:cNvSpPr>
            <a:spLocks noGrp="1"/>
          </p:cNvSpPr>
          <p:nvPr>
            <p:ph idx="1"/>
          </p:nvPr>
        </p:nvSpPr>
        <p:spPr>
          <a:xfrm>
            <a:off x="457200" y="2332037"/>
            <a:ext cx="7696200" cy="3611563"/>
          </a:xfrm>
        </p:spPr>
        <p:txBody>
          <a:bodyPr/>
          <a:lstStyle/>
          <a:p>
            <a:r>
              <a:rPr lang="en-US" sz="2200" dirty="0"/>
              <a:t>The CIP is your school’s Continuous Improvement Plan and includes:</a:t>
            </a:r>
          </a:p>
          <a:p>
            <a:pPr lvl="1"/>
            <a:r>
              <a:rPr lang="en-US" sz="1800" dirty="0"/>
              <a:t>A Needs Assessment and Summary of Data</a:t>
            </a:r>
          </a:p>
          <a:p>
            <a:pPr lvl="1"/>
            <a:r>
              <a:rPr lang="en-US" sz="1800" dirty="0"/>
              <a:t>Goals and Strategies to Address Academic Needs of Students</a:t>
            </a:r>
          </a:p>
          <a:p>
            <a:pPr lvl="1"/>
            <a:r>
              <a:rPr lang="en-US" sz="1800" dirty="0"/>
              <a:t>Professional Development Needs</a:t>
            </a:r>
          </a:p>
          <a:p>
            <a:pPr lvl="1"/>
            <a:r>
              <a:rPr lang="en-US" sz="1800" dirty="0"/>
              <a:t>Coordination of Resources/Comprehensive Budget</a:t>
            </a:r>
          </a:p>
          <a:p>
            <a:pPr lvl="1"/>
            <a:r>
              <a:rPr lang="en-US" sz="1800" dirty="0"/>
              <a:t>The School’s Parent and Family Engagement Plan.</a:t>
            </a:r>
          </a:p>
          <a:p>
            <a:pPr lvl="1">
              <a:buNone/>
            </a:pPr>
            <a:endParaRPr lang="en-US" sz="500" dirty="0"/>
          </a:p>
          <a:p>
            <a:r>
              <a:rPr lang="en-US" sz="2200" dirty="0"/>
              <a:t>You, as Title I parents, have the right to be involved in the development of this plan.</a:t>
            </a:r>
          </a:p>
          <a:p>
            <a:pPr lvl="1">
              <a:buNone/>
            </a:pPr>
            <a:endParaRPr lang="en-US" sz="2200" dirty="0"/>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1715</TotalTime>
  <Words>3123</Words>
  <Application>Microsoft Office PowerPoint</Application>
  <PresentationFormat>On-screen Show (4:3)</PresentationFormat>
  <Paragraphs>258</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Welcome to the  Annual Meeting of Title I Parents Coosada Elementary</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Plan Conducted?</vt:lpstr>
      <vt:lpstr>Who are the parent leaders at my school?</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haley adams</cp:lastModifiedBy>
  <cp:revision>209</cp:revision>
  <cp:lastPrinted>2022-09-07T14:22:03Z</cp:lastPrinted>
  <dcterms:created xsi:type="dcterms:W3CDTF">2008-12-30T20:58:07Z</dcterms:created>
  <dcterms:modified xsi:type="dcterms:W3CDTF">2025-08-21T13:00:49Z</dcterms:modified>
</cp:coreProperties>
</file>