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
  </p:notesMasterIdLst>
  <p:sldIdLst>
    <p:sldId id="256" r:id="rId2"/>
    <p:sldId id="257" r:id="rId3"/>
  </p:sldIdLst>
  <p:sldSz cx="7772400" cy="10058400"/>
  <p:notesSz cx="6858000" cy="9144000"/>
  <p:embeddedFontLst>
    <p:embeddedFont>
      <p:font typeface="Arial Black" panose="020B0A04020102020204" pitchFamily="34" charset="0"/>
      <p:regular r:id="rId5"/>
      <p:bold r:id="rId6"/>
    </p:embeddedFont>
    <p:embeddedFont>
      <p:font typeface="Cabin Condensed" panose="020B0604020202020204" charset="0"/>
      <p:regular r:id="rId7"/>
      <p:bold r:id="rId8"/>
    </p:embeddedFont>
    <p:embeddedFont>
      <p:font typeface="Calibri" panose="020F0502020204030204" pitchFamily="34" charset="0"/>
      <p:regular r:id="rId9"/>
      <p:bold r:id="rId10"/>
      <p:italic r:id="rId11"/>
      <p:boldItalic r:id="rId12"/>
    </p:embeddedFont>
    <p:embeddedFont>
      <p:font typeface="Lato" panose="020F0502020204030203" pitchFamily="34" charset="0"/>
      <p:regular r:id="rId13"/>
      <p:bold r:id="rId14"/>
      <p:italic r:id="rId15"/>
      <p:boldItalic r:id="rId16"/>
    </p:embeddedFont>
    <p:embeddedFont>
      <p:font typeface="Oswald" panose="00000500000000000000" pitchFamily="2"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A311DD-412C-CE00-0D37-0BFD2B625A5A}" v="556" dt="2023-08-08T12:51:55.665"/>
  </p1510:revLst>
</p1510:revInfo>
</file>

<file path=ppt/tableStyles.xml><?xml version="1.0" encoding="utf-8"?>
<a:tblStyleLst xmlns:a="http://schemas.openxmlformats.org/drawingml/2006/main" def="{1239A230-1F66-4149-876F-0B1FFA8E90BE}">
  <a:tblStyle styleId="{1239A230-1F66-4149-876F-0B1FFA8E90B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23" Type="http://schemas.microsoft.com/office/2015/10/relationships/revisionInfo" Target="revisionInfo.xml"/><Relationship Id="rId10" Type="http://schemas.openxmlformats.org/officeDocument/2006/relationships/font" Target="fonts/font6.fntdata"/><Relationship Id="rId19" Type="http://schemas.openxmlformats.org/officeDocument/2006/relationships/presProps" Target="presProps.xml"/><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3"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7" name="Google Shape;17;p2"/>
          <p:cNvSpPr txBox="1">
            <a:spLocks noGrp="1"/>
          </p:cNvSpPr>
          <p:nvPr>
            <p:ph type="subTitle" idx="1"/>
          </p:nvPr>
        </p:nvSpPr>
        <p:spPr>
          <a:xfrm>
            <a:off x="264945" y="5542289"/>
            <a:ext cx="7242600" cy="1549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8" name="Google Shape;18;p2"/>
          <p:cNvSpPr txBox="1">
            <a:spLocks noGrp="1"/>
          </p:cNvSpPr>
          <p:nvPr>
            <p:ph type="sldNum" idx="12"/>
          </p:nvPr>
        </p:nvSpPr>
        <p:spPr>
          <a:xfrm>
            <a:off x="7201589" y="9119180"/>
            <a:ext cx="466500" cy="7695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2" name="Google Shape;52;p11"/>
          <p:cNvSpPr txBox="1">
            <a:spLocks noGrp="1"/>
          </p:cNvSpPr>
          <p:nvPr>
            <p:ph type="body" idx="1"/>
          </p:nvPr>
        </p:nvSpPr>
        <p:spPr>
          <a:xfrm>
            <a:off x="264945" y="6164351"/>
            <a:ext cx="7242600" cy="25440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3" name="Google Shape;53;p11"/>
          <p:cNvSpPr txBox="1">
            <a:spLocks noGrp="1"/>
          </p:cNvSpPr>
          <p:nvPr>
            <p:ph type="sldNum" idx="12"/>
          </p:nvPr>
        </p:nvSpPr>
        <p:spPr>
          <a:xfrm>
            <a:off x="7201589" y="9119180"/>
            <a:ext cx="466500" cy="7695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sldNum" idx="12"/>
          </p:nvPr>
        </p:nvSpPr>
        <p:spPr>
          <a:xfrm>
            <a:off x="7201589" y="9119180"/>
            <a:ext cx="466500" cy="7695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264945" y="4206107"/>
            <a:ext cx="7242600" cy="1646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1" name="Google Shape;21;p3"/>
          <p:cNvSpPr txBox="1">
            <a:spLocks noGrp="1"/>
          </p:cNvSpPr>
          <p:nvPr>
            <p:ph type="sldNum" idx="12"/>
          </p:nvPr>
        </p:nvSpPr>
        <p:spPr>
          <a:xfrm>
            <a:off x="7201589" y="9119180"/>
            <a:ext cx="466500" cy="7695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250970" y="949371"/>
            <a:ext cx="7242600" cy="11199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5" name="Google Shape;25;p4"/>
          <p:cNvSpPr txBox="1">
            <a:spLocks noGrp="1"/>
          </p:cNvSpPr>
          <p:nvPr>
            <p:ph type="sldNum" idx="12"/>
          </p:nvPr>
        </p:nvSpPr>
        <p:spPr>
          <a:xfrm>
            <a:off x="7201589" y="9119180"/>
            <a:ext cx="466500" cy="7695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250970" y="949371"/>
            <a:ext cx="7242600" cy="11199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7201589" y="9119180"/>
            <a:ext cx="466500" cy="7695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250970" y="949371"/>
            <a:ext cx="7242600" cy="11199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3" name="Google Shape;33;p6"/>
          <p:cNvSpPr txBox="1">
            <a:spLocks noGrp="1"/>
          </p:cNvSpPr>
          <p:nvPr>
            <p:ph type="sldNum" idx="12"/>
          </p:nvPr>
        </p:nvSpPr>
        <p:spPr>
          <a:xfrm>
            <a:off x="7201589" y="9119180"/>
            <a:ext cx="466500" cy="7695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7"/>
          <p:cNvSpPr txBox="1">
            <a:spLocks noGrp="1"/>
          </p:cNvSpPr>
          <p:nvPr>
            <p:ph type="sldNum" idx="12"/>
          </p:nvPr>
        </p:nvSpPr>
        <p:spPr>
          <a:xfrm>
            <a:off x="7201589" y="9119180"/>
            <a:ext cx="466500" cy="7695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7201589" y="9119180"/>
            <a:ext cx="466500" cy="7695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9"/>
          <p:cNvSpPr txBox="1">
            <a:spLocks noGrp="1"/>
          </p:cNvSpPr>
          <p:nvPr>
            <p:ph type="title"/>
          </p:nvPr>
        </p:nvSpPr>
        <p:spPr>
          <a:xfrm>
            <a:off x="225675" y="2411542"/>
            <a:ext cx="3438300" cy="28989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4" name="Google Shape;44;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5" name="Google Shape;45;p9"/>
          <p:cNvSpPr txBox="1">
            <a:spLocks noGrp="1"/>
          </p:cNvSpPr>
          <p:nvPr>
            <p:ph type="body" idx="2"/>
          </p:nvPr>
        </p:nvSpPr>
        <p:spPr>
          <a:xfrm>
            <a:off x="4198575" y="1415969"/>
            <a:ext cx="3261600" cy="72258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6" name="Google Shape;46;p9"/>
          <p:cNvSpPr txBox="1">
            <a:spLocks noGrp="1"/>
          </p:cNvSpPr>
          <p:nvPr>
            <p:ph type="sldNum" idx="12"/>
          </p:nvPr>
        </p:nvSpPr>
        <p:spPr>
          <a:xfrm>
            <a:off x="7201589" y="9119180"/>
            <a:ext cx="466500" cy="7695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10"/>
          <p:cNvSpPr txBox="1">
            <a:spLocks noGrp="1"/>
          </p:cNvSpPr>
          <p:nvPr>
            <p:ph type="body" idx="1"/>
          </p:nvPr>
        </p:nvSpPr>
        <p:spPr>
          <a:xfrm>
            <a:off x="264945" y="8273124"/>
            <a:ext cx="5099100" cy="1183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9" name="Google Shape;49;p10"/>
          <p:cNvSpPr txBox="1">
            <a:spLocks noGrp="1"/>
          </p:cNvSpPr>
          <p:nvPr>
            <p:ph type="sldNum" idx="12"/>
          </p:nvPr>
        </p:nvSpPr>
        <p:spPr>
          <a:xfrm>
            <a:off x="7201589" y="9119180"/>
            <a:ext cx="466500" cy="7695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0970" y="949371"/>
            <a:ext cx="7242600" cy="11199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5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p:nvPr/>
        </p:nvSpPr>
        <p:spPr>
          <a:xfrm>
            <a:off x="-147725" y="-134100"/>
            <a:ext cx="8097600" cy="692400"/>
          </a:xfrm>
          <a:prstGeom prst="rect">
            <a:avLst/>
          </a:pr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1"/>
          <p:cNvSpPr/>
          <p:nvPr/>
        </p:nvSpPr>
        <p:spPr>
          <a:xfrm>
            <a:off x="-147725" y="9366000"/>
            <a:ext cx="8097600" cy="692400"/>
          </a:xfrm>
          <a:prstGeom prst="rect">
            <a:avLst/>
          </a:pr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1"/>
          <p:cNvGrpSpPr/>
          <p:nvPr/>
        </p:nvGrpSpPr>
        <p:grpSpPr>
          <a:xfrm>
            <a:off x="3459625" y="141375"/>
            <a:ext cx="825300" cy="795900"/>
            <a:chOff x="3383425" y="217575"/>
            <a:chExt cx="825300" cy="795900"/>
          </a:xfrm>
        </p:grpSpPr>
        <p:sp>
          <p:nvSpPr>
            <p:cNvPr id="12" name="Google Shape;12;p1"/>
            <p:cNvSpPr/>
            <p:nvPr/>
          </p:nvSpPr>
          <p:spPr>
            <a:xfrm>
              <a:off x="3463713" y="269328"/>
              <a:ext cx="716700" cy="6924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
            <p:cNvSpPr/>
            <p:nvPr/>
          </p:nvSpPr>
          <p:spPr>
            <a:xfrm>
              <a:off x="3437734" y="287755"/>
              <a:ext cx="716700" cy="6924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
            <p:cNvSpPr/>
            <p:nvPr/>
          </p:nvSpPr>
          <p:spPr>
            <a:xfrm>
              <a:off x="3383425" y="217575"/>
              <a:ext cx="825300" cy="7959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a:latin typeface="Cabin Condensed"/>
                <a:ea typeface="Cabin Condensed"/>
                <a:cs typeface="Cabin Condensed"/>
                <a:sym typeface="Cabin Condensed"/>
              </a:endParaRPr>
            </a:p>
          </p:txBody>
        </p: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p:nvPr/>
        </p:nvSpPr>
        <p:spPr>
          <a:xfrm>
            <a:off x="6554640" y="3736009"/>
            <a:ext cx="1212600" cy="149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500" b="1">
                <a:solidFill>
                  <a:srgbClr val="EFEFEF"/>
                </a:solidFill>
                <a:latin typeface="Arial Black"/>
                <a:ea typeface="Arial Black"/>
                <a:cs typeface="Arial Black"/>
                <a:sym typeface="Arial Black"/>
              </a:rPr>
              <a:t>%</a:t>
            </a:r>
            <a:endParaRPr sz="8500" b="1">
              <a:solidFill>
                <a:srgbClr val="EFEFEF"/>
              </a:solidFill>
              <a:latin typeface="Arial Black"/>
              <a:ea typeface="Arial Black"/>
              <a:cs typeface="Arial Black"/>
              <a:sym typeface="Arial Black"/>
            </a:endParaRPr>
          </a:p>
        </p:txBody>
      </p:sp>
      <p:sp>
        <p:nvSpPr>
          <p:cNvPr id="61" name="Google Shape;61;p13"/>
          <p:cNvSpPr txBox="1"/>
          <p:nvPr/>
        </p:nvSpPr>
        <p:spPr>
          <a:xfrm>
            <a:off x="4607540" y="3866083"/>
            <a:ext cx="31059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solidFill>
                  <a:schemeClr val="dk1"/>
                </a:solidFill>
              </a:rPr>
              <a:t>GRADING </a:t>
            </a:r>
            <a:endParaRPr sz="2500">
              <a:solidFill>
                <a:schemeClr val="dk1"/>
              </a:solidFill>
            </a:endParaRPr>
          </a:p>
          <a:p>
            <a:pPr marL="0" lvl="0" indent="0" algn="l" rtl="0">
              <a:spcBef>
                <a:spcPts val="0"/>
              </a:spcBef>
              <a:spcAft>
                <a:spcPts val="0"/>
              </a:spcAft>
              <a:buNone/>
            </a:pPr>
            <a:r>
              <a:rPr lang="en" sz="2500" b="1">
                <a:latin typeface="Arial Black"/>
                <a:ea typeface="Arial Black"/>
                <a:cs typeface="Arial Black"/>
                <a:sym typeface="Arial Black"/>
              </a:rPr>
              <a:t>PERCENTAGES </a:t>
            </a:r>
            <a:endParaRPr sz="2500" b="1">
              <a:latin typeface="Arial Black"/>
              <a:ea typeface="Arial Black"/>
              <a:cs typeface="Arial Black"/>
              <a:sym typeface="Arial Black"/>
            </a:endParaRPr>
          </a:p>
        </p:txBody>
      </p:sp>
      <p:sp>
        <p:nvSpPr>
          <p:cNvPr id="62" name="Google Shape;62;p13"/>
          <p:cNvSpPr txBox="1"/>
          <p:nvPr/>
        </p:nvSpPr>
        <p:spPr>
          <a:xfrm>
            <a:off x="1132246" y="1031240"/>
            <a:ext cx="6635409" cy="46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dirty="0">
                <a:latin typeface="Lato"/>
                <a:ea typeface="Lato"/>
                <a:cs typeface="Lato"/>
                <a:sym typeface="Lato"/>
              </a:rPr>
              <a:t>ACT TEST PREP           ⬤           2  0  2  3  -  2  0  2  4                               </a:t>
            </a:r>
            <a:endParaRPr sz="1600" b="1" dirty="0">
              <a:latin typeface="Lato"/>
              <a:ea typeface="Lato"/>
              <a:cs typeface="Lato"/>
              <a:sym typeface="Lato"/>
            </a:endParaRPr>
          </a:p>
          <a:p>
            <a:pPr marL="0" lvl="0" indent="0" algn="ctr" rtl="0">
              <a:spcBef>
                <a:spcPts val="0"/>
              </a:spcBef>
              <a:spcAft>
                <a:spcPts val="0"/>
              </a:spcAft>
              <a:buNone/>
            </a:pPr>
            <a:endParaRPr sz="1600" b="1" dirty="0">
              <a:latin typeface="Lato"/>
              <a:ea typeface="Lato"/>
              <a:cs typeface="Lato"/>
              <a:sym typeface="Lato"/>
            </a:endParaRPr>
          </a:p>
          <a:p>
            <a:pPr marL="0" lvl="0" indent="0" algn="ctr" rtl="0">
              <a:spcBef>
                <a:spcPts val="0"/>
              </a:spcBef>
              <a:spcAft>
                <a:spcPts val="0"/>
              </a:spcAft>
              <a:buNone/>
            </a:pPr>
            <a:r>
              <a:rPr lang="en" sz="1600" b="1" dirty="0">
                <a:latin typeface="Lato"/>
                <a:ea typeface="Lato"/>
                <a:cs typeface="Lato"/>
                <a:sym typeface="Lato"/>
              </a:rPr>
              <a:t>      </a:t>
            </a:r>
            <a:endParaRPr sz="1600" b="1" dirty="0">
              <a:latin typeface="Lato"/>
              <a:ea typeface="Lato"/>
              <a:cs typeface="Lato"/>
              <a:sym typeface="Lato"/>
            </a:endParaRPr>
          </a:p>
        </p:txBody>
      </p:sp>
      <p:graphicFrame>
        <p:nvGraphicFramePr>
          <p:cNvPr id="63" name="Google Shape;63;p13"/>
          <p:cNvGraphicFramePr/>
          <p:nvPr>
            <p:extLst>
              <p:ext uri="{D42A27DB-BD31-4B8C-83A1-F6EECF244321}">
                <p14:modId xmlns:p14="http://schemas.microsoft.com/office/powerpoint/2010/main" val="847826380"/>
              </p:ext>
            </p:extLst>
          </p:nvPr>
        </p:nvGraphicFramePr>
        <p:xfrm>
          <a:off x="146200" y="9427275"/>
          <a:ext cx="7452150" cy="396210"/>
        </p:xfrm>
        <a:graphic>
          <a:graphicData uri="http://schemas.openxmlformats.org/drawingml/2006/table">
            <a:tbl>
              <a:tblPr>
                <a:noFill/>
                <a:tableStyleId>{1239A230-1F66-4149-876F-0B1FFA8E90BE}</a:tableStyleId>
              </a:tblPr>
              <a:tblGrid>
                <a:gridCol w="2484050">
                  <a:extLst>
                    <a:ext uri="{9D8B030D-6E8A-4147-A177-3AD203B41FA5}">
                      <a16:colId xmlns:a16="http://schemas.microsoft.com/office/drawing/2014/main" val="20000"/>
                    </a:ext>
                  </a:extLst>
                </a:gridCol>
                <a:gridCol w="2484050">
                  <a:extLst>
                    <a:ext uri="{9D8B030D-6E8A-4147-A177-3AD203B41FA5}">
                      <a16:colId xmlns:a16="http://schemas.microsoft.com/office/drawing/2014/main" val="20001"/>
                    </a:ext>
                  </a:extLst>
                </a:gridCol>
                <a:gridCol w="2484050">
                  <a:extLst>
                    <a:ext uri="{9D8B030D-6E8A-4147-A177-3AD203B41FA5}">
                      <a16:colId xmlns:a16="http://schemas.microsoft.com/office/drawing/2014/main" val="20002"/>
                    </a:ext>
                  </a:extLst>
                </a:gridCol>
              </a:tblGrid>
              <a:tr h="396200">
                <a:tc>
                  <a:txBody>
                    <a:bodyPr/>
                    <a:lstStyle/>
                    <a:p>
                      <a:pPr marL="0" lvl="0" indent="0" algn="ctr" rtl="0">
                        <a:spcBef>
                          <a:spcPts val="0"/>
                        </a:spcBef>
                        <a:spcAft>
                          <a:spcPts val="0"/>
                        </a:spcAft>
                        <a:buNone/>
                      </a:pPr>
                      <a:r>
                        <a:rPr lang="en" dirty="0">
                          <a:latin typeface="Lato"/>
                          <a:ea typeface="Lato"/>
                          <a:cs typeface="Lato"/>
                        </a:rPr>
                        <a:t>662-393-9300</a:t>
                      </a:r>
                      <a:endParaRPr dirty="0">
                        <a:latin typeface="Lato"/>
                        <a:ea typeface="Lato"/>
                        <a:cs typeface="Lato"/>
                        <a:sym typeface="Lato"/>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dirty="0">
                          <a:latin typeface="Lato"/>
                          <a:ea typeface="Lato"/>
                          <a:cs typeface="Lato"/>
                          <a:sym typeface="Lato"/>
                        </a:rPr>
                        <a:t>latasha.</a:t>
                      </a:r>
                      <a:r>
                        <a:rPr lang="en-US" dirty="0">
                          <a:latin typeface="Lato"/>
                          <a:ea typeface="Lato"/>
                          <a:cs typeface="Lato"/>
                        </a:rPr>
                        <a:t>bradford</a:t>
                      </a:r>
                      <a:r>
                        <a:rPr lang="en-US" dirty="0">
                          <a:latin typeface="Lato"/>
                          <a:ea typeface="Lato"/>
                          <a:cs typeface="Lato"/>
                          <a:sym typeface="Lato"/>
                        </a:rPr>
                        <a:t>@dcsms.org</a:t>
                      </a:r>
                      <a:endParaRPr dirty="0">
                        <a:latin typeface="Lato"/>
                        <a:ea typeface="Lato"/>
                        <a:cs typeface="Lato"/>
                        <a:sym typeface="Lato"/>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i="1" dirty="0">
                          <a:solidFill>
                            <a:schemeClr val="dk1"/>
                          </a:solidFill>
                          <a:latin typeface="Lato"/>
                          <a:ea typeface="Lato"/>
                          <a:cs typeface="Lato"/>
                        </a:rPr>
                        <a:t>via Schoology</a:t>
                      </a:r>
                      <a:endParaRPr lang="en" i="1" dirty="0" err="1">
                        <a:solidFill>
                          <a:schemeClr val="dk1"/>
                        </a:solidFill>
                        <a:latin typeface="Lato"/>
                        <a:ea typeface="Lato"/>
                        <a:cs typeface="Lato"/>
                        <a:sym typeface="Lato"/>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64" name="Google Shape;64;p13"/>
          <p:cNvSpPr txBox="1"/>
          <p:nvPr/>
        </p:nvSpPr>
        <p:spPr>
          <a:xfrm>
            <a:off x="1136400" y="1402825"/>
            <a:ext cx="54996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dirty="0">
                <a:latin typeface="Oswald"/>
                <a:ea typeface="Oswald"/>
                <a:cs typeface="Oswald"/>
                <a:sym typeface="Oswald"/>
              </a:rPr>
              <a:t>M S .  B R A D F O R D</a:t>
            </a:r>
            <a:endParaRPr sz="2500" dirty="0">
              <a:latin typeface="Oswald"/>
              <a:ea typeface="Oswald"/>
              <a:cs typeface="Oswald"/>
              <a:sym typeface="Oswald"/>
            </a:endParaRPr>
          </a:p>
        </p:txBody>
      </p:sp>
      <p:cxnSp>
        <p:nvCxnSpPr>
          <p:cNvPr id="65" name="Google Shape;65;p13"/>
          <p:cNvCxnSpPr/>
          <p:nvPr/>
        </p:nvCxnSpPr>
        <p:spPr>
          <a:xfrm>
            <a:off x="4580900" y="2115950"/>
            <a:ext cx="0" cy="7106100"/>
          </a:xfrm>
          <a:prstGeom prst="straightConnector1">
            <a:avLst/>
          </a:prstGeom>
          <a:noFill/>
          <a:ln w="28575" cap="flat" cmpd="sng">
            <a:solidFill>
              <a:schemeClr val="dk2"/>
            </a:solidFill>
            <a:prstDash val="dot"/>
            <a:round/>
            <a:headEnd type="none" w="med" len="med"/>
            <a:tailEnd type="none" w="med" len="med"/>
          </a:ln>
        </p:spPr>
      </p:cxnSp>
      <p:cxnSp>
        <p:nvCxnSpPr>
          <p:cNvPr id="66" name="Google Shape;66;p13"/>
          <p:cNvCxnSpPr/>
          <p:nvPr/>
        </p:nvCxnSpPr>
        <p:spPr>
          <a:xfrm>
            <a:off x="-165900" y="5362063"/>
            <a:ext cx="4587900" cy="0"/>
          </a:xfrm>
          <a:prstGeom prst="straightConnector1">
            <a:avLst/>
          </a:prstGeom>
          <a:noFill/>
          <a:ln w="28575" cap="flat" cmpd="sng">
            <a:solidFill>
              <a:schemeClr val="dk2"/>
            </a:solidFill>
            <a:prstDash val="dot"/>
            <a:round/>
            <a:headEnd type="none" w="med" len="med"/>
            <a:tailEnd type="none" w="med" len="med"/>
          </a:ln>
        </p:spPr>
      </p:cxnSp>
      <p:sp>
        <p:nvSpPr>
          <p:cNvPr id="68" name="Google Shape;68;p13"/>
          <p:cNvSpPr/>
          <p:nvPr/>
        </p:nvSpPr>
        <p:spPr>
          <a:xfrm>
            <a:off x="6789987" y="6144694"/>
            <a:ext cx="866700" cy="1219200"/>
          </a:xfrm>
          <a:prstGeom prst="rect">
            <a:avLst/>
          </a:prstGeom>
          <a:noFill/>
          <a:ln>
            <a:noFill/>
          </a:ln>
        </p:spPr>
        <p:txBody>
          <a:bodyPr spcFirstLastPara="1" wrap="square" lIns="91425" tIns="45700" rIns="91425" bIns="45700" anchor="t" anchorCtr="0">
            <a:noAutofit/>
          </a:bodyPr>
          <a:lstStyle/>
          <a:p>
            <a:pPr marL="0" marR="0" lvl="0" indent="0" algn="ctr" rtl="0">
              <a:lnSpc>
                <a:spcPct val="107916"/>
              </a:lnSpc>
              <a:spcBef>
                <a:spcPts val="0"/>
              </a:spcBef>
              <a:spcAft>
                <a:spcPts val="0"/>
              </a:spcAft>
              <a:buNone/>
            </a:pPr>
            <a:r>
              <a:rPr lang="en" sz="900" b="1" u="sng" dirty="0">
                <a:latin typeface="Cabin Condensed"/>
                <a:ea typeface="Cabin Condensed"/>
                <a:cs typeface="Cabin Condensed"/>
                <a:sym typeface="Cabin Condensed"/>
              </a:rPr>
              <a:t>GRADE SCALE</a:t>
            </a:r>
            <a:endParaRPr sz="900" b="1" i="0" u="sng" strike="noStrike" cap="none" dirty="0">
              <a:solidFill>
                <a:srgbClr val="000000"/>
              </a:solidFill>
              <a:latin typeface="Cabin Condensed"/>
              <a:ea typeface="Cabin Condensed"/>
              <a:cs typeface="Cabin Condensed"/>
              <a:sym typeface="Cabin Condensed"/>
            </a:endParaRPr>
          </a:p>
          <a:p>
            <a:pPr marL="0" lvl="0" indent="0" algn="ctr" rtl="0">
              <a:lnSpc>
                <a:spcPct val="100000"/>
              </a:lnSpc>
              <a:spcBef>
                <a:spcPts val="800"/>
              </a:spcBef>
              <a:spcAft>
                <a:spcPts val="0"/>
              </a:spcAft>
              <a:buNone/>
            </a:pPr>
            <a:r>
              <a:rPr lang="en" sz="1000" dirty="0">
                <a:solidFill>
                  <a:srgbClr val="000000"/>
                </a:solidFill>
                <a:latin typeface="Cabin Condensed"/>
                <a:ea typeface="Cabin Condensed"/>
                <a:cs typeface="Cabin Condensed"/>
                <a:sym typeface="Cabin Condensed"/>
              </a:rPr>
              <a:t>A  90-100</a:t>
            </a:r>
            <a:endParaRPr sz="1000" dirty="0">
              <a:solidFill>
                <a:srgbClr val="000000"/>
              </a:solidFill>
              <a:latin typeface="Cabin Condensed"/>
              <a:ea typeface="Cabin Condensed"/>
              <a:cs typeface="Cabin Condensed"/>
              <a:sym typeface="Cabin Condensed"/>
            </a:endParaRPr>
          </a:p>
          <a:p>
            <a:pPr marL="0" lvl="0" indent="0" algn="ctr" rtl="0">
              <a:lnSpc>
                <a:spcPct val="100000"/>
              </a:lnSpc>
              <a:spcBef>
                <a:spcPts val="0"/>
              </a:spcBef>
              <a:spcAft>
                <a:spcPts val="0"/>
              </a:spcAft>
              <a:buNone/>
            </a:pPr>
            <a:r>
              <a:rPr lang="en" sz="1000" dirty="0">
                <a:solidFill>
                  <a:srgbClr val="000000"/>
                </a:solidFill>
                <a:latin typeface="Cabin Condensed"/>
                <a:ea typeface="Cabin Condensed"/>
                <a:cs typeface="Cabin Condensed"/>
                <a:sym typeface="Cabin Condensed"/>
              </a:rPr>
              <a:t>B    80-89                                               C    70-79                                                D    65-69                                             F      </a:t>
            </a:r>
            <a:r>
              <a:rPr lang="en" sz="1000" dirty="0">
                <a:latin typeface="Cabin Condensed"/>
                <a:ea typeface="Cabin Condensed"/>
                <a:cs typeface="Cabin Condensed"/>
                <a:sym typeface="Cabin Condensed"/>
              </a:rPr>
              <a:t>0</a:t>
            </a:r>
            <a:r>
              <a:rPr lang="en" sz="1000" dirty="0">
                <a:solidFill>
                  <a:srgbClr val="000000"/>
                </a:solidFill>
                <a:latin typeface="Cabin Condensed"/>
                <a:ea typeface="Cabin Condensed"/>
                <a:cs typeface="Cabin Condensed"/>
                <a:sym typeface="Cabin Condensed"/>
              </a:rPr>
              <a:t>-64</a:t>
            </a:r>
            <a:endParaRPr sz="1000" dirty="0">
              <a:solidFill>
                <a:srgbClr val="000000"/>
              </a:solidFill>
              <a:latin typeface="Cabin Condensed"/>
              <a:ea typeface="Cabin Condensed"/>
              <a:cs typeface="Cabin Condensed"/>
              <a:sym typeface="Cabin Condensed"/>
            </a:endParaRPr>
          </a:p>
          <a:p>
            <a:pPr marL="0" marR="0" lvl="0" indent="0" algn="l" rtl="0">
              <a:lnSpc>
                <a:spcPct val="107916"/>
              </a:lnSpc>
              <a:spcBef>
                <a:spcPts val="0"/>
              </a:spcBef>
              <a:spcAft>
                <a:spcPts val="800"/>
              </a:spcAft>
              <a:buNone/>
            </a:pPr>
            <a:endParaRPr sz="1000" b="0" i="0" u="none" strike="noStrike" cap="none" dirty="0">
              <a:solidFill>
                <a:srgbClr val="000000"/>
              </a:solidFill>
              <a:latin typeface="Calibri"/>
              <a:ea typeface="Calibri"/>
              <a:cs typeface="Calibri"/>
              <a:sym typeface="Calibri"/>
            </a:endParaRPr>
          </a:p>
        </p:txBody>
      </p:sp>
      <p:sp>
        <p:nvSpPr>
          <p:cNvPr id="69" name="Google Shape;69;p13"/>
          <p:cNvSpPr txBox="1"/>
          <p:nvPr/>
        </p:nvSpPr>
        <p:spPr>
          <a:xfrm>
            <a:off x="4573548" y="7261370"/>
            <a:ext cx="3131100" cy="1877407"/>
          </a:xfrm>
          <a:prstGeom prst="rect">
            <a:avLst/>
          </a:prstGeom>
          <a:noFill/>
          <a:ln>
            <a:noFill/>
          </a:ln>
        </p:spPr>
        <p:txBody>
          <a:bodyPr spcFirstLastPara="1" wrap="square" lIns="91425" tIns="91425" rIns="91425" bIns="91425" anchor="t" anchorCtr="0">
            <a:spAutoFit/>
          </a:bodyPr>
          <a:lstStyle/>
          <a:p>
            <a:pPr marL="274320" lvl="0" indent="-115570" algn="l" rtl="0">
              <a:spcBef>
                <a:spcPts val="0"/>
              </a:spcBef>
              <a:spcAft>
                <a:spcPts val="0"/>
              </a:spcAft>
              <a:buSzPts val="1100"/>
              <a:buFont typeface="Cabin Condensed"/>
              <a:buChar char="●"/>
            </a:pPr>
            <a:r>
              <a:rPr lang="en" sz="1100" dirty="0">
                <a:latin typeface="Cabin Condensed"/>
                <a:ea typeface="Cabin Condensed"/>
                <a:cs typeface="Cabin Condensed"/>
                <a:sym typeface="Cabin Condensed"/>
              </a:rPr>
              <a:t>It is your responsibility to check your grades weekly.</a:t>
            </a:r>
            <a:endParaRPr sz="1100" dirty="0">
              <a:latin typeface="Cabin Condensed"/>
              <a:ea typeface="Cabin Condensed"/>
              <a:cs typeface="Cabin Condensed"/>
              <a:sym typeface="Cabin Condensed"/>
            </a:endParaRPr>
          </a:p>
          <a:p>
            <a:pPr marL="274320" lvl="0" indent="-115570" algn="l" rtl="0">
              <a:spcBef>
                <a:spcPts val="0"/>
              </a:spcBef>
              <a:spcAft>
                <a:spcPts val="0"/>
              </a:spcAft>
              <a:buSzPts val="1100"/>
              <a:buFont typeface="Cabin Condensed"/>
              <a:buChar char="●"/>
            </a:pPr>
            <a:r>
              <a:rPr lang="en" sz="1100" dirty="0">
                <a:latin typeface="Cabin Condensed"/>
                <a:ea typeface="Cabin Condensed"/>
                <a:cs typeface="Cabin Condensed"/>
                <a:sym typeface="Cabin Condensed"/>
              </a:rPr>
              <a:t>A “1” means that the assignment(s) was NOT turned in and completion of the assignment is due as soon as possible (ASAP) for a grade.</a:t>
            </a:r>
            <a:endParaRPr sz="1100" dirty="0">
              <a:latin typeface="Cabin Condensed"/>
              <a:ea typeface="Cabin Condensed"/>
              <a:cs typeface="Cabin Condensed"/>
              <a:sym typeface="Cabin Condensed"/>
            </a:endParaRPr>
          </a:p>
          <a:p>
            <a:pPr marL="274320" lvl="0" indent="-115570" algn="l" rtl="0">
              <a:spcBef>
                <a:spcPts val="0"/>
              </a:spcBef>
              <a:spcAft>
                <a:spcPts val="0"/>
              </a:spcAft>
              <a:buSzPts val="1100"/>
              <a:buFont typeface="Cabin Condensed"/>
              <a:buChar char="●"/>
            </a:pPr>
            <a:r>
              <a:rPr lang="en" sz="1100" dirty="0">
                <a:latin typeface="Cabin Condensed"/>
                <a:ea typeface="Cabin Condensed"/>
                <a:cs typeface="Cabin Condensed"/>
                <a:sym typeface="Cabin Condensed"/>
              </a:rPr>
              <a:t>No name papers will have points deducted from the total score and hung up on the bulletin board</a:t>
            </a:r>
            <a:endParaRPr sz="1100" dirty="0">
              <a:latin typeface="Cabin Condensed"/>
              <a:ea typeface="Cabin Condensed"/>
              <a:cs typeface="Cabin Condensed"/>
              <a:sym typeface="Cabin Condensed"/>
            </a:endParaRPr>
          </a:p>
          <a:p>
            <a:pPr marL="274320" indent="-115570">
              <a:buSzPts val="1100"/>
              <a:buFont typeface="Cabin Condensed"/>
              <a:buChar char="●"/>
            </a:pPr>
            <a:r>
              <a:rPr lang="en" sz="1100" b="1" dirty="0">
                <a:latin typeface="Cabin Condensed"/>
                <a:ea typeface="Cabin Condensed"/>
                <a:cs typeface="Cabin Condensed"/>
                <a:sym typeface="Cabin Condensed"/>
              </a:rPr>
              <a:t>LATE ASSIGNMENTS</a:t>
            </a:r>
            <a:r>
              <a:rPr lang="en" sz="1100" dirty="0">
                <a:latin typeface="Cabin Condensed"/>
                <a:ea typeface="Cabin Condensed"/>
                <a:cs typeface="Cabin Condensed"/>
                <a:sym typeface="Cabin Condensed"/>
              </a:rPr>
              <a:t>: There will be a 5% penalty for each day an assignment is late. After three days, you will receive a ZERO.</a:t>
            </a:r>
            <a:endParaRPr lang="en" sz="1100" dirty="0">
              <a:latin typeface="Cabin Condensed"/>
              <a:ea typeface="Cabin Condensed"/>
              <a:cs typeface="Cabin Condensed"/>
            </a:endParaRPr>
          </a:p>
          <a:p>
            <a:pPr marL="274320" indent="-115570">
              <a:buSzPts val="1100"/>
              <a:buFont typeface="Cabin Condensed"/>
              <a:buChar char="●"/>
            </a:pPr>
            <a:r>
              <a:rPr lang="en-US" sz="1100" dirty="0">
                <a:latin typeface="Cabin Condensed"/>
                <a:ea typeface="Cabin Condensed"/>
                <a:cs typeface="Cabin Condensed"/>
              </a:rPr>
              <a:t>All assignments/notes will be on Schoology.</a:t>
            </a:r>
            <a:endParaRPr sz="1100" dirty="0">
              <a:latin typeface="Cabin Condensed"/>
              <a:ea typeface="Cabin Condensed"/>
              <a:cs typeface="Cabin Condensed"/>
            </a:endParaRPr>
          </a:p>
        </p:txBody>
      </p:sp>
      <p:pic>
        <p:nvPicPr>
          <p:cNvPr id="70" name="Google Shape;70;p13"/>
          <p:cNvPicPr preferRelativeResize="0"/>
          <p:nvPr/>
        </p:nvPicPr>
        <p:blipFill>
          <a:blip r:embed="rId3">
            <a:alphaModFix/>
          </a:blip>
          <a:stretch>
            <a:fillRect/>
          </a:stretch>
        </p:blipFill>
        <p:spPr>
          <a:xfrm>
            <a:off x="4437325" y="2129800"/>
            <a:ext cx="934076" cy="934076"/>
          </a:xfrm>
          <a:prstGeom prst="rect">
            <a:avLst/>
          </a:prstGeom>
          <a:noFill/>
          <a:ln>
            <a:noFill/>
          </a:ln>
        </p:spPr>
      </p:pic>
      <p:grpSp>
        <p:nvGrpSpPr>
          <p:cNvPr id="71" name="Google Shape;71;p13"/>
          <p:cNvGrpSpPr/>
          <p:nvPr/>
        </p:nvGrpSpPr>
        <p:grpSpPr>
          <a:xfrm>
            <a:off x="0" y="2676363"/>
            <a:ext cx="5189350" cy="2448650"/>
            <a:chOff x="0" y="2219163"/>
            <a:chExt cx="5189350" cy="2448650"/>
          </a:xfrm>
        </p:grpSpPr>
        <p:pic>
          <p:nvPicPr>
            <p:cNvPr id="72" name="Google Shape;72;p13"/>
            <p:cNvPicPr preferRelativeResize="0"/>
            <p:nvPr/>
          </p:nvPicPr>
          <p:blipFill rotWithShape="1">
            <a:blip r:embed="rId4">
              <a:alphaModFix/>
            </a:blip>
            <a:srcRect r="39925"/>
            <a:stretch/>
          </p:blipFill>
          <p:spPr>
            <a:xfrm>
              <a:off x="1790700" y="2755250"/>
              <a:ext cx="1142100" cy="1123800"/>
            </a:xfrm>
            <a:prstGeom prst="ellipse">
              <a:avLst/>
            </a:prstGeom>
            <a:noFill/>
            <a:ln w="38100" cap="flat" cmpd="sng">
              <a:solidFill>
                <a:schemeClr val="dk2"/>
              </a:solidFill>
              <a:prstDash val="solid"/>
              <a:round/>
              <a:headEnd type="none" w="sm" len="sm"/>
              <a:tailEnd type="none" w="sm" len="sm"/>
            </a:ln>
          </p:spPr>
        </p:pic>
        <p:cxnSp>
          <p:nvCxnSpPr>
            <p:cNvPr id="73" name="Google Shape;73;p13"/>
            <p:cNvCxnSpPr>
              <a:stCxn id="72" idx="1"/>
            </p:cNvCxnSpPr>
            <p:nvPr/>
          </p:nvCxnSpPr>
          <p:spPr>
            <a:xfrm rot="10800000">
              <a:off x="1634557" y="2833127"/>
              <a:ext cx="323400" cy="86700"/>
            </a:xfrm>
            <a:prstGeom prst="straightConnector1">
              <a:avLst/>
            </a:prstGeom>
            <a:noFill/>
            <a:ln w="9525" cap="flat" cmpd="sng">
              <a:solidFill>
                <a:schemeClr val="dk2"/>
              </a:solidFill>
              <a:prstDash val="dot"/>
              <a:round/>
              <a:headEnd type="none" w="med" len="med"/>
              <a:tailEnd type="none" w="med" len="med"/>
            </a:ln>
          </p:spPr>
        </p:cxnSp>
        <p:cxnSp>
          <p:nvCxnSpPr>
            <p:cNvPr id="74" name="Google Shape;74;p13"/>
            <p:cNvCxnSpPr>
              <a:stCxn id="72" idx="6"/>
            </p:cNvCxnSpPr>
            <p:nvPr/>
          </p:nvCxnSpPr>
          <p:spPr>
            <a:xfrm>
              <a:off x="2932800" y="3317150"/>
              <a:ext cx="353400" cy="0"/>
            </a:xfrm>
            <a:prstGeom prst="straightConnector1">
              <a:avLst/>
            </a:prstGeom>
            <a:noFill/>
            <a:ln w="9525" cap="flat" cmpd="sng">
              <a:solidFill>
                <a:schemeClr val="dk2"/>
              </a:solidFill>
              <a:prstDash val="dot"/>
              <a:round/>
              <a:headEnd type="none" w="med" len="med"/>
              <a:tailEnd type="none" w="med" len="med"/>
            </a:ln>
          </p:spPr>
        </p:cxnSp>
        <p:cxnSp>
          <p:nvCxnSpPr>
            <p:cNvPr id="75" name="Google Shape;75;p13"/>
            <p:cNvCxnSpPr>
              <a:stCxn id="72" idx="3"/>
            </p:cNvCxnSpPr>
            <p:nvPr/>
          </p:nvCxnSpPr>
          <p:spPr>
            <a:xfrm flipH="1">
              <a:off x="1405957" y="3714473"/>
              <a:ext cx="552000" cy="147900"/>
            </a:xfrm>
            <a:prstGeom prst="straightConnector1">
              <a:avLst/>
            </a:prstGeom>
            <a:noFill/>
            <a:ln w="9525" cap="flat" cmpd="sng">
              <a:solidFill>
                <a:schemeClr val="dk2"/>
              </a:solidFill>
              <a:prstDash val="dot"/>
              <a:round/>
              <a:headEnd type="none" w="med" len="med"/>
              <a:tailEnd type="none" w="med" len="med"/>
            </a:ln>
          </p:spPr>
        </p:cxnSp>
        <p:cxnSp>
          <p:nvCxnSpPr>
            <p:cNvPr id="76" name="Google Shape;76;p13"/>
            <p:cNvCxnSpPr>
              <a:stCxn id="72" idx="2"/>
            </p:cNvCxnSpPr>
            <p:nvPr/>
          </p:nvCxnSpPr>
          <p:spPr>
            <a:xfrm rot="10800000">
              <a:off x="981000" y="3317150"/>
              <a:ext cx="809700" cy="0"/>
            </a:xfrm>
            <a:prstGeom prst="straightConnector1">
              <a:avLst/>
            </a:prstGeom>
            <a:noFill/>
            <a:ln w="9525" cap="flat" cmpd="sng">
              <a:solidFill>
                <a:schemeClr val="dk2"/>
              </a:solidFill>
              <a:prstDash val="dot"/>
              <a:round/>
              <a:headEnd type="none" w="med" len="med"/>
              <a:tailEnd type="none" w="med" len="med"/>
            </a:ln>
          </p:spPr>
        </p:cxnSp>
        <p:cxnSp>
          <p:nvCxnSpPr>
            <p:cNvPr id="77" name="Google Shape;77;p13"/>
            <p:cNvCxnSpPr>
              <a:stCxn id="72" idx="7"/>
            </p:cNvCxnSpPr>
            <p:nvPr/>
          </p:nvCxnSpPr>
          <p:spPr>
            <a:xfrm rot="10800000" flipH="1">
              <a:off x="2765543" y="2725127"/>
              <a:ext cx="727200" cy="194700"/>
            </a:xfrm>
            <a:prstGeom prst="straightConnector1">
              <a:avLst/>
            </a:prstGeom>
            <a:noFill/>
            <a:ln w="9525" cap="flat" cmpd="sng">
              <a:solidFill>
                <a:schemeClr val="dk2"/>
              </a:solidFill>
              <a:prstDash val="dot"/>
              <a:round/>
              <a:headEnd type="none" w="med" len="med"/>
              <a:tailEnd type="none" w="med" len="med"/>
            </a:ln>
          </p:spPr>
        </p:cxnSp>
        <p:cxnSp>
          <p:nvCxnSpPr>
            <p:cNvPr id="78" name="Google Shape;78;p13"/>
            <p:cNvCxnSpPr>
              <a:stCxn id="72" idx="5"/>
            </p:cNvCxnSpPr>
            <p:nvPr/>
          </p:nvCxnSpPr>
          <p:spPr>
            <a:xfrm>
              <a:off x="2765543" y="3714473"/>
              <a:ext cx="670800" cy="179700"/>
            </a:xfrm>
            <a:prstGeom prst="straightConnector1">
              <a:avLst/>
            </a:prstGeom>
            <a:noFill/>
            <a:ln w="9525" cap="flat" cmpd="sng">
              <a:solidFill>
                <a:schemeClr val="dk2"/>
              </a:solidFill>
              <a:prstDash val="dot"/>
              <a:round/>
              <a:headEnd type="none" w="med" len="med"/>
              <a:tailEnd type="none" w="med" len="med"/>
            </a:ln>
          </p:spPr>
        </p:cxnSp>
        <p:cxnSp>
          <p:nvCxnSpPr>
            <p:cNvPr id="79" name="Google Shape;79;p13"/>
            <p:cNvCxnSpPr>
              <a:stCxn id="72" idx="4"/>
            </p:cNvCxnSpPr>
            <p:nvPr/>
          </p:nvCxnSpPr>
          <p:spPr>
            <a:xfrm>
              <a:off x="2361750" y="3879050"/>
              <a:ext cx="600" cy="502500"/>
            </a:xfrm>
            <a:prstGeom prst="straightConnector1">
              <a:avLst/>
            </a:prstGeom>
            <a:noFill/>
            <a:ln w="9525" cap="flat" cmpd="sng">
              <a:solidFill>
                <a:schemeClr val="dk2"/>
              </a:solidFill>
              <a:prstDash val="dot"/>
              <a:round/>
              <a:headEnd type="none" w="med" len="med"/>
              <a:tailEnd type="none" w="med" len="med"/>
            </a:ln>
          </p:spPr>
        </p:cxnSp>
        <p:sp>
          <p:nvSpPr>
            <p:cNvPr id="80" name="Google Shape;80;p13"/>
            <p:cNvSpPr txBox="1"/>
            <p:nvPr/>
          </p:nvSpPr>
          <p:spPr>
            <a:xfrm>
              <a:off x="3285400" y="3140150"/>
              <a:ext cx="8667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Lato"/>
                  <a:ea typeface="Lato"/>
                  <a:cs typeface="Lato"/>
                  <a:sym typeface="Lato"/>
                </a:rPr>
                <a:t>PENCILS</a:t>
              </a:r>
              <a:endParaRPr sz="1100">
                <a:latin typeface="Lato"/>
                <a:ea typeface="Lato"/>
                <a:cs typeface="Lato"/>
                <a:sym typeface="Lato"/>
              </a:endParaRPr>
            </a:p>
          </p:txBody>
        </p:sp>
        <p:sp>
          <p:nvSpPr>
            <p:cNvPr id="81" name="Google Shape;81;p13"/>
            <p:cNvSpPr txBox="1"/>
            <p:nvPr/>
          </p:nvSpPr>
          <p:spPr>
            <a:xfrm>
              <a:off x="0" y="3055550"/>
              <a:ext cx="12891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Lato"/>
                  <a:ea typeface="Lato"/>
                  <a:cs typeface="Lato"/>
                  <a:sym typeface="Lato"/>
                </a:rPr>
                <a:t>COMPOSITION NOTEBOOK</a:t>
              </a:r>
              <a:endParaRPr sz="1100">
                <a:latin typeface="Lato"/>
                <a:ea typeface="Lato"/>
                <a:cs typeface="Lato"/>
                <a:sym typeface="Lato"/>
              </a:endParaRPr>
            </a:p>
          </p:txBody>
        </p:sp>
        <p:sp>
          <p:nvSpPr>
            <p:cNvPr id="82" name="Google Shape;82;p13"/>
            <p:cNvSpPr txBox="1"/>
            <p:nvPr/>
          </p:nvSpPr>
          <p:spPr>
            <a:xfrm>
              <a:off x="638300" y="3769288"/>
              <a:ext cx="12891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dirty="0">
                  <a:latin typeface="Lato"/>
                  <a:ea typeface="Lato"/>
                  <a:cs typeface="Lato"/>
                  <a:sym typeface="Lato"/>
                </a:rPr>
                <a:t>LAPTOPS</a:t>
              </a:r>
              <a:endParaRPr sz="1100" dirty="0">
                <a:latin typeface="Lato"/>
                <a:ea typeface="Lato"/>
                <a:cs typeface="Lato"/>
                <a:sym typeface="Lato"/>
              </a:endParaRPr>
            </a:p>
          </p:txBody>
        </p:sp>
        <p:sp>
          <p:nvSpPr>
            <p:cNvPr id="83" name="Google Shape;83;p13"/>
            <p:cNvSpPr txBox="1"/>
            <p:nvPr/>
          </p:nvSpPr>
          <p:spPr>
            <a:xfrm>
              <a:off x="519750" y="2597488"/>
              <a:ext cx="16668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dirty="0">
                  <a:latin typeface="Lato"/>
                  <a:ea typeface="Lato"/>
                  <a:cs typeface="Lato"/>
                  <a:sym typeface="Lato"/>
                </a:rPr>
                <a:t>NOTEBOOK  PAPER</a:t>
              </a:r>
              <a:endParaRPr sz="1100" dirty="0">
                <a:latin typeface="Lato"/>
                <a:ea typeface="Lato"/>
                <a:cs typeface="Lato"/>
                <a:sym typeface="Lato"/>
              </a:endParaRPr>
            </a:p>
          </p:txBody>
        </p:sp>
        <p:sp>
          <p:nvSpPr>
            <p:cNvPr id="84" name="Google Shape;84;p13"/>
            <p:cNvSpPr txBox="1"/>
            <p:nvPr/>
          </p:nvSpPr>
          <p:spPr>
            <a:xfrm>
              <a:off x="3137050" y="3921726"/>
              <a:ext cx="20523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dirty="0">
                  <a:latin typeface="Lato"/>
                  <a:ea typeface="Lato"/>
                  <a:cs typeface="Lato"/>
                  <a:sym typeface="Lato"/>
                </a:rPr>
                <a:t>HIGHLIGHTERS</a:t>
              </a:r>
              <a:endParaRPr sz="1100" dirty="0">
                <a:latin typeface="Lato"/>
                <a:ea typeface="Lato"/>
                <a:cs typeface="Lato"/>
                <a:sym typeface="Lato"/>
              </a:endParaRPr>
            </a:p>
          </p:txBody>
        </p:sp>
        <p:sp>
          <p:nvSpPr>
            <p:cNvPr id="85" name="Google Shape;85;p13"/>
            <p:cNvSpPr txBox="1"/>
            <p:nvPr/>
          </p:nvSpPr>
          <p:spPr>
            <a:xfrm>
              <a:off x="1527750" y="4313813"/>
              <a:ext cx="16680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dirty="0">
                  <a:latin typeface="Lato"/>
                  <a:ea typeface="Lato"/>
                  <a:cs typeface="Lato"/>
                  <a:sym typeface="Lato"/>
                </a:rPr>
                <a:t>FOLDER</a:t>
              </a:r>
              <a:endParaRPr sz="1100" dirty="0">
                <a:latin typeface="Lato"/>
                <a:ea typeface="Lato"/>
                <a:cs typeface="Lato"/>
                <a:sym typeface="Lato"/>
              </a:endParaRPr>
            </a:p>
          </p:txBody>
        </p:sp>
        <p:sp>
          <p:nvSpPr>
            <p:cNvPr id="86" name="Google Shape;86;p13"/>
            <p:cNvSpPr txBox="1"/>
            <p:nvPr/>
          </p:nvSpPr>
          <p:spPr>
            <a:xfrm>
              <a:off x="3184925" y="2397638"/>
              <a:ext cx="12891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dirty="0">
                  <a:latin typeface="Lato"/>
                  <a:ea typeface="Lato"/>
                  <a:cs typeface="Lato"/>
                  <a:sym typeface="Lato"/>
                </a:rPr>
                <a:t>ERASERS</a:t>
              </a:r>
              <a:endParaRPr sz="1100" dirty="0">
                <a:latin typeface="Lato"/>
                <a:ea typeface="Lato"/>
                <a:cs typeface="Lato"/>
                <a:sym typeface="Lato"/>
              </a:endParaRPr>
            </a:p>
          </p:txBody>
        </p:sp>
        <p:cxnSp>
          <p:nvCxnSpPr>
            <p:cNvPr id="87" name="Google Shape;87;p13"/>
            <p:cNvCxnSpPr>
              <a:stCxn id="72" idx="0"/>
            </p:cNvCxnSpPr>
            <p:nvPr/>
          </p:nvCxnSpPr>
          <p:spPr>
            <a:xfrm rot="10800000">
              <a:off x="2361750" y="2552750"/>
              <a:ext cx="0" cy="202500"/>
            </a:xfrm>
            <a:prstGeom prst="straightConnector1">
              <a:avLst/>
            </a:prstGeom>
            <a:noFill/>
            <a:ln w="9525" cap="flat" cmpd="sng">
              <a:solidFill>
                <a:schemeClr val="dk2"/>
              </a:solidFill>
              <a:prstDash val="dot"/>
              <a:round/>
              <a:headEnd type="none" w="med" len="med"/>
              <a:tailEnd type="none" w="med" len="med"/>
            </a:ln>
          </p:spPr>
        </p:cxnSp>
        <p:sp>
          <p:nvSpPr>
            <p:cNvPr id="88" name="Google Shape;88;p13"/>
            <p:cNvSpPr txBox="1"/>
            <p:nvPr/>
          </p:nvSpPr>
          <p:spPr>
            <a:xfrm>
              <a:off x="1528050" y="2219163"/>
              <a:ext cx="16680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dirty="0">
                  <a:latin typeface="Lato"/>
                  <a:ea typeface="Lato"/>
                  <a:cs typeface="Lato"/>
                  <a:sym typeface="Lato"/>
                </a:rPr>
                <a:t>ACT WORKBOOKS</a:t>
              </a:r>
              <a:endParaRPr sz="1100" dirty="0">
                <a:latin typeface="Lato"/>
                <a:ea typeface="Lato"/>
                <a:cs typeface="Lato"/>
                <a:sym typeface="Lato"/>
              </a:endParaRPr>
            </a:p>
          </p:txBody>
        </p:sp>
      </p:grpSp>
      <p:sp>
        <p:nvSpPr>
          <p:cNvPr id="89" name="Google Shape;89;p13"/>
          <p:cNvSpPr txBox="1"/>
          <p:nvPr/>
        </p:nvSpPr>
        <p:spPr>
          <a:xfrm>
            <a:off x="31325" y="2046950"/>
            <a:ext cx="44427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a:t>CLASS</a:t>
            </a:r>
            <a:r>
              <a:rPr lang="en" sz="2500">
                <a:latin typeface="Cabin Condensed"/>
                <a:ea typeface="Cabin Condensed"/>
                <a:cs typeface="Cabin Condensed"/>
                <a:sym typeface="Cabin Condensed"/>
              </a:rPr>
              <a:t> </a:t>
            </a:r>
            <a:r>
              <a:rPr lang="en" sz="2500" b="1">
                <a:latin typeface="Arial Black"/>
                <a:ea typeface="Arial Black"/>
                <a:cs typeface="Arial Black"/>
                <a:sym typeface="Arial Black"/>
              </a:rPr>
              <a:t>MATERIALS</a:t>
            </a:r>
            <a:endParaRPr sz="2500" b="1">
              <a:latin typeface="Arial Black"/>
              <a:ea typeface="Arial Black"/>
              <a:cs typeface="Arial Black"/>
              <a:sym typeface="Arial Black"/>
            </a:endParaRPr>
          </a:p>
        </p:txBody>
      </p:sp>
      <p:sp>
        <p:nvSpPr>
          <p:cNvPr id="90" name="Google Shape;90;p13"/>
          <p:cNvSpPr txBox="1"/>
          <p:nvPr/>
        </p:nvSpPr>
        <p:spPr>
          <a:xfrm>
            <a:off x="5114300" y="2046950"/>
            <a:ext cx="26580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chemeClr val="dk1"/>
                </a:solidFill>
                <a:latin typeface="Arial Black"/>
                <a:ea typeface="Arial Black"/>
                <a:cs typeface="Arial Black"/>
                <a:sym typeface="Arial Black"/>
              </a:rPr>
              <a:t>ELECTRONIC</a:t>
            </a:r>
            <a:endParaRPr sz="2500" b="1">
              <a:solidFill>
                <a:schemeClr val="dk1"/>
              </a:solidFill>
              <a:latin typeface="Arial Black"/>
              <a:ea typeface="Arial Black"/>
              <a:cs typeface="Arial Black"/>
              <a:sym typeface="Arial Black"/>
            </a:endParaRPr>
          </a:p>
          <a:p>
            <a:pPr marL="0" lvl="0" indent="0" algn="l" rtl="0">
              <a:spcBef>
                <a:spcPts val="0"/>
              </a:spcBef>
              <a:spcAft>
                <a:spcPts val="0"/>
              </a:spcAft>
              <a:buNone/>
            </a:pPr>
            <a:r>
              <a:rPr lang="en" sz="2500">
                <a:solidFill>
                  <a:schemeClr val="dk1"/>
                </a:solidFill>
              </a:rPr>
              <a:t>DEVICES</a:t>
            </a:r>
            <a:endParaRPr sz="2500" b="1">
              <a:solidFill>
                <a:schemeClr val="dk1"/>
              </a:solidFill>
            </a:endParaRPr>
          </a:p>
        </p:txBody>
      </p:sp>
      <p:sp>
        <p:nvSpPr>
          <p:cNvPr id="91" name="Google Shape;91;p13"/>
          <p:cNvSpPr txBox="1"/>
          <p:nvPr/>
        </p:nvSpPr>
        <p:spPr>
          <a:xfrm>
            <a:off x="4682750" y="3001250"/>
            <a:ext cx="2915700" cy="86174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dirty="0">
                <a:latin typeface="Cabin Condensed"/>
                <a:ea typeface="Cabin Condensed"/>
                <a:cs typeface="Cabin Condensed"/>
                <a:sym typeface="Cabin Condensed"/>
              </a:rPr>
              <a:t>Electronic devices are only to be used in class when instructed to do so.</a:t>
            </a:r>
            <a:r>
              <a:rPr lang="en" sz="1100" dirty="0">
                <a:latin typeface="Cabin Condensed"/>
                <a:ea typeface="Cabin Condensed"/>
                <a:cs typeface="Cabin Condensed"/>
                <a:sym typeface="Cabin Condensed"/>
              </a:rPr>
              <a:t> If technology is not used appropriately, parents will be notified and the school-wide cell phone policy will be followed.</a:t>
            </a:r>
            <a:endParaRPr sz="1100" dirty="0">
              <a:latin typeface="Cabin Condensed"/>
              <a:ea typeface="Cabin Condensed"/>
              <a:cs typeface="Cabin Condensed"/>
              <a:sym typeface="Cabin Condensed"/>
            </a:endParaRPr>
          </a:p>
        </p:txBody>
      </p:sp>
      <p:sp>
        <p:nvSpPr>
          <p:cNvPr id="92" name="Google Shape;92;p13"/>
          <p:cNvSpPr txBox="1"/>
          <p:nvPr/>
        </p:nvSpPr>
        <p:spPr>
          <a:xfrm>
            <a:off x="36350" y="5418225"/>
            <a:ext cx="4442700" cy="5694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500"/>
              <a:t>RULES + </a:t>
            </a:r>
            <a:r>
              <a:rPr lang="en" sz="2500" b="1">
                <a:latin typeface="Arial Black"/>
                <a:ea typeface="Arial Black"/>
                <a:cs typeface="Arial Black"/>
                <a:sym typeface="Arial Black"/>
              </a:rPr>
              <a:t>EXPECTATIONS</a:t>
            </a:r>
            <a:endParaRPr sz="2500" b="1">
              <a:latin typeface="Arial Black"/>
              <a:ea typeface="Arial Black"/>
              <a:cs typeface="Arial Black"/>
              <a:sym typeface="Arial Black"/>
            </a:endParaRPr>
          </a:p>
        </p:txBody>
      </p:sp>
      <p:graphicFrame>
        <p:nvGraphicFramePr>
          <p:cNvPr id="93" name="Google Shape;93;p13"/>
          <p:cNvGraphicFramePr/>
          <p:nvPr>
            <p:extLst>
              <p:ext uri="{D42A27DB-BD31-4B8C-83A1-F6EECF244321}">
                <p14:modId xmlns:p14="http://schemas.microsoft.com/office/powerpoint/2010/main" val="1044145283"/>
              </p:ext>
            </p:extLst>
          </p:nvPr>
        </p:nvGraphicFramePr>
        <p:xfrm>
          <a:off x="268450" y="6043763"/>
          <a:ext cx="1984175" cy="1414575"/>
        </p:xfrm>
        <a:graphic>
          <a:graphicData uri="http://schemas.openxmlformats.org/drawingml/2006/table">
            <a:tbl>
              <a:tblPr>
                <a:noFill/>
                <a:tableStyleId>{1239A230-1F66-4149-876F-0B1FFA8E90BE}</a:tableStyleId>
              </a:tblPr>
              <a:tblGrid>
                <a:gridCol w="1984175">
                  <a:extLst>
                    <a:ext uri="{9D8B030D-6E8A-4147-A177-3AD203B41FA5}">
                      <a16:colId xmlns:a16="http://schemas.microsoft.com/office/drawing/2014/main" val="20000"/>
                    </a:ext>
                  </a:extLst>
                </a:gridCol>
              </a:tblGrid>
              <a:tr h="1414575">
                <a:tc>
                  <a:txBody>
                    <a:bodyPr/>
                    <a:lstStyle/>
                    <a:p>
                      <a:pPr marL="0" lvl="0" indent="0" algn="r" rtl="0">
                        <a:spcBef>
                          <a:spcPts val="0"/>
                        </a:spcBef>
                        <a:spcAft>
                          <a:spcPts val="0"/>
                        </a:spcAft>
                        <a:buClr>
                          <a:schemeClr val="dk1"/>
                        </a:buClr>
                        <a:buSzPts val="1100"/>
                        <a:buFont typeface="Arial"/>
                        <a:buNone/>
                      </a:pPr>
                      <a:r>
                        <a:rPr lang="en" sz="1200" dirty="0">
                          <a:solidFill>
                            <a:schemeClr val="dk1"/>
                          </a:solidFill>
                          <a:latin typeface="Cabin Condensed"/>
                          <a:ea typeface="Cabin Condensed"/>
                          <a:cs typeface="Cabin Condensed"/>
                          <a:sym typeface="Cabin Condensed"/>
                        </a:rPr>
                        <a:t>BE </a:t>
                      </a:r>
                      <a:r>
                        <a:rPr lang="en" sz="1200" b="1" dirty="0">
                          <a:solidFill>
                            <a:schemeClr val="dk1"/>
                          </a:solidFill>
                          <a:latin typeface="Arial Black"/>
                          <a:ea typeface="Arial Black"/>
                          <a:cs typeface="Arial Black"/>
                          <a:sym typeface="Arial Black"/>
                        </a:rPr>
                        <a:t>PREPARED</a:t>
                      </a:r>
                      <a:endParaRPr sz="1200" b="1" dirty="0">
                        <a:solidFill>
                          <a:schemeClr val="dk1"/>
                        </a:solidFill>
                        <a:latin typeface="Arial Black"/>
                        <a:ea typeface="Arial Black"/>
                        <a:cs typeface="Arial Black"/>
                        <a:sym typeface="Arial Black"/>
                      </a:endParaRPr>
                    </a:p>
                    <a:p>
                      <a:pPr marL="0" lvl="0" indent="0" algn="r" rtl="0">
                        <a:spcBef>
                          <a:spcPts val="0"/>
                        </a:spcBef>
                        <a:spcAft>
                          <a:spcPts val="0"/>
                        </a:spcAft>
                        <a:buClr>
                          <a:schemeClr val="dk1"/>
                        </a:buClr>
                        <a:buSzPts val="1100"/>
                        <a:buFont typeface="Arial"/>
                        <a:buNone/>
                      </a:pPr>
                      <a:r>
                        <a:rPr lang="en" sz="1100" dirty="0">
                          <a:solidFill>
                            <a:schemeClr val="dk1"/>
                          </a:solidFill>
                          <a:latin typeface="Cabin Condensed"/>
                          <a:ea typeface="Cabin Condensed"/>
                          <a:cs typeface="Cabin Condensed"/>
                        </a:rPr>
                        <a:t> </a:t>
                      </a:r>
                      <a:r>
                        <a:rPr lang="en" sz="1100" dirty="0">
                          <a:solidFill>
                            <a:schemeClr val="dk1"/>
                          </a:solidFill>
                          <a:latin typeface="Cabin Condensed"/>
                          <a:ea typeface="Cabin Condensed"/>
                          <a:cs typeface="Cabin Condensed"/>
                          <a:sym typeface="Cabin Condensed"/>
                        </a:rPr>
                        <a:t>Be on time, in your seat, and ready to work when class begins. Have the necessary supplies for our class</a:t>
                      </a:r>
                      <a:r>
                        <a:rPr lang="en" sz="1100" dirty="0">
                          <a:solidFill>
                            <a:schemeClr val="dk1"/>
                          </a:solidFill>
                          <a:latin typeface="Cabin Condensed"/>
                          <a:ea typeface="Cabin Condensed"/>
                          <a:cs typeface="Cabin Condensed"/>
                        </a:rPr>
                        <a:t>.</a:t>
                      </a:r>
                      <a:r>
                        <a:rPr lang="en" sz="1100" dirty="0">
                          <a:solidFill>
                            <a:schemeClr val="dk1"/>
                          </a:solidFill>
                          <a:latin typeface="Cabin Condensed"/>
                          <a:ea typeface="Cabin Condensed"/>
                          <a:cs typeface="Cabin Condensed"/>
                          <a:sym typeface="Cabin Condensed"/>
                        </a:rPr>
                        <a:t> Try your best in all assignments and complete your weekly homework.</a:t>
                      </a:r>
                      <a:endParaRPr dirty="0">
                        <a:latin typeface="Cabin Condensed"/>
                        <a:ea typeface="Cabin Condensed"/>
                        <a:cs typeface="Cabin Condensed"/>
                        <a:sym typeface="Cabin Condensed"/>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2"/>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94" name="Google Shape;94;p13"/>
          <p:cNvGraphicFramePr/>
          <p:nvPr>
            <p:extLst>
              <p:ext uri="{D42A27DB-BD31-4B8C-83A1-F6EECF244321}">
                <p14:modId xmlns:p14="http://schemas.microsoft.com/office/powerpoint/2010/main" val="3243203978"/>
              </p:ext>
            </p:extLst>
          </p:nvPr>
        </p:nvGraphicFramePr>
        <p:xfrm>
          <a:off x="2412125" y="6043763"/>
          <a:ext cx="1984175" cy="1414575"/>
        </p:xfrm>
        <a:graphic>
          <a:graphicData uri="http://schemas.openxmlformats.org/drawingml/2006/table">
            <a:tbl>
              <a:tblPr>
                <a:noFill/>
                <a:tableStyleId>{1239A230-1F66-4149-876F-0B1FFA8E90BE}</a:tableStyleId>
              </a:tblPr>
              <a:tblGrid>
                <a:gridCol w="1984175">
                  <a:extLst>
                    <a:ext uri="{9D8B030D-6E8A-4147-A177-3AD203B41FA5}">
                      <a16:colId xmlns:a16="http://schemas.microsoft.com/office/drawing/2014/main" val="20000"/>
                    </a:ext>
                  </a:extLst>
                </a:gridCol>
              </a:tblGrid>
              <a:tr h="1414575">
                <a:tc>
                  <a:txBody>
                    <a:bodyPr/>
                    <a:lstStyle/>
                    <a:p>
                      <a:pPr marL="0" lvl="0" indent="0" algn="r" rtl="0">
                        <a:spcBef>
                          <a:spcPts val="0"/>
                        </a:spcBef>
                        <a:spcAft>
                          <a:spcPts val="0"/>
                        </a:spcAft>
                        <a:buClr>
                          <a:schemeClr val="dk1"/>
                        </a:buClr>
                        <a:buSzPts val="1100"/>
                        <a:buFont typeface="Arial"/>
                        <a:buNone/>
                      </a:pPr>
                      <a:r>
                        <a:rPr lang="en" sz="1200" dirty="0">
                          <a:solidFill>
                            <a:schemeClr val="dk1"/>
                          </a:solidFill>
                          <a:latin typeface="Cabin Condensed"/>
                          <a:ea typeface="Cabin Condensed"/>
                          <a:cs typeface="Cabin Condensed"/>
                          <a:sym typeface="Cabin Condensed"/>
                        </a:rPr>
                        <a:t>BE </a:t>
                      </a:r>
                      <a:r>
                        <a:rPr lang="en" sz="1200" b="1" dirty="0">
                          <a:solidFill>
                            <a:schemeClr val="dk1"/>
                          </a:solidFill>
                          <a:latin typeface="Arial Black"/>
                          <a:ea typeface="Arial Black"/>
                          <a:cs typeface="Arial Black"/>
                          <a:sym typeface="Arial Black"/>
                        </a:rPr>
                        <a:t>RESPECTFUL</a:t>
                      </a:r>
                      <a:endParaRPr sz="1200" b="1" dirty="0">
                        <a:solidFill>
                          <a:schemeClr val="dk1"/>
                        </a:solidFill>
                        <a:latin typeface="Arial Black"/>
                        <a:ea typeface="Arial Black"/>
                        <a:cs typeface="Arial Black"/>
                        <a:sym typeface="Arial Black"/>
                      </a:endParaRPr>
                    </a:p>
                    <a:p>
                      <a:pPr marL="0" lvl="0" indent="0" algn="r" rtl="0">
                        <a:spcBef>
                          <a:spcPts val="0"/>
                        </a:spcBef>
                        <a:spcAft>
                          <a:spcPts val="0"/>
                        </a:spcAft>
                        <a:buNone/>
                      </a:pPr>
                      <a:r>
                        <a:rPr lang="en" sz="1100" dirty="0">
                          <a:solidFill>
                            <a:schemeClr val="dk1"/>
                          </a:solidFill>
                          <a:latin typeface="Cabin Condensed"/>
                          <a:ea typeface="Cabin Condensed"/>
                          <a:cs typeface="Cabin Condensed"/>
                          <a:sym typeface="Cabin Condensed"/>
                        </a:rPr>
                        <a:t>You are expected to conduct yourself in a mature way. Respect the rights of others. Be kind and considerate. Respect and follow all school </a:t>
                      </a:r>
                      <a:r>
                        <a:rPr lang="en" sz="1100">
                          <a:solidFill>
                            <a:schemeClr val="dk1"/>
                          </a:solidFill>
                          <a:latin typeface="Cabin Condensed"/>
                          <a:ea typeface="Cabin Condensed"/>
                          <a:cs typeface="Cabin Condensed"/>
                          <a:sym typeface="Cabin Condensed"/>
                        </a:rPr>
                        <a:t>rules and </a:t>
                      </a:r>
                      <a:r>
                        <a:rPr lang="en" sz="1100" dirty="0">
                          <a:solidFill>
                            <a:schemeClr val="dk1"/>
                          </a:solidFill>
                          <a:latin typeface="Cabin Condensed"/>
                          <a:ea typeface="Cabin Condensed"/>
                          <a:cs typeface="Cabin Condensed"/>
                          <a:sym typeface="Cabin Condensed"/>
                        </a:rPr>
                        <a:t>Dress Code.</a:t>
                      </a:r>
                      <a:endParaRPr sz="1100" dirty="0">
                        <a:solidFill>
                          <a:schemeClr val="dk1"/>
                        </a:solidFill>
                        <a:latin typeface="Cabin Condensed"/>
                        <a:ea typeface="Cabin Condensed"/>
                        <a:cs typeface="Cabin Condensed"/>
                        <a:sym typeface="Cabin Condensed"/>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2"/>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95" name="Google Shape;95;p13"/>
          <p:cNvGraphicFramePr/>
          <p:nvPr/>
        </p:nvGraphicFramePr>
        <p:xfrm>
          <a:off x="268450" y="7704888"/>
          <a:ext cx="1984175" cy="1706850"/>
        </p:xfrm>
        <a:graphic>
          <a:graphicData uri="http://schemas.openxmlformats.org/drawingml/2006/table">
            <a:tbl>
              <a:tblPr>
                <a:noFill/>
                <a:tableStyleId>{1239A230-1F66-4149-876F-0B1FFA8E90BE}</a:tableStyleId>
              </a:tblPr>
              <a:tblGrid>
                <a:gridCol w="1984175">
                  <a:extLst>
                    <a:ext uri="{9D8B030D-6E8A-4147-A177-3AD203B41FA5}">
                      <a16:colId xmlns:a16="http://schemas.microsoft.com/office/drawing/2014/main" val="20000"/>
                    </a:ext>
                  </a:extLst>
                </a:gridCol>
              </a:tblGrid>
              <a:tr h="1414575">
                <a:tc>
                  <a:txBody>
                    <a:bodyPr/>
                    <a:lstStyle/>
                    <a:p>
                      <a:pPr marL="0" lvl="0" indent="0" algn="r" rtl="0">
                        <a:spcBef>
                          <a:spcPts val="0"/>
                        </a:spcBef>
                        <a:spcAft>
                          <a:spcPts val="0"/>
                        </a:spcAft>
                        <a:buClr>
                          <a:schemeClr val="dk1"/>
                        </a:buClr>
                        <a:buSzPts val="1100"/>
                        <a:buFont typeface="Arial"/>
                        <a:buNone/>
                      </a:pPr>
                      <a:r>
                        <a:rPr lang="en" sz="1200">
                          <a:solidFill>
                            <a:schemeClr val="dk1"/>
                          </a:solidFill>
                          <a:latin typeface="Cabin Condensed"/>
                          <a:ea typeface="Cabin Condensed"/>
                          <a:cs typeface="Cabin Condensed"/>
                          <a:sym typeface="Cabin Condensed"/>
                        </a:rPr>
                        <a:t>BE </a:t>
                      </a:r>
                      <a:r>
                        <a:rPr lang="en" sz="1200" b="1">
                          <a:solidFill>
                            <a:schemeClr val="dk1"/>
                          </a:solidFill>
                          <a:latin typeface="Arial Black"/>
                          <a:ea typeface="Arial Black"/>
                          <a:cs typeface="Arial Black"/>
                          <a:sym typeface="Arial Black"/>
                        </a:rPr>
                        <a:t>RESPONSIBLE</a:t>
                      </a:r>
                      <a:endParaRPr sz="1200" b="1">
                        <a:solidFill>
                          <a:schemeClr val="dk1"/>
                        </a:solidFill>
                        <a:latin typeface="Arial Black"/>
                        <a:ea typeface="Arial Black"/>
                        <a:cs typeface="Arial Black"/>
                        <a:sym typeface="Arial Black"/>
                      </a:endParaRPr>
                    </a:p>
                    <a:p>
                      <a:pPr marL="0" lvl="0" indent="0" algn="r" rtl="0">
                        <a:spcBef>
                          <a:spcPts val="0"/>
                        </a:spcBef>
                        <a:spcAft>
                          <a:spcPts val="0"/>
                        </a:spcAft>
                        <a:buNone/>
                      </a:pPr>
                      <a:r>
                        <a:rPr lang="en" sz="1100">
                          <a:solidFill>
                            <a:schemeClr val="dk1"/>
                          </a:solidFill>
                          <a:latin typeface="Cabin Condensed"/>
                          <a:ea typeface="Cabin Condensed"/>
                          <a:cs typeface="Cabin Condensed"/>
                          <a:sym typeface="Cabin Condensed"/>
                        </a:rPr>
                        <a:t> Have integrity with your work, do not cheat, or plagiarize (doing so may result in an automatic zero). If you are absent for any reason it is your responsibility to find out what assignments/notes were missed and make arrangements for makeup work. </a:t>
                      </a:r>
                      <a:endParaRPr>
                        <a:latin typeface="Cabin Condensed"/>
                        <a:ea typeface="Cabin Condensed"/>
                        <a:cs typeface="Cabin Condensed"/>
                        <a:sym typeface="Cabin Condensed"/>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2"/>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96" name="Google Shape;96;p13"/>
          <p:cNvGraphicFramePr/>
          <p:nvPr>
            <p:extLst>
              <p:ext uri="{D42A27DB-BD31-4B8C-83A1-F6EECF244321}">
                <p14:modId xmlns:p14="http://schemas.microsoft.com/office/powerpoint/2010/main" val="1103983468"/>
              </p:ext>
            </p:extLst>
          </p:nvPr>
        </p:nvGraphicFramePr>
        <p:xfrm>
          <a:off x="2412125" y="7704888"/>
          <a:ext cx="1984175" cy="1691610"/>
        </p:xfrm>
        <a:graphic>
          <a:graphicData uri="http://schemas.openxmlformats.org/drawingml/2006/table">
            <a:tbl>
              <a:tblPr>
                <a:noFill/>
                <a:tableStyleId>{1239A230-1F66-4149-876F-0B1FFA8E90BE}</a:tableStyleId>
              </a:tblPr>
              <a:tblGrid>
                <a:gridCol w="1984175">
                  <a:extLst>
                    <a:ext uri="{9D8B030D-6E8A-4147-A177-3AD203B41FA5}">
                      <a16:colId xmlns:a16="http://schemas.microsoft.com/office/drawing/2014/main" val="20000"/>
                    </a:ext>
                  </a:extLst>
                </a:gridCol>
              </a:tblGrid>
              <a:tr h="1414575">
                <a:tc>
                  <a:txBody>
                    <a:bodyPr/>
                    <a:lstStyle/>
                    <a:p>
                      <a:pPr marL="0" lvl="0" indent="0" algn="r" rtl="0">
                        <a:spcBef>
                          <a:spcPts val="0"/>
                        </a:spcBef>
                        <a:spcAft>
                          <a:spcPts val="0"/>
                        </a:spcAft>
                        <a:buNone/>
                      </a:pPr>
                      <a:r>
                        <a:rPr lang="en" sz="1200" b="1" dirty="0">
                          <a:latin typeface="Arial Black"/>
                          <a:ea typeface="Arial Black"/>
                          <a:cs typeface="Arial Black"/>
                          <a:sym typeface="Arial Black"/>
                        </a:rPr>
                        <a:t>CONSEQUENCES</a:t>
                      </a:r>
                      <a:endParaRPr sz="1200" b="1" dirty="0">
                        <a:latin typeface="Arial Black"/>
                        <a:ea typeface="Arial Black"/>
                        <a:cs typeface="Arial Black"/>
                        <a:sym typeface="Arial Black"/>
                      </a:endParaRPr>
                    </a:p>
                    <a:p>
                      <a:pPr marL="91440" lvl="0" indent="-115570" algn="r" rtl="0">
                        <a:spcBef>
                          <a:spcPts val="0"/>
                        </a:spcBef>
                        <a:spcAft>
                          <a:spcPts val="0"/>
                        </a:spcAft>
                        <a:buSzPts val="1100"/>
                        <a:buFont typeface="Cabin Condensed"/>
                        <a:buAutoNum type="arabicPeriod"/>
                      </a:pPr>
                      <a:r>
                        <a:rPr lang="en" sz="1100" dirty="0">
                          <a:latin typeface="Cabin Condensed"/>
                          <a:ea typeface="Cabin Condensed"/>
                          <a:cs typeface="Cabin Condensed"/>
                          <a:sym typeface="Cabin Condensed"/>
                        </a:rPr>
                        <a:t>Verbal Warning</a:t>
                      </a:r>
                      <a:endParaRPr sz="1100" dirty="0">
                        <a:latin typeface="Cabin Condensed"/>
                        <a:ea typeface="Cabin Condensed"/>
                        <a:cs typeface="Cabin Condensed"/>
                        <a:sym typeface="Cabin Condensed"/>
                      </a:endParaRPr>
                    </a:p>
                    <a:p>
                      <a:pPr marL="91440" lvl="0" indent="-115570" algn="r" rtl="0">
                        <a:spcBef>
                          <a:spcPts val="0"/>
                        </a:spcBef>
                        <a:spcAft>
                          <a:spcPts val="0"/>
                        </a:spcAft>
                        <a:buSzPts val="1100"/>
                        <a:buFont typeface="Cabin Condensed"/>
                        <a:buAutoNum type="arabicPeriod"/>
                      </a:pPr>
                      <a:r>
                        <a:rPr lang="en" sz="1100" dirty="0">
                          <a:latin typeface="Cabin Condensed"/>
                          <a:ea typeface="Cabin Condensed"/>
                          <a:cs typeface="Cabin Condensed"/>
                          <a:sym typeface="Cabin Condensed"/>
                        </a:rPr>
                        <a:t>Confer with the Student (possible loss of privilege)</a:t>
                      </a:r>
                      <a:endParaRPr sz="1100" dirty="0">
                        <a:latin typeface="Cabin Condensed"/>
                        <a:ea typeface="Cabin Condensed"/>
                        <a:cs typeface="Cabin Condensed"/>
                        <a:sym typeface="Cabin Condensed"/>
                      </a:endParaRPr>
                    </a:p>
                    <a:p>
                      <a:pPr marL="91440" lvl="0" indent="-115570" algn="r" rtl="0">
                        <a:spcBef>
                          <a:spcPts val="0"/>
                        </a:spcBef>
                        <a:spcAft>
                          <a:spcPts val="0"/>
                        </a:spcAft>
                        <a:buSzPts val="1100"/>
                        <a:buFont typeface="Cabin Condensed"/>
                        <a:buAutoNum type="arabicPeriod"/>
                      </a:pPr>
                      <a:r>
                        <a:rPr lang="en" sz="1100" dirty="0">
                          <a:latin typeface="Cabin Condensed"/>
                          <a:ea typeface="Cabin Condensed"/>
                          <a:cs typeface="Cabin Condensed"/>
                          <a:sym typeface="Cabin Condensed"/>
                        </a:rPr>
                        <a:t>Parent Notification</a:t>
                      </a:r>
                      <a:endParaRPr sz="1100" dirty="0">
                        <a:latin typeface="Cabin Condensed"/>
                        <a:ea typeface="Cabin Condensed"/>
                        <a:cs typeface="Cabin Condensed"/>
                        <a:sym typeface="Cabin Condensed"/>
                      </a:endParaRPr>
                    </a:p>
                    <a:p>
                      <a:pPr marL="91440" lvl="0" indent="-115570" algn="r" rtl="0">
                        <a:spcBef>
                          <a:spcPts val="0"/>
                        </a:spcBef>
                        <a:spcAft>
                          <a:spcPts val="0"/>
                        </a:spcAft>
                        <a:buSzPts val="1100"/>
                        <a:buFont typeface="Cabin Condensed"/>
                        <a:buAutoNum type="arabicPeriod"/>
                      </a:pPr>
                      <a:r>
                        <a:rPr lang="en" sz="1100" dirty="0">
                          <a:latin typeface="Cabin Condensed"/>
                          <a:ea typeface="Cabin Condensed"/>
                          <a:cs typeface="Cabin Condensed"/>
                          <a:sym typeface="Cabin Condensed"/>
                        </a:rPr>
                        <a:t> Teacher Detention</a:t>
                      </a:r>
                      <a:endParaRPr sz="1100" dirty="0">
                        <a:latin typeface="Cabin Condensed"/>
                        <a:ea typeface="Cabin Condensed"/>
                        <a:cs typeface="Cabin Condensed"/>
                        <a:sym typeface="Cabin Condensed"/>
                      </a:endParaRPr>
                    </a:p>
                    <a:p>
                      <a:pPr marL="91440" lvl="0" indent="-115570" algn="r" rtl="0">
                        <a:spcBef>
                          <a:spcPts val="0"/>
                        </a:spcBef>
                        <a:spcAft>
                          <a:spcPts val="0"/>
                        </a:spcAft>
                        <a:buSzPts val="1100"/>
                        <a:buFont typeface="Cabin Condensed"/>
                        <a:buAutoNum type="arabicPeriod"/>
                      </a:pPr>
                      <a:r>
                        <a:rPr lang="en" sz="1100" dirty="0">
                          <a:latin typeface="Cabin Condensed"/>
                          <a:ea typeface="Cabin Condensed"/>
                          <a:cs typeface="Cabin Condensed"/>
                          <a:sym typeface="Cabin Condensed"/>
                        </a:rPr>
                        <a:t>Office Referral</a:t>
                      </a:r>
                      <a:endParaRPr sz="700" dirty="0">
                        <a:latin typeface="Cabin Condensed"/>
                        <a:ea typeface="Cabin Condensed"/>
                        <a:cs typeface="Cabin Condensed"/>
                        <a:sym typeface="Cabin Condensed"/>
                      </a:endParaRPr>
                    </a:p>
                    <a:p>
                      <a:pPr marL="0" lvl="0" indent="0" algn="l" rtl="0">
                        <a:spcBef>
                          <a:spcPts val="0"/>
                        </a:spcBef>
                        <a:spcAft>
                          <a:spcPts val="0"/>
                        </a:spcAft>
                        <a:buNone/>
                      </a:pPr>
                      <a:endParaRPr sz="700" dirty="0">
                        <a:latin typeface="Cabin Condensed"/>
                        <a:ea typeface="Cabin Condensed"/>
                        <a:cs typeface="Cabin Condensed"/>
                        <a:sym typeface="Cabin Condensed"/>
                      </a:endParaRPr>
                    </a:p>
                    <a:p>
                      <a:pPr marL="0" lvl="0" indent="0" algn="ctr" rtl="0">
                        <a:spcBef>
                          <a:spcPts val="0"/>
                        </a:spcBef>
                        <a:spcAft>
                          <a:spcPts val="0"/>
                        </a:spcAft>
                        <a:buNone/>
                      </a:pPr>
                      <a:r>
                        <a:rPr lang="en" sz="700" dirty="0">
                          <a:latin typeface="Cabin Condensed"/>
                          <a:ea typeface="Cabin Condensed"/>
                          <a:cs typeface="Cabin Condensed"/>
                          <a:sym typeface="Cabin Condensed"/>
                        </a:rPr>
                        <a:t>Note: A serious violation in the code of conduct may result in an immediate referral to the Office.</a:t>
                      </a:r>
                      <a:endParaRPr sz="700" dirty="0">
                        <a:latin typeface="Cabin Condensed"/>
                        <a:ea typeface="Cabin Condensed"/>
                        <a:cs typeface="Cabin Condensed"/>
                        <a:sym typeface="Cabin Condensed"/>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2"/>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97" name="Google Shape;97;p13"/>
          <p:cNvSpPr txBox="1"/>
          <p:nvPr/>
        </p:nvSpPr>
        <p:spPr>
          <a:xfrm>
            <a:off x="3404212" y="114117"/>
            <a:ext cx="1002900" cy="83096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solidFill>
                  <a:schemeClr val="dk1"/>
                </a:solidFill>
                <a:latin typeface="Cabin Condensed"/>
                <a:ea typeface="Cabin Condensed"/>
                <a:cs typeface="Cabin Condensed"/>
                <a:sym typeface="Cabin Condensed"/>
              </a:rPr>
              <a:t>ACT</a:t>
            </a:r>
            <a:endParaRPr dirty="0">
              <a:solidFill>
                <a:schemeClr val="dk1"/>
              </a:solidFill>
              <a:latin typeface="Cabin Condensed"/>
              <a:ea typeface="Cabin Condensed"/>
              <a:cs typeface="Cabin Condensed"/>
              <a:sym typeface="Cabin Condensed"/>
            </a:endParaRPr>
          </a:p>
          <a:p>
            <a:pPr marL="0" lvl="0" indent="0" algn="ctr" rtl="0">
              <a:spcBef>
                <a:spcPts val="0"/>
              </a:spcBef>
              <a:spcAft>
                <a:spcPts val="0"/>
              </a:spcAft>
              <a:buNone/>
            </a:pPr>
            <a:r>
              <a:rPr lang="en" dirty="0">
                <a:solidFill>
                  <a:schemeClr val="dk1"/>
                </a:solidFill>
                <a:latin typeface="Cabin Condensed"/>
                <a:ea typeface="Cabin Condensed"/>
                <a:cs typeface="Cabin Condensed"/>
                <a:sym typeface="Cabin Condensed"/>
              </a:rPr>
              <a:t>TEST </a:t>
            </a:r>
          </a:p>
          <a:p>
            <a:pPr marL="0" lvl="0" indent="0" algn="ctr" rtl="0">
              <a:spcBef>
                <a:spcPts val="0"/>
              </a:spcBef>
              <a:spcAft>
                <a:spcPts val="0"/>
              </a:spcAft>
              <a:buNone/>
            </a:pPr>
            <a:r>
              <a:rPr lang="en" dirty="0">
                <a:solidFill>
                  <a:schemeClr val="dk1"/>
                </a:solidFill>
                <a:latin typeface="Cabin Condensed"/>
                <a:ea typeface="Cabin Condensed"/>
                <a:cs typeface="Cabin Condensed"/>
                <a:sym typeface="Cabin Condensed"/>
              </a:rPr>
              <a:t>PREP</a:t>
            </a:r>
            <a:endParaRPr sz="1200" dirty="0"/>
          </a:p>
        </p:txBody>
      </p:sp>
      <p:pic>
        <p:nvPicPr>
          <p:cNvPr id="2" name="Picture 2" descr="A pie chart with text on it&#10;&#10;Description automatically generated">
            <a:extLst>
              <a:ext uri="{FF2B5EF4-FFF2-40B4-BE49-F238E27FC236}">
                <a16:creationId xmlns:a16="http://schemas.microsoft.com/office/drawing/2014/main" id="{618C7630-EDF6-0506-57DC-EFE556CF9877}"/>
              </a:ext>
            </a:extLst>
          </p:cNvPr>
          <p:cNvPicPr>
            <a:picLocks noChangeAspect="1"/>
          </p:cNvPicPr>
          <p:nvPr/>
        </p:nvPicPr>
        <p:blipFill>
          <a:blip r:embed="rId5"/>
          <a:stretch>
            <a:fillRect/>
          </a:stretch>
        </p:blipFill>
        <p:spPr>
          <a:xfrm>
            <a:off x="4609490" y="4845685"/>
            <a:ext cx="2612825" cy="129970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725B1-DA68-E23F-0C8F-1B002A2B0FA4}"/>
              </a:ext>
            </a:extLst>
          </p:cNvPr>
          <p:cNvSpPr>
            <a:spLocks noGrp="1"/>
          </p:cNvSpPr>
          <p:nvPr>
            <p:ph type="title"/>
          </p:nvPr>
        </p:nvSpPr>
        <p:spPr/>
        <p:txBody>
          <a:bodyPr>
            <a:normAutofit/>
          </a:bodyPr>
          <a:lstStyle/>
          <a:p>
            <a:r>
              <a:rPr lang="en-US" sz="3200" b="1" dirty="0">
                <a:latin typeface="Arial Black"/>
              </a:rPr>
              <a:t>ASSIGNMENTS</a:t>
            </a:r>
            <a:endParaRPr lang="en-US" sz="3200" dirty="0">
              <a:latin typeface="Arial Black"/>
            </a:endParaRPr>
          </a:p>
        </p:txBody>
      </p:sp>
      <p:sp>
        <p:nvSpPr>
          <p:cNvPr id="3" name="Text Placeholder 2">
            <a:extLst>
              <a:ext uri="{FF2B5EF4-FFF2-40B4-BE49-F238E27FC236}">
                <a16:creationId xmlns:a16="http://schemas.microsoft.com/office/drawing/2014/main" id="{2B62AD17-4935-5805-D42F-98D9828E007E}"/>
              </a:ext>
            </a:extLst>
          </p:cNvPr>
          <p:cNvSpPr>
            <a:spLocks noGrp="1"/>
          </p:cNvSpPr>
          <p:nvPr>
            <p:ph type="body" idx="1"/>
          </p:nvPr>
        </p:nvSpPr>
        <p:spPr/>
        <p:txBody>
          <a:bodyPr/>
          <a:lstStyle/>
          <a:p>
            <a:r>
              <a:rPr lang="en-US" b="1" dirty="0">
                <a:latin typeface="Cabin Condensed"/>
              </a:rPr>
              <a:t>Daily Assignments</a:t>
            </a:r>
          </a:p>
          <a:p>
            <a:pPr lvl="1">
              <a:lnSpc>
                <a:spcPct val="114999"/>
              </a:lnSpc>
            </a:pPr>
            <a:r>
              <a:rPr lang="en-US" dirty="0">
                <a:latin typeface="Cabin Condensed"/>
              </a:rPr>
              <a:t>Bell Ringers will be completed in class and submitted for a grade on Fridays.</a:t>
            </a:r>
          </a:p>
          <a:p>
            <a:pPr lvl="1">
              <a:lnSpc>
                <a:spcPct val="114999"/>
              </a:lnSpc>
            </a:pPr>
            <a:r>
              <a:rPr lang="en-US" dirty="0">
                <a:latin typeface="Cabin Condensed"/>
              </a:rPr>
              <a:t>ACT Prep Workbook Modules.</a:t>
            </a:r>
          </a:p>
          <a:p>
            <a:pPr lvl="1">
              <a:lnSpc>
                <a:spcPct val="114999"/>
              </a:lnSpc>
            </a:pPr>
            <a:r>
              <a:rPr lang="en-US" dirty="0">
                <a:latin typeface="Cabin Condensed"/>
              </a:rPr>
              <a:t>Exit Tickets will be given during the last 10 minutes of class.</a:t>
            </a:r>
            <a:endParaRPr lang="en-US" dirty="0"/>
          </a:p>
          <a:p>
            <a:pPr>
              <a:lnSpc>
                <a:spcPct val="114999"/>
              </a:lnSpc>
            </a:pPr>
            <a:r>
              <a:rPr lang="en-US" b="1" dirty="0">
                <a:latin typeface="Cabin Condensed"/>
              </a:rPr>
              <a:t>Weekly Assignments</a:t>
            </a:r>
            <a:endParaRPr lang="en-US"/>
          </a:p>
          <a:p>
            <a:pPr lvl="1">
              <a:lnSpc>
                <a:spcPct val="114999"/>
              </a:lnSpc>
            </a:pPr>
            <a:r>
              <a:rPr lang="en-US" dirty="0">
                <a:latin typeface="Cabin Condensed"/>
              </a:rPr>
              <a:t>Bell Ringers for the week must be submitted for a grade on Fridays.</a:t>
            </a:r>
          </a:p>
          <a:p>
            <a:pPr lvl="1">
              <a:lnSpc>
                <a:spcPct val="114999"/>
              </a:lnSpc>
            </a:pPr>
            <a:r>
              <a:rPr lang="en-US" dirty="0">
                <a:latin typeface="Cabin Condensed"/>
              </a:rPr>
              <a:t>There will be a short quiz in class every Friday.</a:t>
            </a:r>
          </a:p>
          <a:p>
            <a:pPr>
              <a:lnSpc>
                <a:spcPct val="114999"/>
              </a:lnSpc>
            </a:pPr>
            <a:r>
              <a:rPr lang="en-US" b="1" dirty="0">
                <a:latin typeface="Cabin Condensed"/>
              </a:rPr>
              <a:t>Practice Tests</a:t>
            </a:r>
          </a:p>
          <a:p>
            <a:pPr lvl="1">
              <a:lnSpc>
                <a:spcPct val="114999"/>
              </a:lnSpc>
              <a:buSzPts val="1800"/>
            </a:pPr>
            <a:r>
              <a:rPr lang="en-US" dirty="0">
                <a:latin typeface="Cabin Condensed"/>
              </a:rPr>
              <a:t>There will be a practice test every other Wednesday during class. The first two dates are listed below.</a:t>
            </a:r>
          </a:p>
          <a:p>
            <a:pPr lvl="2">
              <a:lnSpc>
                <a:spcPct val="114999"/>
              </a:lnSpc>
              <a:buSzPts val="1800"/>
            </a:pPr>
            <a:r>
              <a:rPr lang="en-US" dirty="0">
                <a:latin typeface="Cabin Condensed"/>
              </a:rPr>
              <a:t>August 16th </a:t>
            </a:r>
          </a:p>
          <a:p>
            <a:pPr lvl="2">
              <a:lnSpc>
                <a:spcPct val="114999"/>
              </a:lnSpc>
              <a:buSzPts val="1800"/>
            </a:pPr>
            <a:r>
              <a:rPr lang="en-US" dirty="0">
                <a:latin typeface="Cabin Condensed"/>
              </a:rPr>
              <a:t>August 30th </a:t>
            </a:r>
          </a:p>
          <a:p>
            <a:pPr lvl="2">
              <a:lnSpc>
                <a:spcPct val="114999"/>
              </a:lnSpc>
              <a:buSzPts val="1800"/>
            </a:pPr>
            <a:endParaRPr lang="en-US" dirty="0">
              <a:latin typeface="Cabin Condensed"/>
            </a:endParaRPr>
          </a:p>
          <a:p>
            <a:pPr marL="0" lvl="2" indent="0">
              <a:lnSpc>
                <a:spcPct val="114999"/>
              </a:lnSpc>
              <a:buSzPts val="1800"/>
              <a:buNone/>
            </a:pPr>
            <a:r>
              <a:rPr lang="en-US" sz="2000" b="1" dirty="0">
                <a:latin typeface="Cabin Condensed"/>
              </a:rPr>
              <a:t>Questions: </a:t>
            </a:r>
          </a:p>
          <a:p>
            <a:pPr marL="0" lvl="2" indent="0">
              <a:lnSpc>
                <a:spcPct val="114999"/>
              </a:lnSpc>
              <a:buSzPts val="1800"/>
              <a:buNone/>
            </a:pPr>
            <a:r>
              <a:rPr lang="en-US" dirty="0">
                <a:latin typeface="Cabin Condensed"/>
              </a:rPr>
              <a:t>I encourage students to engage in discussion during lectures and while working in groups. For individualized advice on solving problems, students should send me their questions, but know that I will have a response provided within 24 hours. </a:t>
            </a:r>
          </a:p>
          <a:p>
            <a:pPr lvl="1">
              <a:lnSpc>
                <a:spcPct val="114999"/>
              </a:lnSpc>
              <a:buSzPts val="1800"/>
            </a:pPr>
            <a:endParaRPr lang="en-US" dirty="0">
              <a:latin typeface="Cabin Condensed"/>
            </a:endParaRPr>
          </a:p>
          <a:p>
            <a:pPr marL="596900" lvl="1" indent="0">
              <a:lnSpc>
                <a:spcPct val="114999"/>
              </a:lnSpc>
              <a:buSzPts val="1800"/>
              <a:buNone/>
            </a:pPr>
            <a:endParaRPr lang="en-US" sz="1800" dirty="0">
              <a:latin typeface="Cabin Condensed"/>
            </a:endParaRPr>
          </a:p>
          <a:p>
            <a:pPr lvl="1">
              <a:lnSpc>
                <a:spcPct val="114999"/>
              </a:lnSpc>
              <a:buSzPts val="1800"/>
              <a:buFont typeface="Wingdings"/>
              <a:buChar char="§"/>
            </a:pPr>
            <a:endParaRPr lang="en-US" dirty="0">
              <a:latin typeface="Cabin Condensed"/>
            </a:endParaRPr>
          </a:p>
        </p:txBody>
      </p:sp>
    </p:spTree>
    <p:extLst>
      <p:ext uri="{BB962C8B-B14F-4D97-AF65-F5344CB8AC3E}">
        <p14:creationId xmlns:p14="http://schemas.microsoft.com/office/powerpoint/2010/main" val="1070338449"/>
      </p:ext>
    </p:extLst>
  </p:cSld>
  <p:clrMapOvr>
    <a:masterClrMapping/>
  </p:clrMapOvr>
</p:sld>
</file>

<file path=ppt/theme/theme1.xml><?xml version="1.0" encoding="utf-8"?>
<a:theme xmlns:a="http://schemas.openxmlformats.org/drawingml/2006/main" name="Simple Syllabus">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503</Words>
  <Application>Microsoft Office PowerPoint</Application>
  <PresentationFormat>Custom</PresentationFormat>
  <Paragraphs>64</Paragraphs>
  <Slides>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Wingdings</vt:lpstr>
      <vt:lpstr>Cabin Condensed</vt:lpstr>
      <vt:lpstr>Lato</vt:lpstr>
      <vt:lpstr>Calibri</vt:lpstr>
      <vt:lpstr>Arial Black</vt:lpstr>
      <vt:lpstr>Oswald</vt:lpstr>
      <vt:lpstr>Simple Syllabus</vt:lpstr>
      <vt:lpstr>PowerPoint Presentation</vt:lpstr>
      <vt:lpstr>ASSIGNMENTS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Latasha Bradford</dc:creator>
  <cp:lastModifiedBy>Latasha Bradford</cp:lastModifiedBy>
  <cp:revision>141</cp:revision>
  <dcterms:modified xsi:type="dcterms:W3CDTF">2023-08-10T14:43:20Z</dcterms:modified>
</cp:coreProperties>
</file>