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9"/>
  </p:notesMasterIdLst>
  <p:sldIdLst>
    <p:sldId id="261" r:id="rId2"/>
    <p:sldId id="262" r:id="rId3"/>
    <p:sldId id="267" r:id="rId4"/>
    <p:sldId id="271" r:id="rId5"/>
    <p:sldId id="272" r:id="rId6"/>
    <p:sldId id="273" r:id="rId7"/>
    <p:sldId id="330" r:id="rId8"/>
    <p:sldId id="275" r:id="rId9"/>
    <p:sldId id="277" r:id="rId10"/>
    <p:sldId id="278" r:id="rId11"/>
    <p:sldId id="334" r:id="rId12"/>
    <p:sldId id="279" r:id="rId13"/>
    <p:sldId id="285" r:id="rId14"/>
    <p:sldId id="268" r:id="rId15"/>
    <p:sldId id="333" r:id="rId16"/>
    <p:sldId id="302" r:id="rId17"/>
    <p:sldId id="303" r:id="rId18"/>
    <p:sldId id="269" r:id="rId19"/>
    <p:sldId id="307" r:id="rId20"/>
    <p:sldId id="315" r:id="rId21"/>
    <p:sldId id="331" r:id="rId22"/>
    <p:sldId id="299" r:id="rId23"/>
    <p:sldId id="316" r:id="rId24"/>
    <p:sldId id="317" r:id="rId25"/>
    <p:sldId id="335" r:id="rId26"/>
    <p:sldId id="336" r:id="rId27"/>
    <p:sldId id="318" r:id="rId28"/>
  </p:sldIdLst>
  <p:sldSz cx="9144000" cy="5143500" type="screen16x9"/>
  <p:notesSz cx="6858000" cy="9144000"/>
  <p:embeddedFontLst>
    <p:embeddedFont>
      <p:font typeface="Bradley Hand ITC" panose="03070402050302030203" pitchFamily="66" charset="0"/>
      <p:regular r:id="rId30"/>
    </p:embeddedFont>
    <p:embeddedFont>
      <p:font typeface="Century Gothic" panose="020B0502020202020204" pitchFamily="34" charset="0"/>
      <p:regular r:id="rId31"/>
      <p:bold r:id="rId32"/>
      <p:italic r:id="rId33"/>
      <p:boldItalic r:id="rId34"/>
    </p:embeddedFont>
    <p:embeddedFont>
      <p:font typeface="Comic Sans MS" panose="030F0702030302020204" pitchFamily="66" charset="0"/>
      <p:regular r:id="rId35"/>
      <p:bold r:id="rId36"/>
      <p:italic r:id="rId37"/>
      <p:boldItalic r:id="rId38"/>
    </p:embeddedFont>
    <p:embeddedFont>
      <p:font typeface="Euphoria Script" panose="020B0604020202020204" charset="0"/>
      <p:regular r:id="rId39"/>
    </p:embeddedFont>
    <p:embeddedFont>
      <p:font typeface="Showcard Gothic" panose="04020904020102020604" pitchFamily="82" charset="0"/>
      <p:regular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FF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03" autoAdjust="0"/>
    <p:restoredTop sz="93135" autoAdjust="0"/>
  </p:normalViewPr>
  <p:slideViewPr>
    <p:cSldViewPr snapToGrid="0">
      <p:cViewPr varScale="1">
        <p:scale>
          <a:sx n="85" d="100"/>
          <a:sy n="85" d="100"/>
        </p:scale>
        <p:origin x="84" y="15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SLIDES_API1000060439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SLIDES_API1000060439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SLIDES_API1000060439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SLIDES_API1000060439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SLIDES_API1000060439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SLIDES_API1000060439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SLIDES_API1000060439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SLIDES_API1000060439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SLIDES_API1000060439_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SLIDES_API1000060439_1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SLIDES_API1000060439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SLIDES_API1000060439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SLIDES_API1000060439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SLIDES_API1000060439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SLIDES_API1000060439_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SLIDES_API1000060439_1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SLIDES_API1000060439_1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" name="Google Shape;334;SLIDES_API1000060439_1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SLIDES_API1000060439_1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SLIDES_API1000060439_1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SLIDES_API1000060439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" name="Google Shape;358;SLIDES_API1000060439_1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SLIDES_API1000060439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SLIDES_API1000060439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SLIDES_API1000060439_2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6" name="Google Shape;406;SLIDES_API1000060439_2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SLIDES_API1000060439_2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6" name="Google Shape;406;SLIDES_API1000060439_2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9123453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SLIDES_API1000060439_1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Google Shape;310;SLIDES_API1000060439_1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SLIDES_API1000060439_2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2" name="Google Shape;412;SLIDES_API1000060439_2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SLIDES_API1000060439_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8" name="Google Shape;418;SLIDES_API1000060439_2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SLIDES_API1000060439_1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SLIDES_API1000060439_1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SLIDES_API1000060439_1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Google Shape;279;SLIDES_API1000060439_1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SLIDES_API1000060439_2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4" name="Google Shape;424;SLIDES_API1000060439_2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SLIDES_API1000060439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SLIDES_API1000060439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SLIDES_API1000060439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SLIDES_API1000060439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SLIDES_API1000060439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SLIDES_API1000060439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SLIDES_API1000060439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SLIDES_API1000060439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SLIDES_API1000060439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8" name="Google Shape;448;SLIDES_API1000060439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023304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SLIDES_API1000060439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SLIDES_API1000060439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SLIDES_API1000060439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SLIDES_API1000060439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Relationship Id="rId4" Type="http://schemas.openxmlformats.org/officeDocument/2006/relationships/hyperlink" Target="mailto:hilary.hoover@elmoreco.com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1.xml"/><Relationship Id="rId4" Type="http://schemas.openxmlformats.org/officeDocument/2006/relationships/hyperlink" Target="mailto:hilary.hoover@elmoreco.co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8"/>
          <p:cNvSpPr txBox="1"/>
          <p:nvPr/>
        </p:nvSpPr>
        <p:spPr>
          <a:xfrm>
            <a:off x="3064500" y="1645925"/>
            <a:ext cx="6079500" cy="13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1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3rd Grade!</a:t>
            </a:r>
            <a:endParaRPr sz="81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5" name="Google Shape;75;p18"/>
          <p:cNvSpPr txBox="1"/>
          <p:nvPr/>
        </p:nvSpPr>
        <p:spPr>
          <a:xfrm>
            <a:off x="0" y="3537425"/>
            <a:ext cx="9144000" cy="13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 dirty="0">
                <a:solidFill>
                  <a:schemeClr val="dk1"/>
                </a:solidFill>
                <a:latin typeface="Bradley Hand ITC" panose="03070402050302030203" pitchFamily="66" charset="0"/>
                <a:ea typeface="Century Gothic"/>
                <a:cs typeface="Century Gothic"/>
                <a:sym typeface="Century Gothic"/>
              </a:rPr>
              <a:t>I’m excited you’re here! </a:t>
            </a:r>
            <a:endParaRPr sz="6000" b="1" dirty="0">
              <a:solidFill>
                <a:schemeClr val="dk1"/>
              </a:solidFill>
              <a:latin typeface="Bradley Hand ITC" panose="03070402050302030203" pitchFamily="66" charset="0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5"/>
          <p:cNvSpPr txBox="1"/>
          <p:nvPr/>
        </p:nvSpPr>
        <p:spPr>
          <a:xfrm>
            <a:off x="1591800" y="952900"/>
            <a:ext cx="7552200" cy="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6400" dirty="0">
              <a:solidFill>
                <a:schemeClr val="dk1"/>
              </a:solidFill>
              <a:latin typeface="Euphoria Script"/>
              <a:ea typeface="Euphoria Script"/>
              <a:cs typeface="Euphoria Script"/>
              <a:sym typeface="Euphoria Script"/>
            </a:endParaRPr>
          </a:p>
        </p:txBody>
      </p:sp>
      <p:sp>
        <p:nvSpPr>
          <p:cNvPr id="187" name="Google Shape;187;p35"/>
          <p:cNvSpPr txBox="1"/>
          <p:nvPr/>
        </p:nvSpPr>
        <p:spPr>
          <a:xfrm>
            <a:off x="119125" y="2068225"/>
            <a:ext cx="8890200" cy="29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42900" lvl="0" indent="-34290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dk1"/>
                </a:solidFill>
                <a:latin typeface="Comic Sans MS" panose="030F0702030302020204" pitchFamily="66" charset="0"/>
                <a:ea typeface="Century Gothic"/>
                <a:cs typeface="Century Gothic"/>
                <a:sym typeface="Century Gothic"/>
              </a:rPr>
              <a:t>If your child will be a car rider, please make sure that you have your Car Rider Pro tag handy! If you do not still have one and/or need one, please send me a note as soon as possible and I will get you the necessary form.</a:t>
            </a:r>
          </a:p>
          <a:p>
            <a:pPr marL="342900" lvl="0" indent="-34290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dk1"/>
              </a:solidFill>
              <a:latin typeface="Comic Sans MS" panose="030F0702030302020204" pitchFamily="66" charset="0"/>
              <a:ea typeface="Century Gothic"/>
              <a:cs typeface="Century Gothic"/>
              <a:sym typeface="Century Gothic"/>
            </a:endParaRPr>
          </a:p>
          <a:p>
            <a:pPr marL="342900" lvl="0" indent="-34290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dk1"/>
                </a:solidFill>
                <a:latin typeface="Comic Sans MS" panose="030F0702030302020204" pitchFamily="66" charset="0"/>
                <a:ea typeface="Century Gothic"/>
                <a:cs typeface="Century Gothic"/>
                <a:sym typeface="Century Gothic"/>
              </a:rPr>
              <a:t>Students will no longer be allowed to walk home from school.</a:t>
            </a:r>
          </a:p>
          <a:p>
            <a:pPr marL="457200" lvl="0" indent="-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sz="34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52"/>
          <p:cNvSpPr txBox="1"/>
          <p:nvPr/>
        </p:nvSpPr>
        <p:spPr>
          <a:xfrm>
            <a:off x="119125" y="2034100"/>
            <a:ext cx="8890200" cy="29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marR="0" lvl="0" indent="-3937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entury Gothic"/>
              <a:buAutoNum type="arabicPeriod"/>
              <a:tabLst/>
              <a:defRPr/>
            </a:pPr>
            <a:r>
              <a:rPr kumimoji="0" lang="e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Century Gothic"/>
                <a:cs typeface="Century Gothic"/>
                <a:sym typeface="Century Gothic"/>
              </a:rPr>
              <a:t>Make sure you have your I.D. with you when coming to check your child out of school.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Century Gothic"/>
              <a:cs typeface="Century Gothic"/>
              <a:sym typeface="Century Gothic"/>
            </a:endParaRPr>
          </a:p>
          <a:p>
            <a:pPr marL="457200" marR="0" lvl="0" indent="-3937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entury Gothic"/>
              <a:buAutoNum type="arabicPeriod"/>
              <a:tabLst/>
              <a:defRPr/>
            </a:pPr>
            <a:r>
              <a:rPr kumimoji="0" lang="e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Century Gothic"/>
                <a:cs typeface="Century Gothic"/>
                <a:sym typeface="Century Gothic"/>
              </a:rPr>
              <a:t>Make sure that the school has been provided with a list of people who may or may not check your child out. PLEASE keep this list updated. 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Century Gothic"/>
              <a:cs typeface="Century Gothic"/>
              <a:sym typeface="Century Gothic"/>
            </a:endParaRPr>
          </a:p>
          <a:p>
            <a:pPr marL="457200" marR="0" lvl="0" indent="-3937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entury Gothic"/>
              <a:buAutoNum type="arabicPeriod"/>
              <a:tabLst/>
              <a:defRPr/>
            </a:pPr>
            <a:r>
              <a:rPr kumimoji="0" lang="e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Century Gothic"/>
                <a:cs typeface="Century Gothic"/>
                <a:sym typeface="Century Gothic"/>
              </a:rPr>
              <a:t>Notify the school of any phone number or address changes ASAP.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7" name="Google Shape;237;p52"/>
          <p:cNvSpPr txBox="1"/>
          <p:nvPr/>
        </p:nvSpPr>
        <p:spPr>
          <a:xfrm>
            <a:off x="1591775" y="866275"/>
            <a:ext cx="7552200" cy="11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6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8" name="Google Shape;238;p52"/>
          <p:cNvSpPr txBox="1"/>
          <p:nvPr/>
        </p:nvSpPr>
        <p:spPr>
          <a:xfrm>
            <a:off x="0" y="54125"/>
            <a:ext cx="9144000" cy="11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8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SCHOOL SAFETY</a:t>
            </a:r>
            <a:endParaRPr kumimoji="0" sz="8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6"/>
          <p:cNvSpPr txBox="1"/>
          <p:nvPr/>
        </p:nvSpPr>
        <p:spPr>
          <a:xfrm>
            <a:off x="795900" y="978300"/>
            <a:ext cx="7552200" cy="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b="1" dirty="0">
                <a:solidFill>
                  <a:schemeClr val="dk1"/>
                </a:solidFill>
                <a:latin typeface="Euphoria Script"/>
                <a:ea typeface="Euphoria Script"/>
                <a:cs typeface="Euphoria Script"/>
                <a:sym typeface="Euphoria Script"/>
              </a:rPr>
              <a:t>Every school day counts!</a:t>
            </a:r>
            <a:endParaRPr sz="4400" b="1" dirty="0">
              <a:solidFill>
                <a:schemeClr val="dk1"/>
              </a:solidFill>
              <a:latin typeface="Euphoria Script"/>
              <a:ea typeface="Euphoria Script"/>
              <a:cs typeface="Euphoria Script"/>
              <a:sym typeface="Euphoria Script"/>
            </a:endParaRPr>
          </a:p>
        </p:txBody>
      </p:sp>
      <p:sp>
        <p:nvSpPr>
          <p:cNvPr id="193" name="Google Shape;193;p36"/>
          <p:cNvSpPr txBox="1"/>
          <p:nvPr/>
        </p:nvSpPr>
        <p:spPr>
          <a:xfrm>
            <a:off x="126900" y="2039851"/>
            <a:ext cx="8890200" cy="29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3400" b="1" dirty="0">
              <a:solidFill>
                <a:schemeClr val="dk1"/>
              </a:solidFill>
              <a:latin typeface="Comic Sans MS" panose="030F0702030302020204" pitchFamily="66" charset="0"/>
              <a:ea typeface="Century Gothic"/>
              <a:cs typeface="Century Gothic"/>
              <a:sym typeface="Century Gothic"/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 b="1" dirty="0">
                <a:solidFill>
                  <a:schemeClr val="dk1"/>
                </a:solidFill>
                <a:latin typeface="Comic Sans MS" panose="030F0702030302020204" pitchFamily="66" charset="0"/>
                <a:ea typeface="Century Gothic"/>
                <a:cs typeface="Century Gothic"/>
                <a:sym typeface="Century Gothic"/>
              </a:rPr>
              <a:t>Attendance is very important!</a:t>
            </a: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800" b="1" dirty="0">
              <a:solidFill>
                <a:schemeClr val="dk1"/>
              </a:solidFill>
              <a:latin typeface="Comic Sans MS" panose="030F0702030302020204" pitchFamily="66" charset="0"/>
              <a:ea typeface="Century Gothic"/>
              <a:cs typeface="Century Gothic"/>
              <a:sym typeface="Century Gothic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dk1"/>
                </a:solidFill>
                <a:latin typeface="Comic Sans MS" panose="030F0702030302020204" pitchFamily="66" charset="0"/>
                <a:ea typeface="Century Gothic"/>
                <a:cs typeface="Century Gothic"/>
                <a:sym typeface="Century Gothic"/>
              </a:rPr>
              <a:t>Please make sure to send in a written excuse within three days of your child returning to school.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dk1"/>
              </a:solidFill>
              <a:latin typeface="Comic Sans MS" panose="030F0702030302020204" pitchFamily="66" charset="0"/>
              <a:ea typeface="Century Gothic"/>
              <a:cs typeface="Century Gothic"/>
              <a:sym typeface="Century Gothic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dk1"/>
                </a:solidFill>
                <a:latin typeface="Comic Sans MS" panose="030F0702030302020204" pitchFamily="66" charset="0"/>
                <a:ea typeface="Century Gothic"/>
                <a:cs typeface="Century Gothic"/>
                <a:sym typeface="Century Gothic"/>
              </a:rPr>
              <a:t>Please read the information provided in the handbook regarding attendance. </a:t>
            </a:r>
          </a:p>
          <a:p>
            <a:pPr marL="457200" lvl="0" indent="-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sz="34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42"/>
          <p:cNvSpPr txBox="1"/>
          <p:nvPr/>
        </p:nvSpPr>
        <p:spPr>
          <a:xfrm>
            <a:off x="795900" y="1006063"/>
            <a:ext cx="7552200" cy="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b="1" dirty="0">
                <a:solidFill>
                  <a:schemeClr val="dk1"/>
                </a:solidFill>
                <a:latin typeface="Euphoria Script"/>
                <a:ea typeface="Euphoria Script"/>
                <a:cs typeface="Euphoria Script"/>
                <a:sym typeface="Euphoria Script"/>
              </a:rPr>
              <a:t>Stay hydrated!   </a:t>
            </a:r>
            <a:endParaRPr sz="4400" b="1" dirty="0">
              <a:solidFill>
                <a:schemeClr val="dk1"/>
              </a:solidFill>
              <a:latin typeface="Euphoria Script"/>
              <a:ea typeface="Euphoria Script"/>
              <a:cs typeface="Euphoria Script"/>
              <a:sym typeface="Euphoria Script"/>
            </a:endParaRPr>
          </a:p>
        </p:txBody>
      </p:sp>
      <p:sp>
        <p:nvSpPr>
          <p:cNvPr id="229" name="Google Shape;229;p42"/>
          <p:cNvSpPr txBox="1"/>
          <p:nvPr/>
        </p:nvSpPr>
        <p:spPr>
          <a:xfrm>
            <a:off x="119125" y="2068225"/>
            <a:ext cx="8890200" cy="29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" sz="2000" b="1" dirty="0">
              <a:solidFill>
                <a:schemeClr val="dk1"/>
              </a:solidFill>
              <a:latin typeface="Comic Sans MS" panose="030F0702030302020204" pitchFamily="66" charset="0"/>
              <a:ea typeface="Century Gothic"/>
              <a:cs typeface="Century Gothic"/>
              <a:sym typeface="Century Gothic"/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chemeClr val="dk1"/>
                </a:solidFill>
                <a:latin typeface="Comic Sans MS" panose="030F0702030302020204" pitchFamily="66" charset="0"/>
                <a:ea typeface="Century Gothic"/>
                <a:cs typeface="Century Gothic"/>
                <a:sym typeface="Century Gothic"/>
              </a:rPr>
              <a:t>Students will be allowed to keep a water bottle at their desk.</a:t>
            </a: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" sz="2000" dirty="0">
              <a:solidFill>
                <a:schemeClr val="dk1"/>
              </a:solidFill>
              <a:latin typeface="Comic Sans MS" panose="030F0702030302020204" pitchFamily="66" charset="0"/>
              <a:ea typeface="Century Gothic"/>
              <a:cs typeface="Century Gothic"/>
              <a:sym typeface="Century Gothic"/>
            </a:endParaRPr>
          </a:p>
          <a:p>
            <a:pPr marL="3429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sz="2000" dirty="0">
                <a:solidFill>
                  <a:schemeClr val="dk1"/>
                </a:solidFill>
                <a:latin typeface="Comic Sans MS" panose="030F0702030302020204" pitchFamily="66" charset="0"/>
                <a:ea typeface="Century Gothic"/>
                <a:cs typeface="Century Gothic"/>
                <a:sym typeface="Century Gothic"/>
              </a:rPr>
              <a:t>Please fill water bottles at home each morning.</a:t>
            </a:r>
          </a:p>
          <a:p>
            <a:pPr marL="3429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" sz="2000" dirty="0">
              <a:solidFill>
                <a:schemeClr val="dk1"/>
              </a:solidFill>
              <a:latin typeface="Comic Sans MS" panose="030F0702030302020204" pitchFamily="66" charset="0"/>
              <a:ea typeface="Century Gothic"/>
              <a:cs typeface="Century Gothic"/>
              <a:sym typeface="Century Gothic"/>
            </a:endParaRPr>
          </a:p>
          <a:p>
            <a:pPr marL="3429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sz="2000" dirty="0">
                <a:solidFill>
                  <a:schemeClr val="dk1"/>
                </a:solidFill>
                <a:latin typeface="Comic Sans MS" panose="030F0702030302020204" pitchFamily="66" charset="0"/>
                <a:ea typeface="Century Gothic"/>
                <a:cs typeface="Century Gothic"/>
                <a:sym typeface="Century Gothic"/>
              </a:rPr>
              <a:t>Students will also be allowed to fill their water bottle during the day at school.</a:t>
            </a:r>
          </a:p>
          <a:p>
            <a:pPr marL="3429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" sz="20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" sz="20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4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49"/>
          <p:cNvSpPr txBox="1"/>
          <p:nvPr/>
        </p:nvSpPr>
        <p:spPr>
          <a:xfrm>
            <a:off x="1591800" y="952900"/>
            <a:ext cx="7552200" cy="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6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oria Script"/>
              <a:ea typeface="Euphoria Script"/>
              <a:cs typeface="Euphoria Script"/>
              <a:sym typeface="Euphoria Script"/>
            </a:endParaRPr>
          </a:p>
        </p:txBody>
      </p:sp>
      <p:sp>
        <p:nvSpPr>
          <p:cNvPr id="219" name="Google Shape;219;p49"/>
          <p:cNvSpPr txBox="1"/>
          <p:nvPr/>
        </p:nvSpPr>
        <p:spPr>
          <a:xfrm>
            <a:off x="119125" y="2078831"/>
            <a:ext cx="8890200" cy="2918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Century Gothic"/>
                <a:cs typeface="Century Gothic"/>
                <a:sym typeface="Century Gothic"/>
              </a:rPr>
              <a:t>Students will have scheduled bathroom breaks, but are also allowed to go to the restroom upon request outside of those times. Please make sure that I am aware of any circumstances that may require frequent bathroom visits (i.e. medical necessity).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Century Gothic"/>
              <a:cs typeface="Century Gothic"/>
              <a:sym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3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48"/>
          <p:cNvSpPr txBox="1"/>
          <p:nvPr/>
        </p:nvSpPr>
        <p:spPr>
          <a:xfrm>
            <a:off x="1591800" y="952900"/>
            <a:ext cx="7552200" cy="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6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oria Script"/>
              <a:ea typeface="Euphoria Script"/>
              <a:cs typeface="Euphoria Script"/>
              <a:sym typeface="Euphoria Script"/>
            </a:endParaRPr>
          </a:p>
        </p:txBody>
      </p:sp>
      <p:sp>
        <p:nvSpPr>
          <p:cNvPr id="213" name="Google Shape;213;p48"/>
          <p:cNvSpPr txBox="1"/>
          <p:nvPr/>
        </p:nvSpPr>
        <p:spPr>
          <a:xfrm>
            <a:off x="119125" y="2068225"/>
            <a:ext cx="8890200" cy="29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highlight>
                <a:srgbClr val="FFFF00"/>
              </a:highlight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Century Gothic"/>
                <a:cs typeface="Century Gothic"/>
                <a:sym typeface="Century Gothic"/>
              </a:rPr>
              <a:t>We will be ordering </a:t>
            </a:r>
            <a:r>
              <a:rPr lang="en" sz="2400" dirty="0">
                <a:latin typeface="Comic Sans MS" panose="030F0702030302020204" pitchFamily="66" charset="0"/>
                <a:ea typeface="Century Gothic"/>
                <a:cs typeface="Century Gothic"/>
                <a:sym typeface="Century Gothic"/>
              </a:rPr>
              <a:t>a 3</a:t>
            </a:r>
            <a:r>
              <a:rPr lang="en" sz="2400" baseline="30000" dirty="0">
                <a:latin typeface="Comic Sans MS" panose="030F0702030302020204" pitchFamily="66" charset="0"/>
                <a:ea typeface="Century Gothic"/>
                <a:cs typeface="Century Gothic"/>
                <a:sym typeface="Century Gothic"/>
              </a:rPr>
              <a:t>rd</a:t>
            </a:r>
            <a:r>
              <a:rPr lang="en" sz="2400" dirty="0">
                <a:latin typeface="Comic Sans MS" panose="030F0702030302020204" pitchFamily="66" charset="0"/>
                <a:ea typeface="Century Gothic"/>
                <a:cs typeface="Century Gothic"/>
                <a:sym typeface="Century Gothic"/>
              </a:rPr>
              <a:t> grade t-</a:t>
            </a:r>
            <a:r>
              <a:rPr kumimoji="0" lang="e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Century Gothic"/>
                <a:cs typeface="Century Gothic"/>
                <a:sym typeface="Century Gothic"/>
              </a:rPr>
              <a:t>shirt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Century Gothic"/>
                <a:cs typeface="Century Gothic"/>
                <a:sym typeface="Century Gothic"/>
              </a:rPr>
              <a:t>and the cost will be $15</a:t>
            </a:r>
            <a:r>
              <a:rPr kumimoji="0" lang="e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Century Gothic"/>
                <a:cs typeface="Century Gothic"/>
                <a:sym typeface="Century Gothic"/>
              </a:rPr>
              <a:t>. We do plan to wear them as a grade level on the first Friday of each month and on other days throughout the year as well. More information on field trips and shirts will be coming home soon!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Century Gothic"/>
              <a:cs typeface="Century Gothic"/>
              <a:sym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3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59"/>
          <p:cNvSpPr txBox="1"/>
          <p:nvPr/>
        </p:nvSpPr>
        <p:spPr>
          <a:xfrm>
            <a:off x="1591800" y="952900"/>
            <a:ext cx="7552200" cy="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dirty="0">
                <a:solidFill>
                  <a:schemeClr val="dk1"/>
                </a:solidFill>
                <a:latin typeface="Euphoria Script"/>
                <a:ea typeface="Euphoria Script"/>
                <a:cs typeface="Euphoria Script"/>
                <a:sym typeface="Euphoria Script"/>
              </a:rPr>
              <a:t>Communication must be </a:t>
            </a:r>
            <a:r>
              <a:rPr lang="en-US" sz="2600" b="1" u="sng" dirty="0">
                <a:solidFill>
                  <a:schemeClr val="dk1"/>
                </a:solidFill>
                <a:latin typeface="Euphoria Script"/>
                <a:ea typeface="Euphoria Script"/>
                <a:cs typeface="Euphoria Script"/>
                <a:sym typeface="Euphoria Script"/>
              </a:rPr>
              <a:t>HOT</a:t>
            </a:r>
            <a:r>
              <a:rPr lang="en-US" sz="2600" b="1" dirty="0">
                <a:solidFill>
                  <a:schemeClr val="dk1"/>
                </a:solidFill>
                <a:latin typeface="Euphoria Script"/>
                <a:ea typeface="Euphoria Script"/>
                <a:cs typeface="Euphoria Script"/>
                <a:sym typeface="Euphoria Script"/>
              </a:rPr>
              <a:t>. That’s </a:t>
            </a:r>
            <a:r>
              <a:rPr lang="en-US" sz="2600" b="1" u="sng" dirty="0">
                <a:solidFill>
                  <a:schemeClr val="dk1"/>
                </a:solidFill>
                <a:latin typeface="Euphoria Script"/>
                <a:ea typeface="Euphoria Script"/>
                <a:cs typeface="Euphoria Script"/>
                <a:sym typeface="Euphoria Script"/>
              </a:rPr>
              <a:t>H</a:t>
            </a:r>
            <a:r>
              <a:rPr lang="en-US" sz="2600" b="1" dirty="0">
                <a:solidFill>
                  <a:schemeClr val="dk1"/>
                </a:solidFill>
                <a:latin typeface="Euphoria Script"/>
                <a:ea typeface="Euphoria Script"/>
                <a:cs typeface="Euphoria Script"/>
                <a:sym typeface="Euphoria Script"/>
              </a:rPr>
              <a:t>onest, </a:t>
            </a:r>
            <a:r>
              <a:rPr lang="en-US" sz="2600" b="1" u="sng" dirty="0">
                <a:solidFill>
                  <a:schemeClr val="dk1"/>
                </a:solidFill>
                <a:latin typeface="Euphoria Script"/>
                <a:ea typeface="Euphoria Script"/>
                <a:cs typeface="Euphoria Script"/>
                <a:sym typeface="Euphoria Script"/>
              </a:rPr>
              <a:t>O</a:t>
            </a:r>
            <a:r>
              <a:rPr lang="en-US" sz="2600" b="1" dirty="0">
                <a:solidFill>
                  <a:schemeClr val="dk1"/>
                </a:solidFill>
                <a:latin typeface="Euphoria Script"/>
                <a:ea typeface="Euphoria Script"/>
                <a:cs typeface="Euphoria Script"/>
                <a:sym typeface="Euphoria Script"/>
              </a:rPr>
              <a:t>pen, and </a:t>
            </a:r>
            <a:r>
              <a:rPr lang="en-US" sz="2600" b="1" u="sng" dirty="0">
                <a:solidFill>
                  <a:schemeClr val="dk1"/>
                </a:solidFill>
                <a:latin typeface="Euphoria Script"/>
                <a:ea typeface="Euphoria Script"/>
                <a:cs typeface="Euphoria Script"/>
                <a:sym typeface="Euphoria Script"/>
              </a:rPr>
              <a:t>T</a:t>
            </a:r>
            <a:r>
              <a:rPr lang="en-US" sz="2600" b="1" dirty="0">
                <a:solidFill>
                  <a:schemeClr val="dk1"/>
                </a:solidFill>
                <a:latin typeface="Euphoria Script"/>
                <a:ea typeface="Euphoria Script"/>
                <a:cs typeface="Euphoria Script"/>
                <a:sym typeface="Euphoria Script"/>
              </a:rPr>
              <a:t>wo-way. </a:t>
            </a:r>
            <a:endParaRPr sz="2600" b="1" dirty="0">
              <a:solidFill>
                <a:schemeClr val="dk1"/>
              </a:solidFill>
              <a:latin typeface="Euphoria Script"/>
              <a:ea typeface="Euphoria Script"/>
              <a:cs typeface="Euphoria Script"/>
              <a:sym typeface="Euphoria Script"/>
            </a:endParaRPr>
          </a:p>
        </p:txBody>
      </p:sp>
      <p:sp>
        <p:nvSpPr>
          <p:cNvPr id="331" name="Google Shape;331;p59"/>
          <p:cNvSpPr txBox="1"/>
          <p:nvPr/>
        </p:nvSpPr>
        <p:spPr>
          <a:xfrm>
            <a:off x="119125" y="2393155"/>
            <a:ext cx="8890200" cy="26045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429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sz="2000" b="1" dirty="0">
                <a:solidFill>
                  <a:schemeClr val="dk1"/>
                </a:solidFill>
                <a:latin typeface="Comic Sans MS" panose="030F0702030302020204" pitchFamily="66" charset="0"/>
                <a:ea typeface="Century Gothic"/>
                <a:cs typeface="Century Gothic"/>
                <a:sym typeface="Century Gothic"/>
              </a:rPr>
              <a:t>Remind</a:t>
            </a:r>
            <a:r>
              <a:rPr lang="en" sz="2000" dirty="0">
                <a:solidFill>
                  <a:schemeClr val="dk1"/>
                </a:solidFill>
                <a:latin typeface="Comic Sans MS" panose="030F0702030302020204" pitchFamily="66" charset="0"/>
                <a:ea typeface="Century Gothic"/>
                <a:cs typeface="Century Gothic"/>
                <a:sym typeface="Century Gothic"/>
              </a:rPr>
              <a:t> is the easiest way to contact me. When you message me on </a:t>
            </a:r>
            <a:r>
              <a:rPr lang="en" sz="2000" b="1" dirty="0">
                <a:solidFill>
                  <a:schemeClr val="dk1"/>
                </a:solidFill>
                <a:latin typeface="Comic Sans MS" panose="030F0702030302020204" pitchFamily="66" charset="0"/>
                <a:ea typeface="Century Gothic"/>
                <a:cs typeface="Century Gothic"/>
                <a:sym typeface="Century Gothic"/>
              </a:rPr>
              <a:t>Remind</a:t>
            </a:r>
            <a:r>
              <a:rPr lang="en" sz="2000" dirty="0">
                <a:solidFill>
                  <a:schemeClr val="dk1"/>
                </a:solidFill>
                <a:latin typeface="Comic Sans MS" panose="030F0702030302020204" pitchFamily="66" charset="0"/>
                <a:ea typeface="Century Gothic"/>
                <a:cs typeface="Century Gothic"/>
                <a:sym typeface="Century Gothic"/>
              </a:rPr>
              <a:t>, I am the only one who receives your message. I will be sharing information with you through </a:t>
            </a:r>
            <a:r>
              <a:rPr lang="en" sz="2000" b="1" dirty="0">
                <a:solidFill>
                  <a:schemeClr val="dk1"/>
                </a:solidFill>
                <a:latin typeface="Comic Sans MS" panose="030F0702030302020204" pitchFamily="66" charset="0"/>
                <a:ea typeface="Century Gothic"/>
                <a:cs typeface="Century Gothic"/>
                <a:sym typeface="Century Gothic"/>
              </a:rPr>
              <a:t>Remind</a:t>
            </a:r>
            <a:r>
              <a:rPr lang="en" sz="2000" dirty="0">
                <a:solidFill>
                  <a:schemeClr val="dk1"/>
                </a:solidFill>
                <a:latin typeface="Comic Sans MS" panose="030F0702030302020204" pitchFamily="66" charset="0"/>
                <a:ea typeface="Century Gothic"/>
                <a:cs typeface="Century Gothic"/>
                <a:sym typeface="Century Gothic"/>
              </a:rPr>
              <a:t>.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" sz="2000" dirty="0">
              <a:solidFill>
                <a:schemeClr val="dk1"/>
              </a:solidFill>
              <a:latin typeface="Comic Sans MS" panose="030F0702030302020204" pitchFamily="66" charset="0"/>
              <a:ea typeface="Century Gothic"/>
              <a:cs typeface="Century Gothic"/>
              <a:sym typeface="Century Gothic"/>
            </a:endParaRPr>
          </a:p>
          <a:p>
            <a:pPr marL="3429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sz="2000" b="1" dirty="0">
                <a:solidFill>
                  <a:schemeClr val="dk1"/>
                </a:solidFill>
                <a:latin typeface="Comic Sans MS" panose="030F0702030302020204" pitchFamily="66" charset="0"/>
                <a:ea typeface="Century Gothic"/>
                <a:cs typeface="Century Gothic"/>
                <a:sym typeface="Century Gothic"/>
              </a:rPr>
              <a:t>Text @wes-hoover to 81010 to join our class Remind.</a:t>
            </a:r>
          </a:p>
          <a:p>
            <a:pPr marL="3429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" sz="2000" b="1" dirty="0">
              <a:solidFill>
                <a:schemeClr val="dk1"/>
              </a:solidFill>
              <a:latin typeface="Comic Sans MS" panose="030F0702030302020204" pitchFamily="66" charset="0"/>
              <a:ea typeface="Century Gothic"/>
              <a:cs typeface="Century Gothic"/>
              <a:sym typeface="Century Gothic"/>
            </a:endParaRPr>
          </a:p>
          <a:p>
            <a:pPr marL="3429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sz="2000" dirty="0">
                <a:solidFill>
                  <a:schemeClr val="dk1"/>
                </a:solidFill>
                <a:latin typeface="Comic Sans MS" panose="030F0702030302020204" pitchFamily="66" charset="0"/>
                <a:ea typeface="Century Gothic"/>
                <a:cs typeface="Century Gothic"/>
                <a:sym typeface="Century Gothic"/>
              </a:rPr>
              <a:t>You can contact me by email- </a:t>
            </a:r>
            <a:r>
              <a:rPr lang="en" sz="2000" dirty="0">
                <a:solidFill>
                  <a:schemeClr val="dk1"/>
                </a:solidFill>
                <a:latin typeface="Comic Sans MS" panose="030F0702030302020204" pitchFamily="66" charset="0"/>
                <a:ea typeface="Century Gothic"/>
                <a:cs typeface="Century Gothic"/>
                <a:sym typeface="Century Gothic"/>
                <a:hlinkClick r:id="rId4"/>
              </a:rPr>
              <a:t>hilary.hoover@elmoreco.com</a:t>
            </a:r>
            <a:r>
              <a:rPr lang="en" sz="2000" dirty="0">
                <a:solidFill>
                  <a:schemeClr val="dk1"/>
                </a:solidFill>
                <a:latin typeface="Comic Sans MS" panose="030F0702030302020204" pitchFamily="66" charset="0"/>
                <a:ea typeface="Century Gothic"/>
                <a:cs typeface="Century Gothic"/>
                <a:sym typeface="Century Gothic"/>
              </a:rPr>
              <a:t>.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" sz="2000" dirty="0">
              <a:solidFill>
                <a:schemeClr val="dk1"/>
              </a:solidFill>
              <a:latin typeface="Comic Sans MS" panose="030F0702030302020204" pitchFamily="66" charset="0"/>
              <a:ea typeface="Century Gothic"/>
              <a:cs typeface="Century Gothic"/>
              <a:sym typeface="Century Gothic"/>
            </a:endParaRPr>
          </a:p>
          <a:p>
            <a:pPr marL="3429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sz="2000" dirty="0">
                <a:solidFill>
                  <a:schemeClr val="dk1"/>
                </a:solidFill>
                <a:latin typeface="Comic Sans MS" panose="030F0702030302020204" pitchFamily="66" charset="0"/>
                <a:ea typeface="Century Gothic"/>
                <a:cs typeface="Century Gothic"/>
                <a:sym typeface="Century Gothic"/>
              </a:rPr>
              <a:t>Also, you can call the office and leave a message for me.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" sz="2000" dirty="0">
                <a:solidFill>
                  <a:schemeClr val="dk1"/>
                </a:solidFill>
                <a:latin typeface="Comic Sans MS" panose="030F0702030302020204" pitchFamily="66" charset="0"/>
                <a:ea typeface="Century Gothic"/>
                <a:cs typeface="Century Gothic"/>
                <a:sym typeface="Century Gothic"/>
              </a:rPr>
              <a:t>     (334)567-4323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sz="20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60"/>
          <p:cNvSpPr txBox="1"/>
          <p:nvPr/>
        </p:nvSpPr>
        <p:spPr>
          <a:xfrm>
            <a:off x="1591800" y="952900"/>
            <a:ext cx="7552200" cy="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dk1"/>
                </a:solidFill>
                <a:latin typeface="Euphoria Script"/>
                <a:ea typeface="Euphoria Script"/>
                <a:cs typeface="Euphoria Script"/>
                <a:sym typeface="Euphoria Script"/>
              </a:rPr>
              <a:t>A good relationship begins with good communication</a:t>
            </a:r>
            <a:r>
              <a:rPr lang="en-US" sz="6400" dirty="0">
                <a:solidFill>
                  <a:schemeClr val="dk1"/>
                </a:solidFill>
                <a:latin typeface="Euphoria Script"/>
                <a:ea typeface="Euphoria Script"/>
                <a:cs typeface="Euphoria Script"/>
                <a:sym typeface="Euphoria Script"/>
              </a:rPr>
              <a:t>.</a:t>
            </a:r>
            <a:endParaRPr sz="6400" dirty="0">
              <a:solidFill>
                <a:schemeClr val="dk1"/>
              </a:solidFill>
              <a:latin typeface="Euphoria Script"/>
              <a:ea typeface="Euphoria Script"/>
              <a:cs typeface="Euphoria Script"/>
              <a:sym typeface="Euphoria Script"/>
            </a:endParaRPr>
          </a:p>
        </p:txBody>
      </p:sp>
      <p:sp>
        <p:nvSpPr>
          <p:cNvPr id="337" name="Google Shape;337;p60"/>
          <p:cNvSpPr txBox="1"/>
          <p:nvPr/>
        </p:nvSpPr>
        <p:spPr>
          <a:xfrm>
            <a:off x="382771" y="2065251"/>
            <a:ext cx="8378457" cy="29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dk1"/>
                </a:solidFill>
                <a:latin typeface="Comic Sans MS" panose="030F0702030302020204" pitchFamily="66" charset="0"/>
                <a:ea typeface="Century Gothic"/>
                <a:cs typeface="Century Gothic"/>
                <a:sym typeface="Century Gothic"/>
              </a:rPr>
              <a:t>A class newsletter will be sent home each Monday in your child’s Homework Folder. This newsletter will include an upcoming events schedule, skills we are working on for the week, </a:t>
            </a:r>
            <a:r>
              <a:rPr lang="en-US" sz="2400" dirty="0">
                <a:solidFill>
                  <a:schemeClr val="dk1"/>
                </a:solidFill>
                <a:latin typeface="Comic Sans MS" panose="030F0702030302020204" pitchFamily="66" charset="0"/>
                <a:ea typeface="Century Gothic"/>
                <a:cs typeface="Century Gothic"/>
                <a:sym typeface="Century Gothic"/>
              </a:rPr>
              <a:t>and any other important information</a:t>
            </a:r>
            <a:r>
              <a:rPr lang="en" sz="2400" dirty="0">
                <a:solidFill>
                  <a:schemeClr val="dk1"/>
                </a:solidFill>
                <a:latin typeface="Comic Sans MS" panose="030F0702030302020204" pitchFamily="66" charset="0"/>
                <a:ea typeface="Century Gothic"/>
                <a:cs typeface="Century Gothic"/>
                <a:sym typeface="Century Gothic"/>
              </a:rPr>
              <a:t>.</a:t>
            </a: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" sz="24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50"/>
          <p:cNvSpPr txBox="1"/>
          <p:nvPr/>
        </p:nvSpPr>
        <p:spPr>
          <a:xfrm>
            <a:off x="1591800" y="952900"/>
            <a:ext cx="7552200" cy="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6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oria Script"/>
              <a:ea typeface="Euphoria Script"/>
              <a:cs typeface="Euphoria Script"/>
              <a:sym typeface="Euphoria Script"/>
            </a:endParaRPr>
          </a:p>
        </p:txBody>
      </p:sp>
      <p:sp>
        <p:nvSpPr>
          <p:cNvPr id="225" name="Google Shape;225;p50"/>
          <p:cNvSpPr txBox="1"/>
          <p:nvPr/>
        </p:nvSpPr>
        <p:spPr>
          <a:xfrm>
            <a:off x="119125" y="2068225"/>
            <a:ext cx="8890200" cy="1696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Century Gothic"/>
                <a:cs typeface="Century Gothic"/>
                <a:sym typeface="Century Gothic"/>
              </a:rPr>
              <a:t>Log-in information will be coming home for PowerSchool. Please use this program to keep track of your child’s progress. 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64"/>
          <p:cNvSpPr txBox="1"/>
          <p:nvPr/>
        </p:nvSpPr>
        <p:spPr>
          <a:xfrm>
            <a:off x="1591800" y="952900"/>
            <a:ext cx="7552200" cy="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solidFill>
                  <a:schemeClr val="dk1"/>
                </a:solidFill>
                <a:latin typeface="Euphoria Script"/>
                <a:ea typeface="Euphoria Script"/>
                <a:cs typeface="Euphoria Script"/>
                <a:sym typeface="Euphoria Script"/>
              </a:rPr>
              <a:t>Children are apt to live up to what you believe of them.</a:t>
            </a:r>
            <a:endParaRPr sz="6400" b="1" dirty="0">
              <a:solidFill>
                <a:schemeClr val="dk1"/>
              </a:solidFill>
              <a:latin typeface="Euphoria Script"/>
              <a:ea typeface="Euphoria Script"/>
              <a:cs typeface="Euphoria Script"/>
              <a:sym typeface="Euphoria Script"/>
            </a:endParaRPr>
          </a:p>
        </p:txBody>
      </p:sp>
      <p:sp>
        <p:nvSpPr>
          <p:cNvPr id="361" name="Google Shape;361;p64"/>
          <p:cNvSpPr txBox="1"/>
          <p:nvPr/>
        </p:nvSpPr>
        <p:spPr>
          <a:xfrm>
            <a:off x="119125" y="2068225"/>
            <a:ext cx="8890200" cy="29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42900" lvl="0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dk1"/>
                </a:solidFill>
                <a:latin typeface="Comic Sans MS" panose="030F0702030302020204" pitchFamily="66" charset="0"/>
                <a:ea typeface="Century Gothic"/>
                <a:cs typeface="Century Gothic"/>
                <a:sym typeface="Century Gothic"/>
              </a:rPr>
              <a:t>Students will take Star Math and Star Reading Tests 3 times this year.</a:t>
            </a:r>
          </a:p>
          <a:p>
            <a:pPr marL="342900" lvl="0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dk1"/>
                </a:solidFill>
                <a:latin typeface="Comic Sans MS" panose="030F0702030302020204" pitchFamily="66" charset="0"/>
                <a:ea typeface="Century Gothic"/>
                <a:cs typeface="Century Gothic"/>
                <a:sym typeface="Century Gothic"/>
              </a:rPr>
              <a:t>In preparation for ACAP testing some classroom tests will be given on the computer.</a:t>
            </a:r>
          </a:p>
          <a:p>
            <a:pPr marL="342900" lvl="0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dk1"/>
                </a:solidFill>
                <a:latin typeface="Comic Sans MS" panose="030F0702030302020204" pitchFamily="66" charset="0"/>
                <a:ea typeface="Century Gothic"/>
                <a:cs typeface="Century Gothic"/>
                <a:sym typeface="Century Gothic"/>
              </a:rPr>
              <a:t>ACAP (Alabama Comprehensive Assessment Program) will be administered in the spring. Third graders will be tested in ELA and Math. (March/April)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9"/>
          <p:cNvSpPr txBox="1"/>
          <p:nvPr/>
        </p:nvSpPr>
        <p:spPr>
          <a:xfrm>
            <a:off x="1458425" y="771025"/>
            <a:ext cx="7552200" cy="11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400" b="1" dirty="0">
                <a:solidFill>
                  <a:schemeClr val="dk1"/>
                </a:solidFill>
                <a:latin typeface="Bradley Hand ITC" panose="03070402050302030203" pitchFamily="66" charset="0"/>
                <a:ea typeface="Century Gothic"/>
                <a:cs typeface="Century Gothic"/>
                <a:sym typeface="Century Gothic"/>
              </a:rPr>
              <a:t>Mrs. Hoover</a:t>
            </a:r>
            <a:endParaRPr sz="6400" b="1" dirty="0">
              <a:solidFill>
                <a:schemeClr val="dk1"/>
              </a:solidFill>
              <a:latin typeface="Bradley Hand ITC" panose="03070402050302030203" pitchFamily="66" charset="0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1" name="Google Shape;81;p19"/>
          <p:cNvSpPr txBox="1"/>
          <p:nvPr/>
        </p:nvSpPr>
        <p:spPr>
          <a:xfrm>
            <a:off x="-48175" y="2571750"/>
            <a:ext cx="9144000" cy="23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64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" name="Picture 2" descr="A picture containing person, indoor, holding, table&#10;&#10;Description automatically generated">
            <a:extLst>
              <a:ext uri="{FF2B5EF4-FFF2-40B4-BE49-F238E27FC236}">
                <a16:creationId xmlns:a16="http://schemas.microsoft.com/office/drawing/2014/main" id="{93913A16-28A1-48C6-9897-9A0898AA7B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679" y="2276252"/>
            <a:ext cx="2090714" cy="2371500"/>
          </a:xfrm>
          <a:prstGeom prst="rect">
            <a:avLst/>
          </a:prstGeom>
        </p:spPr>
      </p:pic>
      <p:pic>
        <p:nvPicPr>
          <p:cNvPr id="5" name="Picture 4" descr="A group of people standing in front of a cave&#10;&#10;Description automatically generated">
            <a:extLst>
              <a:ext uri="{FF2B5EF4-FFF2-40B4-BE49-F238E27FC236}">
                <a16:creationId xmlns:a16="http://schemas.microsoft.com/office/drawing/2014/main" id="{3CA11A9E-A310-48D4-9FBB-6ACF0E31AC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7002" y="1980754"/>
            <a:ext cx="3949995" cy="2962496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72"/>
          <p:cNvSpPr txBox="1"/>
          <p:nvPr/>
        </p:nvSpPr>
        <p:spPr>
          <a:xfrm>
            <a:off x="1457125" y="995429"/>
            <a:ext cx="7552200" cy="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dirty="0">
                <a:solidFill>
                  <a:schemeClr val="dk1"/>
                </a:solidFill>
                <a:latin typeface="Euphoria Script"/>
                <a:ea typeface="Euphoria Script"/>
                <a:cs typeface="Euphoria Script"/>
                <a:sym typeface="Euphoria Script"/>
              </a:rPr>
              <a:t>Attitude is key to all success.</a:t>
            </a:r>
            <a:endParaRPr sz="4000" b="1" dirty="0">
              <a:solidFill>
                <a:schemeClr val="dk1"/>
              </a:solidFill>
              <a:latin typeface="Euphoria Script"/>
              <a:ea typeface="Euphoria Script"/>
              <a:cs typeface="Euphoria Script"/>
              <a:sym typeface="Euphoria Script"/>
            </a:endParaRPr>
          </a:p>
        </p:txBody>
      </p:sp>
      <p:sp>
        <p:nvSpPr>
          <p:cNvPr id="409" name="Google Shape;409;p72"/>
          <p:cNvSpPr txBox="1"/>
          <p:nvPr/>
        </p:nvSpPr>
        <p:spPr>
          <a:xfrm>
            <a:off x="119125" y="2068225"/>
            <a:ext cx="8890200" cy="29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" sz="24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sz="2400" dirty="0">
                <a:solidFill>
                  <a:schemeClr val="dk1"/>
                </a:solidFill>
                <a:latin typeface="Comic Sans MS" panose="030F0702030302020204" pitchFamily="66" charset="0"/>
                <a:ea typeface="Century Gothic"/>
                <a:cs typeface="Century Gothic"/>
                <a:sym typeface="Century Gothic"/>
              </a:rPr>
              <a:t>To maintain a classroom that allows all children to learn, </a:t>
            </a:r>
            <a:r>
              <a:rPr lang="en-US" sz="2400" dirty="0">
                <a:solidFill>
                  <a:schemeClr val="dk1"/>
                </a:solidFill>
                <a:latin typeface="Comic Sans MS" panose="030F0702030302020204" pitchFamily="66" charset="0"/>
                <a:ea typeface="Century Gothic"/>
                <a:cs typeface="Century Gothic"/>
                <a:sym typeface="Century Gothic"/>
              </a:rPr>
              <a:t>our class follows a plan that includes rules, consequences, and rewards.</a:t>
            </a:r>
            <a:r>
              <a:rPr lang="en" sz="2400" dirty="0">
                <a:solidFill>
                  <a:schemeClr val="dk1"/>
                </a:solidFill>
                <a:latin typeface="Comic Sans MS" panose="030F0702030302020204" pitchFamily="66" charset="0"/>
                <a:ea typeface="Century Gothic"/>
                <a:cs typeface="Century Gothic"/>
                <a:sym typeface="Century Gothic"/>
              </a:rPr>
              <a:t>  I </a:t>
            </a:r>
            <a:r>
              <a:rPr lang="en-US" sz="2400" dirty="0">
                <a:solidFill>
                  <a:schemeClr val="dk1"/>
                </a:solidFill>
                <a:latin typeface="Comic Sans MS" panose="030F0702030302020204" pitchFamily="66" charset="0"/>
                <a:ea typeface="Century Gothic"/>
                <a:cs typeface="Century Gothic"/>
                <a:sym typeface="Century Gothic"/>
              </a:rPr>
              <a:t>will </a:t>
            </a:r>
            <a:r>
              <a:rPr lang="en" sz="2400" dirty="0">
                <a:solidFill>
                  <a:schemeClr val="dk1"/>
                </a:solidFill>
                <a:latin typeface="Comic Sans MS" panose="030F0702030302020204" pitchFamily="66" charset="0"/>
                <a:ea typeface="Century Gothic"/>
                <a:cs typeface="Century Gothic"/>
                <a:sym typeface="Century Gothic"/>
              </a:rPr>
              <a:t>use the “strike” system </a:t>
            </a:r>
            <a:r>
              <a:rPr lang="en-US" sz="2400" dirty="0">
                <a:solidFill>
                  <a:schemeClr val="dk1"/>
                </a:solidFill>
                <a:latin typeface="Comic Sans MS" panose="030F0702030302020204" pitchFamily="66" charset="0"/>
                <a:ea typeface="Century Gothic"/>
                <a:cs typeface="Century Gothic"/>
                <a:sym typeface="Century Gothic"/>
              </a:rPr>
              <a:t>this year</a:t>
            </a:r>
            <a:r>
              <a:rPr lang="en" sz="2400" dirty="0">
                <a:solidFill>
                  <a:schemeClr val="dk1"/>
                </a:solidFill>
                <a:latin typeface="Comic Sans MS" panose="030F0702030302020204" pitchFamily="66" charset="0"/>
                <a:ea typeface="Century Gothic"/>
                <a:cs typeface="Century Gothic"/>
                <a:sym typeface="Century Gothic"/>
              </a:rPr>
              <a:t>. </a:t>
            </a:r>
            <a:r>
              <a:rPr lang="en-US" sz="2400" dirty="0">
                <a:solidFill>
                  <a:schemeClr val="dk1"/>
                </a:solidFill>
                <a:latin typeface="Comic Sans MS" panose="030F0702030302020204" pitchFamily="66" charset="0"/>
                <a:ea typeface="Century Gothic"/>
                <a:cs typeface="Century Gothic"/>
                <a:sym typeface="Century Gothic"/>
              </a:rPr>
              <a:t>I will go over expectations with students on Monday.</a:t>
            </a:r>
            <a:endParaRPr lang="en" sz="2400" dirty="0">
              <a:solidFill>
                <a:schemeClr val="dk1"/>
              </a:solidFill>
              <a:latin typeface="Comic Sans MS" panose="030F0702030302020204" pitchFamily="66" charset="0"/>
              <a:ea typeface="Century Gothic"/>
              <a:cs typeface="Century Gothic"/>
              <a:sym typeface="Century Gothic"/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" sz="2400" dirty="0">
              <a:solidFill>
                <a:schemeClr val="dk1"/>
              </a:solidFill>
              <a:latin typeface="Comic Sans MS" panose="030F0702030302020204" pitchFamily="66" charset="0"/>
              <a:ea typeface="Century Gothic"/>
              <a:cs typeface="Century Gothic"/>
              <a:sym typeface="Century Gothic"/>
            </a:endParaRPr>
          </a:p>
          <a:p>
            <a:pPr marL="3429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sz="2400" dirty="0">
                <a:solidFill>
                  <a:schemeClr val="dk1"/>
                </a:solidFill>
                <a:latin typeface="Comic Sans MS" panose="030F0702030302020204" pitchFamily="66" charset="0"/>
                <a:ea typeface="Century Gothic"/>
                <a:cs typeface="Century Gothic"/>
                <a:sym typeface="Century Gothic"/>
              </a:rPr>
              <a:t>A discipline calendar will be sent home in your child’s homework folder </a:t>
            </a:r>
            <a:r>
              <a:rPr lang="en-US" sz="2400" dirty="0">
                <a:solidFill>
                  <a:schemeClr val="dk1"/>
                </a:solidFill>
                <a:latin typeface="Comic Sans MS" panose="030F0702030302020204" pitchFamily="66" charset="0"/>
                <a:ea typeface="Century Gothic"/>
                <a:cs typeface="Century Gothic"/>
                <a:sym typeface="Century Gothic"/>
              </a:rPr>
              <a:t>to be signed daily.</a:t>
            </a:r>
            <a:endParaRPr lang="en" sz="2400" dirty="0">
              <a:solidFill>
                <a:schemeClr val="dk1"/>
              </a:solidFill>
              <a:latin typeface="Comic Sans MS" panose="030F0702030302020204" pitchFamily="66" charset="0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" sz="24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72"/>
          <p:cNvSpPr txBox="1"/>
          <p:nvPr/>
        </p:nvSpPr>
        <p:spPr>
          <a:xfrm>
            <a:off x="1457125" y="995429"/>
            <a:ext cx="7552200" cy="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solidFill>
                  <a:schemeClr val="dk1"/>
                </a:solidFill>
                <a:latin typeface="Euphoria Script"/>
                <a:ea typeface="Euphoria Script"/>
                <a:cs typeface="Euphoria Script"/>
                <a:sym typeface="Euphoria Script"/>
              </a:rPr>
              <a:t>Attitudes are contagious, is yours worth catching?</a:t>
            </a:r>
            <a:endParaRPr sz="3200" b="1" dirty="0">
              <a:solidFill>
                <a:schemeClr val="dk1"/>
              </a:solidFill>
              <a:latin typeface="Euphoria Script"/>
              <a:ea typeface="Euphoria Script"/>
              <a:cs typeface="Euphoria Script"/>
              <a:sym typeface="Euphoria Script"/>
            </a:endParaRPr>
          </a:p>
        </p:txBody>
      </p:sp>
      <p:sp>
        <p:nvSpPr>
          <p:cNvPr id="409" name="Google Shape;409;p72"/>
          <p:cNvSpPr txBox="1"/>
          <p:nvPr/>
        </p:nvSpPr>
        <p:spPr>
          <a:xfrm>
            <a:off x="897163" y="2022722"/>
            <a:ext cx="7009075" cy="29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" sz="24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0CE7FA8-0BDF-4903-AF17-2B367AF9E0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8849753"/>
              </p:ext>
            </p:extLst>
          </p:nvPr>
        </p:nvGraphicFramePr>
        <p:xfrm>
          <a:off x="319315" y="1656029"/>
          <a:ext cx="8519887" cy="338454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78374">
                  <a:extLst>
                    <a:ext uri="{9D8B030D-6E8A-4147-A177-3AD203B41FA5}">
                      <a16:colId xmlns:a16="http://schemas.microsoft.com/office/drawing/2014/main" val="891267420"/>
                    </a:ext>
                  </a:extLst>
                </a:gridCol>
                <a:gridCol w="2572695">
                  <a:extLst>
                    <a:ext uri="{9D8B030D-6E8A-4147-A177-3AD203B41FA5}">
                      <a16:colId xmlns:a16="http://schemas.microsoft.com/office/drawing/2014/main" val="3409097354"/>
                    </a:ext>
                  </a:extLst>
                </a:gridCol>
                <a:gridCol w="1715132">
                  <a:extLst>
                    <a:ext uri="{9D8B030D-6E8A-4147-A177-3AD203B41FA5}">
                      <a16:colId xmlns:a16="http://schemas.microsoft.com/office/drawing/2014/main" val="3211452022"/>
                    </a:ext>
                  </a:extLst>
                </a:gridCol>
                <a:gridCol w="2653686">
                  <a:extLst>
                    <a:ext uri="{9D8B030D-6E8A-4147-A177-3AD203B41FA5}">
                      <a16:colId xmlns:a16="http://schemas.microsoft.com/office/drawing/2014/main" val="3558418981"/>
                    </a:ext>
                  </a:extLst>
                </a:gridCol>
              </a:tblGrid>
              <a:tr h="42260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omic Sans MS" panose="030F0702030302020204" pitchFamily="66" charset="0"/>
                        </a:rPr>
                        <a:t>Number of Offense</a:t>
                      </a:r>
                      <a:endParaRPr lang="en-US" sz="1400" b="1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42704" marR="42704" marT="0" marB="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omic Sans MS" panose="030F0702030302020204" pitchFamily="66" charset="0"/>
                        </a:rPr>
                        <a:t>Offense</a:t>
                      </a:r>
                      <a:endParaRPr lang="en-US" sz="1400" b="1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42704" marR="42704" marT="0" marB="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omic Sans MS" panose="030F0702030302020204" pitchFamily="66" charset="0"/>
                        </a:rPr>
                        <a:t>Number of Offense</a:t>
                      </a:r>
                      <a:endParaRPr lang="en-US" sz="1400" b="1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42704" marR="42704" marT="0" marB="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omic Sans MS" panose="030F0702030302020204" pitchFamily="66" charset="0"/>
                        </a:rPr>
                        <a:t>Offense</a:t>
                      </a:r>
                      <a:endParaRPr lang="en-US" sz="1400" b="1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42704" marR="42704" marT="0" marB="0" anchor="ctr"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6405096"/>
                  </a:ext>
                </a:extLst>
              </a:tr>
              <a:tr h="43285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omic Sans MS" panose="030F0702030302020204" pitchFamily="66" charset="0"/>
                        </a:rPr>
                        <a:t>1</a:t>
                      </a:r>
                      <a:endParaRPr lang="en-US" sz="14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42704" marR="42704" marT="0" marB="0" anchor="ctr">
                    <a:solidFill>
                      <a:srgbClr val="CC99FF">
                        <a:alpha val="5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omic Sans MS" panose="030F0702030302020204" pitchFamily="66" charset="0"/>
                        </a:rPr>
                        <a:t>No Homework </a:t>
                      </a:r>
                      <a:endParaRPr lang="en-US" sz="14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42704" marR="42704" marT="0" marB="0" anchor="ctr">
                    <a:solidFill>
                      <a:srgbClr val="CC99FF">
                        <a:alpha val="5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omic Sans MS" panose="030F0702030302020204" pitchFamily="66" charset="0"/>
                        </a:rPr>
                        <a:t>11</a:t>
                      </a:r>
                      <a:endParaRPr lang="en-US" sz="14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42704" marR="42704" marT="0" marB="0" anchor="ctr">
                    <a:solidFill>
                      <a:srgbClr val="CC99FF">
                        <a:alpha val="5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omic Sans MS" panose="030F0702030302020204" pitchFamily="66" charset="0"/>
                        </a:rPr>
                        <a:t>Hands/Feet are being used to bother others</a:t>
                      </a:r>
                      <a:endParaRPr lang="en-US" sz="14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42704" marR="42704" marT="0" marB="0" anchor="ctr">
                    <a:solidFill>
                      <a:srgbClr val="CC99FF">
                        <a:alpha val="52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64746"/>
                  </a:ext>
                </a:extLst>
              </a:tr>
              <a:tr h="21642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omic Sans MS" panose="030F0702030302020204" pitchFamily="66" charset="0"/>
                        </a:rPr>
                        <a:t>2</a:t>
                      </a:r>
                      <a:endParaRPr lang="en-US" sz="140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42704" marR="42704" marT="0" marB="0" anchor="ctr">
                    <a:solidFill>
                      <a:srgbClr val="CC99FF">
                        <a:alpha val="5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omic Sans MS" panose="030F0702030302020204" pitchFamily="66" charset="0"/>
                        </a:rPr>
                        <a:t>Not prepared</a:t>
                      </a:r>
                      <a:endParaRPr lang="en-US" sz="14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42704" marR="42704" marT="0" marB="0" anchor="ctr">
                    <a:solidFill>
                      <a:srgbClr val="CC99FF">
                        <a:alpha val="5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omic Sans MS" panose="030F0702030302020204" pitchFamily="66" charset="0"/>
                        </a:rPr>
                        <a:t>12</a:t>
                      </a:r>
                      <a:endParaRPr lang="en-US" sz="14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42704" marR="42704" marT="0" marB="0" anchor="ctr">
                    <a:solidFill>
                      <a:srgbClr val="CC99FF">
                        <a:alpha val="5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omic Sans MS" panose="030F0702030302020204" pitchFamily="66" charset="0"/>
                        </a:rPr>
                        <a:t>Playing-lunchroom</a:t>
                      </a:r>
                      <a:endParaRPr lang="en-US" sz="14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42704" marR="42704" marT="0" marB="0" anchor="ctr">
                    <a:solidFill>
                      <a:srgbClr val="CC99FF">
                        <a:alpha val="52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5065171"/>
                  </a:ext>
                </a:extLst>
              </a:tr>
              <a:tr h="21642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omic Sans MS" panose="030F0702030302020204" pitchFamily="66" charset="0"/>
                        </a:rPr>
                        <a:t>3</a:t>
                      </a:r>
                      <a:endParaRPr lang="en-US" sz="140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42704" marR="42704" marT="0" marB="0" anchor="ctr">
                    <a:solidFill>
                      <a:srgbClr val="CC99FF">
                        <a:alpha val="5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omic Sans MS" panose="030F0702030302020204" pitchFamily="66" charset="0"/>
                        </a:rPr>
                        <a:t>Inattentive </a:t>
                      </a:r>
                      <a:endParaRPr lang="en-US" sz="14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42704" marR="42704" marT="0" marB="0" anchor="ctr">
                    <a:solidFill>
                      <a:srgbClr val="CC99FF">
                        <a:alpha val="5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omic Sans MS" panose="030F0702030302020204" pitchFamily="66" charset="0"/>
                        </a:rPr>
                        <a:t>13</a:t>
                      </a:r>
                      <a:endParaRPr lang="en-US" sz="14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42704" marR="42704" marT="0" marB="0" anchor="ctr">
                    <a:solidFill>
                      <a:srgbClr val="CC99FF">
                        <a:alpha val="5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omic Sans MS" panose="030F0702030302020204" pitchFamily="66" charset="0"/>
                        </a:rPr>
                        <a:t>Playing-Bathroom</a:t>
                      </a:r>
                      <a:endParaRPr lang="en-US" sz="14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42704" marR="42704" marT="0" marB="0" anchor="ctr">
                    <a:solidFill>
                      <a:srgbClr val="CC99FF">
                        <a:alpha val="52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6505949"/>
                  </a:ext>
                </a:extLst>
              </a:tr>
              <a:tr h="28856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omic Sans MS" panose="030F0702030302020204" pitchFamily="66" charset="0"/>
                        </a:rPr>
                        <a:t>4</a:t>
                      </a:r>
                      <a:endParaRPr lang="en-US" sz="140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42704" marR="42704" marT="0" marB="0" anchor="ctr">
                    <a:solidFill>
                      <a:srgbClr val="CC99FF">
                        <a:alpha val="5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omic Sans MS" panose="030F0702030302020204" pitchFamily="66" charset="0"/>
                        </a:rPr>
                        <a:t>Not following directions </a:t>
                      </a:r>
                      <a:endParaRPr lang="en-US" sz="140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42704" marR="42704" marT="0" marB="0" anchor="ctr">
                    <a:solidFill>
                      <a:srgbClr val="CC99FF">
                        <a:alpha val="5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omic Sans MS" panose="030F0702030302020204" pitchFamily="66" charset="0"/>
                        </a:rPr>
                        <a:t>14</a:t>
                      </a:r>
                      <a:endParaRPr lang="en-US" sz="14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42704" marR="42704" marT="0" marB="0" anchor="ctr">
                    <a:solidFill>
                      <a:srgbClr val="CC99FF">
                        <a:alpha val="5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omic Sans MS" panose="030F0702030302020204" pitchFamily="66" charset="0"/>
                        </a:rPr>
                        <a:t>Playing-Classroom</a:t>
                      </a:r>
                      <a:endParaRPr lang="en-US" sz="14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42704" marR="42704" marT="0" marB="0" anchor="ctr">
                    <a:solidFill>
                      <a:srgbClr val="CC99FF">
                        <a:alpha val="52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0903989"/>
                  </a:ext>
                </a:extLst>
              </a:tr>
              <a:tr h="28856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omic Sans MS" panose="030F0702030302020204" pitchFamily="66" charset="0"/>
                        </a:rPr>
                        <a:t>5</a:t>
                      </a:r>
                      <a:endParaRPr lang="en-US" sz="140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42704" marR="42704" marT="0" marB="0" anchor="ctr">
                    <a:solidFill>
                      <a:srgbClr val="CC99FF">
                        <a:alpha val="5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omic Sans MS" panose="030F0702030302020204" pitchFamily="66" charset="0"/>
                        </a:rPr>
                        <a:t>Talking during instruction</a:t>
                      </a:r>
                      <a:endParaRPr lang="en-US" sz="140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42704" marR="42704" marT="0" marB="0" anchor="ctr">
                    <a:solidFill>
                      <a:srgbClr val="CC99FF">
                        <a:alpha val="5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omic Sans MS" panose="030F0702030302020204" pitchFamily="66" charset="0"/>
                        </a:rPr>
                        <a:t>15</a:t>
                      </a:r>
                      <a:endParaRPr lang="en-US" sz="140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42704" marR="42704" marT="0" marB="0" anchor="ctr">
                    <a:solidFill>
                      <a:srgbClr val="CC99FF">
                        <a:alpha val="5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omic Sans MS" panose="030F0702030302020204" pitchFamily="66" charset="0"/>
                        </a:rPr>
                        <a:t>Playing-Hallway</a:t>
                      </a:r>
                      <a:endParaRPr lang="en-US" sz="14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42704" marR="42704" marT="0" marB="0" anchor="ctr">
                    <a:solidFill>
                      <a:srgbClr val="CC99FF">
                        <a:alpha val="52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5242260"/>
                  </a:ext>
                </a:extLst>
              </a:tr>
              <a:tr h="21642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omic Sans MS" panose="030F0702030302020204" pitchFamily="66" charset="0"/>
                        </a:rPr>
                        <a:t>6</a:t>
                      </a:r>
                      <a:endParaRPr lang="en-US" sz="140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42704" marR="42704" marT="0" marB="0" anchor="ctr">
                    <a:solidFill>
                      <a:srgbClr val="CC99FF">
                        <a:alpha val="5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omic Sans MS" panose="030F0702030302020204" pitchFamily="66" charset="0"/>
                        </a:rPr>
                        <a:t>Talking - Hallway</a:t>
                      </a:r>
                      <a:endParaRPr lang="en-US" sz="140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42704" marR="42704" marT="0" marB="0" anchor="ctr">
                    <a:solidFill>
                      <a:srgbClr val="CC99FF">
                        <a:alpha val="5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omic Sans MS" panose="030F0702030302020204" pitchFamily="66" charset="0"/>
                        </a:rPr>
                        <a:t>16</a:t>
                      </a:r>
                      <a:endParaRPr lang="en-US" sz="140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42704" marR="42704" marT="0" marB="0" anchor="ctr">
                    <a:solidFill>
                      <a:srgbClr val="CC99FF">
                        <a:alpha val="5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omic Sans MS" panose="030F0702030302020204" pitchFamily="66" charset="0"/>
                        </a:rPr>
                        <a:t>Sleeping in Class</a:t>
                      </a:r>
                      <a:endParaRPr lang="en-US" sz="14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42704" marR="42704" marT="0" marB="0" anchor="ctr">
                    <a:solidFill>
                      <a:srgbClr val="CC99FF">
                        <a:alpha val="52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5620481"/>
                  </a:ext>
                </a:extLst>
              </a:tr>
              <a:tr h="43285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omic Sans MS" panose="030F0702030302020204" pitchFamily="66" charset="0"/>
                        </a:rPr>
                        <a:t>7</a:t>
                      </a:r>
                      <a:endParaRPr lang="en-US" sz="140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42704" marR="42704" marT="0" marB="0" anchor="ctr">
                    <a:solidFill>
                      <a:srgbClr val="CC99FF">
                        <a:alpha val="5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omic Sans MS" panose="030F0702030302020204" pitchFamily="66" charset="0"/>
                        </a:rPr>
                        <a:t>Talking during silent lunch period at lunch</a:t>
                      </a:r>
                      <a:endParaRPr lang="en-US" sz="140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42704" marR="42704" marT="0" marB="0" anchor="ctr">
                    <a:solidFill>
                      <a:srgbClr val="CC99FF">
                        <a:alpha val="5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omic Sans MS" panose="030F0702030302020204" pitchFamily="66" charset="0"/>
                        </a:rPr>
                        <a:t>17</a:t>
                      </a:r>
                      <a:endParaRPr lang="en-US" sz="140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42704" marR="42704" marT="0" marB="0" anchor="ctr">
                    <a:solidFill>
                      <a:srgbClr val="CC99FF">
                        <a:alpha val="5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omic Sans MS" panose="030F0702030302020204" pitchFamily="66" charset="0"/>
                        </a:rPr>
                        <a:t>Making inappropriate noises</a:t>
                      </a:r>
                      <a:endParaRPr lang="en-US" sz="14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42704" marR="42704" marT="0" marB="0" anchor="ctr">
                    <a:solidFill>
                      <a:srgbClr val="CC99FF">
                        <a:alpha val="52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0834338"/>
                  </a:ext>
                </a:extLst>
              </a:tr>
              <a:tr h="21642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omic Sans MS" panose="030F0702030302020204" pitchFamily="66" charset="0"/>
                        </a:rPr>
                        <a:t>8</a:t>
                      </a:r>
                      <a:endParaRPr lang="en-US" sz="140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42704" marR="42704" marT="0" marB="0" anchor="ctr">
                    <a:solidFill>
                      <a:srgbClr val="CC99FF">
                        <a:alpha val="5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omic Sans MS" panose="030F0702030302020204" pitchFamily="66" charset="0"/>
                        </a:rPr>
                        <a:t>Wasting Time</a:t>
                      </a:r>
                      <a:endParaRPr lang="en-US" sz="140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42704" marR="42704" marT="0" marB="0" anchor="ctr">
                    <a:solidFill>
                      <a:srgbClr val="CC99FF">
                        <a:alpha val="5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omic Sans MS" panose="030F0702030302020204" pitchFamily="66" charset="0"/>
                        </a:rPr>
                        <a:t>18</a:t>
                      </a:r>
                      <a:endParaRPr lang="en-US" sz="140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42704" marR="42704" marT="0" marB="0" anchor="ctr">
                    <a:solidFill>
                      <a:srgbClr val="CC99FF">
                        <a:alpha val="5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omic Sans MS" panose="030F0702030302020204" pitchFamily="66" charset="0"/>
                        </a:rPr>
                        <a:t>Disrespectful</a:t>
                      </a:r>
                      <a:endParaRPr lang="en-US" sz="14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42704" marR="42704" marT="0" marB="0" anchor="ctr">
                    <a:solidFill>
                      <a:srgbClr val="CC99FF">
                        <a:alpha val="52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9513334"/>
                  </a:ext>
                </a:extLst>
              </a:tr>
              <a:tr h="21642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omic Sans MS" panose="030F0702030302020204" pitchFamily="66" charset="0"/>
                        </a:rPr>
                        <a:t>9</a:t>
                      </a:r>
                      <a:endParaRPr lang="en-US" sz="140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42704" marR="42704" marT="0" marB="0" anchor="ctr">
                    <a:solidFill>
                      <a:srgbClr val="CC99FF">
                        <a:alpha val="5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omic Sans MS" panose="030F0702030302020204" pitchFamily="66" charset="0"/>
                        </a:rPr>
                        <a:t>Out of Seat</a:t>
                      </a:r>
                      <a:endParaRPr lang="en-US" sz="140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42704" marR="42704" marT="0" marB="0" anchor="ctr">
                    <a:solidFill>
                      <a:srgbClr val="CC99FF">
                        <a:alpha val="5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omic Sans MS" panose="030F0702030302020204" pitchFamily="66" charset="0"/>
                        </a:rPr>
                        <a:t>19</a:t>
                      </a:r>
                      <a:endParaRPr lang="en-US" sz="140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42704" marR="42704" marT="0" marB="0" anchor="ctr">
                    <a:solidFill>
                      <a:srgbClr val="CC99FF">
                        <a:alpha val="5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omic Sans MS" panose="030F0702030302020204" pitchFamily="66" charset="0"/>
                        </a:rPr>
                        <a:t>Other</a:t>
                      </a:r>
                      <a:endParaRPr lang="en-US" sz="14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42704" marR="42704" marT="0" marB="0" anchor="ctr">
                    <a:solidFill>
                      <a:srgbClr val="CC99FF">
                        <a:alpha val="52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0858881"/>
                  </a:ext>
                </a:extLst>
              </a:tr>
              <a:tr h="43285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omic Sans MS" panose="030F0702030302020204" pitchFamily="66" charset="0"/>
                        </a:rPr>
                        <a:t>10</a:t>
                      </a:r>
                      <a:endParaRPr lang="en-US" sz="140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42704" marR="42704" marT="0" marB="0" anchor="ctr">
                    <a:solidFill>
                      <a:srgbClr val="CC99FF">
                        <a:alpha val="5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omic Sans MS" panose="030F0702030302020204" pitchFamily="66" charset="0"/>
                        </a:rPr>
                        <a:t>Defiant behavior toward adults</a:t>
                      </a:r>
                      <a:endParaRPr lang="en-US" sz="140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42704" marR="42704" marT="0" marB="0" anchor="ctr">
                    <a:solidFill>
                      <a:srgbClr val="CC99FF">
                        <a:alpha val="5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omic Sans MS" panose="030F0702030302020204" pitchFamily="66" charset="0"/>
                        </a:rPr>
                        <a:t>20</a:t>
                      </a:r>
                      <a:endParaRPr lang="en-US" sz="140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42704" marR="42704" marT="0" marB="0" anchor="ctr">
                    <a:solidFill>
                      <a:srgbClr val="CC99FF">
                        <a:alpha val="5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omic Sans MS" panose="030F0702030302020204" pitchFamily="66" charset="0"/>
                        </a:rPr>
                        <a:t>Feet placed inappropriately on desk</a:t>
                      </a:r>
                      <a:endParaRPr lang="en-US" sz="14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42704" marR="42704" marT="0" marB="0" anchor="ctr">
                    <a:solidFill>
                      <a:srgbClr val="CC99FF">
                        <a:alpha val="52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90344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48767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56"/>
          <p:cNvSpPr txBox="1"/>
          <p:nvPr/>
        </p:nvSpPr>
        <p:spPr>
          <a:xfrm>
            <a:off x="1457125" y="995430"/>
            <a:ext cx="7552200" cy="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>
                <a:solidFill>
                  <a:schemeClr val="dk1"/>
                </a:solidFill>
                <a:latin typeface="Euphoria Script"/>
                <a:ea typeface="Euphoria Script"/>
                <a:cs typeface="Euphoria Script"/>
                <a:sym typeface="Euphoria Script"/>
              </a:rPr>
              <a:t>Treat others the way you want to be treated.</a:t>
            </a:r>
            <a:endParaRPr sz="3600" b="1" dirty="0">
              <a:solidFill>
                <a:schemeClr val="dk1"/>
              </a:solidFill>
              <a:latin typeface="Euphoria Script"/>
              <a:ea typeface="Euphoria Script"/>
              <a:cs typeface="Euphoria Script"/>
              <a:sym typeface="Euphoria Script"/>
            </a:endParaRPr>
          </a:p>
        </p:txBody>
      </p:sp>
      <p:sp>
        <p:nvSpPr>
          <p:cNvPr id="313" name="Google Shape;313;p56"/>
          <p:cNvSpPr txBox="1"/>
          <p:nvPr/>
        </p:nvSpPr>
        <p:spPr>
          <a:xfrm>
            <a:off x="946440" y="1915825"/>
            <a:ext cx="8890200" cy="29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u="sng" dirty="0">
                <a:solidFill>
                  <a:schemeClr val="dk1"/>
                </a:solidFill>
                <a:latin typeface="Comic Sans MS" panose="030F0702030302020204" pitchFamily="66" charset="0"/>
                <a:ea typeface="Century Gothic"/>
                <a:cs typeface="Century Gothic"/>
                <a:sym typeface="Century Gothic"/>
              </a:rPr>
              <a:t>Rules:</a:t>
            </a:r>
          </a:p>
          <a:p>
            <a:pPr marL="514350" lvl="0" indent="-5143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dirty="0">
                <a:solidFill>
                  <a:schemeClr val="dk1"/>
                </a:solidFill>
                <a:latin typeface="Comic Sans MS" panose="030F0702030302020204" pitchFamily="66" charset="0"/>
                <a:ea typeface="Century Gothic"/>
                <a:cs typeface="Century Gothic"/>
                <a:sym typeface="Century Gothic"/>
              </a:rPr>
              <a:t>Respect yourself, others, and their property.</a:t>
            </a:r>
          </a:p>
          <a:p>
            <a:pPr marL="514350" lvl="0" indent="-5143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dirty="0">
                <a:solidFill>
                  <a:schemeClr val="dk1"/>
                </a:solidFill>
                <a:latin typeface="Comic Sans MS" panose="030F0702030302020204" pitchFamily="66" charset="0"/>
                <a:ea typeface="Century Gothic"/>
                <a:cs typeface="Century Gothic"/>
                <a:sym typeface="Century Gothic"/>
              </a:rPr>
              <a:t>Come to class prepared.</a:t>
            </a:r>
          </a:p>
          <a:p>
            <a:pPr marL="514350" lvl="0" indent="-5143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dirty="0">
                <a:solidFill>
                  <a:schemeClr val="dk1"/>
                </a:solidFill>
                <a:latin typeface="Comic Sans MS" panose="030F0702030302020204" pitchFamily="66" charset="0"/>
                <a:ea typeface="Century Gothic"/>
                <a:cs typeface="Century Gothic"/>
                <a:sym typeface="Century Gothic"/>
              </a:rPr>
              <a:t>Follow directions the first time given.</a:t>
            </a:r>
          </a:p>
          <a:p>
            <a:pPr marL="514350" lvl="0" indent="-5143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dirty="0">
                <a:solidFill>
                  <a:schemeClr val="dk1"/>
                </a:solidFill>
                <a:latin typeface="Comic Sans MS" panose="030F0702030302020204" pitchFamily="66" charset="0"/>
                <a:ea typeface="Century Gothic"/>
                <a:cs typeface="Century Gothic"/>
                <a:sym typeface="Century Gothic"/>
              </a:rPr>
              <a:t>Always use an appropriate voice level.</a:t>
            </a:r>
          </a:p>
          <a:p>
            <a:pPr marL="514350" lvl="0" indent="-5143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dirty="0">
                <a:solidFill>
                  <a:schemeClr val="dk1"/>
                </a:solidFill>
                <a:latin typeface="Comic Sans MS" panose="030F0702030302020204" pitchFamily="66" charset="0"/>
                <a:ea typeface="Century Gothic"/>
                <a:cs typeface="Century Gothic"/>
                <a:sym typeface="Century Gothic"/>
              </a:rPr>
              <a:t>Raise your hand to speak or to leave your area.</a:t>
            </a:r>
            <a:endParaRPr sz="2400" dirty="0">
              <a:solidFill>
                <a:schemeClr val="dk1"/>
              </a:solidFill>
              <a:latin typeface="Comic Sans MS" panose="030F0702030302020204" pitchFamily="66" charset="0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73"/>
          <p:cNvSpPr txBox="1"/>
          <p:nvPr/>
        </p:nvSpPr>
        <p:spPr>
          <a:xfrm>
            <a:off x="1591800" y="1006062"/>
            <a:ext cx="7552200" cy="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solidFill>
                  <a:schemeClr val="dk1"/>
                </a:solidFill>
                <a:latin typeface="Euphoria Script"/>
                <a:ea typeface="Euphoria Script"/>
                <a:cs typeface="Euphoria Script"/>
                <a:sym typeface="Euphoria Script"/>
              </a:rPr>
              <a:t>There’s always consequences to your actions. </a:t>
            </a:r>
          </a:p>
          <a:p>
            <a:pPr marL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solidFill>
                  <a:schemeClr val="dk1"/>
                </a:solidFill>
                <a:latin typeface="Euphoria Script"/>
                <a:ea typeface="Euphoria Script"/>
                <a:cs typeface="Euphoria Script"/>
                <a:sym typeface="Euphoria Script"/>
              </a:rPr>
              <a:t>Before you act, make sure you’re prepared for them.</a:t>
            </a:r>
            <a:endParaRPr sz="2800" b="1" dirty="0">
              <a:solidFill>
                <a:schemeClr val="dk1"/>
              </a:solidFill>
              <a:latin typeface="Euphoria Script"/>
              <a:ea typeface="Euphoria Script"/>
              <a:cs typeface="Euphoria Script"/>
              <a:sym typeface="Euphoria Script"/>
            </a:endParaRPr>
          </a:p>
        </p:txBody>
      </p:sp>
      <p:sp>
        <p:nvSpPr>
          <p:cNvPr id="415" name="Google Shape;415;p73"/>
          <p:cNvSpPr txBox="1"/>
          <p:nvPr/>
        </p:nvSpPr>
        <p:spPr>
          <a:xfrm>
            <a:off x="922800" y="2012089"/>
            <a:ext cx="8890200" cy="29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u="sng" dirty="0">
                <a:solidFill>
                  <a:schemeClr val="dk1"/>
                </a:solidFill>
                <a:latin typeface="Comic Sans MS" panose="030F0702030302020204" pitchFamily="66" charset="0"/>
                <a:ea typeface="Century Gothic"/>
                <a:cs typeface="Century Gothic"/>
                <a:sym typeface="Century Gothic"/>
              </a:rPr>
              <a:t>Consequences</a:t>
            </a:r>
            <a:r>
              <a:rPr lang="en" sz="2400" dirty="0">
                <a:solidFill>
                  <a:schemeClr val="dk1"/>
                </a:solidFill>
                <a:latin typeface="Comic Sans MS" panose="030F0702030302020204" pitchFamily="66" charset="0"/>
                <a:ea typeface="Century Gothic"/>
                <a:cs typeface="Century Gothic"/>
                <a:sym typeface="Century Gothic"/>
              </a:rPr>
              <a:t>:</a:t>
            </a:r>
          </a:p>
          <a:p>
            <a:pPr marL="514350" lvl="0" indent="-5143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" sz="2400" dirty="0">
                <a:solidFill>
                  <a:schemeClr val="dk1"/>
                </a:solidFill>
                <a:latin typeface="Comic Sans MS" panose="030F0702030302020204" pitchFamily="66" charset="0"/>
                <a:ea typeface="Century Gothic"/>
                <a:cs typeface="Century Gothic"/>
                <a:sym typeface="Century Gothic"/>
              </a:rPr>
              <a:t>Silent Lunch</a:t>
            </a:r>
          </a:p>
          <a:p>
            <a:pPr marL="514350" lvl="0" indent="-5143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" sz="2400" dirty="0">
                <a:solidFill>
                  <a:schemeClr val="dk1"/>
                </a:solidFill>
                <a:latin typeface="Comic Sans MS" panose="030F0702030302020204" pitchFamily="66" charset="0"/>
                <a:ea typeface="Century Gothic"/>
                <a:cs typeface="Century Gothic"/>
                <a:sym typeface="Century Gothic"/>
              </a:rPr>
              <a:t>Student/Teacher Conference</a:t>
            </a:r>
          </a:p>
          <a:p>
            <a:pPr marL="514350" lvl="0" indent="-5143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" sz="2400" dirty="0">
                <a:solidFill>
                  <a:schemeClr val="dk1"/>
                </a:solidFill>
                <a:latin typeface="Comic Sans MS" panose="030F0702030302020204" pitchFamily="66" charset="0"/>
                <a:ea typeface="Century Gothic"/>
                <a:cs typeface="Century Gothic"/>
                <a:sym typeface="Century Gothic"/>
              </a:rPr>
              <a:t>Behavior Management Form</a:t>
            </a:r>
          </a:p>
          <a:p>
            <a:pPr marL="514350" lvl="0" indent="-5143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" sz="2400" dirty="0">
                <a:solidFill>
                  <a:schemeClr val="dk1"/>
                </a:solidFill>
                <a:latin typeface="Comic Sans MS" panose="030F0702030302020204" pitchFamily="66" charset="0"/>
                <a:ea typeface="Century Gothic"/>
                <a:cs typeface="Century Gothic"/>
                <a:sym typeface="Century Gothic"/>
              </a:rPr>
              <a:t>Parent/Teacher Conference</a:t>
            </a:r>
          </a:p>
          <a:p>
            <a:pPr marL="514350" lvl="0" indent="-5143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" sz="2400" dirty="0">
                <a:solidFill>
                  <a:schemeClr val="dk1"/>
                </a:solidFill>
                <a:latin typeface="Comic Sans MS" panose="030F0702030302020204" pitchFamily="66" charset="0"/>
                <a:ea typeface="Century Gothic"/>
                <a:cs typeface="Century Gothic"/>
                <a:sym typeface="Century Gothic"/>
              </a:rPr>
              <a:t>Office Visit</a:t>
            </a:r>
            <a:endParaRPr sz="2400" dirty="0">
              <a:solidFill>
                <a:schemeClr val="dk1"/>
              </a:solidFill>
              <a:latin typeface="Comic Sans MS" panose="030F0702030302020204" pitchFamily="66" charset="0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74"/>
          <p:cNvSpPr txBox="1"/>
          <p:nvPr/>
        </p:nvSpPr>
        <p:spPr>
          <a:xfrm>
            <a:off x="1591800" y="952900"/>
            <a:ext cx="7552200" cy="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solidFill>
                  <a:schemeClr val="dk1"/>
                </a:solidFill>
                <a:latin typeface="Euphoria Script"/>
                <a:ea typeface="Euphoria Script"/>
                <a:cs typeface="Euphoria Script"/>
                <a:sym typeface="Euphoria Script"/>
              </a:rPr>
              <a:t>It is the things we work hardest for that will reward us the most.</a:t>
            </a:r>
            <a:endParaRPr sz="2800" b="1" dirty="0">
              <a:solidFill>
                <a:schemeClr val="dk1"/>
              </a:solidFill>
              <a:latin typeface="Euphoria Script"/>
              <a:ea typeface="Euphoria Script"/>
              <a:cs typeface="Euphoria Script"/>
              <a:sym typeface="Euphoria Script"/>
            </a:endParaRPr>
          </a:p>
        </p:txBody>
      </p:sp>
      <p:sp>
        <p:nvSpPr>
          <p:cNvPr id="421" name="Google Shape;421;p74"/>
          <p:cNvSpPr txBox="1"/>
          <p:nvPr/>
        </p:nvSpPr>
        <p:spPr>
          <a:xfrm>
            <a:off x="1055296" y="2065251"/>
            <a:ext cx="8890200" cy="29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u="sng" dirty="0">
                <a:solidFill>
                  <a:schemeClr val="dk1"/>
                </a:solidFill>
                <a:latin typeface="Comic Sans MS" panose="030F0702030302020204" pitchFamily="66" charset="0"/>
                <a:ea typeface="Century Gothic"/>
                <a:cs typeface="Century Gothic"/>
                <a:sym typeface="Century Gothic"/>
              </a:rPr>
              <a:t>Rewards</a:t>
            </a:r>
            <a:r>
              <a:rPr lang="en" sz="2400" dirty="0">
                <a:solidFill>
                  <a:schemeClr val="dk1"/>
                </a:solidFill>
                <a:latin typeface="Comic Sans MS" panose="030F0702030302020204" pitchFamily="66" charset="0"/>
                <a:ea typeface="Century Gothic"/>
                <a:cs typeface="Century Gothic"/>
                <a:sym typeface="Century Gothic"/>
              </a:rPr>
              <a:t>:</a:t>
            </a:r>
          </a:p>
          <a:p>
            <a:pPr marL="514350" lvl="0" indent="-5143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" sz="2400" dirty="0">
                <a:solidFill>
                  <a:schemeClr val="dk1"/>
                </a:solidFill>
                <a:latin typeface="Comic Sans MS" panose="030F0702030302020204" pitchFamily="66" charset="0"/>
                <a:ea typeface="Century Gothic"/>
                <a:cs typeface="Century Gothic"/>
                <a:sym typeface="Century Gothic"/>
              </a:rPr>
              <a:t>Special Snack</a:t>
            </a:r>
          </a:p>
          <a:p>
            <a:pPr marL="514350" lvl="0" indent="-5143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" sz="2400" dirty="0">
                <a:solidFill>
                  <a:schemeClr val="dk1"/>
                </a:solidFill>
                <a:latin typeface="Comic Sans MS" panose="030F0702030302020204" pitchFamily="66" charset="0"/>
                <a:ea typeface="Century Gothic"/>
                <a:cs typeface="Century Gothic"/>
                <a:sym typeface="Century Gothic"/>
              </a:rPr>
              <a:t>Games/Free Time</a:t>
            </a:r>
          </a:p>
          <a:p>
            <a:pPr marL="514350" lvl="0" indent="-5143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" sz="2400" dirty="0">
                <a:solidFill>
                  <a:schemeClr val="dk1"/>
                </a:solidFill>
                <a:latin typeface="Comic Sans MS" panose="030F0702030302020204" pitchFamily="66" charset="0"/>
                <a:ea typeface="Century Gothic"/>
                <a:cs typeface="Century Gothic"/>
                <a:sym typeface="Century Gothic"/>
              </a:rPr>
              <a:t>Extra Recess</a:t>
            </a:r>
          </a:p>
          <a:p>
            <a:pPr marL="514350" lvl="0" indent="-5143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" sz="2400" dirty="0">
                <a:solidFill>
                  <a:schemeClr val="dk1"/>
                </a:solidFill>
                <a:latin typeface="Comic Sans MS" panose="030F0702030302020204" pitchFamily="66" charset="0"/>
                <a:ea typeface="Century Gothic"/>
                <a:cs typeface="Century Gothic"/>
                <a:sym typeface="Century Gothic"/>
              </a:rPr>
              <a:t>Movie Time</a:t>
            </a:r>
          </a:p>
          <a:p>
            <a:pPr marL="514350" lvl="0" indent="-5143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" sz="2400" dirty="0">
                <a:solidFill>
                  <a:schemeClr val="dk1"/>
                </a:solidFill>
                <a:latin typeface="Comic Sans MS" panose="030F0702030302020204" pitchFamily="66" charset="0"/>
                <a:ea typeface="Century Gothic"/>
                <a:cs typeface="Century Gothic"/>
                <a:sym typeface="Century Gothic"/>
              </a:rPr>
              <a:t>S</a:t>
            </a:r>
            <a:r>
              <a:rPr lang="en-US" sz="2400" dirty="0" err="1">
                <a:solidFill>
                  <a:schemeClr val="dk1"/>
                </a:solidFill>
                <a:latin typeface="Comic Sans MS" panose="030F0702030302020204" pitchFamily="66" charset="0"/>
                <a:ea typeface="Century Gothic"/>
                <a:cs typeface="Century Gothic"/>
                <a:sym typeface="Century Gothic"/>
              </a:rPr>
              <a:t>pecial</a:t>
            </a:r>
            <a:r>
              <a:rPr lang="en-US" sz="2400" dirty="0">
                <a:solidFill>
                  <a:schemeClr val="dk1"/>
                </a:solidFill>
                <a:latin typeface="Comic Sans MS" panose="030F0702030302020204" pitchFamily="66" charset="0"/>
                <a:ea typeface="Century Gothic"/>
                <a:cs typeface="Century Gothic"/>
                <a:sym typeface="Century Gothic"/>
              </a:rPr>
              <a:t> Project</a:t>
            </a:r>
            <a:endParaRPr sz="2400" dirty="0">
              <a:solidFill>
                <a:schemeClr val="dk1"/>
              </a:solidFill>
              <a:latin typeface="Comic Sans MS" panose="030F0702030302020204" pitchFamily="66" charset="0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58"/>
          <p:cNvSpPr txBox="1"/>
          <p:nvPr/>
        </p:nvSpPr>
        <p:spPr>
          <a:xfrm>
            <a:off x="1591800" y="952900"/>
            <a:ext cx="7552200" cy="58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" sz="4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phoria Script"/>
                <a:ea typeface="Euphoria Script"/>
                <a:cs typeface="Euphoria Script"/>
                <a:sym typeface="Euphoria Script"/>
              </a:rPr>
              <a:t>Let today be the start of something new.</a:t>
            </a:r>
            <a:endParaRPr kumimoji="0" sz="4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oria Script"/>
              <a:ea typeface="Euphoria Script"/>
              <a:cs typeface="Euphoria Script"/>
              <a:sym typeface="Euphoria Script"/>
            </a:endParaRPr>
          </a:p>
        </p:txBody>
      </p:sp>
      <p:sp>
        <p:nvSpPr>
          <p:cNvPr id="276" name="Google Shape;276;p58"/>
          <p:cNvSpPr txBox="1"/>
          <p:nvPr/>
        </p:nvSpPr>
        <p:spPr>
          <a:xfrm>
            <a:off x="119125" y="2311875"/>
            <a:ext cx="8890200" cy="26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marR="0" lvl="0" indent="-406400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entury Gothic"/>
              <a:buChar char="●"/>
              <a:tabLst/>
              <a:defRPr/>
            </a:pPr>
            <a:r>
              <a:rPr kumimoji="0" lang="e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Century Gothic"/>
                <a:cs typeface="Century Gothic"/>
                <a:sym typeface="Century Gothic"/>
              </a:rPr>
              <a:t>Please make sure that you send in your child’s transportation information (how they will be getting home).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Century Gothic"/>
              <a:cs typeface="Century Gothic"/>
              <a:sym typeface="Century Gothic"/>
            </a:endParaRPr>
          </a:p>
          <a:p>
            <a:pPr marL="457200" marR="0" lvl="0" indent="-406400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entury Gothic"/>
              <a:buChar char="●"/>
              <a:tabLst/>
              <a:defRPr/>
            </a:pPr>
            <a:r>
              <a:rPr kumimoji="0" lang="e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Century Gothic"/>
                <a:cs typeface="Century Gothic"/>
                <a:sym typeface="Century Gothic"/>
              </a:rPr>
              <a:t>Please send in all completed forms from Open House.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Century Gothic"/>
              <a:cs typeface="Century Gothic"/>
              <a:sym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3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59"/>
          <p:cNvSpPr txBox="1"/>
          <p:nvPr/>
        </p:nvSpPr>
        <p:spPr>
          <a:xfrm>
            <a:off x="2517975" y="952900"/>
            <a:ext cx="6626100" cy="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3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phoria Script"/>
                <a:ea typeface="Euphoria Script"/>
                <a:cs typeface="Euphoria Script"/>
                <a:sym typeface="Euphoria Script"/>
              </a:rPr>
              <a:t>Teamwork makes the dream work!</a:t>
            </a:r>
            <a:endParaRPr kumimoji="0" sz="3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oria Script"/>
              <a:ea typeface="Euphoria Script"/>
              <a:cs typeface="Euphoria Script"/>
              <a:sym typeface="Euphoria Script"/>
            </a:endParaRPr>
          </a:p>
        </p:txBody>
      </p:sp>
      <p:sp>
        <p:nvSpPr>
          <p:cNvPr id="282" name="Google Shape;282;p59"/>
          <p:cNvSpPr txBox="1"/>
          <p:nvPr/>
        </p:nvSpPr>
        <p:spPr>
          <a:xfrm>
            <a:off x="119125" y="2068225"/>
            <a:ext cx="8890200" cy="29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Century Gothic"/>
                <a:cs typeface="Century Gothic"/>
                <a:sym typeface="Century Gothic"/>
              </a:rPr>
              <a:t>Checklist for success: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Century Gothic"/>
              <a:cs typeface="Century Gothic"/>
              <a:sym typeface="Century Gothic"/>
            </a:endParaRPr>
          </a:p>
          <a:p>
            <a:pPr marL="457200" marR="0" lvl="0" indent="-412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Century Gothic"/>
              <a:buChar char="●"/>
              <a:tabLst/>
              <a:defRPr/>
            </a:pPr>
            <a:r>
              <a:rPr kumimoji="0" lang="e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Century Gothic"/>
                <a:cs typeface="Century Gothic"/>
                <a:sym typeface="Century Gothic"/>
              </a:rPr>
              <a:t>read with your child 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Century Gothic"/>
              <a:cs typeface="Century Gothic"/>
              <a:sym typeface="Century Gothic"/>
            </a:endParaRPr>
          </a:p>
          <a:p>
            <a:pPr marL="457200" marR="0" lvl="0" indent="-412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Century Gothic"/>
              <a:buChar char="●"/>
              <a:tabLst/>
              <a:defRPr/>
            </a:pPr>
            <a:r>
              <a:rPr kumimoji="0" lang="e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Century Gothic"/>
                <a:cs typeface="Century Gothic"/>
                <a:sym typeface="Century Gothic"/>
              </a:rPr>
              <a:t>practice multiplication facts 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Century Gothic"/>
              <a:cs typeface="Century Gothic"/>
              <a:sym typeface="Century Gothic"/>
            </a:endParaRPr>
          </a:p>
          <a:p>
            <a:pPr marL="457200" marR="0" lvl="0" indent="-412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Century Gothic"/>
              <a:buChar char="●"/>
              <a:tabLst/>
              <a:defRPr/>
            </a:pPr>
            <a:r>
              <a:rPr kumimoji="0" lang="e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Century Gothic"/>
                <a:cs typeface="Century Gothic"/>
                <a:sym typeface="Century Gothic"/>
              </a:rPr>
              <a:t>check  and sign your child’s homework folder and/or conduct log</a:t>
            </a:r>
          </a:p>
          <a:p>
            <a:pPr marL="44450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tabLst/>
              <a:defRPr/>
            </a:pPr>
            <a:endParaRPr lang="en" sz="2400" dirty="0">
              <a:latin typeface="Comic Sans MS" panose="030F0702030302020204" pitchFamily="66" charset="0"/>
              <a:ea typeface="Century Gothic"/>
              <a:cs typeface="Century Gothic"/>
              <a:sym typeface="Century Gothic"/>
            </a:endParaRPr>
          </a:p>
          <a:p>
            <a:pPr marL="44450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tabLst/>
              <a:defRPr/>
            </a:pPr>
            <a:r>
              <a:rPr kumimoji="0" lang="e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Century Gothic"/>
                <a:cs typeface="Century Gothic"/>
                <a:sym typeface="Century Gothic"/>
              </a:rPr>
              <a:t>*Please complete this checklist each night!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75"/>
          <p:cNvSpPr txBox="1"/>
          <p:nvPr/>
        </p:nvSpPr>
        <p:spPr>
          <a:xfrm>
            <a:off x="1325100" y="1086397"/>
            <a:ext cx="7552200" cy="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dk1"/>
                </a:solidFill>
                <a:latin typeface="Euphoria Script"/>
                <a:ea typeface="Euphoria Script"/>
                <a:cs typeface="Euphoria Script"/>
                <a:sym typeface="Euphoria Script"/>
              </a:rPr>
              <a:t>Education is a shared commitment between dedicated teachers, motivated students, and enthusiastic parents with high expectations.</a:t>
            </a:r>
            <a:endParaRPr sz="2400" b="1" dirty="0">
              <a:solidFill>
                <a:schemeClr val="dk1"/>
              </a:solidFill>
              <a:latin typeface="Euphoria Script"/>
              <a:ea typeface="Euphoria Script"/>
              <a:cs typeface="Euphoria Script"/>
              <a:sym typeface="Euphoria Script"/>
            </a:endParaRPr>
          </a:p>
        </p:txBody>
      </p:sp>
      <p:sp>
        <p:nvSpPr>
          <p:cNvPr id="427" name="Google Shape;427;p75"/>
          <p:cNvSpPr txBox="1"/>
          <p:nvPr/>
        </p:nvSpPr>
        <p:spPr>
          <a:xfrm>
            <a:off x="119125" y="2068225"/>
            <a:ext cx="8890200" cy="29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" sz="28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Remind</a:t>
            </a:r>
            <a:r>
              <a:rPr lang="en" sz="2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is the best way to communicate with me during the school day. 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" sz="28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Remind: Text @</a:t>
            </a:r>
            <a:r>
              <a:rPr lang="en-US" sz="28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wes</a:t>
            </a:r>
            <a:r>
              <a:rPr lang="en-US" sz="2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-hoover to 81010</a:t>
            </a:r>
            <a:endParaRPr lang="en" sz="28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" sz="2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Email- </a:t>
            </a:r>
            <a:r>
              <a:rPr lang="en" sz="2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  <a:hlinkClick r:id="rId4"/>
              </a:rPr>
              <a:t>hilary.hoover@elmoreco.com</a:t>
            </a:r>
            <a:endParaRPr lang="en" sz="28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" sz="2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School Phone #- (334)567-4323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4"/>
          <p:cNvSpPr txBox="1"/>
          <p:nvPr/>
        </p:nvSpPr>
        <p:spPr>
          <a:xfrm>
            <a:off x="1457200" y="977388"/>
            <a:ext cx="7552200" cy="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dk1"/>
                </a:solidFill>
                <a:latin typeface="Euphoria Script"/>
                <a:ea typeface="Euphoria Script"/>
                <a:cs typeface="Euphoria Script"/>
                <a:sym typeface="Euphoria Script"/>
              </a:rPr>
              <a:t>Learning is a treasure that will follow its owner everywhere.</a:t>
            </a:r>
            <a:endParaRPr sz="2800" b="1" dirty="0">
              <a:solidFill>
                <a:schemeClr val="dk1"/>
              </a:solidFill>
              <a:latin typeface="Euphoria Script"/>
              <a:ea typeface="Euphoria Script"/>
              <a:cs typeface="Euphoria Script"/>
              <a:sym typeface="Euphoria Script"/>
            </a:endParaRPr>
          </a:p>
        </p:txBody>
      </p:sp>
      <p:sp>
        <p:nvSpPr>
          <p:cNvPr id="115" name="Google Shape;115;p24"/>
          <p:cNvSpPr txBox="1"/>
          <p:nvPr/>
        </p:nvSpPr>
        <p:spPr>
          <a:xfrm>
            <a:off x="43325" y="1992450"/>
            <a:ext cx="5392500" cy="30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" sz="2400" b="1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chemeClr val="dk1"/>
                </a:solidFill>
                <a:latin typeface="Comic Sans MS" panose="030F0702030302020204" pitchFamily="66" charset="0"/>
                <a:ea typeface="Century Gothic"/>
                <a:cs typeface="Century Gothic"/>
                <a:sym typeface="Century Gothic"/>
              </a:rPr>
              <a:t>Bachelor’s of Arts</a:t>
            </a: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dk1"/>
                </a:solidFill>
                <a:latin typeface="Comic Sans MS" panose="030F0702030302020204" pitchFamily="66" charset="0"/>
                <a:ea typeface="Century Gothic"/>
                <a:cs typeface="Century Gothic"/>
                <a:sym typeface="Century Gothic"/>
              </a:rPr>
              <a:t>University of Louisiana at Monroe</a:t>
            </a: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dk1"/>
                </a:solidFill>
                <a:latin typeface="Comic Sans MS" panose="030F0702030302020204" pitchFamily="66" charset="0"/>
                <a:ea typeface="Century Gothic"/>
                <a:cs typeface="Century Gothic"/>
                <a:sym typeface="Century Gothic"/>
              </a:rPr>
              <a:t>Teaching Certificate- Elementary Education- K-6</a:t>
            </a:r>
            <a:r>
              <a:rPr lang="en" sz="2000" baseline="30000" dirty="0">
                <a:solidFill>
                  <a:schemeClr val="dk1"/>
                </a:solidFill>
                <a:latin typeface="Comic Sans MS" panose="030F0702030302020204" pitchFamily="66" charset="0"/>
                <a:ea typeface="Century Gothic"/>
                <a:cs typeface="Century Gothic"/>
                <a:sym typeface="Century Gothic"/>
              </a:rPr>
              <a:t>th</a:t>
            </a:r>
            <a:r>
              <a:rPr lang="en" sz="2000" dirty="0">
                <a:solidFill>
                  <a:schemeClr val="dk1"/>
                </a:solidFill>
                <a:latin typeface="Comic Sans MS" panose="030F0702030302020204" pitchFamily="66" charset="0"/>
                <a:ea typeface="Century Gothic"/>
                <a:cs typeface="Century Gothic"/>
                <a:sym typeface="Century Gothic"/>
              </a:rPr>
              <a:t> grades</a:t>
            </a: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" sz="2400" dirty="0">
              <a:solidFill>
                <a:schemeClr val="dk1"/>
              </a:solidFill>
              <a:latin typeface="Comic Sans MS" panose="030F0702030302020204" pitchFamily="66" charset="0"/>
              <a:ea typeface="Century Gothic"/>
              <a:cs typeface="Century Gothic"/>
              <a:sym typeface="Century Gothic"/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chemeClr val="dk1"/>
                </a:solidFill>
                <a:latin typeface="Comic Sans MS" panose="030F0702030302020204" pitchFamily="66" charset="0"/>
                <a:ea typeface="Century Gothic"/>
                <a:cs typeface="Century Gothic"/>
                <a:sym typeface="Century Gothic"/>
              </a:rPr>
              <a:t>Masters of Education</a:t>
            </a:r>
            <a:endParaRPr lang="en" sz="2400" dirty="0">
              <a:solidFill>
                <a:schemeClr val="dk1"/>
              </a:solidFill>
              <a:latin typeface="Comic Sans MS" panose="030F0702030302020204" pitchFamily="66" charset="0"/>
              <a:ea typeface="Century Gothic"/>
              <a:cs typeface="Century Gothic"/>
              <a:sym typeface="Century Gothic"/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dk1"/>
                </a:solidFill>
                <a:latin typeface="Comic Sans MS" panose="030F0702030302020204" pitchFamily="66" charset="0"/>
                <a:ea typeface="Century Gothic"/>
                <a:cs typeface="Century Gothic"/>
                <a:sym typeface="Century Gothic"/>
              </a:rPr>
              <a:t>Southeastern Louisiana University</a:t>
            </a: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dk1"/>
                </a:solidFill>
                <a:latin typeface="Comic Sans MS" panose="030F0702030302020204" pitchFamily="66" charset="0"/>
                <a:ea typeface="Century Gothic"/>
                <a:cs typeface="Century Gothic"/>
                <a:sym typeface="Century Gothic"/>
              </a:rPr>
              <a:t>Educational Administrator</a:t>
            </a: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" sz="24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" sz="24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6" name="Google Shape;116;p24"/>
          <p:cNvSpPr txBox="1"/>
          <p:nvPr/>
        </p:nvSpPr>
        <p:spPr>
          <a:xfrm>
            <a:off x="4572000" y="2040775"/>
            <a:ext cx="4437400" cy="29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 b="1" u="sng" dirty="0">
                <a:solidFill>
                  <a:schemeClr val="dk1"/>
                </a:solidFill>
                <a:latin typeface="Comic Sans MS" panose="030F0702030302020204" pitchFamily="66" charset="0"/>
                <a:ea typeface="Century Gothic"/>
                <a:cs typeface="Century Gothic"/>
                <a:sym typeface="Century Gothic"/>
              </a:rPr>
              <a:t>Experience</a:t>
            </a: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" sz="1800" b="1" u="sng" dirty="0">
              <a:solidFill>
                <a:schemeClr val="dk1"/>
              </a:solidFill>
              <a:latin typeface="Comic Sans MS" panose="030F0702030302020204" pitchFamily="66" charset="0"/>
              <a:ea typeface="Century Gothic"/>
              <a:cs typeface="Century Gothic"/>
              <a:sym typeface="Century Gothic"/>
            </a:endParaRPr>
          </a:p>
          <a:p>
            <a:pPr marL="457200" lvl="0" indent="-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sz="2000" dirty="0">
                <a:solidFill>
                  <a:schemeClr val="dk1"/>
                </a:solidFill>
                <a:latin typeface="Comic Sans MS" panose="030F0702030302020204" pitchFamily="66" charset="0"/>
                <a:ea typeface="Century Gothic"/>
                <a:cs typeface="Century Gothic"/>
                <a:sym typeface="Century Gothic"/>
              </a:rPr>
              <a:t>27</a:t>
            </a:r>
            <a:r>
              <a:rPr lang="en" sz="2000" baseline="30000" dirty="0">
                <a:solidFill>
                  <a:schemeClr val="dk1"/>
                </a:solidFill>
                <a:latin typeface="Comic Sans MS" panose="030F0702030302020204" pitchFamily="66" charset="0"/>
                <a:ea typeface="Century Gothic"/>
                <a:cs typeface="Century Gothic"/>
                <a:sym typeface="Century Gothic"/>
              </a:rPr>
              <a:t>th</a:t>
            </a:r>
            <a:r>
              <a:rPr lang="en" sz="2000" dirty="0">
                <a:solidFill>
                  <a:schemeClr val="dk1"/>
                </a:solidFill>
                <a:latin typeface="Comic Sans MS" panose="030F0702030302020204" pitchFamily="66" charset="0"/>
                <a:ea typeface="Century Gothic"/>
                <a:cs typeface="Century Gothic"/>
                <a:sym typeface="Century Gothic"/>
              </a:rPr>
              <a:t> year of teaching</a:t>
            </a:r>
          </a:p>
          <a:p>
            <a:pPr marL="457200" lvl="0" indent="-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" sz="2000" dirty="0">
              <a:solidFill>
                <a:schemeClr val="dk1"/>
              </a:solidFill>
              <a:latin typeface="Comic Sans MS" panose="030F0702030302020204" pitchFamily="66" charset="0"/>
              <a:ea typeface="Century Gothic"/>
              <a:cs typeface="Century Gothic"/>
              <a:sym typeface="Century Gothic"/>
            </a:endParaRPr>
          </a:p>
          <a:p>
            <a:pPr marL="457200" lvl="0" indent="-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sz="2000" dirty="0">
                <a:solidFill>
                  <a:schemeClr val="dk1"/>
                </a:solidFill>
                <a:latin typeface="Comic Sans MS" panose="030F0702030302020204" pitchFamily="66" charset="0"/>
                <a:ea typeface="Century Gothic"/>
                <a:cs typeface="Century Gothic"/>
                <a:sym typeface="Century Gothic"/>
              </a:rPr>
              <a:t>Have taught K, 2</a:t>
            </a:r>
            <a:r>
              <a:rPr lang="en" sz="2000" baseline="30000" dirty="0">
                <a:solidFill>
                  <a:schemeClr val="dk1"/>
                </a:solidFill>
                <a:latin typeface="Comic Sans MS" panose="030F0702030302020204" pitchFamily="66" charset="0"/>
                <a:ea typeface="Century Gothic"/>
                <a:cs typeface="Century Gothic"/>
                <a:sym typeface="Century Gothic"/>
              </a:rPr>
              <a:t>nd</a:t>
            </a:r>
            <a:r>
              <a:rPr lang="en" sz="2000" dirty="0">
                <a:solidFill>
                  <a:schemeClr val="dk1"/>
                </a:solidFill>
                <a:latin typeface="Comic Sans MS" panose="030F0702030302020204" pitchFamily="66" charset="0"/>
                <a:ea typeface="Century Gothic"/>
                <a:cs typeface="Century Gothic"/>
                <a:sym typeface="Century Gothic"/>
              </a:rPr>
              <a:t>, 3</a:t>
            </a:r>
            <a:r>
              <a:rPr lang="en" sz="2000" baseline="30000" dirty="0">
                <a:solidFill>
                  <a:schemeClr val="dk1"/>
                </a:solidFill>
                <a:latin typeface="Comic Sans MS" panose="030F0702030302020204" pitchFamily="66" charset="0"/>
                <a:ea typeface="Century Gothic"/>
                <a:cs typeface="Century Gothic"/>
                <a:sym typeface="Century Gothic"/>
              </a:rPr>
              <a:t>rd</a:t>
            </a:r>
            <a:r>
              <a:rPr lang="en" sz="2000" dirty="0">
                <a:solidFill>
                  <a:schemeClr val="dk1"/>
                </a:solidFill>
                <a:latin typeface="Comic Sans MS" panose="030F0702030302020204" pitchFamily="66" charset="0"/>
                <a:ea typeface="Century Gothic"/>
                <a:cs typeface="Century Gothic"/>
                <a:sym typeface="Century Gothic"/>
              </a:rPr>
              <a:t>, and 4</a:t>
            </a:r>
            <a:r>
              <a:rPr lang="en" sz="2000" baseline="30000" dirty="0">
                <a:solidFill>
                  <a:schemeClr val="dk1"/>
                </a:solidFill>
                <a:latin typeface="Comic Sans MS" panose="030F0702030302020204" pitchFamily="66" charset="0"/>
                <a:ea typeface="Century Gothic"/>
                <a:cs typeface="Century Gothic"/>
                <a:sym typeface="Century Gothic"/>
              </a:rPr>
              <a:t>th</a:t>
            </a:r>
            <a:r>
              <a:rPr lang="en" sz="2000" dirty="0">
                <a:solidFill>
                  <a:schemeClr val="dk1"/>
                </a:solidFill>
                <a:latin typeface="Comic Sans MS" panose="030F0702030302020204" pitchFamily="66" charset="0"/>
                <a:ea typeface="Century Gothic"/>
                <a:cs typeface="Century Gothic"/>
                <a:sym typeface="Century Gothic"/>
              </a:rPr>
              <a:t> grades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" sz="24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" sz="24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8"/>
          <p:cNvSpPr txBox="1"/>
          <p:nvPr/>
        </p:nvSpPr>
        <p:spPr>
          <a:xfrm>
            <a:off x="1591800" y="952900"/>
            <a:ext cx="7552200" cy="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chemeClr val="dk1"/>
                </a:solidFill>
                <a:latin typeface="Euphoria Script"/>
                <a:ea typeface="Euphoria Script"/>
                <a:cs typeface="Euphoria Script"/>
                <a:sym typeface="Euphoria Script"/>
              </a:rPr>
              <a:t>Don’t’ watch the clock; do what it does. Keep going.</a:t>
            </a:r>
            <a:endParaRPr sz="6400" b="1" dirty="0">
              <a:solidFill>
                <a:schemeClr val="dk1"/>
              </a:solidFill>
              <a:latin typeface="Euphoria Script"/>
              <a:ea typeface="Euphoria Script"/>
              <a:cs typeface="Euphoria Script"/>
              <a:sym typeface="Euphoria Script"/>
            </a:endParaRPr>
          </a:p>
        </p:txBody>
      </p:sp>
      <p:sp>
        <p:nvSpPr>
          <p:cNvPr id="145" name="Google Shape;145;p28"/>
          <p:cNvSpPr txBox="1"/>
          <p:nvPr/>
        </p:nvSpPr>
        <p:spPr>
          <a:xfrm>
            <a:off x="119125" y="2068225"/>
            <a:ext cx="8890200" cy="29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 dirty="0">
                <a:solidFill>
                  <a:schemeClr val="dk1"/>
                </a:solidFill>
                <a:latin typeface="Comic Sans MS" panose="030F0702030302020204" pitchFamily="66" charset="0"/>
                <a:ea typeface="Century Gothic"/>
                <a:cs typeface="Century Gothic"/>
                <a:sym typeface="Century Gothic"/>
              </a:rPr>
              <a:t>I will send you a copy through </a:t>
            </a:r>
            <a:r>
              <a:rPr lang="en" sz="3400" b="1" dirty="0">
                <a:solidFill>
                  <a:schemeClr val="dk1"/>
                </a:solidFill>
                <a:latin typeface="Comic Sans MS" panose="030F0702030302020204" pitchFamily="66" charset="0"/>
                <a:ea typeface="Century Gothic"/>
                <a:cs typeface="Century Gothic"/>
                <a:sym typeface="Century Gothic"/>
              </a:rPr>
              <a:t>Remind</a:t>
            </a:r>
            <a:r>
              <a:rPr lang="en" sz="3400" dirty="0">
                <a:solidFill>
                  <a:schemeClr val="dk1"/>
                </a:solidFill>
                <a:latin typeface="Comic Sans MS" panose="030F0702030302020204" pitchFamily="66" charset="0"/>
                <a:ea typeface="Century Gothic"/>
                <a:cs typeface="Century Gothic"/>
                <a:sym typeface="Century Gothic"/>
              </a:rPr>
              <a:t>.</a:t>
            </a: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" sz="34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4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9"/>
          <p:cNvSpPr txBox="1"/>
          <p:nvPr/>
        </p:nvSpPr>
        <p:spPr>
          <a:xfrm>
            <a:off x="1591800" y="952900"/>
            <a:ext cx="7552200" cy="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solidFill>
                  <a:schemeClr val="dk1"/>
                </a:solidFill>
                <a:latin typeface="Euphoria Script"/>
                <a:ea typeface="Euphoria Script"/>
                <a:cs typeface="Euphoria Script"/>
                <a:sym typeface="Euphoria Script"/>
              </a:rPr>
              <a:t>A genius is a talented person who does his homework.</a:t>
            </a:r>
            <a:endParaRPr sz="6400" b="1" dirty="0">
              <a:solidFill>
                <a:schemeClr val="dk1"/>
              </a:solidFill>
              <a:latin typeface="Euphoria Script"/>
              <a:ea typeface="Euphoria Script"/>
              <a:cs typeface="Euphoria Script"/>
              <a:sym typeface="Euphoria Script"/>
            </a:endParaRPr>
          </a:p>
        </p:txBody>
      </p:sp>
      <p:sp>
        <p:nvSpPr>
          <p:cNvPr id="151" name="Google Shape;151;p29"/>
          <p:cNvSpPr txBox="1"/>
          <p:nvPr/>
        </p:nvSpPr>
        <p:spPr>
          <a:xfrm>
            <a:off x="119125" y="2068225"/>
            <a:ext cx="8890200" cy="29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400" b="1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 will assign homework Monday-Thursday of each week.</a:t>
            </a: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400" b="1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dk1"/>
                </a:solidFill>
                <a:latin typeface="Comic Sans MS" panose="030F0702030302020204" pitchFamily="66" charset="0"/>
                <a:ea typeface="Century Gothic"/>
                <a:cs typeface="Century Gothic"/>
                <a:sym typeface="Century Gothic"/>
              </a:rPr>
              <a:t>Reading- Read AR for at least 15 minutes</a:t>
            </a:r>
          </a:p>
          <a:p>
            <a:pPr marL="3429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dk1"/>
                </a:solidFill>
                <a:latin typeface="Comic Sans MS" panose="030F0702030302020204" pitchFamily="66" charset="0"/>
                <a:ea typeface="Century Gothic"/>
                <a:cs typeface="Century Gothic"/>
                <a:sym typeface="Century Gothic"/>
              </a:rPr>
              <a:t>Math- Practice skill(s) for that week</a:t>
            </a:r>
          </a:p>
          <a:p>
            <a:pPr marL="3429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dk1"/>
                </a:solidFill>
                <a:latin typeface="Comic Sans MS" panose="030F0702030302020204" pitchFamily="66" charset="0"/>
                <a:ea typeface="Century Gothic"/>
                <a:cs typeface="Century Gothic"/>
                <a:sym typeface="Century Gothic"/>
              </a:rPr>
              <a:t>Occasionally, students will be assigned projects that will need to be completed at home.</a:t>
            </a:r>
          </a:p>
          <a:p>
            <a:pPr marL="3429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dk1"/>
                </a:solidFill>
                <a:latin typeface="Comic Sans MS" panose="030F0702030302020204" pitchFamily="66" charset="0"/>
                <a:ea typeface="Century Gothic"/>
                <a:cs typeface="Century Gothic"/>
                <a:sym typeface="Century Gothic"/>
              </a:rPr>
              <a:t>Homework should not take more than 30 minutes.</a:t>
            </a: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0"/>
          <p:cNvSpPr txBox="1"/>
          <p:nvPr/>
        </p:nvSpPr>
        <p:spPr>
          <a:xfrm>
            <a:off x="1335314" y="1025471"/>
            <a:ext cx="8069943" cy="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dirty="0">
                <a:solidFill>
                  <a:schemeClr val="dk1"/>
                </a:solidFill>
                <a:latin typeface="Euphoria Script"/>
                <a:ea typeface="Euphoria Script"/>
                <a:cs typeface="Euphoria Script"/>
                <a:sym typeface="Euphoria Script"/>
              </a:rPr>
              <a:t>I love the smell of new school supplies because it means my students are back in school.</a:t>
            </a:r>
            <a:endParaRPr sz="2200" b="1" dirty="0">
              <a:solidFill>
                <a:schemeClr val="dk1"/>
              </a:solidFill>
              <a:latin typeface="Euphoria Script"/>
              <a:ea typeface="Euphoria Script"/>
              <a:cs typeface="Euphoria Script"/>
              <a:sym typeface="Euphoria Script"/>
            </a:endParaRPr>
          </a:p>
        </p:txBody>
      </p:sp>
      <p:sp>
        <p:nvSpPr>
          <p:cNvPr id="157" name="Google Shape;157;p30"/>
          <p:cNvSpPr txBox="1"/>
          <p:nvPr/>
        </p:nvSpPr>
        <p:spPr>
          <a:xfrm>
            <a:off x="253800" y="1992680"/>
            <a:ext cx="8890200" cy="29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endParaRPr lang="en" sz="28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lvl="0" algn="ctr"/>
            <a:r>
              <a:rPr lang="en-US" sz="2400" dirty="0">
                <a:solidFill>
                  <a:schemeClr val="dk1"/>
                </a:solidFill>
                <a:latin typeface="Comic Sans MS" panose="030F0702030302020204" pitchFamily="66" charset="0"/>
                <a:ea typeface="Century Gothic"/>
                <a:cs typeface="Century Gothic"/>
                <a:sym typeface="Century Gothic"/>
              </a:rPr>
              <a:t>A school supply list was mailed to you. </a:t>
            </a:r>
          </a:p>
          <a:p>
            <a:pPr lvl="0" algn="ctr"/>
            <a:r>
              <a:rPr lang="en-US" sz="2400" dirty="0">
                <a:solidFill>
                  <a:schemeClr val="dk1"/>
                </a:solidFill>
                <a:latin typeface="Comic Sans MS" panose="030F0702030302020204" pitchFamily="66" charset="0"/>
                <a:ea typeface="Century Gothic"/>
                <a:cs typeface="Century Gothic"/>
                <a:sym typeface="Century Gothic"/>
              </a:rPr>
              <a:t>If you did not receive your letter, please let me know.</a:t>
            </a:r>
          </a:p>
          <a:p>
            <a:pPr lvl="0" algn="ctr"/>
            <a:endParaRPr lang="en-US" sz="2400" dirty="0">
              <a:solidFill>
                <a:schemeClr val="dk1"/>
              </a:solidFill>
              <a:latin typeface="Comic Sans MS" panose="030F0702030302020204" pitchFamily="66" charset="0"/>
              <a:ea typeface="Century Gothic"/>
              <a:cs typeface="Century Gothic"/>
              <a:sym typeface="Century Gothic"/>
            </a:endParaRPr>
          </a:p>
          <a:p>
            <a:pPr lvl="0"/>
            <a:r>
              <a:rPr lang="en-US" sz="2400" dirty="0">
                <a:solidFill>
                  <a:schemeClr val="dk1"/>
                </a:solidFill>
                <a:latin typeface="Comic Sans MS" panose="030F0702030302020204" pitchFamily="66" charset="0"/>
                <a:ea typeface="Century Gothic"/>
                <a:cs typeface="Century Gothic"/>
                <a:sym typeface="Century Gothic"/>
              </a:rPr>
              <a:t>	*Wish list items are on the back table.</a:t>
            </a:r>
          </a:p>
          <a:p>
            <a:pPr lvl="0"/>
            <a:r>
              <a:rPr lang="en-US" sz="2400" dirty="0">
                <a:solidFill>
                  <a:schemeClr val="dk1"/>
                </a:solidFill>
                <a:latin typeface="Comic Sans MS" panose="030F0702030302020204" pitchFamily="66" charset="0"/>
                <a:ea typeface="Century Gothic"/>
                <a:cs typeface="Century Gothic"/>
                <a:sym typeface="Century Gothic"/>
              </a:rPr>
              <a:t>*Supplies may need to be refurbished as the year continues.</a:t>
            </a: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" sz="2400" b="1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79"/>
          <p:cNvSpPr txBox="1"/>
          <p:nvPr/>
        </p:nvSpPr>
        <p:spPr>
          <a:xfrm>
            <a:off x="126900" y="1970875"/>
            <a:ext cx="8890200" cy="29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Century Gothic"/>
                <a:cs typeface="Century Gothic"/>
                <a:sym typeface="Century Gothic"/>
              </a:rPr>
              <a:t>Students will eat in the classroom between 7:15-7:45 AM.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lang="en" sz="3400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3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1" name="Google Shape;451;p79"/>
          <p:cNvSpPr txBox="1"/>
          <p:nvPr/>
        </p:nvSpPr>
        <p:spPr>
          <a:xfrm>
            <a:off x="1591775" y="866275"/>
            <a:ext cx="7552200" cy="11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" sz="3600" b="1" dirty="0">
                <a:latin typeface="Euphoria Script" panose="020B0604020202020204" charset="0"/>
                <a:ea typeface="Century Gothic"/>
                <a:cs typeface="Century Gothic"/>
                <a:sym typeface="Century Gothic"/>
              </a:rPr>
              <a:t>The most important meal of the day!</a:t>
            </a:r>
            <a:endParaRPr kumimoji="0" sz="3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oria Script" panose="020B0604020202020204" charset="0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2" name="Google Shape;452;p79"/>
          <p:cNvSpPr txBox="1"/>
          <p:nvPr/>
        </p:nvSpPr>
        <p:spPr>
          <a:xfrm>
            <a:off x="0" y="-514"/>
            <a:ext cx="9144000" cy="11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" sz="6000" dirty="0">
                <a:solidFill>
                  <a:srgbClr val="FFFFFF"/>
                </a:solidFill>
                <a:latin typeface="Showcard Gothic" panose="04020904020102020604" pitchFamily="82" charset="0"/>
                <a:ea typeface="Century Gothic"/>
                <a:cs typeface="Century Gothic"/>
                <a:sym typeface="Century Gothic"/>
              </a:rPr>
              <a:t>Breakfast</a:t>
            </a:r>
            <a:endParaRPr kumimoji="0" sz="6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howcard Gothic" panose="04020904020102020604" pitchFamily="82" charset="0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1413392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2"/>
          <p:cNvSpPr txBox="1"/>
          <p:nvPr/>
        </p:nvSpPr>
        <p:spPr>
          <a:xfrm>
            <a:off x="1457125" y="1025472"/>
            <a:ext cx="7552200" cy="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>
                <a:solidFill>
                  <a:schemeClr val="dk1"/>
                </a:solidFill>
                <a:latin typeface="Euphoria Script"/>
                <a:ea typeface="Euphoria Script"/>
                <a:cs typeface="Euphoria Script"/>
                <a:sym typeface="Euphoria Script"/>
              </a:rPr>
              <a:t>Keep your friends close and your snacks closer.</a:t>
            </a:r>
            <a:endParaRPr sz="3600" b="1" dirty="0">
              <a:solidFill>
                <a:schemeClr val="dk1"/>
              </a:solidFill>
              <a:latin typeface="Euphoria Script"/>
              <a:ea typeface="Euphoria Script"/>
              <a:cs typeface="Euphoria Script"/>
              <a:sym typeface="Euphoria Script"/>
            </a:endParaRPr>
          </a:p>
        </p:txBody>
      </p:sp>
      <p:sp>
        <p:nvSpPr>
          <p:cNvPr id="169" name="Google Shape;169;p32"/>
          <p:cNvSpPr txBox="1"/>
          <p:nvPr/>
        </p:nvSpPr>
        <p:spPr>
          <a:xfrm>
            <a:off x="119125" y="2068225"/>
            <a:ext cx="8890200" cy="29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sz="2400" dirty="0">
                <a:solidFill>
                  <a:schemeClr val="dk1"/>
                </a:solidFill>
                <a:latin typeface="Comic Sans MS" panose="030F0702030302020204" pitchFamily="66" charset="0"/>
                <a:ea typeface="Century Gothic"/>
                <a:cs typeface="Century Gothic"/>
                <a:sym typeface="Century Gothic"/>
              </a:rPr>
              <a:t>We will have a snack time each day. </a:t>
            </a:r>
          </a:p>
          <a:p>
            <a:pPr marL="457200" lvl="0" indent="-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sz="2400" dirty="0">
                <a:solidFill>
                  <a:schemeClr val="dk1"/>
                </a:solidFill>
                <a:latin typeface="Comic Sans MS" panose="030F0702030302020204" pitchFamily="66" charset="0"/>
                <a:ea typeface="Century Gothic"/>
                <a:cs typeface="Century Gothic"/>
                <a:sym typeface="Century Gothic"/>
              </a:rPr>
              <a:t>Students can purchase snack and juice or bring it from home.</a:t>
            </a:r>
          </a:p>
          <a:p>
            <a:pPr marL="457200" lvl="0" indent="-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sz="2400" dirty="0">
                <a:solidFill>
                  <a:schemeClr val="dk1"/>
                </a:solidFill>
                <a:latin typeface="Comic Sans MS" panose="030F0702030302020204" pitchFamily="66" charset="0"/>
                <a:ea typeface="Century Gothic"/>
                <a:cs typeface="Century Gothic"/>
                <a:sym typeface="Century Gothic"/>
              </a:rPr>
              <a:t>Snacks and juices are $1.00 each. </a:t>
            </a:r>
          </a:p>
          <a:p>
            <a:pPr marL="457200" lvl="0" indent="-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" sz="24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" sz="24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" sz="24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4"/>
          <p:cNvSpPr txBox="1"/>
          <p:nvPr/>
        </p:nvSpPr>
        <p:spPr>
          <a:xfrm>
            <a:off x="1591800" y="1010957"/>
            <a:ext cx="7552200" cy="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dk1"/>
                </a:solidFill>
                <a:latin typeface="Euphoria Script"/>
                <a:ea typeface="Euphoria Script"/>
                <a:cs typeface="Euphoria Script"/>
                <a:sym typeface="Euphoria Script"/>
              </a:rPr>
              <a:t>My favorite exercise is a cross between a lunge and a crunch… I call it lunch.</a:t>
            </a:r>
            <a:endParaRPr sz="2400" b="1" dirty="0">
              <a:solidFill>
                <a:schemeClr val="dk1"/>
              </a:solidFill>
              <a:latin typeface="Euphoria Script"/>
              <a:ea typeface="Euphoria Script"/>
              <a:cs typeface="Euphoria Script"/>
              <a:sym typeface="Euphoria Script"/>
            </a:endParaRPr>
          </a:p>
        </p:txBody>
      </p:sp>
      <p:sp>
        <p:nvSpPr>
          <p:cNvPr id="181" name="Google Shape;181;p34"/>
          <p:cNvSpPr txBox="1"/>
          <p:nvPr/>
        </p:nvSpPr>
        <p:spPr>
          <a:xfrm>
            <a:off x="119125" y="2068225"/>
            <a:ext cx="8890200" cy="29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Students can bring their lunch or order from the cafeteria.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" sz="24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81000">
              <a:lnSpc>
                <a:spcPct val="115000"/>
              </a:lnSpc>
              <a:buClr>
                <a:schemeClr val="dk1"/>
              </a:buClr>
              <a:buSzPts val="2400"/>
              <a:buFont typeface="Century Gothic"/>
              <a:buChar char="●"/>
            </a:pPr>
            <a:r>
              <a:rPr lang="en-US" sz="2000" dirty="0">
                <a:solidFill>
                  <a:schemeClr val="dk1"/>
                </a:solidFill>
                <a:latin typeface="Comic Sans MS" panose="030F0702030302020204" pitchFamily="66" charset="0"/>
                <a:ea typeface="Century Gothic"/>
                <a:cs typeface="Century Gothic"/>
                <a:sym typeface="Century Gothic"/>
              </a:rPr>
              <a:t>Lunch will be free for all students this year. </a:t>
            </a:r>
            <a:r>
              <a:rPr lang="en-US" sz="2000" dirty="0">
                <a:solidFill>
                  <a:schemeClr val="dk1"/>
                </a:solidFill>
                <a:latin typeface="Comic Sans MS" panose="030F0702030302020204" pitchFamily="66" charset="0"/>
                <a:ea typeface="Century Gothic"/>
                <a:cs typeface="Century Gothic"/>
                <a:sym typeface="Wingdings" panose="05000000000000000000" pitchFamily="2" charset="2"/>
              </a:rPr>
              <a:t></a:t>
            </a:r>
            <a:endParaRPr sz="34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952</TotalTime>
  <Words>1255</Words>
  <Application>Microsoft Office PowerPoint</Application>
  <PresentationFormat>On-screen Show (16:9)</PresentationFormat>
  <Paragraphs>175</Paragraphs>
  <Slides>27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6" baseType="lpstr">
      <vt:lpstr>Century Gothic</vt:lpstr>
      <vt:lpstr>Euphoria Script</vt:lpstr>
      <vt:lpstr>Bradley Hand ITC</vt:lpstr>
      <vt:lpstr>Arial</vt:lpstr>
      <vt:lpstr>Times New Roman</vt:lpstr>
      <vt:lpstr>Showcard Gothic</vt:lpstr>
      <vt:lpstr>Comic Sans MS</vt:lpstr>
      <vt:lpstr>Wingdings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hilary hoover</dc:creator>
  <cp:lastModifiedBy>hilary hoover</cp:lastModifiedBy>
  <cp:revision>53</cp:revision>
  <dcterms:modified xsi:type="dcterms:W3CDTF">2023-08-02T18:45:08Z</dcterms:modified>
</cp:coreProperties>
</file>