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5143500" cx="9144000"/>
  <p:notesSz cx="6858000" cy="9144000"/>
  <p:embeddedFontLst>
    <p:embeddedFont>
      <p:font typeface="Sacramento"/>
      <p:regular r:id="rId33"/>
    </p:embeddedFont>
    <p:embeddedFont>
      <p:font typeface="Nunito"/>
      <p:regular r:id="rId34"/>
      <p:bold r:id="rId35"/>
      <p:italic r:id="rId36"/>
      <p:boldItalic r:id="rId37"/>
    </p:embeddedFont>
    <p:embeddedFont>
      <p:font typeface="Bebas Neue"/>
      <p:regular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Sacramento-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Nunito-bold.fntdata"/><Relationship Id="rId12" Type="http://schemas.openxmlformats.org/officeDocument/2006/relationships/slide" Target="slides/slide6.xml"/><Relationship Id="rId34" Type="http://schemas.openxmlformats.org/officeDocument/2006/relationships/font" Target="fonts/Nunito-regular.fntdata"/><Relationship Id="rId15" Type="http://schemas.openxmlformats.org/officeDocument/2006/relationships/slide" Target="slides/slide9.xml"/><Relationship Id="rId37" Type="http://schemas.openxmlformats.org/officeDocument/2006/relationships/font" Target="fonts/Nunito-boldItalic.fntdata"/><Relationship Id="rId14" Type="http://schemas.openxmlformats.org/officeDocument/2006/relationships/slide" Target="slides/slide8.xml"/><Relationship Id="rId36" Type="http://schemas.openxmlformats.org/officeDocument/2006/relationships/font" Target="fonts/Nunito-italic.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BebasNeue-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0a831d59e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0a831d59e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0a831d59e5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0a831d59e5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0a831d59e5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0a831d59e5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0a831d59e5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0a831d59e5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0a831d59e5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0a831d59e5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5ece9e78f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5ece9e78f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5ece9e78fe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5ece9e78f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71e6d6160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71e6d6160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0a831d59e5_0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0a831d59e5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71ea8ffec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71ea8ffec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0a831d59e5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0a831d59e5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0a831d59e5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0a831d59e5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5ece9e78f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5ece9e78f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0a831d59e5_0_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0a831d59e5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5ece9e78fe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5ece9e78fe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0a831d59e5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0a831d59e5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0a831d59e5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0a831d59e5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f0327f1ca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f0327f1ca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0a831d59e5_0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0a831d59e5_0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0a831d59e5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0a831d59e5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0a831d59e5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0a831d59e5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736b14ed2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736b14ed2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5ece9e78f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5ece9e78f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0a831d59e5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0a831d59e5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0a831d59e5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0a831d59e5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0a831d59e5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0a831d59e5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3.jpg"/><Relationship Id="rId5"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5.jpg"/><Relationship Id="rId5"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id="99" name="Google Shape;99;p25"/>
          <p:cNvSpPr txBox="1"/>
          <p:nvPr/>
        </p:nvSpPr>
        <p:spPr>
          <a:xfrm>
            <a:off x="131325" y="449875"/>
            <a:ext cx="6133200" cy="127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500">
                <a:solidFill>
                  <a:srgbClr val="A4DF78"/>
                </a:solidFill>
                <a:latin typeface="Bebas Neue"/>
                <a:ea typeface="Bebas Neue"/>
                <a:cs typeface="Bebas Neue"/>
                <a:sym typeface="Bebas Neue"/>
              </a:rPr>
              <a:t>M</a:t>
            </a:r>
            <a:r>
              <a:rPr lang="en" sz="7500">
                <a:solidFill>
                  <a:srgbClr val="78DFC1"/>
                </a:solidFill>
                <a:latin typeface="Bebas Neue"/>
                <a:ea typeface="Bebas Neue"/>
                <a:cs typeface="Bebas Neue"/>
                <a:sym typeface="Bebas Neue"/>
              </a:rPr>
              <a:t>e</a:t>
            </a:r>
            <a:r>
              <a:rPr lang="en" sz="7500">
                <a:solidFill>
                  <a:srgbClr val="C378DF"/>
                </a:solidFill>
                <a:latin typeface="Bebas Neue"/>
                <a:ea typeface="Bebas Neue"/>
                <a:cs typeface="Bebas Neue"/>
                <a:sym typeface="Bebas Neue"/>
              </a:rPr>
              <a:t>e</a:t>
            </a:r>
            <a:r>
              <a:rPr lang="en" sz="7500">
                <a:solidFill>
                  <a:srgbClr val="DF789E"/>
                </a:solidFill>
                <a:latin typeface="Bebas Neue"/>
                <a:ea typeface="Bebas Neue"/>
                <a:cs typeface="Bebas Neue"/>
                <a:sym typeface="Bebas Neue"/>
              </a:rPr>
              <a:t>t</a:t>
            </a:r>
            <a:r>
              <a:rPr lang="en" sz="7500">
                <a:solidFill>
                  <a:srgbClr val="A4DF78"/>
                </a:solidFill>
                <a:latin typeface="Bebas Neue"/>
                <a:ea typeface="Bebas Neue"/>
                <a:cs typeface="Bebas Neue"/>
                <a:sym typeface="Bebas Neue"/>
              </a:rPr>
              <a:t> </a:t>
            </a:r>
            <a:r>
              <a:rPr lang="en" sz="7500">
                <a:solidFill>
                  <a:srgbClr val="FFB365"/>
                </a:solidFill>
                <a:latin typeface="Bebas Neue"/>
                <a:ea typeface="Bebas Neue"/>
                <a:cs typeface="Bebas Neue"/>
                <a:sym typeface="Bebas Neue"/>
              </a:rPr>
              <a:t>y</a:t>
            </a:r>
            <a:r>
              <a:rPr lang="en" sz="7500">
                <a:solidFill>
                  <a:srgbClr val="FFFC85"/>
                </a:solidFill>
                <a:latin typeface="Bebas Neue"/>
                <a:ea typeface="Bebas Neue"/>
                <a:cs typeface="Bebas Neue"/>
                <a:sym typeface="Bebas Neue"/>
              </a:rPr>
              <a:t>o</a:t>
            </a:r>
            <a:r>
              <a:rPr lang="en" sz="7500">
                <a:solidFill>
                  <a:srgbClr val="A4DF78"/>
                </a:solidFill>
                <a:latin typeface="Bebas Neue"/>
                <a:ea typeface="Bebas Neue"/>
                <a:cs typeface="Bebas Neue"/>
                <a:sym typeface="Bebas Neue"/>
              </a:rPr>
              <a:t>u</a:t>
            </a:r>
            <a:r>
              <a:rPr lang="en" sz="7500">
                <a:solidFill>
                  <a:srgbClr val="78DFC1"/>
                </a:solidFill>
                <a:latin typeface="Bebas Neue"/>
                <a:ea typeface="Bebas Neue"/>
                <a:cs typeface="Bebas Neue"/>
                <a:sym typeface="Bebas Neue"/>
              </a:rPr>
              <a:t>r</a:t>
            </a:r>
            <a:r>
              <a:rPr lang="en" sz="7500">
                <a:solidFill>
                  <a:srgbClr val="A4DF78"/>
                </a:solidFill>
                <a:latin typeface="Bebas Neue"/>
                <a:ea typeface="Bebas Neue"/>
                <a:cs typeface="Bebas Neue"/>
                <a:sym typeface="Bebas Neue"/>
              </a:rPr>
              <a:t> </a:t>
            </a:r>
            <a:r>
              <a:rPr lang="en" sz="7500">
                <a:solidFill>
                  <a:srgbClr val="C378DF"/>
                </a:solidFill>
                <a:latin typeface="Bebas Neue"/>
                <a:ea typeface="Bebas Neue"/>
                <a:cs typeface="Bebas Neue"/>
                <a:sym typeface="Bebas Neue"/>
              </a:rPr>
              <a:t>t</a:t>
            </a:r>
            <a:r>
              <a:rPr lang="en" sz="7500">
                <a:solidFill>
                  <a:srgbClr val="DF789E"/>
                </a:solidFill>
                <a:latin typeface="Bebas Neue"/>
                <a:ea typeface="Bebas Neue"/>
                <a:cs typeface="Bebas Neue"/>
                <a:sym typeface="Bebas Neue"/>
              </a:rPr>
              <a:t>e</a:t>
            </a:r>
            <a:r>
              <a:rPr lang="en" sz="7500">
                <a:solidFill>
                  <a:srgbClr val="FFB365"/>
                </a:solidFill>
                <a:latin typeface="Bebas Neue"/>
                <a:ea typeface="Bebas Neue"/>
                <a:cs typeface="Bebas Neue"/>
                <a:sym typeface="Bebas Neue"/>
              </a:rPr>
              <a:t>a</a:t>
            </a:r>
            <a:r>
              <a:rPr lang="en" sz="7500">
                <a:solidFill>
                  <a:srgbClr val="FFFC85"/>
                </a:solidFill>
                <a:latin typeface="Bebas Neue"/>
                <a:ea typeface="Bebas Neue"/>
                <a:cs typeface="Bebas Neue"/>
                <a:sym typeface="Bebas Neue"/>
              </a:rPr>
              <a:t>c</a:t>
            </a:r>
            <a:r>
              <a:rPr lang="en" sz="7500">
                <a:solidFill>
                  <a:srgbClr val="A4DF78"/>
                </a:solidFill>
                <a:latin typeface="Bebas Neue"/>
                <a:ea typeface="Bebas Neue"/>
                <a:cs typeface="Bebas Neue"/>
                <a:sym typeface="Bebas Neue"/>
              </a:rPr>
              <a:t>h</a:t>
            </a:r>
            <a:r>
              <a:rPr lang="en" sz="7500">
                <a:solidFill>
                  <a:srgbClr val="78DFC1"/>
                </a:solidFill>
                <a:latin typeface="Bebas Neue"/>
                <a:ea typeface="Bebas Neue"/>
                <a:cs typeface="Bebas Neue"/>
                <a:sym typeface="Bebas Neue"/>
              </a:rPr>
              <a:t>e</a:t>
            </a:r>
            <a:r>
              <a:rPr lang="en" sz="7500">
                <a:solidFill>
                  <a:srgbClr val="C378DF"/>
                </a:solidFill>
                <a:latin typeface="Bebas Neue"/>
                <a:ea typeface="Bebas Neue"/>
                <a:cs typeface="Bebas Neue"/>
                <a:sym typeface="Bebas Neue"/>
              </a:rPr>
              <a:t>r</a:t>
            </a:r>
            <a:endParaRPr sz="7500">
              <a:solidFill>
                <a:srgbClr val="C378DF"/>
              </a:solidFill>
              <a:latin typeface="Bebas Neue"/>
              <a:ea typeface="Bebas Neue"/>
              <a:cs typeface="Bebas Neue"/>
              <a:sym typeface="Bebas Neue"/>
            </a:endParaRPr>
          </a:p>
        </p:txBody>
      </p:sp>
      <p:sp>
        <p:nvSpPr>
          <p:cNvPr id="100" name="Google Shape;100;p25"/>
          <p:cNvSpPr txBox="1"/>
          <p:nvPr/>
        </p:nvSpPr>
        <p:spPr>
          <a:xfrm>
            <a:off x="258750" y="1648375"/>
            <a:ext cx="5338500" cy="61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0">
                <a:latin typeface="Sacramento"/>
                <a:ea typeface="Sacramento"/>
                <a:cs typeface="Sacramento"/>
                <a:sym typeface="Sacramento"/>
              </a:rPr>
              <a:t>Mrs. Talley</a:t>
            </a:r>
            <a:endParaRPr sz="8000">
              <a:latin typeface="Sacramento"/>
              <a:ea typeface="Sacramento"/>
              <a:cs typeface="Sacramento"/>
              <a:sym typeface="Sacramento"/>
            </a:endParaRPr>
          </a:p>
        </p:txBody>
      </p:sp>
      <p:sp>
        <p:nvSpPr>
          <p:cNvPr id="101" name="Google Shape;101;p25"/>
          <p:cNvSpPr txBox="1"/>
          <p:nvPr/>
        </p:nvSpPr>
        <p:spPr>
          <a:xfrm>
            <a:off x="5743325" y="2774200"/>
            <a:ext cx="2894400" cy="103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Nunito"/>
                <a:ea typeface="Nunito"/>
                <a:cs typeface="Nunito"/>
                <a:sym typeface="Nunito"/>
              </a:rPr>
              <a:t>*Insert image here*</a:t>
            </a:r>
            <a:endParaRPr sz="1700">
              <a:latin typeface="Nunito"/>
              <a:ea typeface="Nunito"/>
              <a:cs typeface="Nunito"/>
              <a:sym typeface="Nunito"/>
            </a:endParaRPr>
          </a:p>
          <a:p>
            <a:pPr indent="0" lvl="0" marL="0" rtl="0" algn="l">
              <a:spcBef>
                <a:spcPts val="0"/>
              </a:spcBef>
              <a:spcAft>
                <a:spcPts val="0"/>
              </a:spcAft>
              <a:buNone/>
            </a:pPr>
            <a:r>
              <a:rPr lang="en" sz="1700">
                <a:latin typeface="Nunito"/>
                <a:ea typeface="Nunito"/>
                <a:cs typeface="Nunito"/>
                <a:sym typeface="Nunito"/>
              </a:rPr>
              <a:t>Use crop &gt; shape &gt; circle</a:t>
            </a:r>
            <a:endParaRPr sz="1700">
              <a:latin typeface="Nunito"/>
              <a:ea typeface="Nunito"/>
              <a:cs typeface="Nunito"/>
              <a:sym typeface="Nunito"/>
            </a:endParaRPr>
          </a:p>
          <a:p>
            <a:pPr indent="0" lvl="0" marL="0" rtl="0" algn="l">
              <a:spcBef>
                <a:spcPts val="0"/>
              </a:spcBef>
              <a:spcAft>
                <a:spcPts val="0"/>
              </a:spcAft>
              <a:buNone/>
            </a:pPr>
            <a:r>
              <a:rPr lang="en" sz="1700">
                <a:latin typeface="Nunito"/>
                <a:ea typeface="Nunito"/>
                <a:cs typeface="Nunito"/>
                <a:sym typeface="Nunito"/>
              </a:rPr>
              <a:t> to make your image a circle to fit the space</a:t>
            </a:r>
            <a:endParaRPr sz="1700">
              <a:latin typeface="Nunito"/>
              <a:ea typeface="Nunito"/>
              <a:cs typeface="Nunito"/>
              <a:sym typeface="Nunito"/>
            </a:endParaRPr>
          </a:p>
        </p:txBody>
      </p:sp>
      <p:pic>
        <p:nvPicPr>
          <p:cNvPr id="102" name="Google Shape;102;p25"/>
          <p:cNvPicPr preferRelativeResize="0"/>
          <p:nvPr/>
        </p:nvPicPr>
        <p:blipFill rotWithShape="1">
          <a:blip r:embed="rId4">
            <a:alphaModFix/>
          </a:blip>
          <a:srcRect b="0" l="4906" r="0" t="4643"/>
          <a:stretch/>
        </p:blipFill>
        <p:spPr>
          <a:xfrm>
            <a:off x="5784700" y="1994925"/>
            <a:ext cx="2811674" cy="24559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7" name="Shape 177"/>
        <p:cNvGrpSpPr/>
        <p:nvPr/>
      </p:nvGrpSpPr>
      <p:grpSpPr>
        <a:xfrm>
          <a:off x="0" y="0"/>
          <a:ext cx="0" cy="0"/>
          <a:chOff x="0" y="0"/>
          <a:chExt cx="0" cy="0"/>
        </a:xfrm>
      </p:grpSpPr>
      <p:sp>
        <p:nvSpPr>
          <p:cNvPr id="178" name="Google Shape;178;p34"/>
          <p:cNvSpPr txBox="1"/>
          <p:nvPr/>
        </p:nvSpPr>
        <p:spPr>
          <a:xfrm>
            <a:off x="389875" y="374900"/>
            <a:ext cx="5758200" cy="137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300">
                <a:solidFill>
                  <a:srgbClr val="C378DF"/>
                </a:solidFill>
                <a:latin typeface="Bebas Neue"/>
                <a:ea typeface="Bebas Neue"/>
                <a:cs typeface="Bebas Neue"/>
                <a:sym typeface="Bebas Neue"/>
              </a:rPr>
              <a:t>meals</a:t>
            </a:r>
            <a:endParaRPr sz="9300">
              <a:solidFill>
                <a:srgbClr val="C378DF"/>
              </a:solidFill>
              <a:latin typeface="Bebas Neue"/>
              <a:ea typeface="Bebas Neue"/>
              <a:cs typeface="Bebas Neue"/>
              <a:sym typeface="Bebas Neue"/>
            </a:endParaRPr>
          </a:p>
        </p:txBody>
      </p:sp>
      <p:sp>
        <p:nvSpPr>
          <p:cNvPr id="179" name="Google Shape;179;p34"/>
          <p:cNvSpPr txBox="1"/>
          <p:nvPr/>
        </p:nvSpPr>
        <p:spPr>
          <a:xfrm>
            <a:off x="419875" y="2174375"/>
            <a:ext cx="4513800" cy="25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u="sng">
                <a:solidFill>
                  <a:schemeClr val="dk1"/>
                </a:solidFill>
              </a:rPr>
              <a:t>Breakfast and lunch are free to all students this year!!!</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2800">
              <a:latin typeface="Nunito"/>
              <a:ea typeface="Nunito"/>
              <a:cs typeface="Nunito"/>
              <a:sym typeface="Nunito"/>
            </a:endParaRPr>
          </a:p>
        </p:txBody>
      </p:sp>
      <p:sp>
        <p:nvSpPr>
          <p:cNvPr id="180" name="Google Shape;180;p34"/>
          <p:cNvSpPr txBox="1"/>
          <p:nvPr/>
        </p:nvSpPr>
        <p:spPr>
          <a:xfrm>
            <a:off x="-528775" y="2944575"/>
            <a:ext cx="235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t/>
            </a:r>
            <a:endParaRPr/>
          </a:p>
        </p:txBody>
      </p:sp>
      <p:sp>
        <p:nvSpPr>
          <p:cNvPr id="181" name="Google Shape;181;p34"/>
          <p:cNvSpPr/>
          <p:nvPr/>
        </p:nvSpPr>
        <p:spPr>
          <a:xfrm>
            <a:off x="5610275" y="1690550"/>
            <a:ext cx="3467400" cy="3340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u="sng">
                <a:solidFill>
                  <a:schemeClr val="dk1"/>
                </a:solidFill>
              </a:rPr>
              <a:t>Snack</a:t>
            </a:r>
            <a:endParaRPr b="1" u="sng">
              <a:solidFill>
                <a:schemeClr val="dk1"/>
              </a:solidFill>
            </a:endParaRPr>
          </a:p>
          <a:p>
            <a:pPr indent="0" lvl="0" marL="0" rtl="0" algn="l">
              <a:spcBef>
                <a:spcPts val="0"/>
              </a:spcBef>
              <a:spcAft>
                <a:spcPts val="0"/>
              </a:spcAft>
              <a:buClr>
                <a:schemeClr val="dk1"/>
              </a:buClr>
              <a:buSzPts val="1100"/>
              <a:buFont typeface="Arial"/>
              <a:buNone/>
            </a:pPr>
            <a:r>
              <a:rPr lang="en" sz="1300">
                <a:solidFill>
                  <a:schemeClr val="dk1"/>
                </a:solidFill>
              </a:rPr>
              <a:t>Students can bring snacks from home or bring $1.50 to purchase one juice and</a:t>
            </a:r>
            <a:endParaRPr sz="1300">
              <a:solidFill>
                <a:schemeClr val="dk1"/>
              </a:solidFill>
            </a:endParaRPr>
          </a:p>
          <a:p>
            <a:pPr indent="0" lvl="0" marL="0" rtl="0" algn="l">
              <a:spcBef>
                <a:spcPts val="0"/>
              </a:spcBef>
              <a:spcAft>
                <a:spcPts val="0"/>
              </a:spcAft>
              <a:buClr>
                <a:schemeClr val="dk1"/>
              </a:buClr>
              <a:buSzPts val="1100"/>
              <a:buFont typeface="Arial"/>
              <a:buNone/>
            </a:pPr>
            <a:r>
              <a:rPr lang="en" sz="1300">
                <a:solidFill>
                  <a:schemeClr val="dk1"/>
                </a:solidFill>
              </a:rPr>
              <a:t>one snack. Sodas, candy, and icing cans are not permitted and please do not send large beverages/snacks for snack time. They will have 10 minutes. A quick snack and drink is perfect! Example: apple slices and a juice box. Also, please make sure that your child is able to open what you send them. </a:t>
            </a:r>
            <a:endParaRPr/>
          </a:p>
        </p:txBody>
      </p:sp>
      <p:sp>
        <p:nvSpPr>
          <p:cNvPr id="182" name="Google Shape;182;p34"/>
          <p:cNvSpPr txBox="1"/>
          <p:nvPr/>
        </p:nvSpPr>
        <p:spPr>
          <a:xfrm>
            <a:off x="5853625" y="1940150"/>
            <a:ext cx="306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6" name="Shape 186"/>
        <p:cNvGrpSpPr/>
        <p:nvPr/>
      </p:nvGrpSpPr>
      <p:grpSpPr>
        <a:xfrm>
          <a:off x="0" y="0"/>
          <a:ext cx="0" cy="0"/>
          <a:chOff x="0" y="0"/>
          <a:chExt cx="0" cy="0"/>
        </a:xfrm>
      </p:grpSpPr>
      <p:sp>
        <p:nvSpPr>
          <p:cNvPr id="187" name="Google Shape;187;p35"/>
          <p:cNvSpPr txBox="1"/>
          <p:nvPr/>
        </p:nvSpPr>
        <p:spPr>
          <a:xfrm>
            <a:off x="419875" y="254950"/>
            <a:ext cx="5758200" cy="137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700">
                <a:solidFill>
                  <a:srgbClr val="78DFC1"/>
                </a:solidFill>
                <a:latin typeface="Bebas Neue"/>
                <a:ea typeface="Bebas Neue"/>
                <a:cs typeface="Bebas Neue"/>
                <a:sym typeface="Bebas Neue"/>
              </a:rPr>
              <a:t>behavior</a:t>
            </a:r>
            <a:endParaRPr sz="7700">
              <a:solidFill>
                <a:srgbClr val="78DFC1"/>
              </a:solidFill>
              <a:latin typeface="Bebas Neue"/>
              <a:ea typeface="Bebas Neue"/>
              <a:cs typeface="Bebas Neue"/>
              <a:sym typeface="Bebas Neue"/>
            </a:endParaRPr>
          </a:p>
        </p:txBody>
      </p:sp>
      <p:sp>
        <p:nvSpPr>
          <p:cNvPr id="188" name="Google Shape;188;p35"/>
          <p:cNvSpPr txBox="1"/>
          <p:nvPr/>
        </p:nvSpPr>
        <p:spPr>
          <a:xfrm>
            <a:off x="287150" y="2085875"/>
            <a:ext cx="4513800" cy="25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 </a:t>
            </a:r>
            <a:r>
              <a:rPr lang="en" sz="1300" u="sng">
                <a:solidFill>
                  <a:schemeClr val="dk1"/>
                </a:solidFill>
              </a:rPr>
              <a:t>We have 3 schoolwide rules. They are:</a:t>
            </a:r>
            <a:endParaRPr sz="1300" u="sng">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rPr lang="en">
                <a:solidFill>
                  <a:schemeClr val="dk1"/>
                </a:solidFill>
              </a:rPr>
              <a:t>• Respect for self: Always make sure you are doing your very best by listening and cleaning up after yourself!</a:t>
            </a:r>
            <a:endParaRPr>
              <a:solidFill>
                <a:schemeClr val="dk1"/>
              </a:solidFill>
            </a:endParaRPr>
          </a:p>
          <a:p>
            <a:pPr indent="0" lvl="0" marL="0" rtl="0" algn="l">
              <a:spcBef>
                <a:spcPts val="0"/>
              </a:spcBef>
              <a:spcAft>
                <a:spcPts val="0"/>
              </a:spcAft>
              <a:buNone/>
            </a:pPr>
            <a:r>
              <a:rPr lang="en">
                <a:solidFill>
                  <a:schemeClr val="dk1"/>
                </a:solidFill>
              </a:rPr>
              <a:t>• Respect for others: For an entire school year, this will be your classroom family. We will always share with others, take turns, and keep our hands and feet to ourselves. We will make sure to always listen to the teacher.</a:t>
            </a:r>
            <a:endParaRPr>
              <a:solidFill>
                <a:schemeClr val="dk1"/>
              </a:solidFill>
            </a:endParaRPr>
          </a:p>
          <a:p>
            <a:pPr indent="0" lvl="0" marL="0" rtl="0" algn="l">
              <a:spcBef>
                <a:spcPts val="0"/>
              </a:spcBef>
              <a:spcAft>
                <a:spcPts val="0"/>
              </a:spcAft>
              <a:buNone/>
            </a:pPr>
            <a:r>
              <a:rPr lang="en">
                <a:solidFill>
                  <a:schemeClr val="dk1"/>
                </a:solidFill>
              </a:rPr>
              <a:t>• Respect for property: no destruction of property, toilet paper in the toilet, no taking things that do not belong to us.</a:t>
            </a:r>
            <a:endParaRPr>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t/>
            </a:r>
            <a:endParaRPr sz="700">
              <a:latin typeface="Nunito"/>
              <a:ea typeface="Nunito"/>
              <a:cs typeface="Nunito"/>
              <a:sym typeface="Nunito"/>
            </a:endParaRPr>
          </a:p>
        </p:txBody>
      </p:sp>
      <p:sp>
        <p:nvSpPr>
          <p:cNvPr id="189" name="Google Shape;189;p35"/>
          <p:cNvSpPr txBox="1"/>
          <p:nvPr/>
        </p:nvSpPr>
        <p:spPr>
          <a:xfrm>
            <a:off x="5777925" y="2243725"/>
            <a:ext cx="2894400" cy="161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Student behaviors will be communicated daily on their calendar. Parents: please initial it every day. In addition, we use class dojo. Please use the link provided at the end of this packet to sign up. 20 points = a treasure box treat on Friday!</a:t>
            </a:r>
            <a:endParaRPr sz="1900">
              <a:latin typeface="Nunito"/>
              <a:ea typeface="Nunito"/>
              <a:cs typeface="Nunito"/>
              <a:sym typeface="Nunito"/>
            </a:endParaRPr>
          </a:p>
        </p:txBody>
      </p:sp>
      <p:sp>
        <p:nvSpPr>
          <p:cNvPr id="190" name="Google Shape;190;p35"/>
          <p:cNvSpPr txBox="1"/>
          <p:nvPr/>
        </p:nvSpPr>
        <p:spPr>
          <a:xfrm>
            <a:off x="6174400" y="2161375"/>
            <a:ext cx="194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4" name="Shape 194"/>
        <p:cNvGrpSpPr/>
        <p:nvPr/>
      </p:nvGrpSpPr>
      <p:grpSpPr>
        <a:xfrm>
          <a:off x="0" y="0"/>
          <a:ext cx="0" cy="0"/>
          <a:chOff x="0" y="0"/>
          <a:chExt cx="0" cy="0"/>
        </a:xfrm>
      </p:grpSpPr>
      <p:sp>
        <p:nvSpPr>
          <p:cNvPr id="195" name="Google Shape;195;p36"/>
          <p:cNvSpPr txBox="1"/>
          <p:nvPr/>
        </p:nvSpPr>
        <p:spPr>
          <a:xfrm>
            <a:off x="419875" y="254950"/>
            <a:ext cx="5758200" cy="137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600">
                <a:solidFill>
                  <a:srgbClr val="78DFC1"/>
                </a:solidFill>
                <a:latin typeface="Bebas Neue"/>
                <a:ea typeface="Bebas Neue"/>
                <a:cs typeface="Bebas Neue"/>
                <a:sym typeface="Bebas Neue"/>
              </a:rPr>
              <a:t>B</a:t>
            </a:r>
            <a:r>
              <a:rPr lang="en" sz="6600">
                <a:solidFill>
                  <a:srgbClr val="78DFC1"/>
                </a:solidFill>
                <a:latin typeface="Bebas Neue"/>
                <a:ea typeface="Bebas Neue"/>
                <a:cs typeface="Bebas Neue"/>
                <a:sym typeface="Bebas Neue"/>
              </a:rPr>
              <a:t>ehavior continued</a:t>
            </a:r>
            <a:endParaRPr sz="6600">
              <a:solidFill>
                <a:srgbClr val="78DFC1"/>
              </a:solidFill>
              <a:latin typeface="Bebas Neue"/>
              <a:ea typeface="Bebas Neue"/>
              <a:cs typeface="Bebas Neue"/>
              <a:sym typeface="Bebas Neue"/>
            </a:endParaRPr>
          </a:p>
        </p:txBody>
      </p:sp>
      <p:sp>
        <p:nvSpPr>
          <p:cNvPr id="196" name="Google Shape;196;p36"/>
          <p:cNvSpPr txBox="1"/>
          <p:nvPr/>
        </p:nvSpPr>
        <p:spPr>
          <a:xfrm>
            <a:off x="287150" y="2085875"/>
            <a:ext cx="4593000" cy="28518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sz="12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Steps: In our school, we use the step system for behavior management. If we notice that a negative behavior happens often, they will be written up on a step. </a:t>
            </a:r>
            <a:endParaRPr sz="1500">
              <a:solidFill>
                <a:schemeClr val="dk1"/>
              </a:solidFill>
            </a:endParaRPr>
          </a:p>
          <a:p>
            <a:pPr indent="-323850" lvl="1" marL="914400" rtl="0" algn="l">
              <a:spcBef>
                <a:spcPts val="0"/>
              </a:spcBef>
              <a:spcAft>
                <a:spcPts val="0"/>
              </a:spcAft>
              <a:buClr>
                <a:schemeClr val="dk1"/>
              </a:buClr>
              <a:buSzPts val="1500"/>
              <a:buChar char="○"/>
            </a:pPr>
            <a:r>
              <a:rPr lang="en" sz="1500">
                <a:solidFill>
                  <a:schemeClr val="dk1"/>
                </a:solidFill>
              </a:rPr>
              <a:t>Step 1: teacher- student conference, note on behavior chart.</a:t>
            </a:r>
            <a:endParaRPr sz="1500">
              <a:solidFill>
                <a:schemeClr val="dk1"/>
              </a:solidFill>
            </a:endParaRPr>
          </a:p>
          <a:p>
            <a:pPr indent="-323850" lvl="1" marL="914400" rtl="0" algn="l">
              <a:spcBef>
                <a:spcPts val="0"/>
              </a:spcBef>
              <a:spcAft>
                <a:spcPts val="0"/>
              </a:spcAft>
              <a:buClr>
                <a:schemeClr val="dk1"/>
              </a:buClr>
              <a:buSzPts val="1500"/>
              <a:buChar char="○"/>
            </a:pPr>
            <a:r>
              <a:rPr lang="en" sz="1500">
                <a:solidFill>
                  <a:schemeClr val="dk1"/>
                </a:solidFill>
              </a:rPr>
              <a:t>Step 2: parent- teacher conference</a:t>
            </a:r>
            <a:endParaRPr sz="1500">
              <a:solidFill>
                <a:schemeClr val="dk1"/>
              </a:solidFill>
            </a:endParaRPr>
          </a:p>
          <a:p>
            <a:pPr indent="-323850" lvl="1" marL="914400" rtl="0" algn="l">
              <a:spcBef>
                <a:spcPts val="0"/>
              </a:spcBef>
              <a:spcAft>
                <a:spcPts val="0"/>
              </a:spcAft>
              <a:buClr>
                <a:schemeClr val="dk1"/>
              </a:buClr>
              <a:buSzPts val="1500"/>
              <a:buChar char="○"/>
            </a:pPr>
            <a:r>
              <a:rPr lang="en" sz="1500">
                <a:solidFill>
                  <a:schemeClr val="dk1"/>
                </a:solidFill>
              </a:rPr>
              <a:t>Step 3: </a:t>
            </a:r>
            <a:r>
              <a:rPr lang="en" sz="1500">
                <a:solidFill>
                  <a:schemeClr val="dk1"/>
                </a:solidFill>
              </a:rPr>
              <a:t>counselor referral.</a:t>
            </a:r>
            <a:endParaRPr sz="1500">
              <a:solidFill>
                <a:schemeClr val="dk1"/>
              </a:solidFill>
            </a:endParaRPr>
          </a:p>
          <a:p>
            <a:pPr indent="-323850" lvl="1" marL="914400" rtl="0" algn="l">
              <a:spcBef>
                <a:spcPts val="0"/>
              </a:spcBef>
              <a:spcAft>
                <a:spcPts val="0"/>
              </a:spcAft>
              <a:buClr>
                <a:schemeClr val="dk1"/>
              </a:buClr>
              <a:buSzPts val="1500"/>
              <a:buChar char="○"/>
            </a:pPr>
            <a:r>
              <a:rPr lang="en" sz="1500">
                <a:solidFill>
                  <a:schemeClr val="dk1"/>
                </a:solidFill>
              </a:rPr>
              <a:t>Step 4: office referral </a:t>
            </a:r>
            <a:endParaRPr sz="15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t/>
            </a:r>
            <a:endParaRPr sz="700">
              <a:latin typeface="Nunito"/>
              <a:ea typeface="Nunito"/>
              <a:cs typeface="Nunito"/>
              <a:sym typeface="Nunito"/>
            </a:endParaRPr>
          </a:p>
        </p:txBody>
      </p:sp>
      <p:sp>
        <p:nvSpPr>
          <p:cNvPr id="197" name="Google Shape;197;p36"/>
          <p:cNvSpPr txBox="1"/>
          <p:nvPr/>
        </p:nvSpPr>
        <p:spPr>
          <a:xfrm>
            <a:off x="5700550" y="2265375"/>
            <a:ext cx="2894400" cy="232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Student behaviors will be communicated daily on their calendar. Parents: please initial it every day. In addition, we use class dojo. Please use the link provided at the end of this packet to sign up. 20 points = a treasure box treat on Friday!</a:t>
            </a:r>
            <a:endParaRPr sz="1900">
              <a:solidFill>
                <a:schemeClr val="dk1"/>
              </a:solidFill>
              <a:latin typeface="Nunito"/>
              <a:ea typeface="Nunito"/>
              <a:cs typeface="Nunito"/>
              <a:sym typeface="Nunito"/>
            </a:endParaRPr>
          </a:p>
          <a:p>
            <a:pPr indent="0" lvl="0" marL="0" rtl="0" algn="l">
              <a:spcBef>
                <a:spcPts val="0"/>
              </a:spcBef>
              <a:spcAft>
                <a:spcPts val="0"/>
              </a:spcAft>
              <a:buNone/>
            </a:pPr>
            <a:r>
              <a:t/>
            </a:r>
            <a:endParaRPr sz="1500">
              <a:solidFill>
                <a:schemeClr val="dk1"/>
              </a:solidFill>
            </a:endParaRPr>
          </a:p>
        </p:txBody>
      </p:sp>
      <p:sp>
        <p:nvSpPr>
          <p:cNvPr id="198" name="Google Shape;198;p36"/>
          <p:cNvSpPr txBox="1"/>
          <p:nvPr/>
        </p:nvSpPr>
        <p:spPr>
          <a:xfrm>
            <a:off x="6174400" y="2161375"/>
            <a:ext cx="194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2" name="Shape 202"/>
        <p:cNvGrpSpPr/>
        <p:nvPr/>
      </p:nvGrpSpPr>
      <p:grpSpPr>
        <a:xfrm>
          <a:off x="0" y="0"/>
          <a:ext cx="0" cy="0"/>
          <a:chOff x="0" y="0"/>
          <a:chExt cx="0" cy="0"/>
        </a:xfrm>
      </p:grpSpPr>
      <p:sp>
        <p:nvSpPr>
          <p:cNvPr id="203" name="Google Shape;203;p37"/>
          <p:cNvSpPr txBox="1"/>
          <p:nvPr/>
        </p:nvSpPr>
        <p:spPr>
          <a:xfrm>
            <a:off x="389875" y="374900"/>
            <a:ext cx="5758200" cy="137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300">
                <a:solidFill>
                  <a:srgbClr val="C378DF"/>
                </a:solidFill>
                <a:latin typeface="Bebas Neue"/>
                <a:ea typeface="Bebas Neue"/>
                <a:cs typeface="Bebas Neue"/>
                <a:sym typeface="Bebas Neue"/>
              </a:rPr>
              <a:t>notes</a:t>
            </a:r>
            <a:endParaRPr sz="9300">
              <a:solidFill>
                <a:srgbClr val="C378DF"/>
              </a:solidFill>
              <a:latin typeface="Bebas Neue"/>
              <a:ea typeface="Bebas Neue"/>
              <a:cs typeface="Bebas Neue"/>
              <a:sym typeface="Bebas Neue"/>
            </a:endParaRPr>
          </a:p>
        </p:txBody>
      </p:sp>
      <p:sp>
        <p:nvSpPr>
          <p:cNvPr id="204" name="Google Shape;204;p37"/>
          <p:cNvSpPr txBox="1"/>
          <p:nvPr/>
        </p:nvSpPr>
        <p:spPr>
          <a:xfrm>
            <a:off x="419875" y="2174375"/>
            <a:ext cx="4513800" cy="25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Notes need to be turned in any time your child is missing school, whether it be a doctor’s appointment or illness, a note with the child’s name, parent/guardian’s name, and a phone number must be turned in within 3 days of the absence for it to be excused. When a child is checked in/out, it will show up in PowerSchool as a “tardy”. You may turn in notes for tardies to get them excused. </a:t>
            </a:r>
            <a:r>
              <a:rPr i="1" lang="en">
                <a:solidFill>
                  <a:schemeClr val="dk1"/>
                </a:solidFill>
              </a:rPr>
              <a:t>Attendance is important and can be considered a reason to retain if absences become excessive.</a:t>
            </a:r>
            <a:endParaRPr i="1">
              <a:solidFill>
                <a:schemeClr val="dk1"/>
              </a:solidFill>
            </a:endParaRPr>
          </a:p>
          <a:p>
            <a:pPr indent="0" lvl="0" marL="0" rtl="0" algn="l">
              <a:spcBef>
                <a:spcPts val="0"/>
              </a:spcBef>
              <a:spcAft>
                <a:spcPts val="0"/>
              </a:spcAft>
              <a:buNone/>
            </a:pPr>
            <a:r>
              <a:t/>
            </a:r>
            <a:endParaRPr b="1" u="sng">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sz="2800">
              <a:latin typeface="Nunito"/>
              <a:ea typeface="Nunito"/>
              <a:cs typeface="Nunito"/>
              <a:sym typeface="Nunito"/>
            </a:endParaRPr>
          </a:p>
        </p:txBody>
      </p:sp>
      <p:sp>
        <p:nvSpPr>
          <p:cNvPr id="205" name="Google Shape;205;p37"/>
          <p:cNvSpPr txBox="1"/>
          <p:nvPr/>
        </p:nvSpPr>
        <p:spPr>
          <a:xfrm>
            <a:off x="-528775" y="2944575"/>
            <a:ext cx="235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06" name="Google Shape;206;p37"/>
          <p:cNvSpPr/>
          <p:nvPr/>
        </p:nvSpPr>
        <p:spPr>
          <a:xfrm>
            <a:off x="5610275" y="1690550"/>
            <a:ext cx="3467400" cy="3340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If a transportation change is made, it must be a </a:t>
            </a:r>
            <a:r>
              <a:rPr b="1" lang="en" u="sng">
                <a:solidFill>
                  <a:schemeClr val="dk1"/>
                </a:solidFill>
              </a:rPr>
              <a:t>written note</a:t>
            </a:r>
            <a:r>
              <a:rPr lang="en">
                <a:solidFill>
                  <a:schemeClr val="dk1"/>
                </a:solidFill>
              </a:rPr>
              <a:t> and turned in</a:t>
            </a:r>
            <a:endParaRPr>
              <a:solidFill>
                <a:schemeClr val="dk1"/>
              </a:solidFill>
            </a:endParaRPr>
          </a:p>
          <a:p>
            <a:pPr indent="0" lvl="0" marL="0" rtl="0" algn="l">
              <a:spcBef>
                <a:spcPts val="0"/>
              </a:spcBef>
              <a:spcAft>
                <a:spcPts val="0"/>
              </a:spcAft>
              <a:buNone/>
            </a:pPr>
            <a:r>
              <a:rPr lang="en">
                <a:solidFill>
                  <a:schemeClr val="dk1"/>
                </a:solidFill>
              </a:rPr>
              <a:t>the morning of the transportation change. Texts, phone calls, and Remind</a:t>
            </a:r>
            <a:endParaRPr>
              <a:solidFill>
                <a:schemeClr val="dk1"/>
              </a:solidFill>
            </a:endParaRPr>
          </a:p>
          <a:p>
            <a:pPr indent="0" lvl="0" marL="0" rtl="0" algn="l">
              <a:spcBef>
                <a:spcPts val="0"/>
              </a:spcBef>
              <a:spcAft>
                <a:spcPts val="0"/>
              </a:spcAft>
              <a:buNone/>
            </a:pPr>
            <a:r>
              <a:rPr lang="en">
                <a:solidFill>
                  <a:schemeClr val="dk1"/>
                </a:solidFill>
              </a:rPr>
              <a:t>messages will not be accepted. Examples for note: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 “Johnny Smith will be riding bus 18-32 today, August 4th, to 123 Smith Rd Millbrook, AL 36054. My number is 3341234567. Thank you, Lisa Smith.”</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 “Sally May will be a car rider this afternoon, August 4th. My number is</a:t>
            </a:r>
            <a:endParaRPr>
              <a:solidFill>
                <a:schemeClr val="dk1"/>
              </a:solidFill>
            </a:endParaRPr>
          </a:p>
          <a:p>
            <a:pPr indent="0" lvl="0" marL="0" rtl="0" algn="l">
              <a:spcBef>
                <a:spcPts val="0"/>
              </a:spcBef>
              <a:spcAft>
                <a:spcPts val="0"/>
              </a:spcAft>
              <a:buNone/>
            </a:pPr>
            <a:r>
              <a:rPr lang="en">
                <a:solidFill>
                  <a:schemeClr val="dk1"/>
                </a:solidFill>
              </a:rPr>
              <a:t>3341234567. Thank you, Lisa May.”</a:t>
            </a:r>
            <a:endParaRPr b="1" u="sng">
              <a:solidFill>
                <a:schemeClr val="dk1"/>
              </a:solidFill>
            </a:endParaRPr>
          </a:p>
        </p:txBody>
      </p:sp>
      <p:sp>
        <p:nvSpPr>
          <p:cNvPr id="207" name="Google Shape;207;p37"/>
          <p:cNvSpPr txBox="1"/>
          <p:nvPr/>
        </p:nvSpPr>
        <p:spPr>
          <a:xfrm>
            <a:off x="4316100" y="1290350"/>
            <a:ext cx="306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1" name="Shape 211"/>
        <p:cNvGrpSpPr/>
        <p:nvPr/>
      </p:nvGrpSpPr>
      <p:grpSpPr>
        <a:xfrm>
          <a:off x="0" y="0"/>
          <a:ext cx="0" cy="0"/>
          <a:chOff x="0" y="0"/>
          <a:chExt cx="0" cy="0"/>
        </a:xfrm>
      </p:grpSpPr>
      <p:sp>
        <p:nvSpPr>
          <p:cNvPr id="212" name="Google Shape;212;p38"/>
          <p:cNvSpPr txBox="1"/>
          <p:nvPr/>
        </p:nvSpPr>
        <p:spPr>
          <a:xfrm>
            <a:off x="419875" y="254950"/>
            <a:ext cx="5865000" cy="137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800">
                <a:solidFill>
                  <a:srgbClr val="78DFC1"/>
                </a:solidFill>
                <a:latin typeface="Bebas Neue"/>
                <a:ea typeface="Bebas Neue"/>
                <a:cs typeface="Bebas Neue"/>
                <a:sym typeface="Bebas Neue"/>
              </a:rPr>
              <a:t>communicatio</a:t>
            </a:r>
            <a:r>
              <a:rPr lang="en" sz="9300">
                <a:solidFill>
                  <a:srgbClr val="78DFC1"/>
                </a:solidFill>
                <a:latin typeface="Bebas Neue"/>
                <a:ea typeface="Bebas Neue"/>
                <a:cs typeface="Bebas Neue"/>
                <a:sym typeface="Bebas Neue"/>
              </a:rPr>
              <a:t>n</a:t>
            </a:r>
            <a:endParaRPr sz="9300">
              <a:solidFill>
                <a:srgbClr val="78DFC1"/>
              </a:solidFill>
              <a:latin typeface="Bebas Neue"/>
              <a:ea typeface="Bebas Neue"/>
              <a:cs typeface="Bebas Neue"/>
              <a:sym typeface="Bebas Neue"/>
            </a:endParaRPr>
          </a:p>
        </p:txBody>
      </p:sp>
      <p:sp>
        <p:nvSpPr>
          <p:cNvPr id="213" name="Google Shape;213;p38"/>
          <p:cNvSpPr txBox="1"/>
          <p:nvPr/>
        </p:nvSpPr>
        <p:spPr>
          <a:xfrm>
            <a:off x="419875" y="1994500"/>
            <a:ext cx="4513800" cy="25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latin typeface="Nunito"/>
                <a:ea typeface="Nunito"/>
                <a:cs typeface="Nunito"/>
                <a:sym typeface="Nunito"/>
              </a:rPr>
              <a:t>I will communicate with you via remind, weekly newsletters, phone calls, and in person meetings when needed.</a:t>
            </a:r>
            <a:endParaRPr sz="1800">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1800">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lang="en" sz="1800">
                <a:latin typeface="Nunito"/>
                <a:ea typeface="Nunito"/>
                <a:cs typeface="Nunito"/>
                <a:sym typeface="Nunito"/>
              </a:rPr>
              <a:t>Please make sure to check remind daily. </a:t>
            </a:r>
            <a:endParaRPr sz="1800">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b="1" i="1" lang="en" sz="1800">
                <a:latin typeface="Nunito"/>
                <a:ea typeface="Nunito"/>
                <a:cs typeface="Nunito"/>
                <a:sym typeface="Nunito"/>
              </a:rPr>
              <a:t>*Parent report day is September 12. </a:t>
            </a:r>
            <a:endParaRPr b="1" i="1" sz="1800">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1800">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lang="en" sz="1800">
                <a:latin typeface="Nunito"/>
                <a:ea typeface="Nunito"/>
                <a:cs typeface="Nunito"/>
                <a:sym typeface="Nunito"/>
              </a:rPr>
              <a:t>***Dojo will be mainly used for behavior tracking. Please message me through remind. ***</a:t>
            </a:r>
            <a:endParaRPr sz="1800">
              <a:latin typeface="Nunito"/>
              <a:ea typeface="Nunito"/>
              <a:cs typeface="Nunito"/>
              <a:sym typeface="Nunito"/>
            </a:endParaRPr>
          </a:p>
        </p:txBody>
      </p:sp>
      <p:sp>
        <p:nvSpPr>
          <p:cNvPr id="214" name="Google Shape;214;p38"/>
          <p:cNvSpPr txBox="1"/>
          <p:nvPr/>
        </p:nvSpPr>
        <p:spPr>
          <a:xfrm>
            <a:off x="5743325" y="2774200"/>
            <a:ext cx="2894400" cy="103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Nunito"/>
                <a:ea typeface="Nunito"/>
                <a:cs typeface="Nunito"/>
                <a:sym typeface="Nunito"/>
              </a:rPr>
              <a:t>@</a:t>
            </a:r>
            <a:r>
              <a:rPr lang="en" sz="2650">
                <a:solidFill>
                  <a:srgbClr val="656565"/>
                </a:solidFill>
                <a:highlight>
                  <a:srgbClr val="FFFFFF"/>
                </a:highlight>
              </a:rPr>
              <a:t>6aa2h4</a:t>
            </a:r>
            <a:endParaRPr sz="3300">
              <a:latin typeface="Nunito"/>
              <a:ea typeface="Nunito"/>
              <a:cs typeface="Nunito"/>
              <a:sym typeface="Nunito"/>
            </a:endParaRPr>
          </a:p>
        </p:txBody>
      </p:sp>
      <p:sp>
        <p:nvSpPr>
          <p:cNvPr id="215" name="Google Shape;215;p38"/>
          <p:cNvSpPr txBox="1"/>
          <p:nvPr/>
        </p:nvSpPr>
        <p:spPr>
          <a:xfrm>
            <a:off x="6174400" y="2161375"/>
            <a:ext cx="1946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u="sng"/>
              <a:t>Remind code:</a:t>
            </a:r>
            <a:endParaRPr/>
          </a:p>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9" name="Shape 219"/>
        <p:cNvGrpSpPr/>
        <p:nvPr/>
      </p:nvGrpSpPr>
      <p:grpSpPr>
        <a:xfrm>
          <a:off x="0" y="0"/>
          <a:ext cx="0" cy="0"/>
          <a:chOff x="0" y="0"/>
          <a:chExt cx="0" cy="0"/>
        </a:xfrm>
      </p:grpSpPr>
      <p:sp>
        <p:nvSpPr>
          <p:cNvPr id="220" name="Google Shape;220;p39"/>
          <p:cNvSpPr txBox="1"/>
          <p:nvPr/>
        </p:nvSpPr>
        <p:spPr>
          <a:xfrm>
            <a:off x="419875" y="254950"/>
            <a:ext cx="5865000" cy="137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800">
                <a:solidFill>
                  <a:srgbClr val="78DFC1"/>
                </a:solidFill>
                <a:latin typeface="Bebas Neue"/>
                <a:ea typeface="Bebas Neue"/>
                <a:cs typeface="Bebas Neue"/>
                <a:sym typeface="Bebas Neue"/>
              </a:rPr>
              <a:t>tardies</a:t>
            </a:r>
            <a:endParaRPr sz="9300">
              <a:solidFill>
                <a:srgbClr val="78DFC1"/>
              </a:solidFill>
              <a:latin typeface="Bebas Neue"/>
              <a:ea typeface="Bebas Neue"/>
              <a:cs typeface="Bebas Neue"/>
              <a:sym typeface="Bebas Neue"/>
            </a:endParaRPr>
          </a:p>
        </p:txBody>
      </p:sp>
      <p:sp>
        <p:nvSpPr>
          <p:cNvPr id="221" name="Google Shape;221;p39"/>
          <p:cNvSpPr txBox="1"/>
          <p:nvPr/>
        </p:nvSpPr>
        <p:spPr>
          <a:xfrm>
            <a:off x="419875" y="2174375"/>
            <a:ext cx="4513800" cy="25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00">
                <a:latin typeface="Nunito"/>
                <a:ea typeface="Nunito"/>
                <a:cs typeface="Nunito"/>
                <a:sym typeface="Nunito"/>
              </a:rPr>
              <a:t>When a child is checked in or out in PowerSchool it will show as a tardy. </a:t>
            </a:r>
            <a:endParaRPr sz="1300">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1300">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lang="en" sz="1300">
                <a:latin typeface="Nunito"/>
                <a:ea typeface="Nunito"/>
                <a:cs typeface="Nunito"/>
                <a:sym typeface="Nunito"/>
              </a:rPr>
              <a:t>A student who leaves the school for any reason must check out through the office.</a:t>
            </a:r>
            <a:endParaRPr sz="1300">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1300">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lang="en" sz="1300">
                <a:latin typeface="Nunito"/>
                <a:ea typeface="Nunito"/>
                <a:cs typeface="Nunito"/>
                <a:sym typeface="Nunito"/>
              </a:rPr>
              <a:t>Students who check out before 11:30 am or check in after 11:30 am will be considered absent for the day.</a:t>
            </a:r>
            <a:endParaRPr sz="1300">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1300">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lang="en" sz="1300">
                <a:latin typeface="Nunito"/>
                <a:ea typeface="Nunito"/>
                <a:cs typeface="Nunito"/>
                <a:sym typeface="Nunito"/>
              </a:rPr>
              <a:t>Identification MUST be shown when checking out a student.</a:t>
            </a:r>
            <a:endParaRPr sz="1300">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1300">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lang="en" sz="1300">
                <a:latin typeface="Nunito"/>
                <a:ea typeface="Nunito"/>
                <a:cs typeface="Nunito"/>
                <a:sym typeface="Nunito"/>
              </a:rPr>
              <a:t>NO CHECK-OUTS AFTER 2:00 PM.</a:t>
            </a:r>
            <a:endParaRPr sz="1300">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1100">
              <a:latin typeface="Nunito"/>
              <a:ea typeface="Nunito"/>
              <a:cs typeface="Nunito"/>
              <a:sym typeface="Nunito"/>
            </a:endParaRPr>
          </a:p>
        </p:txBody>
      </p:sp>
      <p:sp>
        <p:nvSpPr>
          <p:cNvPr id="222" name="Google Shape;222;p39"/>
          <p:cNvSpPr txBox="1"/>
          <p:nvPr/>
        </p:nvSpPr>
        <p:spPr>
          <a:xfrm>
            <a:off x="5743325" y="2774200"/>
            <a:ext cx="2894400" cy="103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700">
              <a:latin typeface="Nunito"/>
              <a:ea typeface="Nunito"/>
              <a:cs typeface="Nunito"/>
              <a:sym typeface="Nunito"/>
            </a:endParaRPr>
          </a:p>
        </p:txBody>
      </p:sp>
      <p:sp>
        <p:nvSpPr>
          <p:cNvPr id="223" name="Google Shape;223;p39"/>
          <p:cNvSpPr txBox="1"/>
          <p:nvPr/>
        </p:nvSpPr>
        <p:spPr>
          <a:xfrm>
            <a:off x="6174400" y="2161375"/>
            <a:ext cx="1946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7" name="Shape 227"/>
        <p:cNvGrpSpPr/>
        <p:nvPr/>
      </p:nvGrpSpPr>
      <p:grpSpPr>
        <a:xfrm>
          <a:off x="0" y="0"/>
          <a:ext cx="0" cy="0"/>
          <a:chOff x="0" y="0"/>
          <a:chExt cx="0" cy="0"/>
        </a:xfrm>
      </p:grpSpPr>
      <p:sp>
        <p:nvSpPr>
          <p:cNvPr id="228" name="Google Shape;228;p40"/>
          <p:cNvSpPr txBox="1"/>
          <p:nvPr/>
        </p:nvSpPr>
        <p:spPr>
          <a:xfrm>
            <a:off x="419875" y="254950"/>
            <a:ext cx="5865000" cy="137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800">
                <a:solidFill>
                  <a:srgbClr val="78DFC1"/>
                </a:solidFill>
                <a:latin typeface="Bebas Neue"/>
                <a:ea typeface="Bebas Neue"/>
                <a:cs typeface="Bebas Neue"/>
                <a:sym typeface="Bebas Neue"/>
              </a:rPr>
              <a:t>Instruction </a:t>
            </a:r>
            <a:endParaRPr sz="9300">
              <a:solidFill>
                <a:srgbClr val="78DFC1"/>
              </a:solidFill>
              <a:latin typeface="Bebas Neue"/>
              <a:ea typeface="Bebas Neue"/>
              <a:cs typeface="Bebas Neue"/>
              <a:sym typeface="Bebas Neue"/>
            </a:endParaRPr>
          </a:p>
        </p:txBody>
      </p:sp>
      <p:sp>
        <p:nvSpPr>
          <p:cNvPr id="229" name="Google Shape;229;p40"/>
          <p:cNvSpPr txBox="1"/>
          <p:nvPr/>
        </p:nvSpPr>
        <p:spPr>
          <a:xfrm>
            <a:off x="419875" y="2174375"/>
            <a:ext cx="4513800" cy="25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latin typeface="Nunito"/>
                <a:ea typeface="Nunito"/>
                <a:cs typeface="Nunito"/>
                <a:sym typeface="Nunito"/>
              </a:rPr>
              <a:t>While in class, students will </a:t>
            </a:r>
            <a:r>
              <a:rPr lang="en" sz="1100">
                <a:latin typeface="Nunito"/>
                <a:ea typeface="Nunito"/>
                <a:cs typeface="Nunito"/>
                <a:sym typeface="Nunito"/>
              </a:rPr>
              <a:t>receive</a:t>
            </a:r>
            <a:r>
              <a:rPr lang="en" sz="1100">
                <a:latin typeface="Nunito"/>
                <a:ea typeface="Nunito"/>
                <a:cs typeface="Nunito"/>
                <a:sym typeface="Nunito"/>
              </a:rPr>
              <a:t> instruction in many ways. Most whole group instruction will happen at our classroom rug. </a:t>
            </a:r>
            <a:r>
              <a:rPr lang="en" sz="1100">
                <a:latin typeface="Nunito"/>
                <a:ea typeface="Nunito"/>
                <a:cs typeface="Nunito"/>
                <a:sym typeface="Nunito"/>
              </a:rPr>
              <a:t>Independent</a:t>
            </a:r>
            <a:r>
              <a:rPr lang="en" sz="1100">
                <a:latin typeface="Nunito"/>
                <a:ea typeface="Nunito"/>
                <a:cs typeface="Nunito"/>
                <a:sym typeface="Nunito"/>
              </a:rPr>
              <a:t> work will be worked on at their tables. In addition, students will receive instruction in a small group setting at my table. While I have a group at my table, the other students are expected to work independently or with a partner on an activity at one of our stations. If needed, during nap time or technology time, one on one intervention will be administered by me at my teacher’s table. You will be notified of a problem area that I am noticing and will be given tips to work on at home with your child. If four weeks go by without improvement, their name will be brought up to our grade level to be discussed. If another four weeks go by with no improvement, I will submit their name to our PST team to see if they qualify for out of classroom intervention by our specialists. </a:t>
            </a:r>
            <a:endParaRPr sz="1100">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1100">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1100">
              <a:latin typeface="Nunito"/>
              <a:ea typeface="Nunito"/>
              <a:cs typeface="Nunito"/>
              <a:sym typeface="Nunito"/>
            </a:endParaRPr>
          </a:p>
        </p:txBody>
      </p:sp>
      <p:sp>
        <p:nvSpPr>
          <p:cNvPr id="230" name="Google Shape;230;p40"/>
          <p:cNvSpPr txBox="1"/>
          <p:nvPr/>
        </p:nvSpPr>
        <p:spPr>
          <a:xfrm>
            <a:off x="5743325" y="2774200"/>
            <a:ext cx="2894400" cy="103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700">
              <a:latin typeface="Nunito"/>
              <a:ea typeface="Nunito"/>
              <a:cs typeface="Nunito"/>
              <a:sym typeface="Nunito"/>
            </a:endParaRPr>
          </a:p>
        </p:txBody>
      </p:sp>
      <p:sp>
        <p:nvSpPr>
          <p:cNvPr id="231" name="Google Shape;231;p40"/>
          <p:cNvSpPr txBox="1"/>
          <p:nvPr/>
        </p:nvSpPr>
        <p:spPr>
          <a:xfrm>
            <a:off x="6038375" y="1978325"/>
            <a:ext cx="23043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What can you do at home starting now? </a:t>
            </a:r>
            <a:endParaRPr/>
          </a:p>
          <a:p>
            <a:pPr indent="-317500" lvl="0" marL="457200" rtl="0" algn="l">
              <a:spcBef>
                <a:spcPts val="0"/>
              </a:spcBef>
              <a:spcAft>
                <a:spcPts val="0"/>
              </a:spcAft>
              <a:buSzPts val="1400"/>
              <a:buChar char="●"/>
            </a:pPr>
            <a:r>
              <a:rPr lang="en"/>
              <a:t>Letter flashcards</a:t>
            </a:r>
            <a:endParaRPr/>
          </a:p>
          <a:p>
            <a:pPr indent="-317500" lvl="0" marL="457200" rtl="0" algn="l">
              <a:spcBef>
                <a:spcPts val="0"/>
              </a:spcBef>
              <a:spcAft>
                <a:spcPts val="0"/>
              </a:spcAft>
              <a:buSzPts val="1400"/>
              <a:buChar char="●"/>
            </a:pPr>
            <a:r>
              <a:rPr lang="en"/>
              <a:t>Number flashcards</a:t>
            </a:r>
            <a:endParaRPr/>
          </a:p>
          <a:p>
            <a:pPr indent="-317500" lvl="0" marL="457200" rtl="0" algn="l">
              <a:spcBef>
                <a:spcPts val="0"/>
              </a:spcBef>
              <a:spcAft>
                <a:spcPts val="0"/>
              </a:spcAft>
              <a:buSzPts val="1400"/>
              <a:buChar char="●"/>
            </a:pPr>
            <a:r>
              <a:rPr lang="en"/>
              <a:t>Read to your child every night</a:t>
            </a:r>
            <a:endParaRPr/>
          </a:p>
          <a:p>
            <a:pPr indent="-317500" lvl="0" marL="457200" rtl="0" algn="l">
              <a:spcBef>
                <a:spcPts val="0"/>
              </a:spcBef>
              <a:spcAft>
                <a:spcPts val="0"/>
              </a:spcAft>
              <a:buSzPts val="1400"/>
              <a:buChar char="●"/>
            </a:pPr>
            <a:r>
              <a:rPr lang="en"/>
              <a:t>Have them write their name</a:t>
            </a:r>
            <a:endParaRPr/>
          </a:p>
          <a:p>
            <a:pPr indent="-317500" lvl="0" marL="457200" rtl="0" algn="l">
              <a:spcBef>
                <a:spcPts val="0"/>
              </a:spcBef>
              <a:spcAft>
                <a:spcPts val="0"/>
              </a:spcAft>
              <a:buSzPts val="1400"/>
              <a:buChar char="●"/>
            </a:pPr>
            <a:r>
              <a:rPr lang="en"/>
              <a:t>Practice saying rhyming words</a:t>
            </a:r>
            <a:endParaRPr/>
          </a:p>
          <a:p>
            <a:pPr indent="-317500" lvl="0" marL="457200" rtl="0" algn="l">
              <a:spcBef>
                <a:spcPts val="0"/>
              </a:spcBef>
              <a:spcAft>
                <a:spcPts val="0"/>
              </a:spcAft>
              <a:buSzPts val="1400"/>
              <a:buChar char="●"/>
            </a:pPr>
            <a:r>
              <a:rPr lang="en"/>
              <a:t>Have them practice counting to 100</a:t>
            </a:r>
            <a:endParaRPr/>
          </a:p>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5" name="Shape 235"/>
        <p:cNvGrpSpPr/>
        <p:nvPr/>
      </p:nvGrpSpPr>
      <p:grpSpPr>
        <a:xfrm>
          <a:off x="0" y="0"/>
          <a:ext cx="0" cy="0"/>
          <a:chOff x="0" y="0"/>
          <a:chExt cx="0" cy="0"/>
        </a:xfrm>
      </p:grpSpPr>
      <p:sp>
        <p:nvSpPr>
          <p:cNvPr id="236" name="Google Shape;236;p41"/>
          <p:cNvSpPr txBox="1"/>
          <p:nvPr/>
        </p:nvSpPr>
        <p:spPr>
          <a:xfrm>
            <a:off x="419875" y="254950"/>
            <a:ext cx="5758200" cy="137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700">
                <a:solidFill>
                  <a:srgbClr val="78DFC1"/>
                </a:solidFill>
                <a:latin typeface="Bebas Neue"/>
                <a:ea typeface="Bebas Neue"/>
                <a:cs typeface="Bebas Neue"/>
                <a:sym typeface="Bebas Neue"/>
              </a:rPr>
              <a:t>rest  time</a:t>
            </a:r>
            <a:endParaRPr sz="7700">
              <a:solidFill>
                <a:srgbClr val="78DFC1"/>
              </a:solidFill>
              <a:latin typeface="Bebas Neue"/>
              <a:ea typeface="Bebas Neue"/>
              <a:cs typeface="Bebas Neue"/>
              <a:sym typeface="Bebas Neue"/>
            </a:endParaRPr>
          </a:p>
        </p:txBody>
      </p:sp>
      <p:sp>
        <p:nvSpPr>
          <p:cNvPr id="237" name="Google Shape;237;p41"/>
          <p:cNvSpPr txBox="1"/>
          <p:nvPr/>
        </p:nvSpPr>
        <p:spPr>
          <a:xfrm>
            <a:off x="287150" y="2085875"/>
            <a:ext cx="4513800" cy="25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 </a:t>
            </a:r>
            <a:r>
              <a:rPr lang="en">
                <a:solidFill>
                  <a:schemeClr val="dk1"/>
                </a:solidFill>
              </a:rPr>
              <a:t>We will have a 30 minute rest time until January. Please send a blanket, towel, or nap sack that your child can carry by themselves. They will keep their blanket either in their bag or under the bag. They will bring them home daily. In kindergarten, we do not use cots, we will just spread out on the floor during rest time. Due to my maternity leave, our class only will have an extended nap time. We will have a nap time from August until March. Most kindergarten classes will have nap time until January. </a:t>
            </a:r>
            <a:endParaRPr sz="1300" u="sng">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t/>
            </a:r>
            <a:endParaRPr sz="700">
              <a:latin typeface="Nunito"/>
              <a:ea typeface="Nunito"/>
              <a:cs typeface="Nunito"/>
              <a:sym typeface="Nunito"/>
            </a:endParaRPr>
          </a:p>
        </p:txBody>
      </p:sp>
      <p:sp>
        <p:nvSpPr>
          <p:cNvPr id="238" name="Google Shape;238;p41"/>
          <p:cNvSpPr txBox="1"/>
          <p:nvPr/>
        </p:nvSpPr>
        <p:spPr>
          <a:xfrm>
            <a:off x="5743325" y="2774200"/>
            <a:ext cx="2894400" cy="161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900">
              <a:latin typeface="Nunito"/>
              <a:ea typeface="Nunito"/>
              <a:cs typeface="Nunito"/>
              <a:sym typeface="Nunito"/>
            </a:endParaRPr>
          </a:p>
        </p:txBody>
      </p:sp>
      <p:sp>
        <p:nvSpPr>
          <p:cNvPr id="239" name="Google Shape;239;p41"/>
          <p:cNvSpPr txBox="1"/>
          <p:nvPr/>
        </p:nvSpPr>
        <p:spPr>
          <a:xfrm>
            <a:off x="6174400" y="2161375"/>
            <a:ext cx="194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40" name="Google Shape;240;p41"/>
          <p:cNvPicPr preferRelativeResize="0"/>
          <p:nvPr/>
        </p:nvPicPr>
        <p:blipFill>
          <a:blip r:embed="rId4">
            <a:alphaModFix/>
          </a:blip>
          <a:stretch>
            <a:fillRect/>
          </a:stretch>
        </p:blipFill>
        <p:spPr>
          <a:xfrm>
            <a:off x="5832700" y="2375700"/>
            <a:ext cx="2475434" cy="18565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4" name="Shape 244"/>
        <p:cNvGrpSpPr/>
        <p:nvPr/>
      </p:nvGrpSpPr>
      <p:grpSpPr>
        <a:xfrm>
          <a:off x="0" y="0"/>
          <a:ext cx="0" cy="0"/>
          <a:chOff x="0" y="0"/>
          <a:chExt cx="0" cy="0"/>
        </a:xfrm>
      </p:grpSpPr>
      <p:sp>
        <p:nvSpPr>
          <p:cNvPr id="245" name="Google Shape;245;p42"/>
          <p:cNvSpPr txBox="1"/>
          <p:nvPr/>
        </p:nvSpPr>
        <p:spPr>
          <a:xfrm>
            <a:off x="419875" y="254950"/>
            <a:ext cx="5758200" cy="137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400">
                <a:solidFill>
                  <a:srgbClr val="78DFC1"/>
                </a:solidFill>
                <a:latin typeface="Bebas Neue"/>
                <a:ea typeface="Bebas Neue"/>
                <a:cs typeface="Bebas Neue"/>
                <a:sym typeface="Bebas Neue"/>
              </a:rPr>
              <a:t>Life Skills that should be mastered asap</a:t>
            </a:r>
            <a:endParaRPr sz="5400">
              <a:solidFill>
                <a:srgbClr val="78DFC1"/>
              </a:solidFill>
              <a:latin typeface="Bebas Neue"/>
              <a:ea typeface="Bebas Neue"/>
              <a:cs typeface="Bebas Neue"/>
              <a:sym typeface="Bebas Neue"/>
            </a:endParaRPr>
          </a:p>
        </p:txBody>
      </p:sp>
      <p:sp>
        <p:nvSpPr>
          <p:cNvPr id="246" name="Google Shape;246;p42"/>
          <p:cNvSpPr txBox="1"/>
          <p:nvPr/>
        </p:nvSpPr>
        <p:spPr>
          <a:xfrm>
            <a:off x="287150" y="2085875"/>
            <a:ext cx="4513800" cy="25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 </a:t>
            </a:r>
            <a:r>
              <a:rPr lang="en">
                <a:solidFill>
                  <a:schemeClr val="dk1"/>
                </a:solidFill>
              </a:rPr>
              <a:t>We ask that you work with these skills at home with your child so they can do them independently:</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Tying shoes or velcroing shoes</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Buttoning pants</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Putting on a jacket</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Hanging up their backpack</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Eating over their plate</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Opening snacks/ twist top drinks/ juice pouches</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Properly washing their hands</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Using the restroom/cleaning themselves</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Saying their full name and teacher’s name</a:t>
            </a:r>
            <a:endParaRPr>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t/>
            </a:r>
            <a:endParaRPr sz="700">
              <a:latin typeface="Nunito"/>
              <a:ea typeface="Nunito"/>
              <a:cs typeface="Nunito"/>
              <a:sym typeface="Nunito"/>
            </a:endParaRPr>
          </a:p>
        </p:txBody>
      </p:sp>
      <p:sp>
        <p:nvSpPr>
          <p:cNvPr id="247" name="Google Shape;247;p42"/>
          <p:cNvSpPr txBox="1"/>
          <p:nvPr/>
        </p:nvSpPr>
        <p:spPr>
          <a:xfrm>
            <a:off x="5743325" y="2774200"/>
            <a:ext cx="2894400" cy="161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900">
              <a:latin typeface="Nunito"/>
              <a:ea typeface="Nunito"/>
              <a:cs typeface="Nunito"/>
              <a:sym typeface="Nunito"/>
            </a:endParaRPr>
          </a:p>
        </p:txBody>
      </p:sp>
      <p:sp>
        <p:nvSpPr>
          <p:cNvPr id="248" name="Google Shape;248;p42"/>
          <p:cNvSpPr txBox="1"/>
          <p:nvPr/>
        </p:nvSpPr>
        <p:spPr>
          <a:xfrm>
            <a:off x="6174400" y="2161375"/>
            <a:ext cx="194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49" name="Google Shape;249;p42" title="Free picture: woman, bent, process, tying, sneaker, laces"/>
          <p:cNvPicPr preferRelativeResize="0"/>
          <p:nvPr/>
        </p:nvPicPr>
        <p:blipFill rotWithShape="1">
          <a:blip r:embed="rId4">
            <a:alphaModFix/>
          </a:blip>
          <a:srcRect b="0" l="0" r="0" t="40187"/>
          <a:stretch/>
        </p:blipFill>
        <p:spPr>
          <a:xfrm>
            <a:off x="5813550" y="2288050"/>
            <a:ext cx="2538301" cy="228619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3" name="Shape 253"/>
        <p:cNvGrpSpPr/>
        <p:nvPr/>
      </p:nvGrpSpPr>
      <p:grpSpPr>
        <a:xfrm>
          <a:off x="0" y="0"/>
          <a:ext cx="0" cy="0"/>
          <a:chOff x="0" y="0"/>
          <a:chExt cx="0" cy="0"/>
        </a:xfrm>
      </p:grpSpPr>
      <p:sp>
        <p:nvSpPr>
          <p:cNvPr id="254" name="Google Shape;254;p43"/>
          <p:cNvSpPr txBox="1"/>
          <p:nvPr/>
        </p:nvSpPr>
        <p:spPr>
          <a:xfrm>
            <a:off x="419875" y="254950"/>
            <a:ext cx="5758200" cy="137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700">
                <a:solidFill>
                  <a:srgbClr val="78DFC1"/>
                </a:solidFill>
                <a:latin typeface="Bebas Neue"/>
                <a:ea typeface="Bebas Neue"/>
                <a:cs typeface="Bebas Neue"/>
                <a:sym typeface="Bebas Neue"/>
              </a:rPr>
              <a:t>nurses</a:t>
            </a:r>
            <a:endParaRPr sz="7700">
              <a:solidFill>
                <a:srgbClr val="78DFC1"/>
              </a:solidFill>
              <a:latin typeface="Bebas Neue"/>
              <a:ea typeface="Bebas Neue"/>
              <a:cs typeface="Bebas Neue"/>
              <a:sym typeface="Bebas Neue"/>
            </a:endParaRPr>
          </a:p>
        </p:txBody>
      </p:sp>
      <p:sp>
        <p:nvSpPr>
          <p:cNvPr id="255" name="Google Shape;255;p43"/>
          <p:cNvSpPr txBox="1"/>
          <p:nvPr/>
        </p:nvSpPr>
        <p:spPr>
          <a:xfrm>
            <a:off x="287150" y="2085875"/>
            <a:ext cx="4513800" cy="25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rPr>
              <a:t>We have two fantastic nurses! Nurse Allyson and Nurse Beverly take such wonderful care of our kids. They are in Kindergarten Red Pod. If your child has a medical condition the nurse’s have not been made aware of yet, please stop by their station today before leaving. It is super important I am aware of ALL allergies, conditions, and special care instructions so we can have the best and safest year possible!</a:t>
            </a:r>
            <a:endParaRPr sz="1000" u="sng">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t/>
            </a:r>
            <a:endParaRPr sz="700">
              <a:latin typeface="Nunito"/>
              <a:ea typeface="Nunito"/>
              <a:cs typeface="Nunito"/>
              <a:sym typeface="Nunito"/>
            </a:endParaRPr>
          </a:p>
        </p:txBody>
      </p:sp>
      <p:sp>
        <p:nvSpPr>
          <p:cNvPr id="256" name="Google Shape;256;p43"/>
          <p:cNvSpPr txBox="1"/>
          <p:nvPr/>
        </p:nvSpPr>
        <p:spPr>
          <a:xfrm>
            <a:off x="5743325" y="2774200"/>
            <a:ext cx="2894400" cy="161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900">
              <a:latin typeface="Nunito"/>
              <a:ea typeface="Nunito"/>
              <a:cs typeface="Nunito"/>
              <a:sym typeface="Nunito"/>
            </a:endParaRPr>
          </a:p>
        </p:txBody>
      </p:sp>
      <p:sp>
        <p:nvSpPr>
          <p:cNvPr id="257" name="Google Shape;257;p43"/>
          <p:cNvSpPr txBox="1"/>
          <p:nvPr/>
        </p:nvSpPr>
        <p:spPr>
          <a:xfrm>
            <a:off x="6174400" y="2161375"/>
            <a:ext cx="194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58" name="Google Shape;258;p43"/>
          <p:cNvPicPr preferRelativeResize="0"/>
          <p:nvPr/>
        </p:nvPicPr>
        <p:blipFill>
          <a:blip r:embed="rId4">
            <a:alphaModFix/>
          </a:blip>
          <a:stretch>
            <a:fillRect/>
          </a:stretch>
        </p:blipFill>
        <p:spPr>
          <a:xfrm>
            <a:off x="6321619" y="2173925"/>
            <a:ext cx="1652275" cy="24179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6" name="Shape 106"/>
        <p:cNvGrpSpPr/>
        <p:nvPr/>
      </p:nvGrpSpPr>
      <p:grpSpPr>
        <a:xfrm>
          <a:off x="0" y="0"/>
          <a:ext cx="0" cy="0"/>
          <a:chOff x="0" y="0"/>
          <a:chExt cx="0" cy="0"/>
        </a:xfrm>
      </p:grpSpPr>
      <p:sp>
        <p:nvSpPr>
          <p:cNvPr id="107" name="Google Shape;107;p26"/>
          <p:cNvSpPr txBox="1"/>
          <p:nvPr/>
        </p:nvSpPr>
        <p:spPr>
          <a:xfrm>
            <a:off x="419875" y="254950"/>
            <a:ext cx="5758200" cy="137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300">
                <a:solidFill>
                  <a:srgbClr val="78DFC1"/>
                </a:solidFill>
                <a:latin typeface="Bebas Neue"/>
                <a:ea typeface="Bebas Neue"/>
                <a:cs typeface="Bebas Neue"/>
                <a:sym typeface="Bebas Neue"/>
              </a:rPr>
              <a:t>About me</a:t>
            </a:r>
            <a:endParaRPr sz="9300">
              <a:solidFill>
                <a:srgbClr val="78DFC1"/>
              </a:solidFill>
              <a:latin typeface="Bebas Neue"/>
              <a:ea typeface="Bebas Neue"/>
              <a:cs typeface="Bebas Neue"/>
              <a:sym typeface="Bebas Neue"/>
            </a:endParaRPr>
          </a:p>
        </p:txBody>
      </p:sp>
      <p:sp>
        <p:nvSpPr>
          <p:cNvPr id="108" name="Google Shape;108;p26"/>
          <p:cNvSpPr txBox="1"/>
          <p:nvPr/>
        </p:nvSpPr>
        <p:spPr>
          <a:xfrm>
            <a:off x="419875" y="2174375"/>
            <a:ext cx="4513800" cy="25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Nunito"/>
                <a:ea typeface="Nunito"/>
                <a:cs typeface="Nunito"/>
                <a:sym typeface="Nunito"/>
              </a:rPr>
              <a:t>I am 26 years old. My birthday is September 12. I graduated from AUM with a bachelor’s degree in elementary education in 2020 and </a:t>
            </a:r>
            <a:r>
              <a:rPr lang="en" sz="1600">
                <a:latin typeface="Nunito"/>
                <a:ea typeface="Nunito"/>
                <a:cs typeface="Nunito"/>
                <a:sym typeface="Nunito"/>
              </a:rPr>
              <a:t>received</a:t>
            </a:r>
            <a:r>
              <a:rPr lang="en" sz="1600">
                <a:latin typeface="Nunito"/>
                <a:ea typeface="Nunito"/>
                <a:cs typeface="Nunito"/>
                <a:sym typeface="Nunito"/>
              </a:rPr>
              <a:t> my masters degree in education from UWA this past July. I have taught both fourth grade and kindergarten during my career. I am from and currently live in Millbrook. In my free time, I enjoy sitting by the pool, going on long walks, strolling through Target, and watching Disney vlogs. I love all things Disney! </a:t>
            </a:r>
            <a:endParaRPr sz="1600">
              <a:latin typeface="Nunito"/>
              <a:ea typeface="Nunito"/>
              <a:cs typeface="Nunito"/>
              <a:sym typeface="Nunito"/>
            </a:endParaRPr>
          </a:p>
        </p:txBody>
      </p:sp>
      <p:sp>
        <p:nvSpPr>
          <p:cNvPr id="109" name="Google Shape;109;p26"/>
          <p:cNvSpPr txBox="1"/>
          <p:nvPr/>
        </p:nvSpPr>
        <p:spPr>
          <a:xfrm>
            <a:off x="5743325" y="2774200"/>
            <a:ext cx="2894400" cy="103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700">
              <a:latin typeface="Nunito"/>
              <a:ea typeface="Nunito"/>
              <a:cs typeface="Nunito"/>
              <a:sym typeface="Nunito"/>
            </a:endParaRPr>
          </a:p>
        </p:txBody>
      </p:sp>
      <p:sp>
        <p:nvSpPr>
          <p:cNvPr id="110" name="Google Shape;110;p26"/>
          <p:cNvSpPr txBox="1"/>
          <p:nvPr/>
        </p:nvSpPr>
        <p:spPr>
          <a:xfrm>
            <a:off x="6174400" y="2161375"/>
            <a:ext cx="19467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u="sng"/>
              <a:t>Favorites</a:t>
            </a:r>
            <a:endParaRPr b="1" i="1" u="sng"/>
          </a:p>
          <a:p>
            <a:pPr indent="0" lvl="0" marL="0" rtl="0" algn="l">
              <a:spcBef>
                <a:spcPts val="0"/>
              </a:spcBef>
              <a:spcAft>
                <a:spcPts val="0"/>
              </a:spcAft>
              <a:buNone/>
            </a:pPr>
            <a:r>
              <a:rPr lang="en"/>
              <a:t>Color: pink</a:t>
            </a:r>
            <a:endParaRPr/>
          </a:p>
          <a:p>
            <a:pPr indent="0" lvl="0" marL="0" rtl="0" algn="l">
              <a:spcBef>
                <a:spcPts val="0"/>
              </a:spcBef>
              <a:spcAft>
                <a:spcPts val="0"/>
              </a:spcAft>
              <a:buNone/>
            </a:pPr>
            <a:r>
              <a:rPr lang="en"/>
              <a:t>R</a:t>
            </a:r>
            <a:r>
              <a:rPr lang="en"/>
              <a:t>estaurant</a:t>
            </a:r>
            <a:r>
              <a:rPr lang="en"/>
              <a:t>: chic-fil-a</a:t>
            </a:r>
            <a:endParaRPr/>
          </a:p>
          <a:p>
            <a:pPr indent="0" lvl="0" marL="0" rtl="0" algn="l">
              <a:spcBef>
                <a:spcPts val="0"/>
              </a:spcBef>
              <a:spcAft>
                <a:spcPts val="0"/>
              </a:spcAft>
              <a:buNone/>
            </a:pPr>
            <a:r>
              <a:rPr lang="en"/>
              <a:t>Food:  sushi</a:t>
            </a:r>
            <a:endParaRPr/>
          </a:p>
          <a:p>
            <a:pPr indent="0" lvl="0" marL="0" rtl="0" algn="l">
              <a:spcBef>
                <a:spcPts val="0"/>
              </a:spcBef>
              <a:spcAft>
                <a:spcPts val="0"/>
              </a:spcAft>
              <a:buNone/>
            </a:pPr>
            <a:r>
              <a:rPr lang="en"/>
              <a:t>Drink: caramel coffee</a:t>
            </a:r>
            <a:endParaRPr/>
          </a:p>
          <a:p>
            <a:pPr indent="0" lvl="0" marL="0" rtl="0" algn="l">
              <a:spcBef>
                <a:spcPts val="0"/>
              </a:spcBef>
              <a:spcAft>
                <a:spcPts val="0"/>
              </a:spcAft>
              <a:buNone/>
            </a:pPr>
            <a:r>
              <a:rPr lang="en"/>
              <a:t>Animal: dogs</a:t>
            </a:r>
            <a:endParaRPr/>
          </a:p>
          <a:p>
            <a:pPr indent="0" lvl="0" marL="0" rtl="0" algn="l">
              <a:spcBef>
                <a:spcPts val="0"/>
              </a:spcBef>
              <a:spcAft>
                <a:spcPts val="0"/>
              </a:spcAft>
              <a:buNone/>
            </a:pPr>
            <a:r>
              <a:rPr lang="en"/>
              <a:t>Movie: Moana</a:t>
            </a:r>
            <a:endParaRPr/>
          </a:p>
          <a:p>
            <a:pPr indent="0" lvl="0" marL="0" rtl="0" algn="l">
              <a:spcBef>
                <a:spcPts val="0"/>
              </a:spcBef>
              <a:spcAft>
                <a:spcPts val="0"/>
              </a:spcAft>
              <a:buNone/>
            </a:pPr>
            <a:r>
              <a:rPr lang="en"/>
              <a:t>Season: Fall</a:t>
            </a:r>
            <a:endParaRPr/>
          </a:p>
          <a:p>
            <a:pPr indent="0" lvl="0" marL="0" rtl="0" algn="l">
              <a:spcBef>
                <a:spcPts val="0"/>
              </a:spcBef>
              <a:spcAft>
                <a:spcPts val="0"/>
              </a:spcAft>
              <a:buNone/>
            </a:pPr>
            <a:r>
              <a:rPr lang="en"/>
              <a:t>Book: Dragons love tacos</a:t>
            </a:r>
            <a:endParaRPr/>
          </a:p>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2" name="Shape 262"/>
        <p:cNvGrpSpPr/>
        <p:nvPr/>
      </p:nvGrpSpPr>
      <p:grpSpPr>
        <a:xfrm>
          <a:off x="0" y="0"/>
          <a:ext cx="0" cy="0"/>
          <a:chOff x="0" y="0"/>
          <a:chExt cx="0" cy="0"/>
        </a:xfrm>
      </p:grpSpPr>
      <p:sp>
        <p:nvSpPr>
          <p:cNvPr id="263" name="Google Shape;263;p44"/>
          <p:cNvSpPr txBox="1"/>
          <p:nvPr/>
        </p:nvSpPr>
        <p:spPr>
          <a:xfrm>
            <a:off x="397400" y="311100"/>
            <a:ext cx="7263900" cy="137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100">
                <a:solidFill>
                  <a:srgbClr val="78DFC1"/>
                </a:solidFill>
                <a:latin typeface="Bebas Neue"/>
                <a:ea typeface="Bebas Neue"/>
                <a:cs typeface="Bebas Neue"/>
                <a:sym typeface="Bebas Neue"/>
              </a:rPr>
              <a:t>Medical conditions</a:t>
            </a:r>
            <a:endParaRPr sz="7100">
              <a:solidFill>
                <a:srgbClr val="78DFC1"/>
              </a:solidFill>
              <a:latin typeface="Bebas Neue"/>
              <a:ea typeface="Bebas Neue"/>
              <a:cs typeface="Bebas Neue"/>
              <a:sym typeface="Bebas Neue"/>
            </a:endParaRPr>
          </a:p>
        </p:txBody>
      </p:sp>
      <p:sp>
        <p:nvSpPr>
          <p:cNvPr id="264" name="Google Shape;264;p44"/>
          <p:cNvSpPr txBox="1"/>
          <p:nvPr/>
        </p:nvSpPr>
        <p:spPr>
          <a:xfrm>
            <a:off x="287150" y="2085875"/>
            <a:ext cx="4513800" cy="25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a:solidFill>
                  <a:schemeClr val="dk1"/>
                </a:solidFill>
              </a:rPr>
              <a:t>Students CAN NOT transport medication of any form (over the counter or prescribed) to school.</a:t>
            </a:r>
            <a:endParaRPr b="1" i="1">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In order for the student to have medication administered at school, their doctor must complete a form and return it to the nurses.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Parents MUST bring the medication to the nurses NOT the student.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If your child has a fever they can not return to school until they are fever free with no medication for 24hrs</a:t>
            </a:r>
            <a:endParaRPr>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t/>
            </a:r>
            <a:endParaRPr sz="700">
              <a:latin typeface="Nunito"/>
              <a:ea typeface="Nunito"/>
              <a:cs typeface="Nunito"/>
              <a:sym typeface="Nunito"/>
            </a:endParaRPr>
          </a:p>
        </p:txBody>
      </p:sp>
      <p:sp>
        <p:nvSpPr>
          <p:cNvPr id="265" name="Google Shape;265;p44"/>
          <p:cNvSpPr txBox="1"/>
          <p:nvPr/>
        </p:nvSpPr>
        <p:spPr>
          <a:xfrm>
            <a:off x="5743325" y="2774200"/>
            <a:ext cx="2894400" cy="161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900">
              <a:latin typeface="Nunito"/>
              <a:ea typeface="Nunito"/>
              <a:cs typeface="Nunito"/>
              <a:sym typeface="Nunito"/>
            </a:endParaRPr>
          </a:p>
        </p:txBody>
      </p:sp>
      <p:sp>
        <p:nvSpPr>
          <p:cNvPr id="266" name="Google Shape;266;p44"/>
          <p:cNvSpPr txBox="1"/>
          <p:nvPr/>
        </p:nvSpPr>
        <p:spPr>
          <a:xfrm>
            <a:off x="6174400" y="2161375"/>
            <a:ext cx="194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67" name="Google Shape;267;p44"/>
          <p:cNvPicPr preferRelativeResize="0"/>
          <p:nvPr/>
        </p:nvPicPr>
        <p:blipFill>
          <a:blip r:embed="rId4">
            <a:alphaModFix/>
          </a:blip>
          <a:stretch>
            <a:fillRect/>
          </a:stretch>
        </p:blipFill>
        <p:spPr>
          <a:xfrm>
            <a:off x="6321619" y="2173925"/>
            <a:ext cx="1652275" cy="24179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1" name="Shape 271"/>
        <p:cNvGrpSpPr/>
        <p:nvPr/>
      </p:nvGrpSpPr>
      <p:grpSpPr>
        <a:xfrm>
          <a:off x="0" y="0"/>
          <a:ext cx="0" cy="0"/>
          <a:chOff x="0" y="0"/>
          <a:chExt cx="0" cy="0"/>
        </a:xfrm>
      </p:grpSpPr>
      <p:sp>
        <p:nvSpPr>
          <p:cNvPr id="272" name="Google Shape;272;p45"/>
          <p:cNvSpPr txBox="1"/>
          <p:nvPr/>
        </p:nvSpPr>
        <p:spPr>
          <a:xfrm>
            <a:off x="419875" y="254950"/>
            <a:ext cx="5758200" cy="137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700">
                <a:solidFill>
                  <a:srgbClr val="78DFC1"/>
                </a:solidFill>
                <a:latin typeface="Bebas Neue"/>
                <a:ea typeface="Bebas Neue"/>
                <a:cs typeface="Bebas Neue"/>
                <a:sym typeface="Bebas Neue"/>
              </a:rPr>
              <a:t>Extra clothes</a:t>
            </a:r>
            <a:endParaRPr sz="7700">
              <a:solidFill>
                <a:srgbClr val="78DFC1"/>
              </a:solidFill>
              <a:latin typeface="Bebas Neue"/>
              <a:ea typeface="Bebas Neue"/>
              <a:cs typeface="Bebas Neue"/>
              <a:sym typeface="Bebas Neue"/>
            </a:endParaRPr>
          </a:p>
        </p:txBody>
      </p:sp>
      <p:sp>
        <p:nvSpPr>
          <p:cNvPr id="273" name="Google Shape;273;p45"/>
          <p:cNvSpPr txBox="1"/>
          <p:nvPr/>
        </p:nvSpPr>
        <p:spPr>
          <a:xfrm>
            <a:off x="287150" y="2085875"/>
            <a:ext cx="5002500" cy="25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rPr>
              <a:t>Please put two extra sets of clothes in your child’s bag to keep in there for bathroom emergencies. Many students struggle with adjusting to the long walk to the restroom during emergencies. Also, there are a few times throughout the day where it is hard to immediately go to the restroom. (lunch, pe, dismissal)</a:t>
            </a:r>
            <a:endParaRPr sz="1600">
              <a:solidFill>
                <a:schemeClr val="dk1"/>
              </a:solidFill>
            </a:endParaRPr>
          </a:p>
          <a:p>
            <a:pPr indent="0" lvl="0" marL="0" rtl="0" algn="l">
              <a:spcBef>
                <a:spcPts val="0"/>
              </a:spcBef>
              <a:spcAft>
                <a:spcPts val="0"/>
              </a:spcAft>
              <a:buNone/>
            </a:pPr>
            <a:r>
              <a:t/>
            </a:r>
            <a:endParaRPr sz="1900">
              <a:solidFill>
                <a:schemeClr val="dk1"/>
              </a:solidFill>
            </a:endParaRPr>
          </a:p>
          <a:p>
            <a:pPr indent="0" lvl="0" marL="0" rtl="0" algn="l">
              <a:spcBef>
                <a:spcPts val="0"/>
              </a:spcBef>
              <a:spcAft>
                <a:spcPts val="0"/>
              </a:spcAft>
              <a:buNone/>
            </a:pPr>
            <a:r>
              <a:rPr i="1" lang="en" sz="1900">
                <a:solidFill>
                  <a:schemeClr val="dk1"/>
                </a:solidFill>
              </a:rPr>
              <a:t>We are accepting clothing donations currently. No used underwear.</a:t>
            </a:r>
            <a:r>
              <a:rPr lang="en" sz="1900">
                <a:solidFill>
                  <a:schemeClr val="dk1"/>
                </a:solidFill>
              </a:rPr>
              <a:t> </a:t>
            </a:r>
            <a:endParaRPr sz="19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t/>
            </a:r>
            <a:endParaRPr sz="300">
              <a:latin typeface="Nunito"/>
              <a:ea typeface="Nunito"/>
              <a:cs typeface="Nunito"/>
              <a:sym typeface="Nunito"/>
            </a:endParaRPr>
          </a:p>
        </p:txBody>
      </p:sp>
      <p:sp>
        <p:nvSpPr>
          <p:cNvPr id="274" name="Google Shape;274;p45"/>
          <p:cNvSpPr txBox="1"/>
          <p:nvPr/>
        </p:nvSpPr>
        <p:spPr>
          <a:xfrm>
            <a:off x="5743325" y="2774200"/>
            <a:ext cx="2894400" cy="161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900">
              <a:latin typeface="Nunito"/>
              <a:ea typeface="Nunito"/>
              <a:cs typeface="Nunito"/>
              <a:sym typeface="Nunito"/>
            </a:endParaRPr>
          </a:p>
        </p:txBody>
      </p:sp>
      <p:sp>
        <p:nvSpPr>
          <p:cNvPr id="275" name="Google Shape;275;p45"/>
          <p:cNvSpPr txBox="1"/>
          <p:nvPr/>
        </p:nvSpPr>
        <p:spPr>
          <a:xfrm>
            <a:off x="6174400" y="2161375"/>
            <a:ext cx="194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76" name="Google Shape;276;p45"/>
          <p:cNvPicPr preferRelativeResize="0"/>
          <p:nvPr/>
        </p:nvPicPr>
        <p:blipFill>
          <a:blip r:embed="rId4">
            <a:alphaModFix/>
          </a:blip>
          <a:stretch>
            <a:fillRect/>
          </a:stretch>
        </p:blipFill>
        <p:spPr>
          <a:xfrm>
            <a:off x="5743325" y="2561575"/>
            <a:ext cx="2627686" cy="185657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0" name="Shape 280"/>
        <p:cNvGrpSpPr/>
        <p:nvPr/>
      </p:nvGrpSpPr>
      <p:grpSpPr>
        <a:xfrm>
          <a:off x="0" y="0"/>
          <a:ext cx="0" cy="0"/>
          <a:chOff x="0" y="0"/>
          <a:chExt cx="0" cy="0"/>
        </a:xfrm>
      </p:grpSpPr>
      <p:sp>
        <p:nvSpPr>
          <p:cNvPr id="281" name="Google Shape;281;p46"/>
          <p:cNvSpPr txBox="1"/>
          <p:nvPr/>
        </p:nvSpPr>
        <p:spPr>
          <a:xfrm>
            <a:off x="419875" y="254950"/>
            <a:ext cx="5758200" cy="137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700">
                <a:solidFill>
                  <a:srgbClr val="78DFC1"/>
                </a:solidFill>
                <a:latin typeface="Bebas Neue"/>
                <a:ea typeface="Bebas Neue"/>
                <a:cs typeface="Bebas Neue"/>
                <a:sym typeface="Bebas Neue"/>
              </a:rPr>
              <a:t>Class fees</a:t>
            </a:r>
            <a:endParaRPr sz="7700">
              <a:solidFill>
                <a:srgbClr val="78DFC1"/>
              </a:solidFill>
              <a:latin typeface="Bebas Neue"/>
              <a:ea typeface="Bebas Neue"/>
              <a:cs typeface="Bebas Neue"/>
              <a:sym typeface="Bebas Neue"/>
            </a:endParaRPr>
          </a:p>
        </p:txBody>
      </p:sp>
      <p:sp>
        <p:nvSpPr>
          <p:cNvPr id="282" name="Google Shape;282;p46"/>
          <p:cNvSpPr txBox="1"/>
          <p:nvPr/>
        </p:nvSpPr>
        <p:spPr>
          <a:xfrm>
            <a:off x="287150" y="2085875"/>
            <a:ext cx="4513800" cy="25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 </a:t>
            </a:r>
            <a:r>
              <a:rPr lang="en" sz="1300">
                <a:solidFill>
                  <a:schemeClr val="dk1"/>
                </a:solidFill>
              </a:rPr>
              <a:t>CLASS DONATION - $1O</a:t>
            </a:r>
            <a:endParaRPr sz="1300">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rPr lang="en" sz="1300">
                <a:solidFill>
                  <a:schemeClr val="dk1"/>
                </a:solidFill>
              </a:rPr>
              <a:t>TAKE HOME FOLDER - $3</a:t>
            </a:r>
            <a:endParaRPr sz="1300">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rPr lang="en" sz="1300">
                <a:solidFill>
                  <a:schemeClr val="dk1"/>
                </a:solidFill>
              </a:rPr>
              <a:t>FIELD TRIP T-SHIRT - $9</a:t>
            </a:r>
            <a:endParaRPr sz="1300">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rPr lang="en" sz="1300">
                <a:solidFill>
                  <a:schemeClr val="dk1"/>
                </a:solidFill>
              </a:rPr>
              <a:t>All of these items can be combined together for a total of $22. If paying with a check, please make it payable to Coosada Elementary School. Make sure to have a phone number on the check as well.</a:t>
            </a:r>
            <a:endParaRPr sz="1300">
              <a:solidFill>
                <a:schemeClr val="dk1"/>
              </a:solidFill>
            </a:endParaRPr>
          </a:p>
          <a:p>
            <a:pPr indent="0" lvl="0" marL="0" rtl="0" algn="l">
              <a:spcBef>
                <a:spcPts val="0"/>
              </a:spcBef>
              <a:spcAft>
                <a:spcPts val="0"/>
              </a:spcAft>
              <a:buNone/>
            </a:pPr>
            <a:r>
              <a:t/>
            </a:r>
            <a:endParaRPr sz="700">
              <a:latin typeface="Nunito"/>
              <a:ea typeface="Nunito"/>
              <a:cs typeface="Nunito"/>
              <a:sym typeface="Nunito"/>
            </a:endParaRPr>
          </a:p>
        </p:txBody>
      </p:sp>
      <p:sp>
        <p:nvSpPr>
          <p:cNvPr id="283" name="Google Shape;283;p46"/>
          <p:cNvSpPr txBox="1"/>
          <p:nvPr/>
        </p:nvSpPr>
        <p:spPr>
          <a:xfrm>
            <a:off x="5743325" y="2774200"/>
            <a:ext cx="2894400" cy="161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900">
              <a:latin typeface="Nunito"/>
              <a:ea typeface="Nunito"/>
              <a:cs typeface="Nunito"/>
              <a:sym typeface="Nunito"/>
            </a:endParaRPr>
          </a:p>
        </p:txBody>
      </p:sp>
      <p:sp>
        <p:nvSpPr>
          <p:cNvPr id="284" name="Google Shape;284;p46"/>
          <p:cNvSpPr txBox="1"/>
          <p:nvPr/>
        </p:nvSpPr>
        <p:spPr>
          <a:xfrm>
            <a:off x="6174400" y="2161375"/>
            <a:ext cx="194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85" name="Google Shape;285;p46"/>
          <p:cNvPicPr preferRelativeResize="0"/>
          <p:nvPr/>
        </p:nvPicPr>
        <p:blipFill>
          <a:blip r:embed="rId4">
            <a:alphaModFix/>
          </a:blip>
          <a:stretch>
            <a:fillRect/>
          </a:stretch>
        </p:blipFill>
        <p:spPr>
          <a:xfrm>
            <a:off x="6219463" y="2298300"/>
            <a:ext cx="1856576" cy="18565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9" name="Shape 289"/>
        <p:cNvGrpSpPr/>
        <p:nvPr/>
      </p:nvGrpSpPr>
      <p:grpSpPr>
        <a:xfrm>
          <a:off x="0" y="0"/>
          <a:ext cx="0" cy="0"/>
          <a:chOff x="0" y="0"/>
          <a:chExt cx="0" cy="0"/>
        </a:xfrm>
      </p:grpSpPr>
      <p:sp>
        <p:nvSpPr>
          <p:cNvPr id="290" name="Google Shape;290;p47"/>
          <p:cNvSpPr txBox="1"/>
          <p:nvPr/>
        </p:nvSpPr>
        <p:spPr>
          <a:xfrm>
            <a:off x="419875" y="254950"/>
            <a:ext cx="5758200" cy="137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700">
                <a:solidFill>
                  <a:srgbClr val="78DFC1"/>
                </a:solidFill>
                <a:latin typeface="Bebas Neue"/>
                <a:ea typeface="Bebas Neue"/>
                <a:cs typeface="Bebas Neue"/>
                <a:sym typeface="Bebas Neue"/>
              </a:rPr>
              <a:t>PAPERWORK</a:t>
            </a:r>
            <a:endParaRPr sz="7700">
              <a:solidFill>
                <a:srgbClr val="78DFC1"/>
              </a:solidFill>
              <a:latin typeface="Bebas Neue"/>
              <a:ea typeface="Bebas Neue"/>
              <a:cs typeface="Bebas Neue"/>
              <a:sym typeface="Bebas Neue"/>
            </a:endParaRPr>
          </a:p>
        </p:txBody>
      </p:sp>
      <p:sp>
        <p:nvSpPr>
          <p:cNvPr id="291" name="Google Shape;291;p47"/>
          <p:cNvSpPr txBox="1"/>
          <p:nvPr/>
        </p:nvSpPr>
        <p:spPr>
          <a:xfrm>
            <a:off x="287150" y="2085875"/>
            <a:ext cx="4513800" cy="25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chemeClr val="dk1"/>
                </a:solidFill>
              </a:rPr>
              <a:t>Please fill out all necessary paperwork today. </a:t>
            </a:r>
            <a:endParaRPr sz="1900">
              <a:solidFill>
                <a:schemeClr val="dk1"/>
              </a:solidFill>
            </a:endParaRPr>
          </a:p>
          <a:p>
            <a:pPr indent="0" lvl="0" marL="0" rtl="0" algn="l">
              <a:spcBef>
                <a:spcPts val="0"/>
              </a:spcBef>
              <a:spcAft>
                <a:spcPts val="0"/>
              </a:spcAft>
              <a:buNone/>
            </a:pPr>
            <a:r>
              <a:rPr lang="en" sz="1900">
                <a:solidFill>
                  <a:schemeClr val="dk1"/>
                </a:solidFill>
              </a:rPr>
              <a:t>It is easier for you and myself. They are located at your child’s table. Any papers on the right side of your child’s folder are for you to take home! Please do not take the folder home yet. I just wanted to let you know what you should be looking for each night. </a:t>
            </a:r>
            <a:endParaRPr sz="13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t/>
            </a:r>
            <a:endParaRPr sz="300">
              <a:latin typeface="Nunito"/>
              <a:ea typeface="Nunito"/>
              <a:cs typeface="Nunito"/>
              <a:sym typeface="Nunito"/>
            </a:endParaRPr>
          </a:p>
        </p:txBody>
      </p:sp>
      <p:sp>
        <p:nvSpPr>
          <p:cNvPr id="292" name="Google Shape;292;p47"/>
          <p:cNvSpPr txBox="1"/>
          <p:nvPr/>
        </p:nvSpPr>
        <p:spPr>
          <a:xfrm>
            <a:off x="5743325" y="2774200"/>
            <a:ext cx="2894400" cy="161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900">
              <a:latin typeface="Nunito"/>
              <a:ea typeface="Nunito"/>
              <a:cs typeface="Nunito"/>
              <a:sym typeface="Nunito"/>
            </a:endParaRPr>
          </a:p>
        </p:txBody>
      </p:sp>
      <p:sp>
        <p:nvSpPr>
          <p:cNvPr id="293" name="Google Shape;293;p47"/>
          <p:cNvSpPr txBox="1"/>
          <p:nvPr/>
        </p:nvSpPr>
        <p:spPr>
          <a:xfrm>
            <a:off x="6174400" y="2161375"/>
            <a:ext cx="194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94" name="Google Shape;294;p47"/>
          <p:cNvPicPr preferRelativeResize="0"/>
          <p:nvPr/>
        </p:nvPicPr>
        <p:blipFill>
          <a:blip r:embed="rId4">
            <a:alphaModFix/>
          </a:blip>
          <a:stretch>
            <a:fillRect/>
          </a:stretch>
        </p:blipFill>
        <p:spPr>
          <a:xfrm>
            <a:off x="5988863" y="2454638"/>
            <a:ext cx="2403334" cy="18565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8" name="Shape 298"/>
        <p:cNvGrpSpPr/>
        <p:nvPr/>
      </p:nvGrpSpPr>
      <p:grpSpPr>
        <a:xfrm>
          <a:off x="0" y="0"/>
          <a:ext cx="0" cy="0"/>
          <a:chOff x="0" y="0"/>
          <a:chExt cx="0" cy="0"/>
        </a:xfrm>
      </p:grpSpPr>
      <p:sp>
        <p:nvSpPr>
          <p:cNvPr id="299" name="Google Shape;299;p48"/>
          <p:cNvSpPr txBox="1"/>
          <p:nvPr/>
        </p:nvSpPr>
        <p:spPr>
          <a:xfrm>
            <a:off x="389875" y="374900"/>
            <a:ext cx="5758200" cy="137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300">
                <a:solidFill>
                  <a:srgbClr val="C378DF"/>
                </a:solidFill>
                <a:latin typeface="Bebas Neue"/>
                <a:ea typeface="Bebas Neue"/>
                <a:cs typeface="Bebas Neue"/>
                <a:sym typeface="Bebas Neue"/>
              </a:rPr>
              <a:t>Extra info</a:t>
            </a:r>
            <a:endParaRPr sz="9300">
              <a:solidFill>
                <a:srgbClr val="C378DF"/>
              </a:solidFill>
              <a:latin typeface="Bebas Neue"/>
              <a:ea typeface="Bebas Neue"/>
              <a:cs typeface="Bebas Neue"/>
              <a:sym typeface="Bebas Neue"/>
            </a:endParaRPr>
          </a:p>
        </p:txBody>
      </p:sp>
      <p:sp>
        <p:nvSpPr>
          <p:cNvPr id="300" name="Google Shape;300;p48"/>
          <p:cNvSpPr txBox="1"/>
          <p:nvPr/>
        </p:nvSpPr>
        <p:spPr>
          <a:xfrm>
            <a:off x="419875" y="2174375"/>
            <a:ext cx="4513800" cy="2594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a:solidFill>
                  <a:schemeClr val="dk1"/>
                </a:solidFill>
              </a:rPr>
              <a:t>Students are required to wear closed-toed shoes for P.E. They may sit out if they are not. This is for their safety.</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t/>
            </a:r>
            <a:endParaRPr>
              <a:solidFill>
                <a:schemeClr val="dk1"/>
              </a:solidFill>
            </a:endParaRPr>
          </a:p>
          <a:p>
            <a:pPr indent="0" lvl="0" marL="0" rtl="0" algn="l">
              <a:spcBef>
                <a:spcPts val="0"/>
              </a:spcBef>
              <a:spcAft>
                <a:spcPts val="0"/>
              </a:spcAft>
              <a:buNone/>
            </a:pPr>
            <a:r>
              <a:t/>
            </a:r>
            <a:endParaRPr b="1" u="sng">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sz="2800">
              <a:latin typeface="Nunito"/>
              <a:ea typeface="Nunito"/>
              <a:cs typeface="Nunito"/>
              <a:sym typeface="Nunito"/>
            </a:endParaRPr>
          </a:p>
        </p:txBody>
      </p:sp>
      <p:sp>
        <p:nvSpPr>
          <p:cNvPr id="301" name="Google Shape;301;p48"/>
          <p:cNvSpPr txBox="1"/>
          <p:nvPr/>
        </p:nvSpPr>
        <p:spPr>
          <a:xfrm>
            <a:off x="538100" y="2859875"/>
            <a:ext cx="45138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Students may bring special snack on their birthday!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Preapproved absences will not begin until after October 1st.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Join the CES REMIND by texting @coosadaelem to 81010</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02" name="Google Shape;302;p48"/>
          <p:cNvSpPr/>
          <p:nvPr/>
        </p:nvSpPr>
        <p:spPr>
          <a:xfrm>
            <a:off x="5610275" y="1690550"/>
            <a:ext cx="3467400" cy="3340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a:solidFill>
                  <a:schemeClr val="dk1"/>
                </a:solidFill>
              </a:rPr>
              <a:t>Join the Elmore County Public School REMIND by texting @ecboeinfo to 81010</a:t>
            </a:r>
            <a:endParaRPr>
              <a:solidFill>
                <a:schemeClr val="dk1"/>
              </a:solidFill>
            </a:endParaRPr>
          </a:p>
        </p:txBody>
      </p:sp>
      <p:sp>
        <p:nvSpPr>
          <p:cNvPr id="303" name="Google Shape;303;p48"/>
          <p:cNvSpPr txBox="1"/>
          <p:nvPr/>
        </p:nvSpPr>
        <p:spPr>
          <a:xfrm>
            <a:off x="4316100" y="1290350"/>
            <a:ext cx="306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7" name="Shape 307"/>
        <p:cNvGrpSpPr/>
        <p:nvPr/>
      </p:nvGrpSpPr>
      <p:grpSpPr>
        <a:xfrm>
          <a:off x="0" y="0"/>
          <a:ext cx="0" cy="0"/>
          <a:chOff x="0" y="0"/>
          <a:chExt cx="0" cy="0"/>
        </a:xfrm>
      </p:grpSpPr>
      <p:sp>
        <p:nvSpPr>
          <p:cNvPr id="308" name="Google Shape;308;p49"/>
          <p:cNvSpPr txBox="1"/>
          <p:nvPr/>
        </p:nvSpPr>
        <p:spPr>
          <a:xfrm>
            <a:off x="389875" y="374900"/>
            <a:ext cx="5758200" cy="137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300">
                <a:solidFill>
                  <a:srgbClr val="C378DF"/>
                </a:solidFill>
                <a:latin typeface="Bebas Neue"/>
                <a:ea typeface="Bebas Neue"/>
                <a:cs typeface="Bebas Neue"/>
                <a:sym typeface="Bebas Neue"/>
              </a:rPr>
              <a:t>dominos</a:t>
            </a:r>
            <a:endParaRPr sz="9300">
              <a:solidFill>
                <a:srgbClr val="C378DF"/>
              </a:solidFill>
              <a:latin typeface="Bebas Neue"/>
              <a:ea typeface="Bebas Neue"/>
              <a:cs typeface="Bebas Neue"/>
              <a:sym typeface="Bebas Neue"/>
            </a:endParaRPr>
          </a:p>
        </p:txBody>
      </p:sp>
      <p:sp>
        <p:nvSpPr>
          <p:cNvPr id="309" name="Google Shape;309;p49"/>
          <p:cNvSpPr txBox="1"/>
          <p:nvPr/>
        </p:nvSpPr>
        <p:spPr>
          <a:xfrm>
            <a:off x="419875" y="2174375"/>
            <a:ext cx="4513800" cy="25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Please see flyer</a:t>
            </a:r>
            <a:endParaRPr>
              <a:solidFill>
                <a:schemeClr val="dk1"/>
              </a:solidFill>
            </a:endParaRPr>
          </a:p>
          <a:p>
            <a:pPr indent="0" lvl="0" marL="0" rtl="0" algn="l">
              <a:spcBef>
                <a:spcPts val="0"/>
              </a:spcBef>
              <a:spcAft>
                <a:spcPts val="0"/>
              </a:spcAft>
              <a:buNone/>
            </a:pPr>
            <a:r>
              <a:t/>
            </a:r>
            <a:endParaRPr b="1" u="sng">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sz="2800">
              <a:latin typeface="Nunito"/>
              <a:ea typeface="Nunito"/>
              <a:cs typeface="Nunito"/>
              <a:sym typeface="Nunito"/>
            </a:endParaRPr>
          </a:p>
        </p:txBody>
      </p:sp>
      <p:sp>
        <p:nvSpPr>
          <p:cNvPr id="310" name="Google Shape;310;p49"/>
          <p:cNvSpPr txBox="1"/>
          <p:nvPr/>
        </p:nvSpPr>
        <p:spPr>
          <a:xfrm>
            <a:off x="538100" y="2859875"/>
            <a:ext cx="451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11" name="Google Shape;311;p49"/>
          <p:cNvSpPr/>
          <p:nvPr/>
        </p:nvSpPr>
        <p:spPr>
          <a:xfrm>
            <a:off x="5610275" y="1690550"/>
            <a:ext cx="3467400" cy="3340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Clr>
                <a:schemeClr val="dk1"/>
              </a:buClr>
              <a:buSzPts val="1400"/>
              <a:buChar char="●"/>
            </a:pPr>
            <a:r>
              <a:t/>
            </a:r>
            <a:endParaRPr>
              <a:solidFill>
                <a:schemeClr val="dk1"/>
              </a:solidFill>
            </a:endParaRPr>
          </a:p>
        </p:txBody>
      </p:sp>
      <p:sp>
        <p:nvSpPr>
          <p:cNvPr id="312" name="Google Shape;312;p49"/>
          <p:cNvSpPr txBox="1"/>
          <p:nvPr/>
        </p:nvSpPr>
        <p:spPr>
          <a:xfrm>
            <a:off x="4316100" y="1290350"/>
            <a:ext cx="306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13" name="Google Shape;313;p49"/>
          <p:cNvPicPr preferRelativeResize="0"/>
          <p:nvPr/>
        </p:nvPicPr>
        <p:blipFill>
          <a:blip r:embed="rId4">
            <a:alphaModFix/>
          </a:blip>
          <a:stretch>
            <a:fillRect/>
          </a:stretch>
        </p:blipFill>
        <p:spPr>
          <a:xfrm>
            <a:off x="4510093" y="0"/>
            <a:ext cx="3975665" cy="51435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7" name="Shape 317"/>
        <p:cNvGrpSpPr/>
        <p:nvPr/>
      </p:nvGrpSpPr>
      <p:grpSpPr>
        <a:xfrm>
          <a:off x="0" y="0"/>
          <a:ext cx="0" cy="0"/>
          <a:chOff x="0" y="0"/>
          <a:chExt cx="0" cy="0"/>
        </a:xfrm>
      </p:grpSpPr>
      <p:sp>
        <p:nvSpPr>
          <p:cNvPr id="318" name="Google Shape;318;p50"/>
          <p:cNvSpPr txBox="1"/>
          <p:nvPr/>
        </p:nvSpPr>
        <p:spPr>
          <a:xfrm>
            <a:off x="131325" y="449875"/>
            <a:ext cx="6133200" cy="127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500">
                <a:solidFill>
                  <a:srgbClr val="A4DF78"/>
                </a:solidFill>
                <a:latin typeface="Bebas Neue"/>
                <a:ea typeface="Bebas Neue"/>
                <a:cs typeface="Bebas Neue"/>
                <a:sym typeface="Bebas Neue"/>
              </a:rPr>
              <a:t>M</a:t>
            </a:r>
            <a:r>
              <a:rPr lang="en" sz="7500">
                <a:solidFill>
                  <a:srgbClr val="78DFC1"/>
                </a:solidFill>
                <a:latin typeface="Bebas Neue"/>
                <a:ea typeface="Bebas Neue"/>
                <a:cs typeface="Bebas Neue"/>
                <a:sym typeface="Bebas Neue"/>
              </a:rPr>
              <a:t>e</a:t>
            </a:r>
            <a:r>
              <a:rPr lang="en" sz="7500">
                <a:solidFill>
                  <a:srgbClr val="C378DF"/>
                </a:solidFill>
                <a:latin typeface="Bebas Neue"/>
                <a:ea typeface="Bebas Neue"/>
                <a:cs typeface="Bebas Neue"/>
                <a:sym typeface="Bebas Neue"/>
              </a:rPr>
              <a:t>e</a:t>
            </a:r>
            <a:r>
              <a:rPr lang="en" sz="7500">
                <a:solidFill>
                  <a:srgbClr val="DF789E"/>
                </a:solidFill>
                <a:latin typeface="Bebas Neue"/>
                <a:ea typeface="Bebas Neue"/>
                <a:cs typeface="Bebas Neue"/>
                <a:sym typeface="Bebas Neue"/>
              </a:rPr>
              <a:t>t</a:t>
            </a:r>
            <a:r>
              <a:rPr lang="en" sz="7500">
                <a:solidFill>
                  <a:srgbClr val="A4DF78"/>
                </a:solidFill>
                <a:latin typeface="Bebas Neue"/>
                <a:ea typeface="Bebas Neue"/>
                <a:cs typeface="Bebas Neue"/>
                <a:sym typeface="Bebas Neue"/>
              </a:rPr>
              <a:t> </a:t>
            </a:r>
            <a:r>
              <a:rPr lang="en" sz="7500">
                <a:solidFill>
                  <a:srgbClr val="FFB365"/>
                </a:solidFill>
                <a:latin typeface="Bebas Neue"/>
                <a:ea typeface="Bebas Neue"/>
                <a:cs typeface="Bebas Neue"/>
                <a:sym typeface="Bebas Neue"/>
              </a:rPr>
              <a:t>y</a:t>
            </a:r>
            <a:r>
              <a:rPr lang="en" sz="7500">
                <a:solidFill>
                  <a:srgbClr val="FFFC85"/>
                </a:solidFill>
                <a:latin typeface="Bebas Neue"/>
                <a:ea typeface="Bebas Neue"/>
                <a:cs typeface="Bebas Neue"/>
                <a:sym typeface="Bebas Neue"/>
              </a:rPr>
              <a:t>o</a:t>
            </a:r>
            <a:r>
              <a:rPr lang="en" sz="7500">
                <a:solidFill>
                  <a:srgbClr val="A4DF78"/>
                </a:solidFill>
                <a:latin typeface="Bebas Neue"/>
                <a:ea typeface="Bebas Neue"/>
                <a:cs typeface="Bebas Neue"/>
                <a:sym typeface="Bebas Neue"/>
              </a:rPr>
              <a:t>u</a:t>
            </a:r>
            <a:r>
              <a:rPr lang="en" sz="7500">
                <a:solidFill>
                  <a:srgbClr val="78DFC1"/>
                </a:solidFill>
                <a:latin typeface="Bebas Neue"/>
                <a:ea typeface="Bebas Neue"/>
                <a:cs typeface="Bebas Neue"/>
                <a:sym typeface="Bebas Neue"/>
              </a:rPr>
              <a:t>r</a:t>
            </a:r>
            <a:r>
              <a:rPr lang="en" sz="7500">
                <a:solidFill>
                  <a:srgbClr val="A4DF78"/>
                </a:solidFill>
                <a:latin typeface="Bebas Neue"/>
                <a:ea typeface="Bebas Neue"/>
                <a:cs typeface="Bebas Neue"/>
                <a:sym typeface="Bebas Neue"/>
              </a:rPr>
              <a:t> </a:t>
            </a:r>
            <a:r>
              <a:rPr lang="en" sz="7500">
                <a:solidFill>
                  <a:srgbClr val="C378DF"/>
                </a:solidFill>
                <a:latin typeface="Bebas Neue"/>
                <a:ea typeface="Bebas Neue"/>
                <a:cs typeface="Bebas Neue"/>
                <a:sym typeface="Bebas Neue"/>
              </a:rPr>
              <a:t>t</a:t>
            </a:r>
            <a:r>
              <a:rPr lang="en" sz="7500">
                <a:solidFill>
                  <a:srgbClr val="DF789E"/>
                </a:solidFill>
                <a:latin typeface="Bebas Neue"/>
                <a:ea typeface="Bebas Neue"/>
                <a:cs typeface="Bebas Neue"/>
                <a:sym typeface="Bebas Neue"/>
              </a:rPr>
              <a:t>e</a:t>
            </a:r>
            <a:r>
              <a:rPr lang="en" sz="7500">
                <a:solidFill>
                  <a:srgbClr val="FFB365"/>
                </a:solidFill>
                <a:latin typeface="Bebas Neue"/>
                <a:ea typeface="Bebas Neue"/>
                <a:cs typeface="Bebas Neue"/>
                <a:sym typeface="Bebas Neue"/>
              </a:rPr>
              <a:t>a</a:t>
            </a:r>
            <a:r>
              <a:rPr lang="en" sz="7500">
                <a:solidFill>
                  <a:srgbClr val="FFFC85"/>
                </a:solidFill>
                <a:latin typeface="Bebas Neue"/>
                <a:ea typeface="Bebas Neue"/>
                <a:cs typeface="Bebas Neue"/>
                <a:sym typeface="Bebas Neue"/>
              </a:rPr>
              <a:t>c</a:t>
            </a:r>
            <a:r>
              <a:rPr lang="en" sz="7500">
                <a:solidFill>
                  <a:srgbClr val="A4DF78"/>
                </a:solidFill>
                <a:latin typeface="Bebas Neue"/>
                <a:ea typeface="Bebas Neue"/>
                <a:cs typeface="Bebas Neue"/>
                <a:sym typeface="Bebas Neue"/>
              </a:rPr>
              <a:t>h</a:t>
            </a:r>
            <a:r>
              <a:rPr lang="en" sz="7500">
                <a:solidFill>
                  <a:srgbClr val="78DFC1"/>
                </a:solidFill>
                <a:latin typeface="Bebas Neue"/>
                <a:ea typeface="Bebas Neue"/>
                <a:cs typeface="Bebas Neue"/>
                <a:sym typeface="Bebas Neue"/>
              </a:rPr>
              <a:t>e</a:t>
            </a:r>
            <a:r>
              <a:rPr lang="en" sz="7500">
                <a:solidFill>
                  <a:srgbClr val="C378DF"/>
                </a:solidFill>
                <a:latin typeface="Bebas Neue"/>
                <a:ea typeface="Bebas Neue"/>
                <a:cs typeface="Bebas Neue"/>
                <a:sym typeface="Bebas Neue"/>
              </a:rPr>
              <a:t>r</a:t>
            </a:r>
            <a:endParaRPr sz="7500">
              <a:solidFill>
                <a:srgbClr val="C378DF"/>
              </a:solidFill>
              <a:latin typeface="Bebas Neue"/>
              <a:ea typeface="Bebas Neue"/>
              <a:cs typeface="Bebas Neue"/>
              <a:sym typeface="Bebas Neue"/>
            </a:endParaRPr>
          </a:p>
        </p:txBody>
      </p:sp>
      <p:sp>
        <p:nvSpPr>
          <p:cNvPr id="319" name="Google Shape;319;p50"/>
          <p:cNvSpPr txBox="1"/>
          <p:nvPr/>
        </p:nvSpPr>
        <p:spPr>
          <a:xfrm>
            <a:off x="258750" y="1648375"/>
            <a:ext cx="6059400" cy="61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300">
                <a:latin typeface="Sacramento"/>
                <a:ea typeface="Sacramento"/>
                <a:cs typeface="Sacramento"/>
                <a:sym typeface="Sacramento"/>
              </a:rPr>
              <a:t>Thanks for coming!!</a:t>
            </a:r>
            <a:endParaRPr sz="6300">
              <a:latin typeface="Sacramento"/>
              <a:ea typeface="Sacramento"/>
              <a:cs typeface="Sacramento"/>
              <a:sym typeface="Sacramento"/>
            </a:endParaRPr>
          </a:p>
        </p:txBody>
      </p:sp>
      <p:sp>
        <p:nvSpPr>
          <p:cNvPr id="320" name="Google Shape;320;p50"/>
          <p:cNvSpPr txBox="1"/>
          <p:nvPr/>
        </p:nvSpPr>
        <p:spPr>
          <a:xfrm>
            <a:off x="5743325" y="2774200"/>
            <a:ext cx="2894400" cy="103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Nunito"/>
                <a:ea typeface="Nunito"/>
                <a:cs typeface="Nunito"/>
                <a:sym typeface="Nunito"/>
              </a:rPr>
              <a:t>Drive safe and I can’t wait to start our amazing year!!!</a:t>
            </a:r>
            <a:endParaRPr sz="1700">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4" name="Shape 114"/>
        <p:cNvGrpSpPr/>
        <p:nvPr/>
      </p:nvGrpSpPr>
      <p:grpSpPr>
        <a:xfrm>
          <a:off x="0" y="0"/>
          <a:ext cx="0" cy="0"/>
          <a:chOff x="0" y="0"/>
          <a:chExt cx="0" cy="0"/>
        </a:xfrm>
      </p:grpSpPr>
      <p:sp>
        <p:nvSpPr>
          <p:cNvPr id="115" name="Google Shape;115;p27"/>
          <p:cNvSpPr txBox="1"/>
          <p:nvPr/>
        </p:nvSpPr>
        <p:spPr>
          <a:xfrm>
            <a:off x="419875" y="254950"/>
            <a:ext cx="5758200" cy="137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300">
                <a:solidFill>
                  <a:srgbClr val="78DFC1"/>
                </a:solidFill>
                <a:latin typeface="Bebas Neue"/>
                <a:ea typeface="Bebas Neue"/>
                <a:cs typeface="Bebas Neue"/>
                <a:sym typeface="Bebas Neue"/>
              </a:rPr>
              <a:t>MY family</a:t>
            </a:r>
            <a:endParaRPr sz="9300">
              <a:solidFill>
                <a:srgbClr val="78DFC1"/>
              </a:solidFill>
              <a:latin typeface="Bebas Neue"/>
              <a:ea typeface="Bebas Neue"/>
              <a:cs typeface="Bebas Neue"/>
              <a:sym typeface="Bebas Neue"/>
            </a:endParaRPr>
          </a:p>
        </p:txBody>
      </p:sp>
      <p:sp>
        <p:nvSpPr>
          <p:cNvPr id="116" name="Google Shape;116;p27"/>
          <p:cNvSpPr txBox="1"/>
          <p:nvPr/>
        </p:nvSpPr>
        <p:spPr>
          <a:xfrm>
            <a:off x="419875" y="1920675"/>
            <a:ext cx="3330600" cy="25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Nunito"/>
                <a:ea typeface="Nunito"/>
                <a:cs typeface="Nunito"/>
                <a:sym typeface="Nunito"/>
              </a:rPr>
              <a:t>I am married to my wonderful husband, Michael and we have a sweet three year old son named Matthew. We also have a sweet baby girl named Sarah on the way. </a:t>
            </a:r>
            <a:endParaRPr sz="2400">
              <a:latin typeface="Nunito"/>
              <a:ea typeface="Nunito"/>
              <a:cs typeface="Nunito"/>
              <a:sym typeface="Nunito"/>
            </a:endParaRPr>
          </a:p>
        </p:txBody>
      </p:sp>
      <p:sp>
        <p:nvSpPr>
          <p:cNvPr id="117" name="Google Shape;117;p27"/>
          <p:cNvSpPr txBox="1"/>
          <p:nvPr/>
        </p:nvSpPr>
        <p:spPr>
          <a:xfrm>
            <a:off x="5743325" y="2774200"/>
            <a:ext cx="2894400" cy="103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700">
              <a:latin typeface="Nunito"/>
              <a:ea typeface="Nunito"/>
              <a:cs typeface="Nunito"/>
              <a:sym typeface="Nunito"/>
            </a:endParaRPr>
          </a:p>
        </p:txBody>
      </p:sp>
      <p:pic>
        <p:nvPicPr>
          <p:cNvPr id="118" name="Google Shape;118;p27"/>
          <p:cNvPicPr preferRelativeResize="0"/>
          <p:nvPr/>
        </p:nvPicPr>
        <p:blipFill rotWithShape="1">
          <a:blip r:embed="rId4">
            <a:alphaModFix/>
          </a:blip>
          <a:srcRect b="0" l="0" r="16345" t="27441"/>
          <a:stretch/>
        </p:blipFill>
        <p:spPr>
          <a:xfrm>
            <a:off x="4272825" y="1760975"/>
            <a:ext cx="2894400" cy="3347098"/>
          </a:xfrm>
          <a:prstGeom prst="rect">
            <a:avLst/>
          </a:prstGeom>
          <a:noFill/>
          <a:ln>
            <a:noFill/>
          </a:ln>
        </p:spPr>
      </p:pic>
      <p:pic>
        <p:nvPicPr>
          <p:cNvPr id="119" name="Google Shape;119;p27"/>
          <p:cNvPicPr preferRelativeResize="0"/>
          <p:nvPr/>
        </p:nvPicPr>
        <p:blipFill rotWithShape="1">
          <a:blip r:embed="rId5">
            <a:alphaModFix/>
          </a:blip>
          <a:srcRect b="0" l="47682" r="0" t="17191"/>
          <a:stretch/>
        </p:blipFill>
        <p:spPr>
          <a:xfrm>
            <a:off x="7167225" y="35400"/>
            <a:ext cx="1976774" cy="46961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3" name="Shape 123"/>
        <p:cNvGrpSpPr/>
        <p:nvPr/>
      </p:nvGrpSpPr>
      <p:grpSpPr>
        <a:xfrm>
          <a:off x="0" y="0"/>
          <a:ext cx="0" cy="0"/>
          <a:chOff x="0" y="0"/>
          <a:chExt cx="0" cy="0"/>
        </a:xfrm>
      </p:grpSpPr>
      <p:sp>
        <p:nvSpPr>
          <p:cNvPr id="124" name="Google Shape;124;p28"/>
          <p:cNvSpPr txBox="1"/>
          <p:nvPr/>
        </p:nvSpPr>
        <p:spPr>
          <a:xfrm>
            <a:off x="389875" y="374900"/>
            <a:ext cx="5758200" cy="137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300">
                <a:solidFill>
                  <a:srgbClr val="C378DF"/>
                </a:solidFill>
                <a:latin typeface="Bebas Neue"/>
                <a:ea typeface="Bebas Neue"/>
                <a:cs typeface="Bebas Neue"/>
                <a:sym typeface="Bebas Neue"/>
              </a:rPr>
              <a:t>MY pets</a:t>
            </a:r>
            <a:endParaRPr sz="9300">
              <a:solidFill>
                <a:srgbClr val="C378DF"/>
              </a:solidFill>
              <a:latin typeface="Bebas Neue"/>
              <a:ea typeface="Bebas Neue"/>
              <a:cs typeface="Bebas Neue"/>
              <a:sym typeface="Bebas Neue"/>
            </a:endParaRPr>
          </a:p>
        </p:txBody>
      </p:sp>
      <p:sp>
        <p:nvSpPr>
          <p:cNvPr id="125" name="Google Shape;125;p28"/>
          <p:cNvSpPr txBox="1"/>
          <p:nvPr/>
        </p:nvSpPr>
        <p:spPr>
          <a:xfrm>
            <a:off x="419875" y="2174375"/>
            <a:ext cx="4513800" cy="25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Nunito"/>
                <a:ea typeface="Nunito"/>
                <a:cs typeface="Nunito"/>
                <a:sym typeface="Nunito"/>
              </a:rPr>
              <a:t>I have a pug named Priscilla and a german shepherd named Leia.</a:t>
            </a:r>
            <a:endParaRPr sz="2800">
              <a:latin typeface="Nunito"/>
              <a:ea typeface="Nunito"/>
              <a:cs typeface="Nunito"/>
              <a:sym typeface="Nunito"/>
            </a:endParaRPr>
          </a:p>
        </p:txBody>
      </p:sp>
      <p:sp>
        <p:nvSpPr>
          <p:cNvPr id="126" name="Google Shape;126;p28"/>
          <p:cNvSpPr txBox="1"/>
          <p:nvPr/>
        </p:nvSpPr>
        <p:spPr>
          <a:xfrm>
            <a:off x="5743325" y="2774200"/>
            <a:ext cx="2894400" cy="103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700">
              <a:latin typeface="Nunito"/>
              <a:ea typeface="Nunito"/>
              <a:cs typeface="Nunito"/>
              <a:sym typeface="Nunito"/>
            </a:endParaRPr>
          </a:p>
        </p:txBody>
      </p:sp>
      <p:pic>
        <p:nvPicPr>
          <p:cNvPr id="127" name="Google Shape;127;p28"/>
          <p:cNvPicPr preferRelativeResize="0"/>
          <p:nvPr/>
        </p:nvPicPr>
        <p:blipFill rotWithShape="1">
          <a:blip r:embed="rId4">
            <a:alphaModFix/>
          </a:blip>
          <a:srcRect b="15539" l="0" r="0" t="17882"/>
          <a:stretch/>
        </p:blipFill>
        <p:spPr>
          <a:xfrm>
            <a:off x="6183450" y="0"/>
            <a:ext cx="2891751" cy="3424275"/>
          </a:xfrm>
          <a:prstGeom prst="rect">
            <a:avLst/>
          </a:prstGeom>
          <a:noFill/>
          <a:ln>
            <a:noFill/>
          </a:ln>
        </p:spPr>
      </p:pic>
      <p:pic>
        <p:nvPicPr>
          <p:cNvPr id="128" name="Google Shape;128;p28"/>
          <p:cNvPicPr preferRelativeResize="0"/>
          <p:nvPr/>
        </p:nvPicPr>
        <p:blipFill rotWithShape="1">
          <a:blip r:embed="rId5">
            <a:alphaModFix/>
          </a:blip>
          <a:srcRect b="21595" l="10340" r="12085" t="10726"/>
          <a:stretch/>
        </p:blipFill>
        <p:spPr>
          <a:xfrm>
            <a:off x="4803900" y="2493750"/>
            <a:ext cx="2278149" cy="26497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2" name="Shape 132"/>
        <p:cNvGrpSpPr/>
        <p:nvPr/>
      </p:nvGrpSpPr>
      <p:grpSpPr>
        <a:xfrm>
          <a:off x="0" y="0"/>
          <a:ext cx="0" cy="0"/>
          <a:chOff x="0" y="0"/>
          <a:chExt cx="0" cy="0"/>
        </a:xfrm>
      </p:grpSpPr>
      <p:sp>
        <p:nvSpPr>
          <p:cNvPr id="133" name="Google Shape;133;p29"/>
          <p:cNvSpPr txBox="1"/>
          <p:nvPr/>
        </p:nvSpPr>
        <p:spPr>
          <a:xfrm>
            <a:off x="419875" y="254950"/>
            <a:ext cx="5758200" cy="137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700">
                <a:solidFill>
                  <a:srgbClr val="78DFC1"/>
                </a:solidFill>
                <a:latin typeface="Bebas Neue"/>
                <a:ea typeface="Bebas Neue"/>
                <a:cs typeface="Bebas Neue"/>
                <a:sym typeface="Bebas Neue"/>
              </a:rPr>
              <a:t>Maternity leave</a:t>
            </a:r>
            <a:endParaRPr sz="7700">
              <a:solidFill>
                <a:srgbClr val="78DFC1"/>
              </a:solidFill>
              <a:latin typeface="Bebas Neue"/>
              <a:ea typeface="Bebas Neue"/>
              <a:cs typeface="Bebas Neue"/>
              <a:sym typeface="Bebas Neue"/>
            </a:endParaRPr>
          </a:p>
        </p:txBody>
      </p:sp>
      <p:sp>
        <p:nvSpPr>
          <p:cNvPr id="134" name="Google Shape;134;p29"/>
          <p:cNvSpPr txBox="1"/>
          <p:nvPr/>
        </p:nvSpPr>
        <p:spPr>
          <a:xfrm>
            <a:off x="287150" y="2085875"/>
            <a:ext cx="4513800" cy="25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 </a:t>
            </a:r>
            <a:r>
              <a:rPr lang="en">
                <a:solidFill>
                  <a:schemeClr val="dk1"/>
                </a:solidFill>
              </a:rPr>
              <a:t>I am due to have my baby January 8 which means that I will more than likely not be back right after Christmas break. If all goes well, I will be out from Christmas break until the end of February or early March. I will communicate more details with you about what to expect during this time via remind as we get closer to time.</a:t>
            </a:r>
            <a:endParaRPr sz="1300" u="sng">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t/>
            </a:r>
            <a:endParaRPr sz="700">
              <a:latin typeface="Nunito"/>
              <a:ea typeface="Nunito"/>
              <a:cs typeface="Nunito"/>
              <a:sym typeface="Nunito"/>
            </a:endParaRPr>
          </a:p>
        </p:txBody>
      </p:sp>
      <p:sp>
        <p:nvSpPr>
          <p:cNvPr id="135" name="Google Shape;135;p29"/>
          <p:cNvSpPr txBox="1"/>
          <p:nvPr/>
        </p:nvSpPr>
        <p:spPr>
          <a:xfrm>
            <a:off x="5743325" y="2774200"/>
            <a:ext cx="2894400" cy="161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900">
              <a:latin typeface="Nunito"/>
              <a:ea typeface="Nunito"/>
              <a:cs typeface="Nunito"/>
              <a:sym typeface="Nunito"/>
            </a:endParaRPr>
          </a:p>
        </p:txBody>
      </p:sp>
      <p:sp>
        <p:nvSpPr>
          <p:cNvPr id="136" name="Google Shape;136;p29"/>
          <p:cNvSpPr txBox="1"/>
          <p:nvPr/>
        </p:nvSpPr>
        <p:spPr>
          <a:xfrm>
            <a:off x="6174400" y="2161375"/>
            <a:ext cx="194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37" name="Google Shape;137;p29"/>
          <p:cNvPicPr preferRelativeResize="0"/>
          <p:nvPr/>
        </p:nvPicPr>
        <p:blipFill>
          <a:blip r:embed="rId4">
            <a:alphaModFix/>
          </a:blip>
          <a:stretch>
            <a:fillRect/>
          </a:stretch>
        </p:blipFill>
        <p:spPr>
          <a:xfrm>
            <a:off x="6033799" y="2313750"/>
            <a:ext cx="2280734" cy="2070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1" name="Shape 141"/>
        <p:cNvGrpSpPr/>
        <p:nvPr/>
      </p:nvGrpSpPr>
      <p:grpSpPr>
        <a:xfrm>
          <a:off x="0" y="0"/>
          <a:ext cx="0" cy="0"/>
          <a:chOff x="0" y="0"/>
          <a:chExt cx="0" cy="0"/>
        </a:xfrm>
      </p:grpSpPr>
      <p:sp>
        <p:nvSpPr>
          <p:cNvPr id="142" name="Google Shape;142;p30"/>
          <p:cNvSpPr txBox="1"/>
          <p:nvPr/>
        </p:nvSpPr>
        <p:spPr>
          <a:xfrm>
            <a:off x="419875" y="254950"/>
            <a:ext cx="5758200" cy="137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800">
                <a:solidFill>
                  <a:srgbClr val="78DFC1"/>
                </a:solidFill>
                <a:latin typeface="Bebas Neue"/>
                <a:ea typeface="Bebas Neue"/>
                <a:cs typeface="Bebas Neue"/>
                <a:sym typeface="Bebas Neue"/>
              </a:rPr>
              <a:t>Staggered start</a:t>
            </a:r>
            <a:endParaRPr sz="7700">
              <a:solidFill>
                <a:srgbClr val="78DFC1"/>
              </a:solidFill>
              <a:latin typeface="Bebas Neue"/>
              <a:ea typeface="Bebas Neue"/>
              <a:cs typeface="Bebas Neue"/>
              <a:sym typeface="Bebas Neue"/>
            </a:endParaRPr>
          </a:p>
        </p:txBody>
      </p:sp>
      <p:sp>
        <p:nvSpPr>
          <p:cNvPr id="143" name="Google Shape;143;p30"/>
          <p:cNvSpPr txBox="1"/>
          <p:nvPr/>
        </p:nvSpPr>
        <p:spPr>
          <a:xfrm>
            <a:off x="287150" y="2085875"/>
            <a:ext cx="4513800" cy="25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u="sng">
                <a:latin typeface="Nunito"/>
                <a:ea typeface="Nunito"/>
                <a:cs typeface="Nunito"/>
                <a:sym typeface="Nunito"/>
              </a:rPr>
              <a:t>Wednesday: </a:t>
            </a:r>
            <a:endParaRPr b="1" sz="1300" u="sng">
              <a:latin typeface="Nunito"/>
              <a:ea typeface="Nunito"/>
              <a:cs typeface="Nunito"/>
              <a:sym typeface="Nunito"/>
            </a:endParaRPr>
          </a:p>
          <a:p>
            <a:pPr indent="-311150" lvl="0" marL="457200" rtl="0" algn="l">
              <a:spcBef>
                <a:spcPts val="0"/>
              </a:spcBef>
              <a:spcAft>
                <a:spcPts val="0"/>
              </a:spcAft>
              <a:buSzPts val="1300"/>
              <a:buFont typeface="Nunito"/>
              <a:buChar char="●"/>
            </a:pPr>
            <a:r>
              <a:rPr lang="en" sz="1300">
                <a:latin typeface="Nunito"/>
                <a:ea typeface="Nunito"/>
                <a:cs typeface="Nunito"/>
                <a:sym typeface="Nunito"/>
              </a:rPr>
              <a:t>Elliot</a:t>
            </a:r>
            <a:endParaRPr sz="1300">
              <a:latin typeface="Nunito"/>
              <a:ea typeface="Nunito"/>
              <a:cs typeface="Nunito"/>
              <a:sym typeface="Nunito"/>
            </a:endParaRPr>
          </a:p>
          <a:p>
            <a:pPr indent="-311150" lvl="0" marL="457200" rtl="0" algn="l">
              <a:spcBef>
                <a:spcPts val="0"/>
              </a:spcBef>
              <a:spcAft>
                <a:spcPts val="0"/>
              </a:spcAft>
              <a:buSzPts val="1300"/>
              <a:buFont typeface="Nunito"/>
              <a:buChar char="●"/>
            </a:pPr>
            <a:r>
              <a:rPr lang="en" sz="1300">
                <a:latin typeface="Nunito"/>
                <a:ea typeface="Nunito"/>
                <a:cs typeface="Nunito"/>
                <a:sym typeface="Nunito"/>
              </a:rPr>
              <a:t>Julia</a:t>
            </a:r>
            <a:endParaRPr sz="1300">
              <a:latin typeface="Nunito"/>
              <a:ea typeface="Nunito"/>
              <a:cs typeface="Nunito"/>
              <a:sym typeface="Nunito"/>
            </a:endParaRPr>
          </a:p>
          <a:p>
            <a:pPr indent="-311150" lvl="0" marL="457200" rtl="0" algn="l">
              <a:spcBef>
                <a:spcPts val="0"/>
              </a:spcBef>
              <a:spcAft>
                <a:spcPts val="0"/>
              </a:spcAft>
              <a:buSzPts val="1300"/>
              <a:buFont typeface="Nunito"/>
              <a:buChar char="●"/>
            </a:pPr>
            <a:r>
              <a:rPr lang="en" sz="1300">
                <a:latin typeface="Nunito"/>
                <a:ea typeface="Nunito"/>
                <a:cs typeface="Nunito"/>
                <a:sym typeface="Nunito"/>
              </a:rPr>
              <a:t>Olivia</a:t>
            </a:r>
            <a:endParaRPr sz="1300">
              <a:latin typeface="Nunito"/>
              <a:ea typeface="Nunito"/>
              <a:cs typeface="Nunito"/>
              <a:sym typeface="Nunito"/>
            </a:endParaRPr>
          </a:p>
          <a:p>
            <a:pPr indent="-311150" lvl="0" marL="457200" rtl="0" algn="l">
              <a:spcBef>
                <a:spcPts val="0"/>
              </a:spcBef>
              <a:spcAft>
                <a:spcPts val="0"/>
              </a:spcAft>
              <a:buSzPts val="1300"/>
              <a:buFont typeface="Nunito"/>
              <a:buChar char="●"/>
            </a:pPr>
            <a:r>
              <a:rPr lang="en" sz="1300">
                <a:latin typeface="Nunito"/>
                <a:ea typeface="Nunito"/>
                <a:cs typeface="Nunito"/>
                <a:sym typeface="Nunito"/>
              </a:rPr>
              <a:t>Eli</a:t>
            </a:r>
            <a:endParaRPr sz="1300">
              <a:latin typeface="Nunito"/>
              <a:ea typeface="Nunito"/>
              <a:cs typeface="Nunito"/>
              <a:sym typeface="Nunito"/>
            </a:endParaRPr>
          </a:p>
          <a:p>
            <a:pPr indent="0" lvl="0" marL="0" rtl="0" algn="l">
              <a:spcBef>
                <a:spcPts val="0"/>
              </a:spcBef>
              <a:spcAft>
                <a:spcPts val="0"/>
              </a:spcAft>
              <a:buNone/>
            </a:pPr>
            <a:r>
              <a:rPr b="1" lang="en" sz="1300" u="sng">
                <a:latin typeface="Nunito"/>
                <a:ea typeface="Nunito"/>
                <a:cs typeface="Nunito"/>
                <a:sym typeface="Nunito"/>
              </a:rPr>
              <a:t>Thursday</a:t>
            </a:r>
            <a:endParaRPr b="1" sz="1300" u="sng">
              <a:latin typeface="Nunito"/>
              <a:ea typeface="Nunito"/>
              <a:cs typeface="Nunito"/>
              <a:sym typeface="Nunito"/>
            </a:endParaRPr>
          </a:p>
          <a:p>
            <a:pPr indent="-311150" lvl="0" marL="457200" rtl="0" algn="l">
              <a:spcBef>
                <a:spcPts val="0"/>
              </a:spcBef>
              <a:spcAft>
                <a:spcPts val="0"/>
              </a:spcAft>
              <a:buSzPts val="1300"/>
              <a:buFont typeface="Nunito"/>
              <a:buChar char="●"/>
            </a:pPr>
            <a:r>
              <a:rPr lang="en" sz="1300">
                <a:latin typeface="Nunito"/>
                <a:ea typeface="Nunito"/>
                <a:cs typeface="Nunito"/>
                <a:sym typeface="Nunito"/>
              </a:rPr>
              <a:t>Ava</a:t>
            </a:r>
            <a:endParaRPr sz="1300">
              <a:latin typeface="Nunito"/>
              <a:ea typeface="Nunito"/>
              <a:cs typeface="Nunito"/>
              <a:sym typeface="Nunito"/>
            </a:endParaRPr>
          </a:p>
          <a:p>
            <a:pPr indent="-311150" lvl="0" marL="457200" rtl="0" algn="l">
              <a:spcBef>
                <a:spcPts val="0"/>
              </a:spcBef>
              <a:spcAft>
                <a:spcPts val="0"/>
              </a:spcAft>
              <a:buSzPts val="1300"/>
              <a:buFont typeface="Nunito"/>
              <a:buChar char="●"/>
            </a:pPr>
            <a:r>
              <a:rPr lang="en" sz="1300">
                <a:latin typeface="Nunito"/>
                <a:ea typeface="Nunito"/>
                <a:cs typeface="Nunito"/>
                <a:sym typeface="Nunito"/>
              </a:rPr>
              <a:t>Avani</a:t>
            </a:r>
            <a:endParaRPr sz="1300">
              <a:latin typeface="Nunito"/>
              <a:ea typeface="Nunito"/>
              <a:cs typeface="Nunito"/>
              <a:sym typeface="Nunito"/>
            </a:endParaRPr>
          </a:p>
          <a:p>
            <a:pPr indent="-311150" lvl="0" marL="457200" rtl="0" algn="l">
              <a:spcBef>
                <a:spcPts val="0"/>
              </a:spcBef>
              <a:spcAft>
                <a:spcPts val="0"/>
              </a:spcAft>
              <a:buSzPts val="1300"/>
              <a:buFont typeface="Nunito"/>
              <a:buChar char="●"/>
            </a:pPr>
            <a:r>
              <a:rPr lang="en" sz="1300">
                <a:latin typeface="Nunito"/>
                <a:ea typeface="Nunito"/>
                <a:cs typeface="Nunito"/>
                <a:sym typeface="Nunito"/>
              </a:rPr>
              <a:t>Karson</a:t>
            </a:r>
            <a:endParaRPr sz="1300">
              <a:latin typeface="Nunito"/>
              <a:ea typeface="Nunito"/>
              <a:cs typeface="Nunito"/>
              <a:sym typeface="Nunito"/>
            </a:endParaRPr>
          </a:p>
          <a:p>
            <a:pPr indent="-311150" lvl="0" marL="457200" rtl="0" algn="l">
              <a:spcBef>
                <a:spcPts val="0"/>
              </a:spcBef>
              <a:spcAft>
                <a:spcPts val="0"/>
              </a:spcAft>
              <a:buSzPts val="1300"/>
              <a:buFont typeface="Nunito"/>
              <a:buChar char="●"/>
            </a:pPr>
            <a:r>
              <a:rPr lang="en" sz="1300">
                <a:latin typeface="Nunito"/>
                <a:ea typeface="Nunito"/>
                <a:cs typeface="Nunito"/>
                <a:sym typeface="Nunito"/>
              </a:rPr>
              <a:t>Troy</a:t>
            </a:r>
            <a:endParaRPr sz="1300">
              <a:latin typeface="Nunito"/>
              <a:ea typeface="Nunito"/>
              <a:cs typeface="Nunito"/>
              <a:sym typeface="Nunito"/>
            </a:endParaRPr>
          </a:p>
        </p:txBody>
      </p:sp>
      <p:sp>
        <p:nvSpPr>
          <p:cNvPr id="144" name="Google Shape;144;p30"/>
          <p:cNvSpPr txBox="1"/>
          <p:nvPr/>
        </p:nvSpPr>
        <p:spPr>
          <a:xfrm>
            <a:off x="5743325" y="2774200"/>
            <a:ext cx="2894400" cy="103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700">
              <a:latin typeface="Nunito"/>
              <a:ea typeface="Nunito"/>
              <a:cs typeface="Nunito"/>
              <a:sym typeface="Nunito"/>
            </a:endParaRPr>
          </a:p>
        </p:txBody>
      </p:sp>
      <p:sp>
        <p:nvSpPr>
          <p:cNvPr id="145" name="Google Shape;145;p30"/>
          <p:cNvSpPr txBox="1"/>
          <p:nvPr/>
        </p:nvSpPr>
        <p:spPr>
          <a:xfrm>
            <a:off x="6174400" y="2161375"/>
            <a:ext cx="194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46" name="Google Shape;146;p30"/>
          <p:cNvPicPr preferRelativeResize="0"/>
          <p:nvPr/>
        </p:nvPicPr>
        <p:blipFill>
          <a:blip r:embed="rId4">
            <a:alphaModFix/>
          </a:blip>
          <a:stretch>
            <a:fillRect/>
          </a:stretch>
        </p:blipFill>
        <p:spPr>
          <a:xfrm>
            <a:off x="6030625" y="2220075"/>
            <a:ext cx="2289676" cy="2289650"/>
          </a:xfrm>
          <a:prstGeom prst="rect">
            <a:avLst/>
          </a:prstGeom>
          <a:noFill/>
          <a:ln>
            <a:noFill/>
          </a:ln>
        </p:spPr>
      </p:pic>
      <p:sp>
        <p:nvSpPr>
          <p:cNvPr id="147" name="Google Shape;147;p30"/>
          <p:cNvSpPr txBox="1"/>
          <p:nvPr/>
        </p:nvSpPr>
        <p:spPr>
          <a:xfrm>
            <a:off x="2753675" y="2306725"/>
            <a:ext cx="1946700" cy="220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t>Friday</a:t>
            </a:r>
            <a:endParaRPr b="1" u="sng"/>
          </a:p>
          <a:p>
            <a:pPr indent="-317500" lvl="0" marL="457200" rtl="0" algn="l">
              <a:spcBef>
                <a:spcPts val="0"/>
              </a:spcBef>
              <a:spcAft>
                <a:spcPts val="0"/>
              </a:spcAft>
              <a:buSzPts val="1400"/>
              <a:buChar char="●"/>
            </a:pPr>
            <a:r>
              <a:rPr lang="en"/>
              <a:t>Antonio</a:t>
            </a:r>
            <a:endParaRPr/>
          </a:p>
          <a:p>
            <a:pPr indent="-317500" lvl="0" marL="457200" rtl="0" algn="l">
              <a:spcBef>
                <a:spcPts val="0"/>
              </a:spcBef>
              <a:spcAft>
                <a:spcPts val="0"/>
              </a:spcAft>
              <a:buSzPts val="1400"/>
              <a:buChar char="●"/>
            </a:pPr>
            <a:r>
              <a:rPr lang="en"/>
              <a:t>Payton</a:t>
            </a:r>
            <a:endParaRPr/>
          </a:p>
          <a:p>
            <a:pPr indent="-317500" lvl="0" marL="457200" rtl="0" algn="l">
              <a:spcBef>
                <a:spcPts val="0"/>
              </a:spcBef>
              <a:spcAft>
                <a:spcPts val="0"/>
              </a:spcAft>
              <a:buSzPts val="1400"/>
              <a:buChar char="●"/>
            </a:pPr>
            <a:r>
              <a:rPr lang="en"/>
              <a:t>Ivey</a:t>
            </a:r>
            <a:endParaRPr/>
          </a:p>
          <a:p>
            <a:pPr indent="-317500" lvl="0" marL="457200" rtl="0" algn="l">
              <a:spcBef>
                <a:spcPts val="0"/>
              </a:spcBef>
              <a:spcAft>
                <a:spcPts val="0"/>
              </a:spcAft>
              <a:buSzPts val="1400"/>
              <a:buChar char="●"/>
            </a:pPr>
            <a:r>
              <a:rPr lang="en"/>
              <a:t>Nicole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i="1" lang="en"/>
              <a:t>Each student will only come one day the first week of school. </a:t>
            </a:r>
            <a:r>
              <a:rPr b="1" i="1" lang="en"/>
              <a:t>August</a:t>
            </a:r>
            <a:r>
              <a:rPr b="1" i="1" lang="en"/>
              <a:t> 7-9</a:t>
            </a:r>
            <a:endParaRPr b="1" i="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1" name="Shape 151"/>
        <p:cNvGrpSpPr/>
        <p:nvPr/>
      </p:nvGrpSpPr>
      <p:grpSpPr>
        <a:xfrm>
          <a:off x="0" y="0"/>
          <a:ext cx="0" cy="0"/>
          <a:chOff x="0" y="0"/>
          <a:chExt cx="0" cy="0"/>
        </a:xfrm>
      </p:grpSpPr>
      <p:sp>
        <p:nvSpPr>
          <p:cNvPr id="152" name="Google Shape;152;p31"/>
          <p:cNvSpPr txBox="1"/>
          <p:nvPr/>
        </p:nvSpPr>
        <p:spPr>
          <a:xfrm>
            <a:off x="419875" y="254950"/>
            <a:ext cx="5758200" cy="137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500">
                <a:solidFill>
                  <a:srgbClr val="78DFC1"/>
                </a:solidFill>
                <a:latin typeface="Bebas Neue"/>
                <a:ea typeface="Bebas Neue"/>
                <a:cs typeface="Bebas Neue"/>
                <a:sym typeface="Bebas Neue"/>
              </a:rPr>
              <a:t>Start and End times</a:t>
            </a:r>
            <a:endParaRPr sz="6500">
              <a:solidFill>
                <a:srgbClr val="78DFC1"/>
              </a:solidFill>
              <a:latin typeface="Bebas Neue"/>
              <a:ea typeface="Bebas Neue"/>
              <a:cs typeface="Bebas Neue"/>
              <a:sym typeface="Bebas Neue"/>
            </a:endParaRPr>
          </a:p>
        </p:txBody>
      </p:sp>
      <p:sp>
        <p:nvSpPr>
          <p:cNvPr id="153" name="Google Shape;153;p31"/>
          <p:cNvSpPr txBox="1"/>
          <p:nvPr/>
        </p:nvSpPr>
        <p:spPr>
          <a:xfrm>
            <a:off x="419875" y="2174375"/>
            <a:ext cx="4692600" cy="25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u="sng">
                <a:solidFill>
                  <a:schemeClr val="dk1"/>
                </a:solidFill>
              </a:rPr>
              <a:t>Dismissal</a:t>
            </a:r>
            <a:endParaRPr b="1"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Car riders will dismiss at 2:35p.m. You will be allowed into the car rider lanes at 2:00p.m. Car riders ends at 2:55p.m. Any child not picked up by 2:55 will need to be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picked up from the front office. A meeting will be held with administration if this occurs more than 3 times. The first car tag is free and additional are $5 each.</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YOU MUST ALWAYS HAVE YOUR CAR TAG TO PICK UP YOUR CHILD IN THE CAR LINE. If you already have a tag, you can add your child to the </a:t>
            </a:r>
            <a:r>
              <a:rPr lang="en">
                <a:solidFill>
                  <a:schemeClr val="dk1"/>
                </a:solidFill>
              </a:rPr>
              <a:t>existing</a:t>
            </a:r>
            <a:r>
              <a:rPr lang="en">
                <a:solidFill>
                  <a:schemeClr val="dk1"/>
                </a:solidFill>
              </a:rPr>
              <a:t> tag. </a:t>
            </a:r>
            <a:endParaRPr>
              <a:solidFill>
                <a:schemeClr val="dk1"/>
              </a:solidFill>
            </a:endParaRPr>
          </a:p>
          <a:p>
            <a:pPr indent="0" lvl="0" marL="0" rtl="0" algn="l">
              <a:spcBef>
                <a:spcPts val="0"/>
              </a:spcBef>
              <a:spcAft>
                <a:spcPts val="0"/>
              </a:spcAft>
              <a:buNone/>
            </a:pPr>
            <a:r>
              <a:t/>
            </a:r>
            <a:endParaRPr sz="1600">
              <a:latin typeface="Nunito"/>
              <a:ea typeface="Nunito"/>
              <a:cs typeface="Nunito"/>
              <a:sym typeface="Nunito"/>
            </a:endParaRPr>
          </a:p>
        </p:txBody>
      </p:sp>
      <p:sp>
        <p:nvSpPr>
          <p:cNvPr id="154" name="Google Shape;154;p31"/>
          <p:cNvSpPr txBox="1"/>
          <p:nvPr/>
        </p:nvSpPr>
        <p:spPr>
          <a:xfrm>
            <a:off x="5743325" y="2774200"/>
            <a:ext cx="2894400" cy="103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700">
              <a:latin typeface="Nunito"/>
              <a:ea typeface="Nunito"/>
              <a:cs typeface="Nunito"/>
              <a:sym typeface="Nunito"/>
            </a:endParaRPr>
          </a:p>
        </p:txBody>
      </p:sp>
      <p:sp>
        <p:nvSpPr>
          <p:cNvPr id="155" name="Google Shape;155;p31"/>
          <p:cNvSpPr txBox="1"/>
          <p:nvPr/>
        </p:nvSpPr>
        <p:spPr>
          <a:xfrm>
            <a:off x="6174400" y="2161375"/>
            <a:ext cx="19467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u="sng">
                <a:solidFill>
                  <a:schemeClr val="dk1"/>
                </a:solidFill>
              </a:rPr>
              <a:t>Arrival</a:t>
            </a:r>
            <a:endParaRPr b="1"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Students may arrive as early as 7:10a.m. and as late as 7:40a.m. </a:t>
            </a:r>
            <a:endParaRPr b="1" i="1" sz="1700" u="sng"/>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Please contact your child's bus driver for morning pick-up time.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9" name="Shape 159"/>
        <p:cNvGrpSpPr/>
        <p:nvPr/>
      </p:nvGrpSpPr>
      <p:grpSpPr>
        <a:xfrm>
          <a:off x="0" y="0"/>
          <a:ext cx="0" cy="0"/>
          <a:chOff x="0" y="0"/>
          <a:chExt cx="0" cy="0"/>
        </a:xfrm>
      </p:grpSpPr>
      <p:sp>
        <p:nvSpPr>
          <p:cNvPr id="160" name="Google Shape;160;p32"/>
          <p:cNvSpPr txBox="1"/>
          <p:nvPr/>
        </p:nvSpPr>
        <p:spPr>
          <a:xfrm>
            <a:off x="419875" y="254950"/>
            <a:ext cx="5758200" cy="137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800">
                <a:solidFill>
                  <a:srgbClr val="78DFC1"/>
                </a:solidFill>
                <a:latin typeface="Bebas Neue"/>
                <a:ea typeface="Bebas Neue"/>
                <a:cs typeface="Bebas Neue"/>
                <a:sym typeface="Bebas Neue"/>
              </a:rPr>
              <a:t>Procedures</a:t>
            </a:r>
            <a:endParaRPr sz="7700">
              <a:solidFill>
                <a:srgbClr val="78DFC1"/>
              </a:solidFill>
              <a:latin typeface="Bebas Neue"/>
              <a:ea typeface="Bebas Neue"/>
              <a:cs typeface="Bebas Neue"/>
              <a:sym typeface="Bebas Neue"/>
            </a:endParaRPr>
          </a:p>
        </p:txBody>
      </p:sp>
      <p:sp>
        <p:nvSpPr>
          <p:cNvPr id="161" name="Google Shape;161;p32"/>
          <p:cNvSpPr txBox="1"/>
          <p:nvPr/>
        </p:nvSpPr>
        <p:spPr>
          <a:xfrm>
            <a:off x="287150" y="2085875"/>
            <a:ext cx="7509000" cy="25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900">
              <a:latin typeface="Nunito"/>
              <a:ea typeface="Nunito"/>
              <a:cs typeface="Nunito"/>
              <a:sym typeface="Nunito"/>
            </a:endParaRPr>
          </a:p>
        </p:txBody>
      </p:sp>
      <p:sp>
        <p:nvSpPr>
          <p:cNvPr id="162" name="Google Shape;162;p32"/>
          <p:cNvSpPr txBox="1"/>
          <p:nvPr/>
        </p:nvSpPr>
        <p:spPr>
          <a:xfrm>
            <a:off x="5743325" y="2774200"/>
            <a:ext cx="2894400" cy="103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700">
              <a:latin typeface="Nunito"/>
              <a:ea typeface="Nunito"/>
              <a:cs typeface="Nunito"/>
              <a:sym typeface="Nunito"/>
            </a:endParaRPr>
          </a:p>
        </p:txBody>
      </p:sp>
      <p:sp>
        <p:nvSpPr>
          <p:cNvPr id="163" name="Google Shape;163;p32"/>
          <p:cNvSpPr txBox="1"/>
          <p:nvPr/>
        </p:nvSpPr>
        <p:spPr>
          <a:xfrm>
            <a:off x="6174400" y="2161375"/>
            <a:ext cx="194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64" name="Google Shape;164;p32"/>
          <p:cNvSpPr/>
          <p:nvPr/>
        </p:nvSpPr>
        <p:spPr>
          <a:xfrm>
            <a:off x="350400" y="2014725"/>
            <a:ext cx="8681100" cy="2953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Morning Car Riders - Students should stay inside the car until school staff indicates it is time to walk to the sidewalk. Parents stay </a:t>
            </a:r>
            <a:r>
              <a:rPr b="1" i="1" lang="en"/>
              <a:t>inside</a:t>
            </a:r>
            <a:r>
              <a:rPr lang="en"/>
              <a:t> your car. Students will walk to the sidewalk independently and staff will help when needed. </a:t>
            </a:r>
            <a:r>
              <a:rPr lang="en">
                <a:solidFill>
                  <a:schemeClr val="dk1"/>
                </a:solidFill>
              </a:rPr>
              <a:t>ALL CARS WILL COME THROUGH THE LOOP EVEN IF YOU ARE TARDY.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Afternoon Car Riders - Parents should stand by the driver's side door once students begin to exit. Please do not follow your child.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u="sng"/>
              <a:t>Afternoon dismissal</a:t>
            </a:r>
            <a:endParaRPr b="1" u="sng"/>
          </a:p>
          <a:p>
            <a:pPr indent="0" lvl="0" marL="0" rtl="0" algn="l">
              <a:spcBef>
                <a:spcPts val="0"/>
              </a:spcBef>
              <a:spcAft>
                <a:spcPts val="0"/>
              </a:spcAft>
              <a:buNone/>
            </a:pPr>
            <a:r>
              <a:rPr lang="en"/>
              <a:t>2:30 - First load buses			2:40 - Second load buses </a:t>
            </a:r>
            <a:endParaRPr/>
          </a:p>
          <a:p>
            <a:pPr indent="0" lvl="0" marL="0" rtl="0" algn="l">
              <a:spcBef>
                <a:spcPts val="0"/>
              </a:spcBef>
              <a:spcAft>
                <a:spcPts val="0"/>
              </a:spcAft>
              <a:buNone/>
            </a:pPr>
            <a:r>
              <a:rPr lang="en"/>
              <a:t>Someone must be home when students are dropped off.</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
              <a:t>The first few weeks will be HECTIC! Please be patient it will get better.</a:t>
            </a:r>
            <a:endParaRPr i="1"/>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8" name="Shape 168"/>
        <p:cNvGrpSpPr/>
        <p:nvPr/>
      </p:nvGrpSpPr>
      <p:grpSpPr>
        <a:xfrm>
          <a:off x="0" y="0"/>
          <a:ext cx="0" cy="0"/>
          <a:chOff x="0" y="0"/>
          <a:chExt cx="0" cy="0"/>
        </a:xfrm>
      </p:grpSpPr>
      <p:sp>
        <p:nvSpPr>
          <p:cNvPr id="169" name="Google Shape;169;p33"/>
          <p:cNvSpPr txBox="1"/>
          <p:nvPr/>
        </p:nvSpPr>
        <p:spPr>
          <a:xfrm>
            <a:off x="419875" y="254950"/>
            <a:ext cx="5758200" cy="137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700">
                <a:solidFill>
                  <a:srgbClr val="78DFC1"/>
                </a:solidFill>
                <a:latin typeface="Bebas Neue"/>
                <a:ea typeface="Bebas Neue"/>
                <a:cs typeface="Bebas Neue"/>
                <a:sym typeface="Bebas Neue"/>
              </a:rPr>
              <a:t>Sending money</a:t>
            </a:r>
            <a:endParaRPr sz="7700">
              <a:solidFill>
                <a:srgbClr val="78DFC1"/>
              </a:solidFill>
              <a:latin typeface="Bebas Neue"/>
              <a:ea typeface="Bebas Neue"/>
              <a:cs typeface="Bebas Neue"/>
              <a:sym typeface="Bebas Neue"/>
            </a:endParaRPr>
          </a:p>
        </p:txBody>
      </p:sp>
      <p:sp>
        <p:nvSpPr>
          <p:cNvPr id="170" name="Google Shape;170;p33"/>
          <p:cNvSpPr txBox="1"/>
          <p:nvPr/>
        </p:nvSpPr>
        <p:spPr>
          <a:xfrm>
            <a:off x="287150" y="2085875"/>
            <a:ext cx="4513800" cy="25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 </a:t>
            </a:r>
            <a:r>
              <a:rPr lang="en">
                <a:solidFill>
                  <a:schemeClr val="dk1"/>
                </a:solidFill>
              </a:rPr>
              <a:t>Please make sure to send exact change when paying for anything because the office will not send back change.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please </a:t>
            </a:r>
            <a:r>
              <a:rPr b="1" lang="en" u="sng">
                <a:solidFill>
                  <a:schemeClr val="dk1"/>
                </a:solidFill>
              </a:rPr>
              <a:t>label</a:t>
            </a:r>
            <a:r>
              <a:rPr lang="en">
                <a:solidFill>
                  <a:schemeClr val="dk1"/>
                </a:solidFill>
              </a:rPr>
              <a:t> all money with a sticky note, sharpie on the bag, or piece of paper. We can’t accept any money without it being labeled. I will have to send it back home with the student if it is not labeled.</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Please make sure you do not combine money for two different things. For example, if you are paying for a shirt and snack at the same time, please split it up with a bag of 12.75 and a bag of 1.50, not $14.25 in one bag. We can’t split bills</a:t>
            </a:r>
            <a:endParaRPr sz="1300" u="sng">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t/>
            </a:r>
            <a:endParaRPr sz="700">
              <a:latin typeface="Nunito"/>
              <a:ea typeface="Nunito"/>
              <a:cs typeface="Nunito"/>
              <a:sym typeface="Nunito"/>
            </a:endParaRPr>
          </a:p>
        </p:txBody>
      </p:sp>
      <p:sp>
        <p:nvSpPr>
          <p:cNvPr id="171" name="Google Shape;171;p33"/>
          <p:cNvSpPr txBox="1"/>
          <p:nvPr/>
        </p:nvSpPr>
        <p:spPr>
          <a:xfrm>
            <a:off x="5743325" y="2774200"/>
            <a:ext cx="2894400" cy="161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900">
              <a:latin typeface="Nunito"/>
              <a:ea typeface="Nunito"/>
              <a:cs typeface="Nunito"/>
              <a:sym typeface="Nunito"/>
            </a:endParaRPr>
          </a:p>
        </p:txBody>
      </p:sp>
      <p:sp>
        <p:nvSpPr>
          <p:cNvPr id="172" name="Google Shape;172;p33"/>
          <p:cNvSpPr txBox="1"/>
          <p:nvPr/>
        </p:nvSpPr>
        <p:spPr>
          <a:xfrm>
            <a:off x="6174400" y="2161375"/>
            <a:ext cx="194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73" name="Google Shape;173;p33"/>
          <p:cNvPicPr preferRelativeResize="0"/>
          <p:nvPr/>
        </p:nvPicPr>
        <p:blipFill>
          <a:blip r:embed="rId4">
            <a:alphaModFix/>
          </a:blip>
          <a:stretch>
            <a:fillRect/>
          </a:stretch>
        </p:blipFill>
        <p:spPr>
          <a:xfrm>
            <a:off x="6219463" y="2298300"/>
            <a:ext cx="1856576" cy="18565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