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0" r:id="rId5"/>
    <p:sldId id="262" r:id="rId6"/>
    <p:sldId id="272" r:id="rId7"/>
    <p:sldId id="274" r:id="rId8"/>
    <p:sldId id="270" r:id="rId9"/>
    <p:sldId id="271" r:id="rId10"/>
    <p:sldId id="266" r:id="rId11"/>
    <p:sldId id="265" r:id="rId12"/>
    <p:sldId id="268" r:id="rId13"/>
    <p:sldId id="269" r:id="rId14"/>
    <p:sldId id="263" r:id="rId15"/>
    <p:sldId id="264" r:id="rId16"/>
    <p:sldId id="267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3" r:id="rId25"/>
    <p:sldId id="297" r:id="rId26"/>
    <p:sldId id="281" r:id="rId27"/>
    <p:sldId id="282" r:id="rId28"/>
    <p:sldId id="284" r:id="rId29"/>
    <p:sldId id="285" r:id="rId30"/>
    <p:sldId id="286" r:id="rId31"/>
    <p:sldId id="291" r:id="rId32"/>
    <p:sldId id="287" r:id="rId33"/>
    <p:sldId id="288" r:id="rId34"/>
    <p:sldId id="298" r:id="rId35"/>
    <p:sldId id="295" r:id="rId36"/>
    <p:sldId id="296" r:id="rId37"/>
    <p:sldId id="292" r:id="rId38"/>
    <p:sldId id="294" r:id="rId39"/>
    <p:sldId id="299" r:id="rId40"/>
    <p:sldId id="293" r:id="rId41"/>
    <p:sldId id="289" r:id="rId42"/>
    <p:sldId id="300" r:id="rId43"/>
    <p:sldId id="29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15AE-770D-4B7C-9823-CC29EF800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481B5-3F59-4AD3-A43D-EF893D165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27DF8-CBAE-4BF4-8780-7846B1A7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A6752-3488-4851-AAC9-C4406A7E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6B9F2-62BE-4217-B6BC-1E6FA2DD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6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8E6C-CD07-4AC7-85D2-B5D055B9A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C7786-731B-4EAB-9A7E-9ECE69DFF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D91F6-DCB8-4A6C-B7A5-28B01637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AC46-92A5-4578-B9D9-B9D461DC7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459DC-3DC8-4308-8F62-5FF71F91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6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4F78D-4A75-4848-AEB2-45ECC22A7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1D829-0A19-4CED-9864-5CFD35095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53416-146D-4F72-BC4B-FAD1979B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A46BC-F90F-4266-A02C-3193C0ABD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3D18-E879-4462-A303-B40E1046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7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90C2-C334-44C1-97C2-2CDD8EEA3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A4A4B-3B78-4E12-ACF1-71EDB2907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B498A-4465-4E20-80EA-159157E1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9CE12-0F14-4C01-AF44-51FC5972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6F0B4-50B4-42FC-BFEE-CF23A4645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6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BEC11-B1BE-461D-8BBE-9C5C7947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1113F-B341-4603-9C4E-216A24D96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F576E-8FEF-4549-8589-CC93749B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726FF-1D1E-4743-B115-5B22F516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BB59A-169F-4523-99D3-392CF003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7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A5988-2637-47E4-8BC7-9A72B834D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103C4-2F35-4978-A350-820426BE8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D6F20-E1DC-4DD8-855A-2C54606D2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3556B-3B40-4170-AD68-6A051115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25F3D-61DA-4743-B6BD-F276BD42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7C1E7-0053-4235-B323-ED7B5CF4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4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B12A-7AD8-4731-B251-90C73147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012DE-7BBD-40AE-83BB-524C849A9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95282-1508-4996-8ECA-76DD807B8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A68ABA-B588-46DB-9461-B59EF3AF5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44361D-FEBC-4FB2-995D-042345440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F3428-55E9-4188-BB60-74087FF6D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71012-54D3-4F6F-8D89-B0A16F29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02F24-7212-4AAF-80DB-98BD354B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C5D9C-9572-47F6-9C0E-6844A183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E064A-5F65-4751-90A9-D132A5853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D059D-D906-4FEE-8426-BCBEC129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33F24-0B4A-4992-9713-3887398A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38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250D1-CB99-4B2B-BF1C-8DFC3E74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25183-04E3-41DE-8CC8-BA835C6C3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F9449-A290-4BCD-A3FA-3360AF37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7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AFDB0-FD52-44AD-84CC-49E294E6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D1C06-5D37-4DB2-80F7-03FB3880A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A046B-8FF2-4EE3-88D6-F8C51CE4E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F415A-7C7B-4D62-8338-69082984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24006-0A32-40C4-9130-54A7FDA62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8A5D5-D8C7-4D5D-A74B-7BB37C6C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8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27C3-86C1-432F-ABBB-326ECEEB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93E1F-2B41-45E9-ABAA-CA94BB005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82CD7-EE5F-415D-89A0-95F7D6D0B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123FA-9A1D-4B24-B9DD-BA57717B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FF2F0-16A2-46E6-8D10-51A7C92F4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27071-DBAA-4E77-A1EF-F3DC733F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9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B5712D-6E02-4ACF-8F28-66140D6B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77BA1-4D62-4E52-9852-449920A68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AB2A8-7CE7-40D3-8D9D-9929FA49B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F765-7E0D-4CFC-8F25-414E0669D35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CFEC2-7CE1-4CAF-B063-B4F09FEB2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FF1C8-45BC-4980-9129-047EC9A79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BE291-0E3B-425A-A3F2-54A540CE6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9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sdebtclock.org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9D26F-788F-428A-985C-F3A183F8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59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41AD-9CFF-4B9B-B4C1-EA7B87CA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218" y="18255"/>
            <a:ext cx="807300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Civilian Conservation Corps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9D3A3C-5A05-4F08-9188-B00FADE4F9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" y="228441"/>
            <a:ext cx="4287894" cy="303487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BCCDE-41CE-43D6-8F80-48DB30998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960" y="1182848"/>
            <a:ext cx="6275664" cy="5410899"/>
          </a:xfrm>
        </p:spPr>
        <p:txBody>
          <a:bodyPr/>
          <a:lstStyle/>
          <a:p>
            <a:r>
              <a:rPr lang="en-US" dirty="0"/>
              <a:t>CCC</a:t>
            </a:r>
          </a:p>
          <a:p>
            <a:r>
              <a:rPr lang="en-US" dirty="0"/>
              <a:t>3 million Jobs for 18-25 year old men </a:t>
            </a:r>
          </a:p>
          <a:p>
            <a:r>
              <a:rPr lang="en-US" dirty="0"/>
              <a:t>Lived in camps</a:t>
            </a:r>
          </a:p>
          <a:p>
            <a:r>
              <a:rPr lang="en-US" dirty="0"/>
              <a:t>Earned $30 a month, $25 of which was sent home</a:t>
            </a:r>
          </a:p>
          <a:p>
            <a:r>
              <a:rPr lang="en-US" dirty="0"/>
              <a:t>Planted 200 million trees in Great Plains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E7A03-EC8D-4074-A7A1-1689692CB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" y="3364729"/>
            <a:ext cx="5509470" cy="344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34377-067E-4BDD-9587-18A08EBC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7" y="18255"/>
            <a:ext cx="11160853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Agricultural Adjustment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CF7DF-ECD0-40DD-8022-EDA893F50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622" y="1236859"/>
            <a:ext cx="5181600" cy="3553255"/>
          </a:xfrm>
        </p:spPr>
        <p:txBody>
          <a:bodyPr/>
          <a:lstStyle/>
          <a:p>
            <a:r>
              <a:rPr lang="en-US" dirty="0"/>
              <a:t>AAA</a:t>
            </a:r>
          </a:p>
          <a:p>
            <a:r>
              <a:rPr lang="en-US" dirty="0"/>
              <a:t>Would pay farmers not to produce certain crops, dairy products, or raise animals</a:t>
            </a:r>
          </a:p>
          <a:p>
            <a:r>
              <a:rPr lang="en-US" dirty="0"/>
              <a:t>Farmers receive $1 billion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50DE6B-C7EF-4767-AFAC-C0EA0B6CED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22" y="1637433"/>
            <a:ext cx="6212074" cy="413419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0A60C9-802B-40C4-B618-EFED5A328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" y="4857226"/>
            <a:ext cx="5727278" cy="19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3AA34-BCF9-4F75-8619-7CDFC37C3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306" y="82643"/>
            <a:ext cx="776820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Tennessee Valley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052F7-9707-4F11-A007-40DB3C4EB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365" y="1219519"/>
            <a:ext cx="5628315" cy="2782029"/>
          </a:xfrm>
        </p:spPr>
        <p:txBody>
          <a:bodyPr/>
          <a:lstStyle/>
          <a:p>
            <a:r>
              <a:rPr lang="en-US" dirty="0"/>
              <a:t>TVA</a:t>
            </a:r>
          </a:p>
          <a:p>
            <a:endParaRPr lang="en-US" dirty="0"/>
          </a:p>
          <a:p>
            <a:r>
              <a:rPr lang="en-US" dirty="0"/>
              <a:t>Build dams to control floods and generate electricity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5C3F17-B108-44FB-B33D-68AD470481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461" y="1586159"/>
            <a:ext cx="6413174" cy="435324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CDE04-54D5-4451-B0D4-215C120C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43" y="4204668"/>
            <a:ext cx="2601957" cy="24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28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4307-B998-45F1-AA3C-D1B54A1E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National Industrial Recovery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4EC67-B305-490D-9B17-70BB6DA1E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809" y="1753416"/>
            <a:ext cx="4631422" cy="5086329"/>
          </a:xfrm>
        </p:spPr>
        <p:txBody>
          <a:bodyPr>
            <a:normAutofit/>
          </a:bodyPr>
          <a:lstStyle/>
          <a:p>
            <a:r>
              <a:rPr lang="en-US" dirty="0"/>
              <a:t>NIRA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Money to states to create jobs building schools and community buildings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01D3A9-D751-468F-9ABD-639BA6FE49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03" y="1140903"/>
            <a:ext cx="3275656" cy="257854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55E9B8-B303-493F-982B-4D5C8CFB3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358" y="3850867"/>
            <a:ext cx="2988878" cy="2988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9B280-049B-4CAC-AC21-4A4BD03A7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25" y="1359626"/>
            <a:ext cx="3911955" cy="486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75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64DD4-4DBE-431D-928B-83E35A5D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494" y="18255"/>
            <a:ext cx="814850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Public Works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57882-642D-45D3-98EB-CA6F612BE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2718" y="1886442"/>
            <a:ext cx="5181600" cy="4351338"/>
          </a:xfrm>
        </p:spPr>
        <p:txBody>
          <a:bodyPr/>
          <a:lstStyle/>
          <a:p>
            <a:r>
              <a:rPr lang="en-US" dirty="0"/>
              <a:t>PWA</a:t>
            </a:r>
          </a:p>
          <a:p>
            <a:endParaRPr lang="en-US" dirty="0"/>
          </a:p>
          <a:p>
            <a:r>
              <a:rPr lang="en-US" dirty="0"/>
              <a:t>Built highways, dams, schools, and government facilities</a:t>
            </a:r>
          </a:p>
          <a:p>
            <a:endParaRPr lang="en-US" dirty="0"/>
          </a:p>
          <a:p>
            <a:r>
              <a:rPr lang="en-US" dirty="0"/>
              <a:t>Created by </a:t>
            </a:r>
            <a:r>
              <a:rPr lang="en-US" dirty="0">
                <a:solidFill>
                  <a:srgbClr val="FF0000"/>
                </a:solidFill>
              </a:rPr>
              <a:t>NIRA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5CF3E6-69DE-4FE1-9CAF-2E39460C37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" y="3640822"/>
            <a:ext cx="4967168" cy="31234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CF6EC-5DAF-4511-9B93-CF6E0DA0C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24" y="99842"/>
            <a:ext cx="2339260" cy="34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67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57883-7524-4A68-ABDE-D1523DC0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Civil Works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501A4-4CC0-4CE4-AAE8-1ABE433FE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43817"/>
            <a:ext cx="5821960" cy="52163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CWA</a:t>
            </a:r>
          </a:p>
          <a:p>
            <a:endParaRPr lang="en-US" dirty="0"/>
          </a:p>
          <a:p>
            <a:r>
              <a:rPr lang="en-US" dirty="0"/>
              <a:t>Jobs for 4 million</a:t>
            </a:r>
          </a:p>
          <a:p>
            <a:endParaRPr lang="en-US" dirty="0"/>
          </a:p>
          <a:p>
            <a:r>
              <a:rPr lang="en-US" dirty="0"/>
              <a:t>Built 1000 airports, 40,000 schools, 3,500 playgrounds, and 500,000 miles of road</a:t>
            </a:r>
          </a:p>
          <a:p>
            <a:endParaRPr lang="en-US" dirty="0"/>
          </a:p>
          <a:p>
            <a:r>
              <a:rPr lang="en-US" dirty="0"/>
              <a:t>Created by </a:t>
            </a:r>
            <a:r>
              <a:rPr lang="en-US" dirty="0">
                <a:solidFill>
                  <a:srgbClr val="FF0000"/>
                </a:solidFill>
              </a:rPr>
              <a:t>NIRA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4835CC-C633-44FB-9FB1-73F8609AC3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65" y="1510019"/>
            <a:ext cx="5987643" cy="4790114"/>
          </a:xfrm>
        </p:spPr>
      </p:pic>
    </p:spTree>
    <p:extLst>
      <p:ext uri="{BB962C8B-B14F-4D97-AF65-F5344CB8AC3E}">
        <p14:creationId xmlns:p14="http://schemas.microsoft.com/office/powerpoint/2010/main" val="3217096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77D67-D1B0-4B51-BC86-379BBAFF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" y="18255"/>
            <a:ext cx="12046591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Federal Emergency Relief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31429-50E7-43F7-937A-11807F7B0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0711" y="1343817"/>
            <a:ext cx="6025787" cy="5300263"/>
          </a:xfrm>
        </p:spPr>
        <p:txBody>
          <a:bodyPr/>
          <a:lstStyle/>
          <a:p>
            <a:r>
              <a:rPr lang="en-US" dirty="0"/>
              <a:t>FERA</a:t>
            </a:r>
          </a:p>
          <a:p>
            <a:endParaRPr lang="en-US" dirty="0"/>
          </a:p>
          <a:p>
            <a:r>
              <a:rPr lang="en-US" dirty="0"/>
              <a:t>$500 million direct relief like food, clothing and shelter to the neediest Americans</a:t>
            </a:r>
          </a:p>
          <a:p>
            <a:endParaRPr lang="en-US" dirty="0"/>
          </a:p>
          <a:p>
            <a:r>
              <a:rPr lang="en-US" dirty="0"/>
              <a:t>Gave money to state and local agencies to fund relief projects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A63DA1-9893-4F9A-8EC3-0C441CA91A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" y="1919484"/>
            <a:ext cx="5725880" cy="4288370"/>
          </a:xfrm>
        </p:spPr>
      </p:pic>
    </p:spTree>
    <p:extLst>
      <p:ext uri="{BB962C8B-B14F-4D97-AF65-F5344CB8AC3E}">
        <p14:creationId xmlns:p14="http://schemas.microsoft.com/office/powerpoint/2010/main" val="389697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69FC-8ED4-4824-971F-383DF972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Mortgage Relief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EF582-CC5D-4CE1-9A91-A8146EAE2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37" y="1716568"/>
            <a:ext cx="6425967" cy="4701010"/>
          </a:xfrm>
        </p:spPr>
        <p:txBody>
          <a:bodyPr>
            <a:normAutofit/>
          </a:bodyPr>
          <a:lstStyle/>
          <a:p>
            <a:r>
              <a:rPr lang="en-US" dirty="0"/>
              <a:t>Home Owners Loan Corporation (HOLC) – loans to help make mortgage payments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Federal Housing Administration (FHA) – loans for building and repairing homes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2770B-4935-438E-B8E9-5F0A8B540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57" y="1812023"/>
            <a:ext cx="5583644" cy="387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20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31F97D-6FF3-4CBD-8A3C-7407ED4C1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45" y="31632"/>
            <a:ext cx="8489850" cy="68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90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95472-4B50-4A85-A8F9-80B8DE8C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86" y="81138"/>
            <a:ext cx="8800050" cy="675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50CD7-19D3-4DB3-BC47-09244553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What is the New Deal?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D1998-F1D8-45CB-BD42-31C344D2B0C3}"/>
              </a:ext>
            </a:extLst>
          </p:cNvPr>
          <p:cNvSpPr txBox="1"/>
          <p:nvPr/>
        </p:nvSpPr>
        <p:spPr>
          <a:xfrm>
            <a:off x="437625" y="1535186"/>
            <a:ext cx="11316750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FDR’s domestic policy in response to the Great 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Fundamentally changed relationship between citizens and the federal government (government takes on responsibility of well being of its citizens)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Caused federal government to increase in size and power.</a:t>
            </a:r>
          </a:p>
        </p:txBody>
      </p:sp>
    </p:spTree>
    <p:extLst>
      <p:ext uri="{BB962C8B-B14F-4D97-AF65-F5344CB8AC3E}">
        <p14:creationId xmlns:p14="http://schemas.microsoft.com/office/powerpoint/2010/main" val="3803429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2AC92-12F0-4CB7-9372-5276C8E1E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27" y="-6292"/>
            <a:ext cx="9152389" cy="686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77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C627-3800-4D19-9BD8-06417D95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What is the Second New Deal?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3292C-BBD9-4ED7-8A66-AB35AC8C8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031" y="2094073"/>
            <a:ext cx="10515600" cy="4351338"/>
          </a:xfrm>
        </p:spPr>
        <p:txBody>
          <a:bodyPr/>
          <a:lstStyle/>
          <a:p>
            <a:r>
              <a:rPr lang="en-US" dirty="0"/>
              <a:t>Also called Second Hundred Days</a:t>
            </a:r>
          </a:p>
          <a:p>
            <a:endParaRPr lang="en-US" dirty="0"/>
          </a:p>
          <a:p>
            <a:r>
              <a:rPr lang="en-US" dirty="0"/>
              <a:t>Began in 1935</a:t>
            </a:r>
          </a:p>
          <a:p>
            <a:endParaRPr lang="en-US" dirty="0"/>
          </a:p>
          <a:p>
            <a:r>
              <a:rPr lang="en-US" dirty="0"/>
              <a:t>FDR launched series of programs to generate greater economic recovery.</a:t>
            </a:r>
          </a:p>
        </p:txBody>
      </p:sp>
    </p:spTree>
    <p:extLst>
      <p:ext uri="{BB962C8B-B14F-4D97-AF65-F5344CB8AC3E}">
        <p14:creationId xmlns:p14="http://schemas.microsoft.com/office/powerpoint/2010/main" val="305941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7EC91-8B7A-45DA-9CB1-18E2164A0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4773336"/>
            <a:ext cx="12192000" cy="2084663"/>
          </a:xfrm>
        </p:spPr>
        <p:txBody>
          <a:bodyPr/>
          <a:lstStyle/>
          <a:p>
            <a:r>
              <a:rPr lang="en-US" dirty="0"/>
              <a:t>FDR easily wins reelection.</a:t>
            </a:r>
          </a:p>
          <a:p>
            <a:endParaRPr lang="en-US" dirty="0"/>
          </a:p>
          <a:p>
            <a:r>
              <a:rPr lang="en-US" dirty="0"/>
              <a:t>Evidence that most Americans supported the New Deal.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9A46F8-81C2-44CA-8014-45E23F8C14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71" y="25167"/>
            <a:ext cx="7907917" cy="4437776"/>
          </a:xfrm>
        </p:spPr>
      </p:pic>
    </p:spTree>
    <p:extLst>
      <p:ext uri="{BB962C8B-B14F-4D97-AF65-F5344CB8AC3E}">
        <p14:creationId xmlns:p14="http://schemas.microsoft.com/office/powerpoint/2010/main" val="1316828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CD873-ECFD-4E34-88E4-041F4C833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66" y="0"/>
            <a:ext cx="7318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90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2E9C-F0D9-4942-B376-95D72AD4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Roosevelt and the Supreme Court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9314F-4FFB-431D-A3F3-D4D08DB93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27464"/>
            <a:ext cx="7323589" cy="523053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dirty="0"/>
              <a:t>Supreme Court struck down the NIRA as unconstitutional (citing too much government control over industry)</a:t>
            </a:r>
          </a:p>
          <a:p>
            <a:pPr eaLnBrk="1" hangingPunct="1"/>
            <a:r>
              <a:rPr lang="en-US" altLang="en-US" sz="3600" dirty="0"/>
              <a:t>The Court also struck down the AAA (said agricultural  was a local matter)</a:t>
            </a:r>
          </a:p>
          <a:p>
            <a:pPr eaLnBrk="1" hangingPunct="1"/>
            <a:r>
              <a:rPr lang="en-US" dirty="0"/>
              <a:t>FDR proposed “packing the court” which involved increasing number of justices to 15.</a:t>
            </a:r>
          </a:p>
          <a:p>
            <a:pPr eaLnBrk="1" hangingPunct="1"/>
            <a:r>
              <a:rPr lang="en-US" dirty="0"/>
              <a:t>Over time, FDR was able to appoint 7 justices, ensuring safety of New Deal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EB01C7-7135-4017-9099-486FA083D1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92" y="2197916"/>
            <a:ext cx="4927768" cy="3347207"/>
          </a:xfrm>
        </p:spPr>
      </p:pic>
    </p:spTree>
    <p:extLst>
      <p:ext uri="{BB962C8B-B14F-4D97-AF65-F5344CB8AC3E}">
        <p14:creationId xmlns:p14="http://schemas.microsoft.com/office/powerpoint/2010/main" val="2842604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5F527-BAEA-4CF7-A450-ADA391566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410" y="0"/>
            <a:ext cx="5503179" cy="68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9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A8A12-902E-4292-BE2E-4EA71C53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88" y="18256"/>
            <a:ext cx="9817916" cy="1067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Works Progress Administration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407D9B-F71F-45B7-AE13-846FA261D4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" y="3541189"/>
            <a:ext cx="4213484" cy="3298556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B4CE11-71A0-42D4-A990-1C866980E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72" y="1204962"/>
            <a:ext cx="2088189" cy="208818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2854C-5A8F-4432-8CE2-8F30F10981D8}"/>
              </a:ext>
            </a:extLst>
          </p:cNvPr>
          <p:cNvSpPr txBox="1"/>
          <p:nvPr/>
        </p:nvSpPr>
        <p:spPr>
          <a:xfrm>
            <a:off x="4471332" y="1114889"/>
            <a:ext cx="7720668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400" dirty="0">
                <a:latin typeface="+mj-lt"/>
              </a:rPr>
              <a:t>Set out to create as many jobs as possible as quickly as possible</a:t>
            </a:r>
          </a:p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3400" dirty="0">
              <a:latin typeface="+mj-lt"/>
            </a:endParaRPr>
          </a:p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400" dirty="0">
                <a:latin typeface="+mj-lt"/>
              </a:rPr>
              <a:t>1935-1943, the WPA spent $11 billion to give jobs to 8.5 million workers</a:t>
            </a:r>
          </a:p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3400" dirty="0">
              <a:latin typeface="+mj-lt"/>
            </a:endParaRPr>
          </a:p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400" dirty="0">
                <a:latin typeface="+mj-lt"/>
              </a:rPr>
              <a:t>built 850 airports, 651,000 miles of road, 125,000 public buildings, 124,000 bridges, and 8,000 parks</a:t>
            </a:r>
          </a:p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3400" dirty="0">
              <a:latin typeface="+mj-lt"/>
            </a:endParaRPr>
          </a:p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400" dirty="0">
                <a:latin typeface="+mj-lt"/>
              </a:rPr>
              <a:t>also hired artists, writers and photographers to create art </a:t>
            </a:r>
          </a:p>
        </p:txBody>
      </p:sp>
    </p:spTree>
    <p:extLst>
      <p:ext uri="{BB962C8B-B14F-4D97-AF65-F5344CB8AC3E}">
        <p14:creationId xmlns:p14="http://schemas.microsoft.com/office/powerpoint/2010/main" val="3350857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FC46-A070-4A18-AF94-A85EE5E6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4090"/>
            <a:ext cx="6660322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Dorothea Lange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586A1-533A-499B-9F2A-4CD5E77F9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01" y="1979802"/>
            <a:ext cx="6560191" cy="3884103"/>
          </a:xfrm>
        </p:spPr>
        <p:txBody>
          <a:bodyPr/>
          <a:lstStyle/>
          <a:p>
            <a:r>
              <a:rPr lang="en-US" dirty="0"/>
              <a:t>Photographer</a:t>
            </a:r>
          </a:p>
          <a:p>
            <a:endParaRPr lang="en-US" dirty="0"/>
          </a:p>
          <a:p>
            <a:r>
              <a:rPr lang="en-US" dirty="0"/>
              <a:t>Funded by New Deal programs</a:t>
            </a:r>
          </a:p>
          <a:p>
            <a:endParaRPr lang="en-US" dirty="0"/>
          </a:p>
          <a:p>
            <a:r>
              <a:rPr lang="en-US" dirty="0"/>
              <a:t>Her pictures humanized the Great Depression Era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0B0EE5-DB16-4E3B-8CA8-7222963904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22" y="582094"/>
            <a:ext cx="5456177" cy="5835483"/>
          </a:xfrm>
        </p:spPr>
      </p:pic>
    </p:spTree>
    <p:extLst>
      <p:ext uri="{BB962C8B-B14F-4D97-AF65-F5344CB8AC3E}">
        <p14:creationId xmlns:p14="http://schemas.microsoft.com/office/powerpoint/2010/main" val="914446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6EBF7C-7330-44FE-9D35-F510CC506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38" y="0"/>
            <a:ext cx="532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52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3C78C6-B055-46EE-80D7-187EC05B4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04" y="-7598"/>
            <a:ext cx="9119391" cy="686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9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F7A1-1813-48C2-87D9-D93FD3E9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3 R’s of the New Deal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34D3C-4F4B-40D5-8B6A-FAF25286365E}"/>
              </a:ext>
            </a:extLst>
          </p:cNvPr>
          <p:cNvSpPr txBox="1"/>
          <p:nvPr/>
        </p:nvSpPr>
        <p:spPr>
          <a:xfrm>
            <a:off x="5612236" y="2191111"/>
            <a:ext cx="4773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+mj-lt"/>
              </a:rPr>
              <a:t> Financial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R</a:t>
            </a:r>
            <a:r>
              <a:rPr lang="en-US" sz="3600" dirty="0">
                <a:latin typeface="+mj-lt"/>
              </a:rPr>
              <a:t>eform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+mj-lt"/>
              </a:rPr>
              <a:t> Economic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R</a:t>
            </a:r>
            <a:r>
              <a:rPr lang="en-US" sz="3600" dirty="0">
                <a:latin typeface="+mj-lt"/>
              </a:rPr>
              <a:t>ecovery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+mj-lt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R</a:t>
            </a:r>
            <a:r>
              <a:rPr lang="en-US" sz="3600" dirty="0">
                <a:latin typeface="+mj-lt"/>
              </a:rPr>
              <a:t>elief for the Needy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87F89-8398-4FFF-BB99-957C4A96F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17" y="1480088"/>
            <a:ext cx="32861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7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06F898-8BFF-4D28-8187-C44539112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38" y="662041"/>
            <a:ext cx="9461317" cy="55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14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483C9-9B08-49C8-ACEE-491E95E90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96" y="0"/>
            <a:ext cx="9591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43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1633C4-5AA0-43BF-9772-62D450147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70" y="-10618"/>
            <a:ext cx="8045042" cy="689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38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893A7-053D-4AA9-AC93-44330E738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79" y="0"/>
            <a:ext cx="6268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60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3D348-5296-4C06-AD82-1C8C6A78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57" y="0"/>
            <a:ext cx="5257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07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FF72F-BE8A-4F1E-9CAD-4356C2B9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46" y="-17949"/>
            <a:ext cx="6451134" cy="68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23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98584-7355-4A00-A60D-90FC56946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13" y="0"/>
            <a:ext cx="6973835" cy="68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8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AFFAC4-8AAE-4C79-9640-8C8522E28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08" y="7409"/>
            <a:ext cx="9013935" cy="68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90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CE4853-AD16-494A-8249-11286654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07" y="-5765"/>
            <a:ext cx="5492970" cy="686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73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3379E-2752-466F-9C24-FFA7E5BAA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97" y="-19175"/>
            <a:ext cx="5327009" cy="6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10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E99A9-ED85-4A04-88AB-AA248FDA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Deficit Spending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A8032-2333-418B-8CC9-8B84A4FD5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912689"/>
            <a:ext cx="6811861" cy="4731391"/>
          </a:xfrm>
        </p:spPr>
        <p:txBody>
          <a:bodyPr/>
          <a:lstStyle/>
          <a:p>
            <a:r>
              <a:rPr lang="en-US" dirty="0"/>
              <a:t>When federal government borrows money to pay for things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Goal is to spend the U.S.’s way out of the depression by putting money in hands of consumers.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CCC074-E11C-457A-AC47-336BF71388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58" y="1560010"/>
            <a:ext cx="5128047" cy="28777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99137-09BB-4DCC-94FA-95F020960A5A}"/>
              </a:ext>
            </a:extLst>
          </p:cNvPr>
          <p:cNvSpPr txBox="1"/>
          <p:nvPr/>
        </p:nvSpPr>
        <p:spPr>
          <a:xfrm>
            <a:off x="8053431" y="5771626"/>
            <a:ext cx="484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https://usdebtclock.org/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99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738A6-DF65-4533-833A-B6BC347D0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21" y="-30433"/>
            <a:ext cx="6702805" cy="68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1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251DE-48C2-4157-905B-EA6687DA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531"/>
            <a:ext cx="5808502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Wagner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098DF-4253-4B7D-9608-460F43333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4755" y="965313"/>
            <a:ext cx="6137245" cy="4927373"/>
          </a:xfrm>
        </p:spPr>
        <p:txBody>
          <a:bodyPr/>
          <a:lstStyle/>
          <a:p>
            <a:r>
              <a:rPr lang="en-US" dirty="0"/>
              <a:t>National Labor Relations Act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en-US" sz="3600" dirty="0"/>
              <a:t>Protected workers, ensured collective bargaining, and preserved the right to unionize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16B1BD-F1C7-4166-B780-887E39DF17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3268338"/>
            <a:ext cx="5891167" cy="3459633"/>
          </a:xfrm>
        </p:spPr>
      </p:pic>
    </p:spTree>
    <p:extLst>
      <p:ext uri="{BB962C8B-B14F-4D97-AF65-F5344CB8AC3E}">
        <p14:creationId xmlns:p14="http://schemas.microsoft.com/office/powerpoint/2010/main" val="790232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B02E7-DE93-419A-84E5-2C6B9B33A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416" y="0"/>
            <a:ext cx="9519138" cy="100165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Fair Labor and Standards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EF227-6465-4BD8-A88F-A61DB0BBC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664651"/>
            <a:ext cx="10125808" cy="2088173"/>
          </a:xfrm>
        </p:spPr>
        <p:txBody>
          <a:bodyPr/>
          <a:lstStyle/>
          <a:p>
            <a:r>
              <a:rPr lang="en-US" dirty="0"/>
              <a:t>1938</a:t>
            </a:r>
          </a:p>
          <a:p>
            <a:r>
              <a:rPr lang="en-US" dirty="0"/>
              <a:t>Set max work week to 44 hours</a:t>
            </a:r>
          </a:p>
          <a:p>
            <a:r>
              <a:rPr lang="en-US" dirty="0"/>
              <a:t>Established first minimum wage. It was 25 cents.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FF77C7-862B-460E-86B9-EDBF07A56A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85" y="2503195"/>
            <a:ext cx="7974623" cy="4354805"/>
          </a:xfrm>
        </p:spPr>
      </p:pic>
    </p:spTree>
    <p:extLst>
      <p:ext uri="{BB962C8B-B14F-4D97-AF65-F5344CB8AC3E}">
        <p14:creationId xmlns:p14="http://schemas.microsoft.com/office/powerpoint/2010/main" val="1588094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80C12-5F79-4CC1-9A34-454A5829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339" y="297103"/>
            <a:ext cx="5733176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Social Security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2A9229-2D2A-4EA2-8E6E-E459D27B1D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28" y="72884"/>
            <a:ext cx="2342909" cy="175471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02D57D-860B-4428-AF3B-88994DAEB5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" y="42547"/>
            <a:ext cx="3353760" cy="175471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168668-45DF-4496-988D-F7330E70AC2A}"/>
              </a:ext>
            </a:extLst>
          </p:cNvPr>
          <p:cNvSpPr txBox="1"/>
          <p:nvPr/>
        </p:nvSpPr>
        <p:spPr>
          <a:xfrm>
            <a:off x="140609" y="1877223"/>
            <a:ext cx="119107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+mj-lt"/>
              </a:rPr>
              <a:t>Old age insurance for retirees 65 older and spouses – insurance was a supplemental retirement plan. Half of funds from the worker and half from the employer.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+mj-lt"/>
              </a:rPr>
              <a:t>Unemployment compensation system – funded by federal tax on employers. Administered at state level.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+mj-lt"/>
              </a:rPr>
              <a:t>Aid to disabled and  families with dependent children – paid with federal funds made available to states</a:t>
            </a:r>
          </a:p>
        </p:txBody>
      </p:sp>
    </p:spTree>
    <p:extLst>
      <p:ext uri="{BB962C8B-B14F-4D97-AF65-F5344CB8AC3E}">
        <p14:creationId xmlns:p14="http://schemas.microsoft.com/office/powerpoint/2010/main" val="323194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E8DBF-B095-4530-8E4B-100E7AF2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59" y="18255"/>
            <a:ext cx="5167618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Fireside Chats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972B75-1AA4-42DD-952D-E022FDCC20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65" y="3246539"/>
            <a:ext cx="4761954" cy="3516211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F2B393-8770-4D93-A73D-E187958B69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29" y="73180"/>
            <a:ext cx="3993158" cy="309174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BCCDD3-EA5F-4FBD-8821-FF136A502DA2}"/>
              </a:ext>
            </a:extLst>
          </p:cNvPr>
          <p:cNvSpPr txBox="1"/>
          <p:nvPr/>
        </p:nvSpPr>
        <p:spPr>
          <a:xfrm>
            <a:off x="265890" y="2234277"/>
            <a:ext cx="63252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Radio talks by FDR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Promoted New Deal policies and reassured nation.</a:t>
            </a:r>
          </a:p>
          <a:p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969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69ECD-4ACC-46F7-A15A-4E83773A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837" y="169821"/>
            <a:ext cx="5923327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Hundred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4418D-CA0E-4242-AAFF-1CEE52AF0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6000" y="1837189"/>
            <a:ext cx="5300095" cy="4689445"/>
          </a:xfrm>
        </p:spPr>
        <p:txBody>
          <a:bodyPr/>
          <a:lstStyle/>
          <a:p>
            <a:r>
              <a:rPr lang="en-US" altLang="en-US" sz="3600" dirty="0"/>
              <a:t>First 100 days of FDR presidency beginning in March 1933</a:t>
            </a:r>
          </a:p>
          <a:p>
            <a:r>
              <a:rPr lang="en-US" altLang="en-US" sz="3600" dirty="0"/>
              <a:t>Congress passed more than 15 major pieces of legislation.</a:t>
            </a:r>
          </a:p>
          <a:p>
            <a:r>
              <a:rPr lang="en-US" dirty="0"/>
              <a:t>“the only thing we have to fear is fear itself”</a:t>
            </a:r>
          </a:p>
        </p:txBody>
      </p:sp>
      <p:pic>
        <p:nvPicPr>
          <p:cNvPr id="5" name="Content Placeholder 4" descr="fdr67">
            <a:extLst>
              <a:ext uri="{FF2B5EF4-FFF2-40B4-BE49-F238E27FC236}">
                <a16:creationId xmlns:a16="http://schemas.microsoft.com/office/drawing/2014/main" id="{C5AAF661-0BBB-40FF-A026-9437798AEF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" y="611471"/>
            <a:ext cx="5773721" cy="600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77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8047-8448-47D1-98CE-9904C109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Fix the Banks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A0A21-072F-4B1B-AC6D-99C7EA7795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079" y="1431564"/>
            <a:ext cx="6946785" cy="318260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Bank holiday </a:t>
            </a:r>
            <a:r>
              <a:rPr lang="en-US" dirty="0"/>
              <a:t>– FDR closed banks across nation by executive order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Emergency Banking Act </a:t>
            </a:r>
            <a:r>
              <a:rPr lang="en-US" dirty="0"/>
              <a:t>– federal government reviewed banks and allowed stable ones to reopen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CAD290-E0CC-482A-A219-1B8B14212D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200" y="4420321"/>
            <a:ext cx="10709790" cy="234959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310A4D-707D-4C67-9414-EA90A89C0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3" y="1317298"/>
            <a:ext cx="5003127" cy="301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B26F-B91A-4B30-95A6-E51BFDB1B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1225169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Federal Deposit Insurance Corporation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7CF10-11B5-4318-94F3-5A12D04CB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242" y="1557177"/>
            <a:ext cx="5855518" cy="2737986"/>
          </a:xfrm>
        </p:spPr>
        <p:txBody>
          <a:bodyPr/>
          <a:lstStyle/>
          <a:p>
            <a:r>
              <a:rPr lang="en-US" dirty="0"/>
              <a:t>FIDC</a:t>
            </a:r>
          </a:p>
          <a:p>
            <a:r>
              <a:rPr lang="en-US" dirty="0"/>
              <a:t>Government insurance for bank deposits</a:t>
            </a:r>
          </a:p>
          <a:p>
            <a:r>
              <a:rPr lang="en-US" dirty="0"/>
              <a:t>Created by </a:t>
            </a:r>
            <a:r>
              <a:rPr lang="en-US" dirty="0">
                <a:solidFill>
                  <a:srgbClr val="FF0000"/>
                </a:solidFill>
              </a:rPr>
              <a:t>Glass-Steagall Act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E2112C-5EFF-465F-9ECC-04C7A159D9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05" y="4295163"/>
            <a:ext cx="5416578" cy="213692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D38AC-56A7-46F6-8CC4-09E00ACFF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069" y="1796153"/>
            <a:ext cx="4533462" cy="35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55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136C-4F2B-411B-925A-F8267EE5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Securities and Exchange Commission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8B09A-5CC5-4C06-821E-37C1DD54C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08" y="1266738"/>
            <a:ext cx="7161402" cy="5573007"/>
          </a:xfrm>
        </p:spPr>
        <p:txBody>
          <a:bodyPr/>
          <a:lstStyle/>
          <a:p>
            <a:r>
              <a:rPr lang="en-US" dirty="0"/>
              <a:t>SEC</a:t>
            </a:r>
          </a:p>
          <a:p>
            <a:r>
              <a:rPr lang="en-US" dirty="0"/>
              <a:t>Regulates stock market and stops fraud</a:t>
            </a:r>
          </a:p>
          <a:p>
            <a:r>
              <a:rPr lang="en-US" dirty="0"/>
              <a:t>Created by </a:t>
            </a:r>
            <a:r>
              <a:rPr lang="en-US" dirty="0">
                <a:solidFill>
                  <a:srgbClr val="FF0000"/>
                </a:solidFill>
              </a:rPr>
              <a:t>Federal Securities Act</a:t>
            </a:r>
          </a:p>
          <a:p>
            <a:r>
              <a:rPr lang="en-US" dirty="0"/>
              <a:t>Companies must provide complete and truthful information to investors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AF89D2-46A0-4EFF-BD01-047E146196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97" y="1446859"/>
            <a:ext cx="3830263" cy="408148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AB316-8AB2-4EDF-8C4F-39E2601CC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12" y="4840544"/>
            <a:ext cx="5938458" cy="19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7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701</Words>
  <Application>Microsoft Office PowerPoint</Application>
  <PresentationFormat>Widescreen</PresentationFormat>
  <Paragraphs>127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What is the New Deal?</vt:lpstr>
      <vt:lpstr>3 R’s of the New Deal</vt:lpstr>
      <vt:lpstr>Deficit Spending</vt:lpstr>
      <vt:lpstr>Fireside Chats</vt:lpstr>
      <vt:lpstr>The Hundred Days</vt:lpstr>
      <vt:lpstr>Fix the Banks</vt:lpstr>
      <vt:lpstr>Federal Deposit Insurance Corporation</vt:lpstr>
      <vt:lpstr>Securities and Exchange Commission</vt:lpstr>
      <vt:lpstr>Civilian Conservation Corps</vt:lpstr>
      <vt:lpstr>Agricultural Adjustment Administration</vt:lpstr>
      <vt:lpstr>Tennessee Valley Authority</vt:lpstr>
      <vt:lpstr>National Industrial Recovery Act</vt:lpstr>
      <vt:lpstr>Public Works Administration</vt:lpstr>
      <vt:lpstr>Civil Works Administration</vt:lpstr>
      <vt:lpstr>Federal Emergency Relief Administration</vt:lpstr>
      <vt:lpstr>Mortgage Relief</vt:lpstr>
      <vt:lpstr>PowerPoint Presentation</vt:lpstr>
      <vt:lpstr>PowerPoint Presentation</vt:lpstr>
      <vt:lpstr>PowerPoint Presentation</vt:lpstr>
      <vt:lpstr>What is the Second New Deal?</vt:lpstr>
      <vt:lpstr>PowerPoint Presentation</vt:lpstr>
      <vt:lpstr>PowerPoint Presentation</vt:lpstr>
      <vt:lpstr>Roosevelt and the Supreme Court</vt:lpstr>
      <vt:lpstr>PowerPoint Presentation</vt:lpstr>
      <vt:lpstr>Works Progress Administration</vt:lpstr>
      <vt:lpstr>Dorothea Lange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Wagner Act</vt:lpstr>
      <vt:lpstr>Fair Labor and Standards Act</vt:lpstr>
      <vt:lpstr>Social Security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Burgesss</dc:creator>
  <cp:lastModifiedBy>Dave Burgesss</cp:lastModifiedBy>
  <cp:revision>25</cp:revision>
  <dcterms:created xsi:type="dcterms:W3CDTF">2021-09-27T02:16:56Z</dcterms:created>
  <dcterms:modified xsi:type="dcterms:W3CDTF">2021-09-29T02:26:24Z</dcterms:modified>
</cp:coreProperties>
</file>