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p:scale>
          <a:sx n="100" d="100"/>
          <a:sy n="100" d="100"/>
        </p:scale>
        <p:origin x="304" y="-290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1/31/2022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1/31/2022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1/31/2022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1/31/2022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66544" y="6840918"/>
            <a:ext cx="5177155" cy="183318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Arial Rounded MT Bold" pitchFamily="34" charset="0"/>
                <a:ea typeface="Alexis Marie" panose="02000603000000000000" pitchFamily="2" charset="0"/>
              </a:rPr>
              <a:t>Students are already working towards their 3</a:t>
            </a:r>
            <a:r>
              <a:rPr lang="en-US" altLang="en-US" sz="1400" baseline="30000" dirty="0">
                <a:latin typeface="Arial Rounded MT Bold" pitchFamily="34" charset="0"/>
                <a:ea typeface="Alexis Marie" panose="02000603000000000000" pitchFamily="2" charset="0"/>
              </a:rPr>
              <a:t>rd</a:t>
            </a:r>
            <a:r>
              <a:rPr lang="en-US" altLang="en-US" sz="1400" dirty="0">
                <a:latin typeface="Arial Rounded MT Bold" pitchFamily="34" charset="0"/>
                <a:ea typeface="Alexis Marie" panose="02000603000000000000" pitchFamily="2" charset="0"/>
              </a:rPr>
              <a:t> quarter AR goals. Please encourage your child to read for 30 minutes each night.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Arial Black" panose="020B0A04020102020204" pitchFamily="34" charset="0"/>
                <a:ea typeface="Alexis Marie" panose="02000603000000000000" pitchFamily="2" charset="0"/>
              </a:rPr>
              <a:t>SPECIAL SHOUT OUTS:</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entury Gothic" panose="020B0502020202020204" pitchFamily="34" charset="0"/>
                <a:ea typeface="Alexis Marie" panose="02000603000000000000" pitchFamily="2" charset="0"/>
              </a:rPr>
              <a:t>A Honor Roll- Addison Benefield and Julian Brown</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entury Gothic" panose="020B0502020202020204" pitchFamily="34" charset="0"/>
                <a:ea typeface="Alexis Marie" panose="02000603000000000000" pitchFamily="2" charset="0"/>
              </a:rPr>
              <a:t>A/B Honor Roll- Kyleigh Grosz, Natalie Johnston, Brynn Phelps, </a:t>
            </a:r>
            <a:r>
              <a:rPr lang="en-US" altLang="en-US" sz="1400" dirty="0" err="1">
                <a:latin typeface="Century Gothic" panose="020B0502020202020204" pitchFamily="34" charset="0"/>
                <a:ea typeface="Alexis Marie" panose="02000603000000000000" pitchFamily="2" charset="0"/>
              </a:rPr>
              <a:t>Bradlee</a:t>
            </a:r>
            <a:r>
              <a:rPr lang="en-US" altLang="en-US" sz="1400" dirty="0">
                <a:latin typeface="Century Gothic" panose="020B0502020202020204" pitchFamily="34" charset="0"/>
                <a:ea typeface="Alexis Marie" panose="02000603000000000000" pitchFamily="2" charset="0"/>
              </a:rPr>
              <a:t> Critchfield, Cohen Letson</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entury Gothic" panose="020B0502020202020204" pitchFamily="34" charset="0"/>
                <a:ea typeface="Alexis Marie" panose="02000603000000000000" pitchFamily="2" charset="0"/>
              </a:rPr>
              <a:t>Most Improved- Kylie Baker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88832" y="6475751"/>
            <a:ext cx="4959668" cy="5124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400" b="1" i="0" u="none" strike="noStrike" cap="none" normalizeH="0" baseline="0" dirty="0">
                <a:ln>
                  <a:noFill/>
                </a:ln>
                <a:solidFill>
                  <a:srgbClr val="FF0000"/>
                </a:solidFill>
                <a:latin typeface="Cavolini" panose="03000502040302020204" pitchFamily="66" charset="0"/>
                <a:cs typeface="Cavolini" panose="03000502040302020204" pitchFamily="66" charset="0"/>
              </a:rPr>
              <a:t>             Things to Know</a:t>
            </a:r>
            <a:r>
              <a:rPr kumimoji="0" lang="en-US" altLang="en-US" sz="2400" b="1"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2400" b="1"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11569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r>
              <a:rPr lang="en-US" altLang="en-US" sz="1200" dirty="0">
                <a:latin typeface="Corbel" panose="020B0503020204020204" pitchFamily="34" charset="0"/>
                <a:ea typeface="DotumChe" pitchFamily="49" charset="-127"/>
              </a:rPr>
              <a:t>Monday, January 31</a:t>
            </a:r>
            <a:r>
              <a:rPr lang="en-US" altLang="en-US" sz="1200" baseline="30000" dirty="0">
                <a:latin typeface="Corbel" panose="020B0503020204020204" pitchFamily="34" charset="0"/>
                <a:ea typeface="DotumChe" pitchFamily="49" charset="-127"/>
              </a:rPr>
              <a:t>st</a:t>
            </a:r>
            <a:r>
              <a:rPr lang="en-US" altLang="en-US" sz="1200" dirty="0">
                <a:latin typeface="Corbel" panose="020B0503020204020204" pitchFamily="34" charset="0"/>
                <a:ea typeface="DotumChe" pitchFamily="49" charset="-127"/>
              </a:rPr>
              <a:t> - Homework assigned</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Tuesday, February 1</a:t>
            </a:r>
            <a:r>
              <a:rPr lang="en-US" altLang="en-US" sz="1200" baseline="30000" dirty="0">
                <a:latin typeface="Corbel" panose="020B0503020204020204" pitchFamily="34" charset="0"/>
                <a:ea typeface="DotumChe" pitchFamily="49" charset="-127"/>
              </a:rPr>
              <a:t>st</a:t>
            </a:r>
            <a:r>
              <a:rPr lang="en-US" altLang="en-US" sz="1200" dirty="0">
                <a:latin typeface="Corbel" panose="020B0503020204020204" pitchFamily="34" charset="0"/>
                <a:ea typeface="DotumChe" pitchFamily="49" charset="-127"/>
              </a:rPr>
              <a:t>- CRAZY SOCK DAY- Kick off Warm up Mobile Sock Drive sponsored by Student Council</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Wednesday, February 2</a:t>
            </a:r>
            <a:r>
              <a:rPr lang="en-US" altLang="en-US" sz="1200" baseline="30000" dirty="0">
                <a:latin typeface="Corbel" panose="020B0503020204020204" pitchFamily="34" charset="0"/>
                <a:ea typeface="DotumChe" pitchFamily="49" charset="-127"/>
              </a:rPr>
              <a:t>nd</a:t>
            </a:r>
            <a:r>
              <a:rPr lang="en-US" altLang="en-US" sz="1200" dirty="0">
                <a:latin typeface="Corbel" panose="020B0503020204020204" pitchFamily="34" charset="0"/>
                <a:ea typeface="DotumChe" pitchFamily="49" charset="-127"/>
              </a:rPr>
              <a:t> - ICE CREAM Day $1.00</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Friday, February 4</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Homework due</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Friday, February 11</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Animal Project Due</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Friday, February 11</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Field Trip Permission Forms due</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February 28</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March 2</a:t>
            </a:r>
            <a:r>
              <a:rPr lang="en-US" altLang="en-US" sz="1200" baseline="30000" dirty="0">
                <a:latin typeface="Corbel" panose="020B0503020204020204" pitchFamily="34" charset="0"/>
                <a:ea typeface="DotumChe" pitchFamily="49" charset="-127"/>
              </a:rPr>
              <a:t>nd</a:t>
            </a:r>
            <a:r>
              <a:rPr lang="en-US" altLang="en-US" sz="1200" dirty="0">
                <a:latin typeface="Corbel" panose="020B0503020204020204" pitchFamily="34" charset="0"/>
                <a:ea typeface="DotumChe" pitchFamily="49" charset="-127"/>
              </a:rPr>
              <a:t>- Mardi Gras break</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March 11</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Field Trip (Chaperone) Money Due</a:t>
            </a:r>
          </a:p>
          <a:p>
            <a:pPr eaLnBrk="0" fontAlgn="base" hangingPunct="0">
              <a:spcBef>
                <a:spcPct val="0"/>
              </a:spcBef>
              <a:spcAft>
                <a:spcPct val="0"/>
              </a:spcAft>
            </a:pPr>
            <a:r>
              <a:rPr lang="en-US" altLang="en-US" sz="1400" b="1" u="sng" dirty="0">
                <a:latin typeface="Corbel" panose="020B0503020204020204" pitchFamily="34" charset="0"/>
                <a:ea typeface="DotumChe" pitchFamily="49" charset="-127"/>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Music -Monday,  January 31</a:t>
            </a:r>
            <a:r>
              <a:rPr lang="en-US" altLang="en-US" sz="1400" baseline="30000" dirty="0">
                <a:latin typeface="Corbel" panose="020B0503020204020204" pitchFamily="34" charset="0"/>
                <a:ea typeface="DotumChe" pitchFamily="49" charset="-127"/>
              </a:rPr>
              <a:t>st</a:t>
            </a:r>
            <a:r>
              <a:rPr lang="en-US" altLang="en-US" sz="1400" dirty="0">
                <a:latin typeface="Corbel" panose="020B0503020204020204" pitchFamily="34" charset="0"/>
                <a:ea typeface="DotumChe" pitchFamily="49" charset="-127"/>
              </a:rPr>
              <a:t>  @ 1:00pm</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a:latin typeface="Corbel" panose="020B0503020204020204" pitchFamily="34" charset="0"/>
                <a:ea typeface="DotumChe" pitchFamily="49" charset="-127"/>
              </a:rPr>
              <a:t>Counseling -Friday</a:t>
            </a:r>
            <a:r>
              <a:rPr lang="en-US" altLang="en-US" sz="1400" dirty="0">
                <a:latin typeface="Corbel" panose="020B0503020204020204" pitchFamily="34" charset="0"/>
                <a:ea typeface="DotumChe" pitchFamily="49" charset="-127"/>
              </a:rPr>
              <a:t>, </a:t>
            </a:r>
            <a:r>
              <a:rPr lang="en-US" altLang="en-US" sz="1400">
                <a:latin typeface="Corbel" panose="020B0503020204020204" pitchFamily="34" charset="0"/>
                <a:ea typeface="DotumChe" pitchFamily="49" charset="-127"/>
              </a:rPr>
              <a:t>February 4</a:t>
            </a:r>
            <a:r>
              <a:rPr lang="en-US" altLang="en-US" sz="1400" baseline="30000">
                <a:latin typeface="Corbel" panose="020B0503020204020204" pitchFamily="34" charset="0"/>
                <a:ea typeface="DotumChe" pitchFamily="49" charset="-127"/>
              </a:rPr>
              <a:t>th</a:t>
            </a:r>
            <a:r>
              <a:rPr lang="en-US" altLang="en-US" sz="1400">
                <a:latin typeface="Corbel" panose="020B0503020204020204" pitchFamily="34" charset="0"/>
                <a:ea typeface="DotumChe" pitchFamily="49" charset="-127"/>
              </a:rPr>
              <a:t>@ </a:t>
            </a:r>
            <a:r>
              <a:rPr lang="en-US" altLang="en-US" sz="1400" dirty="0">
                <a:latin typeface="Corbel" panose="020B0503020204020204" pitchFamily="34" charset="0"/>
                <a:ea typeface="DotumChe" pitchFamily="49" charset="-127"/>
              </a:rPr>
              <a:t>10:45</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200" b="1" dirty="0">
              <a:latin typeface="Britannic Bold" panose="020B0903060703020204" pitchFamily="34" charset="0"/>
              <a:ea typeface="DotumChe" pitchFamily="49" charset="-127"/>
            </a:endParaRPr>
          </a:p>
        </p:txBody>
      </p:sp>
      <p:sp>
        <p:nvSpPr>
          <p:cNvPr id="7" name="Text Box 6"/>
          <p:cNvSpPr txBox="1">
            <a:spLocks noChangeArrowheads="1"/>
          </p:cNvSpPr>
          <p:nvPr/>
        </p:nvSpPr>
        <p:spPr bwMode="auto">
          <a:xfrm>
            <a:off x="4127500" y="1620741"/>
            <a:ext cx="2634615"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30204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Happy Monday! I hope you all received your report cards for 2</a:t>
            </a:r>
            <a:r>
              <a:rPr lang="en-US" altLang="en-US" sz="1200" b="1" baseline="30000" dirty="0">
                <a:latin typeface="Ink Free" panose="03080402000500000000" charset="0"/>
                <a:ea typeface="Alexis Marie" panose="02000603000000000000" pitchFamily="2" charset="0"/>
                <a:cs typeface="Ink Free" panose="03080402000500000000" charset="0"/>
              </a:rPr>
              <a:t>nd</a:t>
            </a:r>
            <a:r>
              <a:rPr lang="en-US" altLang="en-US" sz="1200" b="1" dirty="0">
                <a:latin typeface="Ink Free" panose="03080402000500000000" charset="0"/>
                <a:ea typeface="Alexis Marie" panose="02000603000000000000" pitchFamily="2" charset="0"/>
                <a:cs typeface="Ink Free" panose="03080402000500000000" charset="0"/>
              </a:rPr>
              <a:t> quarter. It’s hard to believe we are in week 5 of the 3</a:t>
            </a:r>
            <a:r>
              <a:rPr lang="en-US" altLang="en-US" sz="1200" b="1" baseline="30000" dirty="0">
                <a:latin typeface="Ink Free" panose="03080402000500000000" charset="0"/>
                <a:ea typeface="Alexis Marie" panose="02000603000000000000" pitchFamily="2" charset="0"/>
                <a:cs typeface="Ink Free" panose="03080402000500000000" charset="0"/>
              </a:rPr>
              <a:t>rd</a:t>
            </a:r>
            <a:r>
              <a:rPr lang="en-US" altLang="en-US" sz="1200" b="1" dirty="0">
                <a:latin typeface="Ink Free" panose="03080402000500000000" charset="0"/>
                <a:ea typeface="Alexis Marie" panose="02000603000000000000" pitchFamily="2" charset="0"/>
                <a:cs typeface="Ink Free" panose="03080402000500000000" charset="0"/>
              </a:rPr>
              <a:t> quarter. We have lots of fun things planned for the remainder of the school year. One special event coming up is our FIELD TRIP to Montgomery. Please see the attached information sheet and permission form. If you have any questions or concerns, please contact me,</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Cavolini" panose="03000502040302020204" pitchFamily="66" charset="0"/>
                <a:ea typeface="Alexis Marie" panose="02000603000000000000" pitchFamily="2" charset="0"/>
                <a:cs typeface="Cavolini" panose="03000502040302020204" pitchFamily="66" charset="0"/>
                <a:hlinkClick r:id="rId3"/>
              </a:rPr>
              <a:t>pphillips@mcpss.com</a:t>
            </a:r>
            <a:r>
              <a:rPr lang="en-US" altLang="en-US" sz="1200" b="1" dirty="0">
                <a:latin typeface="Cavolini" panose="03000502040302020204" pitchFamily="66" charset="0"/>
                <a:ea typeface="Alexis Marie" panose="02000603000000000000" pitchFamily="2" charset="0"/>
                <a:cs typeface="Cavolini" panose="03000502040302020204" pitchFamily="66" charset="0"/>
              </a:rPr>
              <a: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100" b="1" dirty="0">
                <a:latin typeface="Abadi Extra Light" panose="020B0604020202020204" pitchFamily="34" charset="0"/>
                <a:ea typeface="Alexis Marie" panose="02000603000000000000" pitchFamily="2" charset="0"/>
                <a:cs typeface="Cavolini" panose="03000502040302020204" pitchFamily="66" charset="0"/>
              </a:rPr>
              <a:t>Please be sure to send a note if your child is absent. After three days, it’s an unexcused absence. </a:t>
            </a:r>
          </a:p>
          <a:p>
            <a:pPr marL="0" marR="0" lvl="0" indent="0" algn="l" defTabSz="914400" rtl="0" eaLnBrk="0" fontAlgn="base" latinLnBrk="0" hangingPunct="0">
              <a:lnSpc>
                <a:spcPct val="100000"/>
              </a:lnSpc>
              <a:spcBef>
                <a:spcPct val="0"/>
              </a:spcBef>
              <a:spcAft>
                <a:spcPct val="0"/>
              </a:spcAft>
              <a:buClrTx/>
              <a:buSzTx/>
              <a:buFontTx/>
              <a:buNone/>
            </a:pPr>
            <a:r>
              <a:rPr lang="en-US" altLang="en-US" sz="1100" b="1" dirty="0">
                <a:latin typeface="Abadi Extra Light" panose="020B0604020202020204" pitchFamily="34" charset="0"/>
                <a:ea typeface="Alexis Marie" panose="02000603000000000000" pitchFamily="2" charset="0"/>
                <a:cs typeface="Cavolini" panose="03000502040302020204" pitchFamily="66" charset="0"/>
              </a:rPr>
              <a:t>Please Note:</a:t>
            </a:r>
            <a:r>
              <a:rPr lang="en-US" altLang="en-US" sz="1100" b="1" dirty="0">
                <a:latin typeface="Ink Free" panose="03080402000500000000" charset="0"/>
                <a:ea typeface="Alexis Marie" panose="02000603000000000000" pitchFamily="2" charset="0"/>
                <a:cs typeface="Ink Free" panose="03080402000500000000" charset="0"/>
              </a:rPr>
              <a:t>*Quiz = Minor grade   *Test= Major grade</a:t>
            </a:r>
            <a:endParaRPr lang="en-US" altLang="en-US" sz="1100" b="1" dirty="0">
              <a:latin typeface="Modern Love Caps" panose="020B0604020202020204" pitchFamily="82" charset="0"/>
              <a:ea typeface="Alexis Marie" panose="02000603000000000000" pitchFamily="2" charset="0"/>
              <a:cs typeface="Ink Free" panose="03080402000500000000" charset="0"/>
            </a:endParaRPr>
          </a:p>
          <a:p>
            <a:pPr eaLnBrk="0" fontAlgn="base" hangingPunct="0">
              <a:spcBef>
                <a:spcPct val="0"/>
              </a:spcBef>
              <a:spcAft>
                <a:spcPct val="0"/>
              </a:spcAft>
            </a:pPr>
            <a:r>
              <a:rPr lang="en-US" altLang="en-US" sz="1200" b="1" dirty="0">
                <a:latin typeface="Britannic Bold" panose="020B0903060703020204" pitchFamily="34" charset="0"/>
                <a:ea typeface="DotumChe" pitchFamily="49" charset="-127"/>
              </a:rPr>
              <a:t>Thank you Addison and </a:t>
            </a:r>
            <a:r>
              <a:rPr lang="en-US" altLang="en-US" sz="1200" b="1" dirty="0" err="1">
                <a:latin typeface="Britannic Bold" panose="020B0903060703020204" pitchFamily="34" charset="0"/>
                <a:ea typeface="DotumChe" pitchFamily="49" charset="-127"/>
              </a:rPr>
              <a:t>Bradlee’s</a:t>
            </a:r>
            <a:endParaRPr lang="en-US" altLang="en-US" sz="1200" b="1" dirty="0">
              <a:latin typeface="Britannic Bold" panose="020B0903060703020204" pitchFamily="34" charset="0"/>
              <a:ea typeface="DotumChe" pitchFamily="49" charset="-127"/>
            </a:endParaRPr>
          </a:p>
          <a:p>
            <a:pPr eaLnBrk="0" fontAlgn="base" hangingPunct="0">
              <a:spcBef>
                <a:spcPct val="0"/>
              </a:spcBef>
              <a:spcAft>
                <a:spcPct val="0"/>
              </a:spcAft>
            </a:pPr>
            <a:r>
              <a:rPr lang="en-US" altLang="en-US" sz="1200" b="1" dirty="0">
                <a:latin typeface="Britannic Bold" panose="020B0903060703020204" pitchFamily="34" charset="0"/>
                <a:ea typeface="DotumChe" pitchFamily="49" charset="-127"/>
              </a:rPr>
              <a:t>Moms for sending extra snacks and Clorox wipes! We appreciate the donations! </a:t>
            </a:r>
          </a:p>
          <a:p>
            <a:pPr eaLnBrk="0" fontAlgn="base" hangingPunct="0">
              <a:spcBef>
                <a:spcPct val="0"/>
              </a:spcBef>
              <a:spcAft>
                <a:spcPct val="0"/>
              </a:spcAft>
            </a:pPr>
            <a:endParaRPr lang="en-US" altLang="en-US" sz="1200" b="1" dirty="0">
              <a:latin typeface="Britannic Bold" panose="020B0903060703020204" pitchFamily="34" charset="0"/>
              <a:ea typeface="DotumChe" pitchFamily="49" charset="-127"/>
            </a:endParaRPr>
          </a:p>
          <a:p>
            <a:pPr marR="0" lvl="0" algn="l" defTabSz="914400" rtl="0" eaLnBrk="0" fontAlgn="base" latinLnBrk="0" hangingPunct="0">
              <a:lnSpc>
                <a:spcPct val="100000"/>
              </a:lnSpc>
              <a:spcBef>
                <a:spcPct val="0"/>
              </a:spcBef>
              <a:spcAft>
                <a:spcPct val="0"/>
              </a:spcAft>
              <a:buClrTx/>
              <a:buSzTx/>
            </a:pPr>
            <a:endParaRPr lang="en-US" altLang="en-US" sz="1200" b="1" dirty="0">
              <a:latin typeface="Modern Love Caps" panose="020B0604020202020204" pitchFamily="82" charset="0"/>
              <a:ea typeface="Alexis Marie" panose="02000603000000000000" pitchFamily="2" charset="0"/>
              <a:cs typeface="Ink Free" panose="03080402000500000000"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endParaRPr lang="en-US" altLang="en-US" sz="1200" b="1" dirty="0">
              <a:latin typeface="Ink Free" panose="03080402000500000000" charset="0"/>
              <a:ea typeface="Alexis Marie" panose="02000603000000000000" pitchFamily="2" charset="0"/>
              <a:cs typeface="Ink Free" panose="03080402000500000000" charset="0"/>
            </a:endParaRPr>
          </a:p>
        </p:txBody>
      </p:sp>
      <p:sp>
        <p:nvSpPr>
          <p:cNvPr id="9" name="Rectangle 8"/>
          <p:cNvSpPr>
            <a:spLocks noChangeArrowheads="1"/>
          </p:cNvSpPr>
          <p:nvPr/>
        </p:nvSpPr>
        <p:spPr bwMode="auto">
          <a:xfrm>
            <a:off x="62865" y="5408612"/>
            <a:ext cx="6699250" cy="1192594"/>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Reading</a:t>
            </a:r>
            <a:r>
              <a:rPr lang="en-US" altLang="en-US" sz="1400" dirty="0">
                <a:latin typeface="Tahoma" panose="020B0604030504040204" pitchFamily="34" charset="0"/>
                <a:ea typeface="Tahoma" panose="020B0604030504040204" pitchFamily="34" charset="0"/>
                <a:cs typeface="Tahoma" panose="020B0604030504040204" pitchFamily="34" charset="0"/>
              </a:rPr>
              <a:t> </a:t>
            </a:r>
            <a:r>
              <a:rPr lang="en-US" altLang="en-US" sz="1400" i="1" dirty="0">
                <a:latin typeface="Tahoma" panose="020B0604030504040204" pitchFamily="34" charset="0"/>
                <a:ea typeface="Tahoma" panose="020B0604030504040204" pitchFamily="34" charset="0"/>
                <a:cs typeface="Tahoma" panose="020B0604030504040204" pitchFamily="34" charset="0"/>
              </a:rPr>
              <a:t>Stone Fox </a:t>
            </a:r>
            <a:r>
              <a:rPr lang="en-US" altLang="en-US" sz="1400" dirty="0">
                <a:latin typeface="Tahoma" panose="020B0604030504040204" pitchFamily="34" charset="0"/>
                <a:ea typeface="Tahoma" panose="020B0604030504040204" pitchFamily="34" charset="0"/>
                <a:cs typeface="Tahoma" panose="020B0604030504040204" pitchFamily="34" charset="0"/>
              </a:rPr>
              <a:t>Novel Study- </a:t>
            </a:r>
            <a:r>
              <a:rPr lang="en-US" altLang="en-US" sz="1400" b="1" dirty="0">
                <a:latin typeface="Tahoma" panose="020B0604030504040204" pitchFamily="34" charset="0"/>
                <a:ea typeface="Tahoma" panose="020B0604030504040204" pitchFamily="34" charset="0"/>
                <a:cs typeface="Tahoma" panose="020B0604030504040204" pitchFamily="34" charset="0"/>
              </a:rPr>
              <a:t>Character Quiz-Thursday  Book Test -Friday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400" baseline="0" dirty="0">
                <a:latin typeface="Tahoma" panose="020B0604030504040204" pitchFamily="34" charset="0"/>
                <a:ea typeface="Tahoma" panose="020B0604030504040204" pitchFamily="34" charset="0"/>
                <a:cs typeface="Tahoma" panose="020B0604030504040204" pitchFamily="34" charset="0"/>
              </a:rPr>
              <a:t>Contractions </a:t>
            </a:r>
            <a:r>
              <a:rPr lang="en-US" altLang="en-US" sz="1400" b="1" baseline="0" dirty="0">
                <a:latin typeface="Tahoma" panose="020B0604030504040204" pitchFamily="34" charset="0"/>
                <a:ea typeface="Tahoma" panose="020B0604030504040204" pitchFamily="34" charset="0"/>
                <a:cs typeface="Tahoma" panose="020B0604030504040204" pitchFamily="34" charset="0"/>
              </a:rPr>
              <a:t>Quiz Wednesday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Math- Fractions as Decimals</a:t>
            </a:r>
            <a:r>
              <a:rPr lang="en-US" altLang="en-US" sz="1400" dirty="0">
                <a:latin typeface="Tahoma" panose="020B0604030504040204" pitchFamily="34" charset="0"/>
                <a:ea typeface="Tahoma" panose="020B0604030504040204" pitchFamily="34" charset="0"/>
                <a:cs typeface="Tahoma" panose="020B0604030504040204" pitchFamily="34" charset="0"/>
              </a:rPr>
              <a:t>(Comparing and Equivalent) Multiplication and Division Mixed fact </a:t>
            </a:r>
            <a:r>
              <a:rPr lang="en-US" altLang="en-US" sz="1400" b="1" dirty="0">
                <a:latin typeface="Tahoma" panose="020B0604030504040204" pitchFamily="34" charset="0"/>
                <a:ea typeface="Tahoma" panose="020B0604030504040204" pitchFamily="34" charset="0"/>
                <a:cs typeface="Tahoma" panose="020B0604030504040204" pitchFamily="34" charset="0"/>
              </a:rPr>
              <a:t>Drill Thursday-  Decimals Quiz Friday</a:t>
            </a:r>
          </a:p>
          <a:p>
            <a:pPr lvl="0"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Science- </a:t>
            </a:r>
            <a:r>
              <a:rPr lang="en-US" altLang="en-US" sz="1400" dirty="0">
                <a:latin typeface="Tahoma" panose="020B0604030504040204" pitchFamily="34" charset="0"/>
                <a:ea typeface="Tahoma" panose="020B0604030504040204" pitchFamily="34" charset="0"/>
                <a:cs typeface="Tahoma" panose="020B0604030504040204" pitchFamily="34" charset="0"/>
              </a:rPr>
              <a:t>Animal Adaptations – </a:t>
            </a:r>
            <a:r>
              <a:rPr lang="en-US" altLang="en-US" sz="1400" b="1" dirty="0">
                <a:latin typeface="Tahoma" panose="020B0604030504040204" pitchFamily="34" charset="0"/>
                <a:ea typeface="Tahoma" panose="020B0604030504040204" pitchFamily="34" charset="0"/>
                <a:cs typeface="Tahoma" panose="020B0604030504040204" pitchFamily="34" charset="0"/>
              </a:rPr>
              <a:t>Animal Structures Quiz Wednesday</a:t>
            </a: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199515" y="8562339"/>
            <a:ext cx="5055235" cy="5124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800" b="1" i="0" u="none" strike="noStrike" cap="none" normalizeH="0" baseline="0" dirty="0">
                <a:ln>
                  <a:noFill/>
                </a:ln>
                <a:solidFill>
                  <a:srgbClr val="000000"/>
                </a:solidFill>
                <a:effectLst/>
                <a:latin typeface="Ink Free" panose="03080402000500000000" pitchFamily="66" charset="0"/>
              </a:rPr>
              <a:t>Mrs. Phillips 4</a:t>
            </a:r>
            <a:r>
              <a:rPr kumimoji="0" lang="en-US" altLang="en-US" sz="2800" b="1" i="0" u="none" strike="noStrike" cap="none" normalizeH="0" baseline="30000" dirty="0">
                <a:ln>
                  <a:noFill/>
                </a:ln>
                <a:solidFill>
                  <a:srgbClr val="000000"/>
                </a:solidFill>
                <a:effectLst/>
                <a:latin typeface="Ink Free" panose="03080402000500000000" pitchFamily="66" charset="0"/>
              </a:rPr>
              <a:t>th</a:t>
            </a:r>
            <a:r>
              <a:rPr kumimoji="0" lang="en-US" altLang="en-US" sz="2800" b="1" i="0" u="none" strike="noStrike" cap="none" normalizeH="0" baseline="0" dirty="0">
                <a:ln>
                  <a:noFill/>
                </a:ln>
                <a:solidFill>
                  <a:srgbClr val="000000"/>
                </a:solidFill>
                <a:effectLst/>
                <a:latin typeface="Ink Free" panose="03080402000500000000" pitchFamily="66" charset="0"/>
              </a:rPr>
              <a:t> Grade </a:t>
            </a:r>
            <a:endParaRPr kumimoji="0" lang="en-US" altLang="en-US" sz="28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199515" y="1321668"/>
            <a:ext cx="5391444" cy="461665"/>
          </a:xfrm>
          <a:prstGeom prst="rect">
            <a:avLst/>
          </a:prstGeom>
          <a:noFill/>
        </p:spPr>
        <p:txBody>
          <a:bodyPr wrap="square" rtlCol="0">
            <a:spAutoFit/>
          </a:bodyPr>
          <a:lstStyle/>
          <a:p>
            <a:pPr algn="r"/>
            <a:r>
              <a:rPr lang="en-US" sz="20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January 31</a:t>
            </a:r>
            <a:r>
              <a:rPr lang="en-US" sz="20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st</a:t>
            </a:r>
            <a:r>
              <a:rPr lang="en-US" sz="20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February 4</a:t>
            </a:r>
            <a:r>
              <a:rPr lang="en-US" sz="20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0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2022 </a:t>
            </a:r>
          </a:p>
        </p:txBody>
      </p:sp>
      <p:sp>
        <p:nvSpPr>
          <p:cNvPr id="13" name="TextBox 12">
            <a:extLst>
              <a:ext uri="{FF2B5EF4-FFF2-40B4-BE49-F238E27FC236}">
                <a16:creationId xmlns:a16="http://schemas.microsoft.com/office/drawing/2014/main" id="{FA12891E-693D-4F53-8A50-C4CFDA06A433}"/>
              </a:ext>
            </a:extLst>
          </p:cNvPr>
          <p:cNvSpPr txBox="1"/>
          <p:nvPr/>
        </p:nvSpPr>
        <p:spPr>
          <a:xfrm>
            <a:off x="1606550" y="8212539"/>
            <a:ext cx="1294091" cy="230832"/>
          </a:xfrm>
          <a:prstGeom prst="rect">
            <a:avLst/>
          </a:prstGeom>
          <a:noFill/>
        </p:spPr>
        <p:txBody>
          <a:bodyPr wrap="square" rtlCol="0">
            <a:spAutoFit/>
          </a:bodyPr>
          <a:lstStyle/>
          <a:p>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57078</TotalTime>
  <Words>356</Words>
  <Application>Microsoft Office PowerPoint</Application>
  <PresentationFormat>On-screen Show (4:3)</PresentationFormat>
  <Paragraphs>35</Paragraphs>
  <Slides>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vt:i4>
      </vt:variant>
    </vt:vector>
  </HeadingPairs>
  <TitlesOfParts>
    <vt:vector size="17" baseType="lpstr">
      <vt:lpstr>Abadi Extra Light</vt:lpstr>
      <vt:lpstr>Arial</vt:lpstr>
      <vt:lpstr>Arial Black</vt:lpstr>
      <vt:lpstr>Arial Rounded MT Bold</vt:lpstr>
      <vt:lpstr>Britannic Bold</vt:lpstr>
      <vt:lpstr>Calibri</vt:lpstr>
      <vt:lpstr>Calibri Light</vt:lpstr>
      <vt:lpstr>Cavolini</vt:lpstr>
      <vt:lpstr>Century Gothic</vt:lpstr>
      <vt:lpstr>Comic Sans MS</vt:lpstr>
      <vt:lpstr>Corbel</vt:lpstr>
      <vt:lpstr>Ink Free</vt:lpstr>
      <vt:lpstr>KG Blank Space Sketch</vt:lpstr>
      <vt:lpstr>Modern Love Caps</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198</cp:revision>
  <cp:lastPrinted>2022-01-10T18:26:47Z</cp:lastPrinted>
  <dcterms:created xsi:type="dcterms:W3CDTF">2015-08-28T12:35:00Z</dcterms:created>
  <dcterms:modified xsi:type="dcterms:W3CDTF">2022-01-31T18:02:23Z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