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391" r:id="rId2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4ECD1A-AFEF-FC92-C075-224D2674BEE0}" name="Cook, Nicci" initials="NC" userId="S::niccicook@frankstonisd.net::d6180a89-bf26-4db1-bb8d-92c09429d6a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0" clrIdx="0">
    <p:extLst>
      <p:ext uri="{19B8F6BF-5375-455C-9EA6-DF929625EA0E}">
        <p15:presenceInfo xmlns:p15="http://schemas.microsoft.com/office/powerpoint/2012/main" userId="e2bd7ebe62bb2ab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62A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8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" y="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ok, Nicci" userId="d6180a89-bf26-4db1-bb8d-92c09429d6a1" providerId="ADAL" clId="{76E85BF1-07EE-46EF-B880-773C8113EEC1}"/>
    <pc:docChg chg="delSld">
      <pc:chgData name="Cook, Nicci" userId="d6180a89-bf26-4db1-bb8d-92c09429d6a1" providerId="ADAL" clId="{76E85BF1-07EE-46EF-B880-773C8113EEC1}" dt="2025-01-22T17:29:31.974" v="1" actId="47"/>
      <pc:docMkLst>
        <pc:docMk/>
      </pc:docMkLst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126280150" sldId="371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2265123702" sldId="378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3999289583" sldId="381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1328157710" sldId="382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2418114123" sldId="383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3281132309" sldId="384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134195447" sldId="385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1164284540" sldId="386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2983217039" sldId="388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2949685413" sldId="389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1793164189" sldId="390"/>
        </pc:sldMkLst>
      </pc:sldChg>
      <pc:sldChg chg="del">
        <pc:chgData name="Cook, Nicci" userId="d6180a89-bf26-4db1-bb8d-92c09429d6a1" providerId="ADAL" clId="{76E85BF1-07EE-46EF-B880-773C8113EEC1}" dt="2025-01-22T17:29:31.974" v="1" actId="47"/>
        <pc:sldMkLst>
          <pc:docMk/>
          <pc:sldMk cId="887332971" sldId="392"/>
        </pc:sldMkLst>
      </pc:sldChg>
      <pc:sldChg chg="del">
        <pc:chgData name="Cook, Nicci" userId="d6180a89-bf26-4db1-bb8d-92c09429d6a1" providerId="ADAL" clId="{76E85BF1-07EE-46EF-B880-773C8113EEC1}" dt="2025-01-22T17:29:31.974" v="1" actId="47"/>
        <pc:sldMkLst>
          <pc:docMk/>
          <pc:sldMk cId="1696075630" sldId="397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733836794" sldId="399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1919429401" sldId="401"/>
        </pc:sldMkLst>
      </pc:sldChg>
      <pc:sldChg chg="del">
        <pc:chgData name="Cook, Nicci" userId="d6180a89-bf26-4db1-bb8d-92c09429d6a1" providerId="ADAL" clId="{76E85BF1-07EE-46EF-B880-773C8113EEC1}" dt="2025-01-22T17:29:31.974" v="1" actId="47"/>
        <pc:sldMkLst>
          <pc:docMk/>
          <pc:sldMk cId="3486039077" sldId="405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3959534851" sldId="406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2820372196" sldId="410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2887899180" sldId="411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4227579863" sldId="412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3367784558" sldId="413"/>
        </pc:sldMkLst>
      </pc:sldChg>
      <pc:sldChg chg="del">
        <pc:chgData name="Cook, Nicci" userId="d6180a89-bf26-4db1-bb8d-92c09429d6a1" providerId="ADAL" clId="{76E85BF1-07EE-46EF-B880-773C8113EEC1}" dt="2025-01-22T17:29:25.227" v="0" actId="47"/>
        <pc:sldMkLst>
          <pc:docMk/>
          <pc:sldMk cId="3134750976" sldId="415"/>
        </pc:sldMkLst>
      </pc:sldChg>
      <pc:sldChg chg="del">
        <pc:chgData name="Cook, Nicci" userId="d6180a89-bf26-4db1-bb8d-92c09429d6a1" providerId="ADAL" clId="{76E85BF1-07EE-46EF-B880-773C8113EEC1}" dt="2025-01-22T17:29:31.974" v="1" actId="47"/>
        <pc:sldMkLst>
          <pc:docMk/>
          <pc:sldMk cId="716223320" sldId="416"/>
        </pc:sldMkLst>
      </pc:sldChg>
      <pc:sldChg chg="del">
        <pc:chgData name="Cook, Nicci" userId="d6180a89-bf26-4db1-bb8d-92c09429d6a1" providerId="ADAL" clId="{76E85BF1-07EE-46EF-B880-773C8113EEC1}" dt="2025-01-22T17:29:31.974" v="1" actId="47"/>
        <pc:sldMkLst>
          <pc:docMk/>
          <pc:sldMk cId="506665101" sldId="4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7072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ADE7CC35-044A-4B78-AF48-4A946C3D785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7" rIns="93315" bIns="4665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7071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08986F00-531C-47B6-BEB6-0440AED5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5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62A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chemeClr val="tx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99F0FB-3849-4BEA-9AFA-75D044EFB6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2571" y="739036"/>
            <a:ext cx="2848368" cy="220101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8866" y="6247575"/>
            <a:ext cx="1750716" cy="36512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818C68F-D26B-8F47-958C-23B49CF8A634}" type="datetimeFigureOut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3889" y="6247575"/>
            <a:ext cx="8644320" cy="36512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29845" y="6247575"/>
            <a:ext cx="1062155" cy="490599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512" y="2667000"/>
            <a:ext cx="10272889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92440" y="6108174"/>
            <a:ext cx="1143297" cy="365125"/>
          </a:xfrm>
        </p:spPr>
        <p:txBody>
          <a:bodyPr/>
          <a:lstStyle/>
          <a:p>
            <a:fld id="{F62F849B-8F76-9746-9A70-C344C49FB78A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0197" y="6108174"/>
            <a:ext cx="708602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1957" y="6108174"/>
            <a:ext cx="570444" cy="365125"/>
          </a:xfrm>
        </p:spPr>
        <p:txBody>
          <a:bodyPr/>
          <a:lstStyle/>
          <a:p>
            <a:fld id="{EFF3A5CB-F75A-A84B-992B-F4CD48B42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9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2A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0C6A739A-8526-4537-81D7-5F903078E147}"/>
              </a:ext>
            </a:extLst>
          </p:cNvPr>
          <p:cNvSpPr/>
          <p:nvPr userDrawn="1"/>
        </p:nvSpPr>
        <p:spPr bwMode="auto">
          <a:xfrm>
            <a:off x="0" y="-3173"/>
            <a:ext cx="12192000" cy="2014853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D7F815E-87A7-4C36-AF2E-2EBA1124238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b="-863"/>
          <a:stretch/>
        </p:blipFill>
        <p:spPr>
          <a:xfrm>
            <a:off x="238994" y="293264"/>
            <a:ext cx="1815273" cy="1414819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6705D8E-F10A-44FF-A338-885ACBB14B4D}"/>
              </a:ext>
            </a:extLst>
          </p:cNvPr>
          <p:cNvSpPr/>
          <p:nvPr userDrawn="1"/>
        </p:nvSpPr>
        <p:spPr>
          <a:xfrm>
            <a:off x="0" y="2011681"/>
            <a:ext cx="12192000" cy="409369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3824" y="3124743"/>
            <a:ext cx="2375731" cy="222492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Violent/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Criminal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Incidents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2567639" y="2004704"/>
            <a:ext cx="77046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Perpetua" panose="02020502060401020303" pitchFamily="18" charset="0"/>
            </a:endParaRPr>
          </a:p>
          <a:p>
            <a:endParaRPr lang="en-US" sz="2400" dirty="0">
              <a:latin typeface="Perpetua" panose="02020502060401020303" pitchFamily="18" charset="0"/>
            </a:endParaRPr>
          </a:p>
          <a:p>
            <a:endParaRPr lang="en-US" sz="2400" dirty="0">
              <a:latin typeface="Perpetua" panose="02020502060401020303" pitchFamily="18" charset="0"/>
            </a:endParaRPr>
          </a:p>
          <a:p>
            <a:endParaRPr lang="en-US" sz="2400" dirty="0">
              <a:latin typeface="Perpetua" panose="02020502060401020303" pitchFamily="18" charset="0"/>
            </a:endParaRPr>
          </a:p>
          <a:p>
            <a:endParaRPr lang="en-US" sz="2400" dirty="0">
              <a:latin typeface="Perpetua" panose="02020502060401020303" pitchFamily="18" charset="0"/>
            </a:endParaRPr>
          </a:p>
          <a:p>
            <a:endParaRPr lang="en-US" sz="2400" dirty="0">
              <a:latin typeface="Perpetua" panose="02020502060401020303" pitchFamily="18" charset="0"/>
            </a:endParaRPr>
          </a:p>
          <a:p>
            <a:endParaRPr lang="en-US" dirty="0">
              <a:latin typeface="Perpetua" panose="02020502060401020303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2CF2F4A-22E4-488F-B162-B7C9B2C80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710010"/>
              </p:ext>
            </p:extLst>
          </p:nvPr>
        </p:nvGraphicFramePr>
        <p:xfrm>
          <a:off x="2221907" y="54026"/>
          <a:ext cx="9859000" cy="674994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55561">
                  <a:extLst>
                    <a:ext uri="{9D8B030D-6E8A-4147-A177-3AD203B41FA5}">
                      <a16:colId xmlns:a16="http://schemas.microsoft.com/office/drawing/2014/main" val="269558555"/>
                    </a:ext>
                  </a:extLst>
                </a:gridCol>
                <a:gridCol w="3550622">
                  <a:extLst>
                    <a:ext uri="{9D8B030D-6E8A-4147-A177-3AD203B41FA5}">
                      <a16:colId xmlns:a16="http://schemas.microsoft.com/office/drawing/2014/main" val="3037252504"/>
                    </a:ext>
                  </a:extLst>
                </a:gridCol>
                <a:gridCol w="1085316">
                  <a:extLst>
                    <a:ext uri="{9D8B030D-6E8A-4147-A177-3AD203B41FA5}">
                      <a16:colId xmlns:a16="http://schemas.microsoft.com/office/drawing/2014/main" val="4061807744"/>
                    </a:ext>
                  </a:extLst>
                </a:gridCol>
                <a:gridCol w="1253131">
                  <a:extLst>
                    <a:ext uri="{9D8B030D-6E8A-4147-A177-3AD203B41FA5}">
                      <a16:colId xmlns:a16="http://schemas.microsoft.com/office/drawing/2014/main" val="3353910084"/>
                    </a:ext>
                  </a:extLst>
                </a:gridCol>
                <a:gridCol w="1542671">
                  <a:extLst>
                    <a:ext uri="{9D8B030D-6E8A-4147-A177-3AD203B41FA5}">
                      <a16:colId xmlns:a16="http://schemas.microsoft.com/office/drawing/2014/main" val="1336799692"/>
                    </a:ext>
                  </a:extLst>
                </a:gridCol>
                <a:gridCol w="1371699">
                  <a:extLst>
                    <a:ext uri="{9D8B030D-6E8A-4147-A177-3AD203B41FA5}">
                      <a16:colId xmlns:a16="http://schemas.microsoft.com/office/drawing/2014/main" val="4045928485"/>
                    </a:ext>
                  </a:extLst>
                </a:gridCol>
              </a:tblGrid>
              <a:tr h="70143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PEIMS Code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Violation/</a:t>
                      </a:r>
                    </a:p>
                    <a:p>
                      <a:pPr algn="ctr"/>
                      <a:r>
                        <a:rPr lang="en-US" sz="2000" dirty="0"/>
                        <a:t>Criminal Incident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Elem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Middle School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High</a:t>
                      </a:r>
                    </a:p>
                    <a:p>
                      <a:pPr algn="ctr"/>
                      <a:r>
                        <a:rPr lang="en-US" sz="2000" dirty="0"/>
                        <a:t>School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00FF"/>
                          </a:solidFill>
                        </a:rPr>
                        <a:t>Total Students</a:t>
                      </a:r>
                      <a:r>
                        <a:rPr lang="en-US" sz="2000" dirty="0"/>
                        <a:t>/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Incidents</a:t>
                      </a:r>
                      <a:endParaRPr lang="en-US" sz="2000" b="1" dirty="0">
                        <a:solidFill>
                          <a:srgbClr val="FF0000"/>
                        </a:solidFill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6576077"/>
                  </a:ext>
                </a:extLst>
              </a:tr>
              <a:tr h="4181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Perpetua" panose="02020502060401020303" pitchFamily="18" charset="0"/>
                        </a:rPr>
                        <a:t>Controlled Substance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latin typeface="Perpetua" panose="02020502060401020303" pitchFamily="18" charset="0"/>
                        </a:rPr>
                        <a:t>1</a:t>
                      </a:r>
                      <a:r>
                        <a:rPr lang="en-US" sz="2000" b="1" i="0" u="none" dirty="0">
                          <a:latin typeface="Perpetua" panose="02020502060401020303" pitchFamily="18" charset="0"/>
                        </a:rPr>
                        <a:t>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4120674"/>
                  </a:ext>
                </a:extLst>
              </a:tr>
              <a:tr h="4181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Perpetua" panose="02020502060401020303" pitchFamily="18" charset="0"/>
                        </a:rPr>
                        <a:t>Off Campus Title 5 Felony Offense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latin typeface="Perpetua" panose="02020502060401020303" pitchFamily="18" charset="0"/>
                        </a:rPr>
                        <a:t>1</a:t>
                      </a:r>
                      <a:r>
                        <a:rPr lang="en-US" sz="2000" b="1" i="0" u="none" dirty="0">
                          <a:latin typeface="Perpetua" panose="02020502060401020303" pitchFamily="18" charset="0"/>
                        </a:rPr>
                        <a:t>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018732"/>
                  </a:ext>
                </a:extLst>
              </a:tr>
              <a:tr h="50709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Perpetua" panose="02020502060401020303" pitchFamily="18" charset="0"/>
                        </a:rPr>
                        <a:t>Off Campus Non-Title 5 Felony Off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latin typeface="Perpetua" panose="02020502060401020303" pitchFamily="18" charset="0"/>
                        </a:rPr>
                        <a:t>2</a:t>
                      </a:r>
                      <a:r>
                        <a:rPr lang="en-US" sz="2000" b="1" i="0" u="none" dirty="0">
                          <a:solidFill>
                            <a:schemeClr val="bg1"/>
                          </a:solidFill>
                          <a:latin typeface="Perpetua" panose="02020502060401020303" pitchFamily="18" charset="0"/>
                        </a:rPr>
                        <a:t>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2783620"/>
                  </a:ext>
                </a:extLst>
              </a:tr>
              <a:tr h="50709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Perpetua" panose="02020502060401020303" pitchFamily="18" charset="0"/>
                        </a:rPr>
                        <a:t>Student Code of Conduct Violation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latin typeface="Perpetua" panose="02020502060401020303" pitchFamily="18" charset="0"/>
                        </a:rPr>
                        <a:t>90</a:t>
                      </a:r>
                      <a:r>
                        <a:rPr lang="en-US" sz="2000" b="1" i="0" u="none" dirty="0">
                          <a:latin typeface="Perpetua" panose="02020502060401020303" pitchFamily="18" charset="0"/>
                        </a:rPr>
                        <a:t>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146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248094"/>
                  </a:ext>
                </a:extLst>
              </a:tr>
              <a:tr h="4181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Perpetua" panose="02020502060401020303" pitchFamily="18" charset="0"/>
                        </a:rPr>
                        <a:t>Criminal Mischief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latin typeface="Perpetua" panose="02020502060401020303" pitchFamily="18" charset="0"/>
                        </a:rPr>
                        <a:t>2</a:t>
                      </a:r>
                      <a:r>
                        <a:rPr lang="en-US" sz="2000" b="1" i="0" u="none" dirty="0">
                          <a:latin typeface="Perpetua" panose="02020502060401020303" pitchFamily="18" charset="0"/>
                        </a:rPr>
                        <a:t>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2392161"/>
                  </a:ext>
                </a:extLst>
              </a:tr>
              <a:tr h="4181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Perpetua" panose="02020502060401020303" pitchFamily="18" charset="0"/>
                        </a:rPr>
                        <a:t>Terroristic Threat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latin typeface="Perpetua" panose="02020502060401020303" pitchFamily="18" charset="0"/>
                        </a:rPr>
                        <a:t>2</a:t>
                      </a:r>
                      <a:r>
                        <a:rPr lang="en-US" sz="2000" b="1" i="0" u="none" dirty="0">
                          <a:latin typeface="Perpetua" panose="02020502060401020303" pitchFamily="18" charset="0"/>
                        </a:rPr>
                        <a:t>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964298"/>
                  </a:ext>
                </a:extLst>
              </a:tr>
              <a:tr h="4261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Perpetua" panose="02020502060401020303" pitchFamily="18" charset="0"/>
                        </a:rPr>
                        <a:t>Assault District Employee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latin typeface="Perpetua" panose="02020502060401020303" pitchFamily="18" charset="0"/>
                        </a:rPr>
                        <a:t>1</a:t>
                      </a:r>
                      <a:r>
                        <a:rPr lang="en-US" sz="2000" b="1" i="0" u="none" dirty="0">
                          <a:latin typeface="Perpetua" panose="02020502060401020303" pitchFamily="18" charset="0"/>
                        </a:rPr>
                        <a:t>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6992400"/>
                  </a:ext>
                </a:extLst>
              </a:tr>
              <a:tr h="4261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Perpetua" panose="02020502060401020303" pitchFamily="18" charset="0"/>
                        </a:rPr>
                        <a:t>Assault </a:t>
                      </a:r>
                      <a:r>
                        <a:rPr lang="en-US" sz="2000" dirty="0" err="1">
                          <a:latin typeface="Perpetua" panose="02020502060401020303" pitchFamily="18" charset="0"/>
                        </a:rPr>
                        <a:t>Nondistrict</a:t>
                      </a:r>
                      <a:r>
                        <a:rPr lang="en-US" sz="2000" dirty="0">
                          <a:latin typeface="Perpetua" panose="02020502060401020303" pitchFamily="18" charset="0"/>
                        </a:rPr>
                        <a:t> Employee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latin typeface="Perpetua" panose="02020502060401020303" pitchFamily="18" charset="0"/>
                        </a:rPr>
                        <a:t>1</a:t>
                      </a:r>
                      <a:r>
                        <a:rPr lang="en-US" sz="2000" b="1" i="0" u="none" dirty="0">
                          <a:latin typeface="Perpetua" panose="02020502060401020303" pitchFamily="18" charset="0"/>
                        </a:rPr>
                        <a:t>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60703021"/>
                  </a:ext>
                </a:extLst>
              </a:tr>
              <a:tr h="4181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Perpetua" panose="02020502060401020303" pitchFamily="18" charset="0"/>
                        </a:rPr>
                        <a:t>Fighting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latin typeface="Perpetua" panose="02020502060401020303" pitchFamily="18" charset="0"/>
                        </a:rPr>
                        <a:t>25</a:t>
                      </a:r>
                      <a:r>
                        <a:rPr lang="en-US" sz="2000" b="1" i="0" u="none" dirty="0">
                          <a:latin typeface="Perpetua" panose="02020502060401020303" pitchFamily="18" charset="0"/>
                        </a:rPr>
                        <a:t>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7159660"/>
                  </a:ext>
                </a:extLst>
              </a:tr>
              <a:tr h="4181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62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Perpetua" panose="02020502060401020303" pitchFamily="18" charset="0"/>
                        </a:rPr>
                        <a:t>Marihuana/THC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Perpetua" panose="02020502060401020303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latin typeface="Perpetua" panose="02020502060401020303" pitchFamily="18" charset="0"/>
                        </a:rPr>
                        <a:t>7</a:t>
                      </a:r>
                      <a:r>
                        <a:rPr lang="en-US" sz="2000" b="1" i="0" u="none" dirty="0">
                          <a:latin typeface="Perpetua" panose="02020502060401020303" pitchFamily="18" charset="0"/>
                        </a:rPr>
                        <a:t>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1389625"/>
                  </a:ext>
                </a:extLst>
              </a:tr>
              <a:tr h="418135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anose="02020502060401020303" pitchFamily="18" charset="0"/>
                        </a:rPr>
                        <a:t>Total by Campus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anose="02020502060401020303" pitchFamily="18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anose="02020502060401020303" pitchFamily="18" charset="0"/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anose="02020502060401020303" pitchFamily="18" charset="0"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u="none" dirty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anose="02020502060401020303" pitchFamily="18" charset="0"/>
                        </a:rPr>
                        <a:t>132/</a:t>
                      </a:r>
                      <a:r>
                        <a:rPr lang="en-US" sz="2000" b="1" i="0" u="non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petua" panose="02020502060401020303" pitchFamily="18" charset="0"/>
                        </a:rPr>
                        <a:t>175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6439524"/>
                  </a:ext>
                </a:extLst>
              </a:tr>
              <a:tr h="532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Perpetua" panose="02020502060401020303" pitchFamily="18" charset="0"/>
                        </a:rPr>
                        <a:t>---------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Perpetua" panose="02020502060401020303" pitchFamily="18" charset="0"/>
                        </a:rPr>
                        <a:t>---------------------------------------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0" i="0" dirty="0">
                        <a:solidFill>
                          <a:schemeClr val="bg1"/>
                        </a:solidFill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1396082"/>
                  </a:ext>
                </a:extLst>
              </a:tr>
              <a:tr h="418135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Perpetua" panose="02020502060401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Number of DAEP Placements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rgbClr val="FF0000"/>
                          </a:solidFill>
                          <a:latin typeface="Perpetua" panose="02020502060401020303" pitchFamily="18" charset="0"/>
                        </a:rPr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9249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605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25097</TotalTime>
  <Words>124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Perpetua</vt:lpstr>
      <vt:lpstr>Wingdings 2</vt:lpstr>
      <vt:lpstr>Quotable</vt:lpstr>
      <vt:lpstr>Violent/ Criminal  Incidents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Spencer</dc:creator>
  <cp:lastModifiedBy>Cook, Nicci</cp:lastModifiedBy>
  <cp:revision>231</cp:revision>
  <cp:lastPrinted>2025-01-15T23:27:38Z</cp:lastPrinted>
  <dcterms:created xsi:type="dcterms:W3CDTF">2017-08-04T20:44:52Z</dcterms:created>
  <dcterms:modified xsi:type="dcterms:W3CDTF">2025-01-22T17:29:35Z</dcterms:modified>
</cp:coreProperties>
</file>