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Armata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Armat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6835f2c50b_0_8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6835f2c50b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Kelly - Introduction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eae418e0e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3eae418e0e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eae418e0e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3eae418e0e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Dewayne Hamilton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eae418e0e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3eae418e0e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Carolyn Broaden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3eba4fa589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3eba4fa589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Carolyn Broaden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eba4fa589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3eba4fa589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Carolyn Broaden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3eba4fa589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3eba4fa589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Carolyn Broaden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3eba4fa589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3eba4fa589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Carolyn Broaden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3eba4fa589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3eba4fa589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Tami Crosby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eba4fa589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3eba4fa589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Tami Crosby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fd4cac6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3fd4cac6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Kelly Cobb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6f889893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6f88989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Broaden - </a:t>
            </a:r>
            <a:r>
              <a:rPr lang="en"/>
              <a:t>Vision</a:t>
            </a:r>
            <a:r>
              <a:rPr lang="en"/>
              <a:t>, Mission, </a:t>
            </a:r>
            <a:r>
              <a:rPr lang="en"/>
              <a:t>Steering</a:t>
            </a:r>
            <a:r>
              <a:rPr lang="en"/>
              <a:t> Committee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3eae418e0e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3eae418e0e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Broaden - Steering Committee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3eae418e0e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3eae418e0e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Gray  - Areas of Focus - Teaching and Learning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3eae418e0e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3eae418e0e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3eae418e0e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3eae418e0e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Gray Harrison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3eae418e0e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3eae418e0e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Gray Harrison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3eae418e0e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3eae418e0e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Gray Harrison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eae418e0e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3eae418e0e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Dewayne Hamilton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CCCCC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16.jpg"/><Relationship Id="rId5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2875" y="0"/>
            <a:ext cx="9044100" cy="117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Coffee County School System</a:t>
            </a:r>
            <a:endParaRPr b="1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4138625"/>
            <a:ext cx="8520600" cy="9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362">
                <a:solidFill>
                  <a:schemeClr val="dk1"/>
                </a:solidFill>
              </a:rPr>
              <a:t>Strategic Plan</a:t>
            </a:r>
            <a:endParaRPr b="1" sz="8362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362">
                <a:solidFill>
                  <a:schemeClr val="dk1"/>
                </a:solidFill>
              </a:rPr>
              <a:t>2022-2027</a:t>
            </a:r>
            <a:endParaRPr b="1" sz="8362">
              <a:solidFill>
                <a:schemeClr val="dk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2550" y="1307650"/>
            <a:ext cx="2978925" cy="265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32100" y="0"/>
            <a:ext cx="9079800" cy="52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Governance and Leadership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Goal 2 -  Sustain and support qualified, innovative system and school leaders.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Objective 1 - Recruit, employ, develop and retain highly qualified, effective, innovative system and school administrators.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Objective 2 - Support, encourage and recognize administrators' participation in local school and community events that build positive community relationships.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Objective 3 - Establish and participate in programs of leadership development that prepare lead teachers, aspiring administrators, and administrators for future school and system-level leadership roles and responsibilities.</a:t>
            </a:r>
            <a:endParaRPr sz="2300">
              <a:solidFill>
                <a:schemeClr val="dk1"/>
              </a:solidFill>
            </a:endParaRPr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2375" y="3311125"/>
            <a:ext cx="5454250" cy="176232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64300" y="107150"/>
            <a:ext cx="9022800" cy="49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1"/>
                </a:solidFill>
              </a:rPr>
              <a:t>Performance Measures</a:t>
            </a:r>
            <a:endParaRPr b="1" sz="30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>
                <a:solidFill>
                  <a:schemeClr val="dk1"/>
                </a:solidFill>
              </a:rPr>
              <a:t>B</a:t>
            </a:r>
            <a:r>
              <a:rPr lang="en" sz="1900">
                <a:solidFill>
                  <a:schemeClr val="dk1"/>
                </a:solidFill>
              </a:rPr>
              <a:t>oard</a:t>
            </a:r>
            <a:r>
              <a:rPr lang="en">
                <a:solidFill>
                  <a:schemeClr val="dk1"/>
                </a:solidFill>
              </a:rPr>
              <a:t> Policy, Whole Board Training, Board Meetings, Work Sessions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>
                <a:solidFill>
                  <a:schemeClr val="dk1"/>
                </a:solidFill>
              </a:rPr>
              <a:t>Leadership Academy and Aspiring Leadership Academy, CLAS opportunities, PLUs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>
                <a:solidFill>
                  <a:schemeClr val="dk1"/>
                </a:solidFill>
              </a:rPr>
              <a:t>Support professional development for leaders in the system: Superintendent, District Administrators, Principals, Assistant Principals, Aspiring Administrators, Teachers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3025" y="3107525"/>
            <a:ext cx="1919675" cy="193942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75000" y="42875"/>
            <a:ext cx="9001200" cy="50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F</a:t>
            </a:r>
            <a:r>
              <a:rPr b="1" lang="en" sz="3000">
                <a:solidFill>
                  <a:schemeClr val="dk1"/>
                </a:solidFill>
              </a:rPr>
              <a:t>inance, Resources, and Support Systems</a:t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Goal 1</a:t>
            </a:r>
            <a:r>
              <a:rPr lang="en">
                <a:solidFill>
                  <a:schemeClr val="dk1"/>
                </a:solidFill>
              </a:rPr>
              <a:t>: </a:t>
            </a:r>
            <a:r>
              <a:rPr b="1" lang="en">
                <a:solidFill>
                  <a:schemeClr val="dk1"/>
                </a:solidFill>
              </a:rPr>
              <a:t>Coffee County Schools will practice responsible financial management and maintain appropriate financial reserves to meet system, school, and student needs.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Objective 1: Establish transparency and accountability among all schools regarding how funds and resources are appropriated.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Objective 2: Ensure all money is appropriately given to schools based on state and federal guidelines at statutes.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Objective 3:  Maintain effective procedures and processes for collecting, analyzing, and reporting financial, demographic, and fiscal planning data to maximize and ensure equitable distribution of the system’s financial resources.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Objective 4:  Seek additional financial resources to support the successful implementation of all strategic plan initiatives.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>
            <p:ph idx="1" type="body"/>
          </p:nvPr>
        </p:nvSpPr>
        <p:spPr>
          <a:xfrm>
            <a:off x="85725" y="53575"/>
            <a:ext cx="9012000" cy="50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Finance, Resources, and Support Systems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Goal 2: Maintain, renovate, and create facilities to provide a safe, secure, supportive learning environment for all programs and provide appropriate venues for all activities.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Objective 1: Provide increased access to and creative use of technology resources and improve system technology infrastructure and support throughout the system.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Objective 2: Maintain and expand equipment and instructional resources to provide successful Career Technical Education, fine arts, and athletic programs.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Objective 3: Identify and seek grants and scholarships with community and state organizations, groups, agencies, and other educational institutions to increase resources for student achievement.</a:t>
            </a:r>
            <a:endParaRPr sz="2300">
              <a:solidFill>
                <a:schemeClr val="dk1"/>
              </a:solidFill>
            </a:endParaRPr>
          </a:p>
        </p:txBody>
      </p:sp>
      <p:pic>
        <p:nvPicPr>
          <p:cNvPr id="129" name="Google Shape;12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0650" y="3664750"/>
            <a:ext cx="2915800" cy="13716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idx="1" type="body"/>
          </p:nvPr>
        </p:nvSpPr>
        <p:spPr>
          <a:xfrm>
            <a:off x="107150" y="75000"/>
            <a:ext cx="8958300" cy="499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Finance, Resources, and Support Systems</a:t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Goal 3: Provide safe environments that support all students' physical, mental, emotional, social, and cognitive development in every school.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Objective 1: Expand access to mental health services and support in schools.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Objective 2</a:t>
            </a:r>
            <a:r>
              <a:rPr i="1" lang="en" sz="1700">
                <a:solidFill>
                  <a:schemeClr val="dk1"/>
                </a:solidFill>
              </a:rPr>
              <a:t>:</a:t>
            </a:r>
            <a:r>
              <a:rPr lang="en" sz="1700">
                <a:solidFill>
                  <a:schemeClr val="dk1"/>
                </a:solidFill>
              </a:rPr>
              <a:t> Provide support and high-quality training to school system safety personnel in collaboration with local law enforcement officials and surrounding agencies.</a:t>
            </a:r>
            <a:r>
              <a:rPr lang="en" sz="1700">
                <a:solidFill>
                  <a:schemeClr val="lt1"/>
                </a:solidFill>
              </a:rPr>
              <a:t> </a:t>
            </a:r>
            <a:endParaRPr b="1" sz="19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chemeClr val="lt1"/>
              </a:solidFill>
            </a:endParaRPr>
          </a:p>
        </p:txBody>
      </p:sp>
      <p:pic>
        <p:nvPicPr>
          <p:cNvPr id="135" name="Google Shape;1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6775" y="2643600"/>
            <a:ext cx="2930125" cy="24380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6" name="Google Shape;13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00" y="2630500"/>
            <a:ext cx="3047275" cy="2438001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7" name="Google Shape;13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4700" y="2656725"/>
            <a:ext cx="2830751" cy="2411777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8" name="Google Shape;138;p26"/>
          <p:cNvSpPr txBox="1"/>
          <p:nvPr/>
        </p:nvSpPr>
        <p:spPr>
          <a:xfrm>
            <a:off x="7050875" y="4668300"/>
            <a:ext cx="1510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00"/>
                </a:solidFill>
                <a:latin typeface="Armata"/>
                <a:ea typeface="Armata"/>
                <a:cs typeface="Armata"/>
                <a:sym typeface="Armata"/>
              </a:rPr>
              <a:t>“Mayor”</a:t>
            </a:r>
            <a:endParaRPr b="1" sz="2000">
              <a:solidFill>
                <a:srgbClr val="FFFF00"/>
              </a:solidFill>
              <a:latin typeface="Armata"/>
              <a:ea typeface="Armata"/>
              <a:cs typeface="Armata"/>
              <a:sym typeface="Armat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53575" y="75000"/>
            <a:ext cx="9090300" cy="499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1"/>
                </a:solidFill>
              </a:rPr>
              <a:t>Performance Measures</a:t>
            </a:r>
            <a:endParaRPr b="1" sz="30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>
                <a:solidFill>
                  <a:schemeClr val="dk1"/>
                </a:solidFill>
              </a:rPr>
              <a:t>Financial reports, State Monitoring Report, Cognia Report, local, state, and federal budgets, ACIP, and Title I Budgets, Needs Assessments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>
                <a:solidFill>
                  <a:schemeClr val="dk1"/>
                </a:solidFill>
              </a:rPr>
              <a:t>Capital Plan, Technology Plan,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>
                <a:solidFill>
                  <a:schemeClr val="dk1"/>
                </a:solidFill>
              </a:rPr>
              <a:t>Safety Plans, Safety Trainings, School Resource Officers, Facility Dog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>
                <a:solidFill>
                  <a:schemeClr val="dk1"/>
                </a:solidFill>
              </a:rPr>
              <a:t>Partnership with Pathway, Coffee County Family Services, EMA, Sheriff’s Dept., Elba Career Academy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>
                <a:solidFill>
                  <a:schemeClr val="dk1"/>
                </a:solidFill>
              </a:rPr>
              <a:t>Grants, Dual Enrollment Scholarships, Career Tech Opportunities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>
                <a:solidFill>
                  <a:schemeClr val="dk1"/>
                </a:solidFill>
              </a:rPr>
              <a:t>Mental Health Coordinator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8500" y="3064675"/>
            <a:ext cx="2003975" cy="200382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64300" y="42875"/>
            <a:ext cx="9022500" cy="50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1"/>
                </a:solidFill>
              </a:rPr>
              <a:t>Communication and Relationships</a:t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Goal 1: Lead the way in establishing and maintaining collaborative relationships with parents, families, and communities to maximize student success.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Objective 1: Create and maintain open and effective communication strategies to improve communication between Coffee County Schools and stakeholders.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Objective 2: Regularly review stakeholder feedback to inform decision-making. 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Objective 3: Communicate progress toward and accomplishment of school system goals, objectives, and continuous improvement plans.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150" y="3246825"/>
            <a:ext cx="4564850" cy="181085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53575" y="85650"/>
            <a:ext cx="9090300" cy="49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Communication and Relationships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Goal 2: Provide opportunities and programs to involve all stakeholders or agencies in collaborative efforts to improve the school system.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Objective 1</a:t>
            </a:r>
            <a:r>
              <a:rPr i="1" lang="en" sz="1600">
                <a:solidFill>
                  <a:schemeClr val="dk1"/>
                </a:solidFill>
              </a:rPr>
              <a:t>:</a:t>
            </a:r>
            <a:r>
              <a:rPr lang="en" sz="1600">
                <a:solidFill>
                  <a:schemeClr val="dk1"/>
                </a:solidFill>
              </a:rPr>
              <a:t> Establish and/or maintain advisory groups, councils, community partnerships, booster clubs, and school support groups to include representatives from all system stakeholders to provide input, feedback, and ideas for improving the school system.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Objective 2: Maintain system accreditation, utilizing the accreditation monitoring and reporting processes to promote and achieve continuous improvement toward system and school goals.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Objective 3: Effectively monitor, evaluate and report on the school system strategic plan.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156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5025" y="3579025"/>
            <a:ext cx="2796775" cy="151167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idx="1" type="body"/>
          </p:nvPr>
        </p:nvSpPr>
        <p:spPr>
          <a:xfrm>
            <a:off x="53575" y="53575"/>
            <a:ext cx="9033300" cy="499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Performance Measures</a:t>
            </a:r>
            <a:endParaRPr b="1" sz="30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➢"/>
            </a:pPr>
            <a:r>
              <a:rPr lang="en" sz="1900">
                <a:solidFill>
                  <a:schemeClr val="dk1"/>
                </a:solidFill>
              </a:rPr>
              <a:t>Surveys - Title I, Local Surveys, Strategic Plan Surveys, Cognia Surveys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➢"/>
            </a:pPr>
            <a:r>
              <a:rPr lang="en" sz="1900">
                <a:solidFill>
                  <a:schemeClr val="dk1"/>
                </a:solidFill>
              </a:rPr>
              <a:t>Advisory groups - Parents, Students, Community Partners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➢"/>
            </a:pPr>
            <a:r>
              <a:rPr lang="en" sz="1900">
                <a:solidFill>
                  <a:schemeClr val="dk1"/>
                </a:solidFill>
              </a:rPr>
              <a:t>Progress and evaluation of Strategic Plan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➢"/>
            </a:pPr>
            <a:r>
              <a:rPr lang="en" sz="1900">
                <a:solidFill>
                  <a:schemeClr val="dk1"/>
                </a:solidFill>
              </a:rPr>
              <a:t>Administrator Meetings, BLT Meetings, focus groups (Federal Programs &amp; ESSER)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➢"/>
            </a:pPr>
            <a:r>
              <a:rPr lang="en" sz="1900">
                <a:solidFill>
                  <a:schemeClr val="dk1"/>
                </a:solidFill>
              </a:rPr>
              <a:t>Partnership with Community Colleges &amp; Elba Career Tech Academy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➢"/>
            </a:pPr>
            <a:r>
              <a:rPr lang="en" sz="1900">
                <a:solidFill>
                  <a:schemeClr val="dk1"/>
                </a:solidFill>
              </a:rPr>
              <a:t>Cognia Reports, processes, and results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7300" y="2850350"/>
            <a:ext cx="2062925" cy="219672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/>
          <p:nvPr>
            <p:ph idx="1" type="body"/>
          </p:nvPr>
        </p:nvSpPr>
        <p:spPr>
          <a:xfrm>
            <a:off x="64300" y="0"/>
            <a:ext cx="9079800" cy="50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00" y="0"/>
            <a:ext cx="9079800" cy="50898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9" name="Google Shape;169;p31"/>
          <p:cNvSpPr txBox="1"/>
          <p:nvPr/>
        </p:nvSpPr>
        <p:spPr>
          <a:xfrm>
            <a:off x="2678900" y="707225"/>
            <a:ext cx="31824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7500" y="0"/>
            <a:ext cx="9069000" cy="49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 u="sng">
                <a:solidFill>
                  <a:schemeClr val="dk1"/>
                </a:solidFill>
              </a:rPr>
              <a:t>VISION STATEMENT</a:t>
            </a:r>
            <a:endParaRPr b="1" sz="22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“Educate, Elevate, Empower”</a:t>
            </a:r>
            <a:r>
              <a:rPr lang="en" sz="1900">
                <a:solidFill>
                  <a:schemeClr val="dk1"/>
                </a:solidFill>
              </a:rPr>
              <a:t> </a:t>
            </a:r>
            <a:endParaRPr b="1" sz="21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 u="sng">
                <a:solidFill>
                  <a:schemeClr val="dk1"/>
                </a:solidFill>
              </a:rPr>
              <a:t>MISSION STATEMENT</a:t>
            </a:r>
            <a:endParaRPr b="1" sz="22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“Preparing all students for a successful future by providing challenging and meaningful learning opportunities.”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6475" y="2689600"/>
            <a:ext cx="5431050" cy="241102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 flipH="1" rot="10800000">
            <a:off x="311700" y="-75025"/>
            <a:ext cx="8520600" cy="1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60750" y="48300"/>
            <a:ext cx="9022500" cy="50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 u="sng">
                <a:solidFill>
                  <a:schemeClr val="dk1"/>
                </a:solidFill>
              </a:rPr>
              <a:t>CORE BELIEFS AND VALUES</a:t>
            </a:r>
            <a:r>
              <a:rPr lang="en" sz="2200">
                <a:solidFill>
                  <a:schemeClr val="lt1"/>
                </a:solidFill>
              </a:rPr>
              <a:t>  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➢"/>
            </a:pPr>
            <a:r>
              <a:rPr lang="en" sz="1600">
                <a:solidFill>
                  <a:schemeClr val="dk1"/>
                </a:solidFill>
              </a:rPr>
              <a:t>All students deserve equitable and engaging learning opportunities preparing them for the future.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➢"/>
            </a:pPr>
            <a:r>
              <a:rPr lang="en" sz="1600">
                <a:solidFill>
                  <a:schemeClr val="dk1"/>
                </a:solidFill>
              </a:rPr>
              <a:t>Our employees are crucial to our success.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➢"/>
            </a:pPr>
            <a:r>
              <a:rPr lang="en" sz="1600">
                <a:solidFill>
                  <a:schemeClr val="dk1"/>
                </a:solidFill>
              </a:rPr>
              <a:t>Strong family and community partnerships are critical to student success.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➢"/>
            </a:pPr>
            <a:r>
              <a:rPr lang="en" sz="1600">
                <a:solidFill>
                  <a:schemeClr val="dk1"/>
                </a:solidFill>
              </a:rPr>
              <a:t>A well-rounded education supports the developmental needs of all learners.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➢"/>
            </a:pPr>
            <a:r>
              <a:rPr lang="en" sz="1600">
                <a:solidFill>
                  <a:schemeClr val="dk1"/>
                </a:solidFill>
              </a:rPr>
              <a:t>Excellence is sustained through a commitment to continuous improvement by all stakeholders.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➢"/>
            </a:pPr>
            <a:r>
              <a:rPr lang="en" sz="1600">
                <a:solidFill>
                  <a:schemeClr val="dk1"/>
                </a:solidFill>
              </a:rPr>
              <a:t>We value integrity, open and consistent communication, shared responsibility, innovation, and accountability.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➢"/>
            </a:pPr>
            <a:r>
              <a:rPr lang="en" sz="1600">
                <a:solidFill>
                  <a:schemeClr val="dk1"/>
                </a:solidFill>
              </a:rPr>
              <a:t>We believe in providing a safe and inclusive learning environment that embraces diversity and promotes respectful relationships.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0" y="0"/>
            <a:ext cx="9144000" cy="507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3">
                <a:solidFill>
                  <a:schemeClr val="dk1"/>
                </a:solidFill>
              </a:rPr>
              <a:t>Teaching and Learning</a:t>
            </a:r>
            <a:r>
              <a:rPr b="1" lang="en" sz="3003">
                <a:solidFill>
                  <a:schemeClr val="lt1"/>
                </a:solidFill>
              </a:rPr>
              <a:t> </a:t>
            </a:r>
            <a:r>
              <a:rPr b="1" lang="en" sz="2200">
                <a:solidFill>
                  <a:schemeClr val="lt1"/>
                </a:solidFill>
              </a:rPr>
              <a:t> </a:t>
            </a:r>
            <a:endParaRPr b="1" sz="22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25">
                <a:solidFill>
                  <a:schemeClr val="dk1"/>
                </a:solidFill>
              </a:rPr>
              <a:t>Goal 1:</a:t>
            </a:r>
            <a:r>
              <a:rPr lang="en" sz="1825">
                <a:solidFill>
                  <a:schemeClr val="dk1"/>
                </a:solidFill>
              </a:rPr>
              <a:t> </a:t>
            </a:r>
            <a:r>
              <a:rPr b="1" lang="en" sz="1825">
                <a:solidFill>
                  <a:schemeClr val="dk1"/>
                </a:solidFill>
              </a:rPr>
              <a:t>To provide equitable access to challenging curriculum and adaptable learning experiences that increase student achievement in all academic areas, focusing on reading and math for all students.</a:t>
            </a:r>
            <a:endParaRPr b="1" sz="1825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25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575" y="2153850"/>
            <a:ext cx="4543425" cy="2882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5" name="Google Shape;75;p16"/>
          <p:cNvPicPr preferRelativeResize="0"/>
          <p:nvPr/>
        </p:nvPicPr>
        <p:blipFill rotWithShape="1">
          <a:blip r:embed="rId4">
            <a:alphaModFix/>
          </a:blip>
          <a:srcRect b="0" l="-1957" r="0" t="0"/>
          <a:stretch/>
        </p:blipFill>
        <p:spPr>
          <a:xfrm>
            <a:off x="107150" y="2153850"/>
            <a:ext cx="4393425" cy="2882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150" y="64300"/>
            <a:ext cx="9054600" cy="50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39">
                <a:solidFill>
                  <a:schemeClr val="dk1"/>
                </a:solidFill>
              </a:rPr>
              <a:t>Teaching and Learning</a:t>
            </a:r>
            <a:endParaRPr b="1" sz="3339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25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248"/>
              <a:buFont typeface="Arial"/>
              <a:buNone/>
            </a:pPr>
            <a:r>
              <a:rPr lang="en" sz="1825">
                <a:solidFill>
                  <a:schemeClr val="dk1"/>
                </a:solidFill>
              </a:rPr>
              <a:t>Objective 1</a:t>
            </a:r>
            <a:r>
              <a:rPr i="1" lang="en" sz="1825">
                <a:solidFill>
                  <a:schemeClr val="dk1"/>
                </a:solidFill>
              </a:rPr>
              <a:t>: </a:t>
            </a:r>
            <a:r>
              <a:rPr lang="en" sz="1825">
                <a:solidFill>
                  <a:schemeClr val="dk1"/>
                </a:solidFill>
              </a:rPr>
              <a:t>Implement course content and offerings aligned with state standards to support student success during and after Pre-K through 12 education, resulting in college and career readiness. </a:t>
            </a:r>
            <a:endParaRPr sz="1825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248"/>
              <a:buFont typeface="Arial"/>
              <a:buNone/>
            </a:pPr>
            <a:r>
              <a:t/>
            </a:r>
            <a:endParaRPr sz="1825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248"/>
              <a:buFont typeface="Arial"/>
              <a:buNone/>
            </a:pPr>
            <a:r>
              <a:rPr lang="en" sz="1825">
                <a:solidFill>
                  <a:schemeClr val="dk1"/>
                </a:solidFill>
              </a:rPr>
              <a:t>Objective </a:t>
            </a:r>
            <a:r>
              <a:rPr i="1" lang="en" sz="1825">
                <a:solidFill>
                  <a:schemeClr val="dk1"/>
                </a:solidFill>
              </a:rPr>
              <a:t>2:</a:t>
            </a:r>
            <a:r>
              <a:rPr lang="en" sz="1825">
                <a:solidFill>
                  <a:schemeClr val="dk1"/>
                </a:solidFill>
              </a:rPr>
              <a:t> Enhance learning experiences by providing students with relevant and appropriate technology, tools, and resources.</a:t>
            </a:r>
            <a:endParaRPr sz="1825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248"/>
              <a:buFont typeface="Arial"/>
              <a:buNone/>
            </a:pPr>
            <a:r>
              <a:t/>
            </a:r>
            <a:endParaRPr sz="1825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248"/>
              <a:buFont typeface="Arial"/>
              <a:buNone/>
            </a:pPr>
            <a:r>
              <a:rPr lang="en" sz="1825">
                <a:solidFill>
                  <a:schemeClr val="dk1"/>
                </a:solidFill>
              </a:rPr>
              <a:t>Objective</a:t>
            </a:r>
            <a:r>
              <a:rPr i="1" lang="en" sz="1825">
                <a:solidFill>
                  <a:schemeClr val="dk1"/>
                </a:solidFill>
              </a:rPr>
              <a:t> </a:t>
            </a:r>
            <a:r>
              <a:rPr lang="en" sz="1825">
                <a:solidFill>
                  <a:schemeClr val="dk1"/>
                </a:solidFill>
              </a:rPr>
              <a:t>3</a:t>
            </a:r>
            <a:r>
              <a:rPr i="1" lang="en" sz="1825">
                <a:solidFill>
                  <a:schemeClr val="dk1"/>
                </a:solidFill>
              </a:rPr>
              <a:t>:</a:t>
            </a:r>
            <a:r>
              <a:rPr lang="en" sz="1825">
                <a:solidFill>
                  <a:schemeClr val="dk1"/>
                </a:solidFill>
              </a:rPr>
              <a:t> Implement the education of the whole child by providing evidence-based instruction and assessment designed and delivered to be engaging, inclusive, and success-oriented.</a:t>
            </a:r>
            <a:endParaRPr sz="1825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248"/>
              <a:buFont typeface="Arial"/>
              <a:buNone/>
            </a:pPr>
            <a:r>
              <a:t/>
            </a:r>
            <a:endParaRPr sz="1825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248"/>
              <a:buFont typeface="Arial"/>
              <a:buNone/>
            </a:pPr>
            <a:r>
              <a:rPr lang="en" sz="1825">
                <a:solidFill>
                  <a:schemeClr val="dk1"/>
                </a:solidFill>
              </a:rPr>
              <a:t>Objective 4</a:t>
            </a:r>
            <a:r>
              <a:rPr i="1" lang="en" sz="1825">
                <a:solidFill>
                  <a:schemeClr val="dk1"/>
                </a:solidFill>
              </a:rPr>
              <a:t>:</a:t>
            </a:r>
            <a:r>
              <a:rPr lang="en" sz="1825">
                <a:solidFill>
                  <a:schemeClr val="dk1"/>
                </a:solidFill>
              </a:rPr>
              <a:t> Examine opportunities to add or expand programs to improve student achievement when financially possible (Pre-K programs, expanded fine arts courses, additional Career Technical Education programs, dual enrollment options, additional competitive and non-competitive sports, early identification and interventions for At-Risk students).</a:t>
            </a:r>
            <a:endParaRPr sz="1825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0" y="115800"/>
            <a:ext cx="9058500" cy="50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3">
                <a:solidFill>
                  <a:schemeClr val="dk1"/>
                </a:solidFill>
              </a:rPr>
              <a:t>Teaching and Learning</a:t>
            </a:r>
            <a:r>
              <a:rPr b="1" lang="en" sz="3003">
                <a:solidFill>
                  <a:schemeClr val="lt1"/>
                </a:solidFill>
              </a:rPr>
              <a:t> </a:t>
            </a:r>
            <a:endParaRPr b="1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Goal 2: Provide high-quality, highly-effective personnel to meet the needs of the instructional program.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3025" y="2389575"/>
            <a:ext cx="6354375" cy="264677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128650" y="32100"/>
            <a:ext cx="9011700" cy="507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3">
                <a:solidFill>
                  <a:schemeClr val="dk1"/>
                </a:solidFill>
              </a:rPr>
              <a:t>Teaching and Learning</a:t>
            </a:r>
            <a:r>
              <a:rPr b="1" lang="en" sz="3003">
                <a:solidFill>
                  <a:schemeClr val="lt1"/>
                </a:solidFill>
              </a:rPr>
              <a:t> </a:t>
            </a:r>
            <a:endParaRPr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O</a:t>
            </a:r>
            <a:r>
              <a:rPr lang="en" sz="1700">
                <a:solidFill>
                  <a:schemeClr val="dk1"/>
                </a:solidFill>
              </a:rPr>
              <a:t>bjective 1: Recruit, employ, develop and retain high-quality, effective teachers and instructional support personnel.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Objective</a:t>
            </a:r>
            <a:r>
              <a:rPr i="1" lang="en" sz="1700">
                <a:solidFill>
                  <a:schemeClr val="dk1"/>
                </a:solidFill>
              </a:rPr>
              <a:t> </a:t>
            </a:r>
            <a:r>
              <a:rPr lang="en" sz="1700">
                <a:solidFill>
                  <a:schemeClr val="dk1"/>
                </a:solidFill>
              </a:rPr>
              <a:t>2</a:t>
            </a:r>
            <a:r>
              <a:rPr i="1" lang="en" sz="1700">
                <a:solidFill>
                  <a:schemeClr val="dk1"/>
                </a:solidFill>
              </a:rPr>
              <a:t>:</a:t>
            </a:r>
            <a:r>
              <a:rPr lang="en" sz="1700">
                <a:solidFill>
                  <a:schemeClr val="dk1"/>
                </a:solidFill>
              </a:rPr>
              <a:t> Provide high-quality professional development targeting improved practice to meet the needs of all students.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Objective 3: Collect, analyze, report, and effectively use student achievement and performance data for improved teaching and learning.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650" y="3182550"/>
            <a:ext cx="2962900" cy="188515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3" name="Google Shape;9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1450" y="3182550"/>
            <a:ext cx="2855625" cy="188515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4" name="Google Shape;9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2550" y="3182550"/>
            <a:ext cx="2767400" cy="188515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0" y="53575"/>
            <a:ext cx="9087000" cy="50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69">
                <a:solidFill>
                  <a:schemeClr val="dk1"/>
                </a:solidFill>
              </a:rPr>
              <a:t>Performance Measures</a:t>
            </a:r>
            <a:endParaRPr b="1" sz="3569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787"/>
              <a:buFont typeface="Arial"/>
              <a:buNone/>
            </a:pPr>
            <a:r>
              <a:t/>
            </a:r>
            <a:endParaRPr b="1" sz="2764">
              <a:solidFill>
                <a:schemeClr val="lt1"/>
              </a:solidFill>
            </a:endParaRPr>
          </a:p>
          <a:p>
            <a:pPr indent="-341906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➢"/>
            </a:pPr>
            <a:r>
              <a:rPr lang="en" sz="1929">
                <a:solidFill>
                  <a:schemeClr val="dk1"/>
                </a:solidFill>
              </a:rPr>
              <a:t>Academic Growth and Achievement</a:t>
            </a:r>
            <a:endParaRPr sz="1929">
              <a:solidFill>
                <a:schemeClr val="dk1"/>
              </a:solidFill>
            </a:endParaRPr>
          </a:p>
          <a:p>
            <a:pPr indent="-341906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➢"/>
            </a:pPr>
            <a:r>
              <a:rPr lang="en" sz="1929">
                <a:solidFill>
                  <a:schemeClr val="dk1"/>
                </a:solidFill>
              </a:rPr>
              <a:t>Graduation Rate, CRIs, WorkKeys, ACT, DE, COOP, Military Enlistment</a:t>
            </a:r>
            <a:endParaRPr sz="1929">
              <a:solidFill>
                <a:schemeClr val="dk1"/>
              </a:solidFill>
            </a:endParaRPr>
          </a:p>
          <a:p>
            <a:pPr indent="-341906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➢"/>
            </a:pPr>
            <a:r>
              <a:rPr lang="en" sz="1929">
                <a:solidFill>
                  <a:schemeClr val="dk1"/>
                </a:solidFill>
              </a:rPr>
              <a:t>Student Engagement of Learning - Eleot Observation Tool</a:t>
            </a:r>
            <a:endParaRPr sz="1929">
              <a:solidFill>
                <a:schemeClr val="dk1"/>
              </a:solidFill>
            </a:endParaRPr>
          </a:p>
          <a:p>
            <a:pPr indent="-341906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➢"/>
            </a:pPr>
            <a:r>
              <a:rPr lang="en" sz="1929">
                <a:solidFill>
                  <a:schemeClr val="dk1"/>
                </a:solidFill>
              </a:rPr>
              <a:t>CCSS Mentoring Program and Alabama Teacher Mentoring Program</a:t>
            </a:r>
            <a:endParaRPr sz="1929">
              <a:solidFill>
                <a:schemeClr val="dk1"/>
              </a:solidFill>
            </a:endParaRPr>
          </a:p>
          <a:p>
            <a:pPr indent="-341906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➢"/>
            </a:pPr>
            <a:r>
              <a:rPr lang="en" sz="1929">
                <a:solidFill>
                  <a:schemeClr val="dk1"/>
                </a:solidFill>
              </a:rPr>
              <a:t>Technology Integration, Technology Plan, Technology Inventory</a:t>
            </a:r>
            <a:endParaRPr sz="1929">
              <a:solidFill>
                <a:schemeClr val="dk1"/>
              </a:solidFill>
            </a:endParaRPr>
          </a:p>
          <a:p>
            <a:pPr indent="-341906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➢"/>
            </a:pPr>
            <a:r>
              <a:rPr lang="en" sz="1929">
                <a:solidFill>
                  <a:schemeClr val="dk1"/>
                </a:solidFill>
              </a:rPr>
              <a:t>Expand electives, fine arts, career tech education, clubs, athletics </a:t>
            </a:r>
            <a:endParaRPr sz="1929">
              <a:solidFill>
                <a:schemeClr val="dk1"/>
              </a:solidFill>
            </a:endParaRPr>
          </a:p>
          <a:p>
            <a:pPr indent="-341906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➢"/>
            </a:pPr>
            <a:r>
              <a:rPr lang="en" sz="1929">
                <a:solidFill>
                  <a:schemeClr val="dk1"/>
                </a:solidFill>
              </a:rPr>
              <a:t>Internships with local colleges</a:t>
            </a:r>
            <a:endParaRPr sz="1929">
              <a:solidFill>
                <a:schemeClr val="dk1"/>
              </a:solidFill>
            </a:endParaRPr>
          </a:p>
          <a:p>
            <a:pPr indent="-341906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➢"/>
            </a:pPr>
            <a:r>
              <a:rPr lang="en" sz="1929">
                <a:solidFill>
                  <a:schemeClr val="dk1"/>
                </a:solidFill>
              </a:rPr>
              <a:t>High-Quality Professional Development Plan</a:t>
            </a:r>
            <a:endParaRPr sz="1929">
              <a:solidFill>
                <a:schemeClr val="dk1"/>
              </a:solidFill>
            </a:endParaRPr>
          </a:p>
          <a:p>
            <a:pPr indent="-341906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➢"/>
            </a:pPr>
            <a:r>
              <a:rPr lang="en" sz="1929">
                <a:solidFill>
                  <a:schemeClr val="dk1"/>
                </a:solidFill>
              </a:rPr>
              <a:t>Leadership Academy and Aspiring Administrators Academy</a:t>
            </a:r>
            <a:endParaRPr sz="1929">
              <a:solidFill>
                <a:schemeClr val="dk1"/>
              </a:solidFill>
            </a:endParaRPr>
          </a:p>
          <a:p>
            <a:pPr indent="-341906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➢"/>
            </a:pPr>
            <a:r>
              <a:rPr lang="en" sz="1929">
                <a:solidFill>
                  <a:schemeClr val="dk1"/>
                </a:solidFill>
              </a:rPr>
              <a:t>Career Fairs</a:t>
            </a:r>
            <a:endParaRPr sz="1929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8750" y="2914650"/>
            <a:ext cx="1868475" cy="2097628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42875" y="80400"/>
            <a:ext cx="8983200" cy="49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Governance and Leadership</a:t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Goal 1- Sustain qualified, effective, and innovative Board of Education members. 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Objective</a:t>
            </a:r>
            <a:r>
              <a:rPr i="1" lang="en" sz="1600">
                <a:solidFill>
                  <a:schemeClr val="dk1"/>
                </a:solidFill>
              </a:rPr>
              <a:t> </a:t>
            </a:r>
            <a:r>
              <a:rPr lang="en" sz="1600">
                <a:solidFill>
                  <a:schemeClr val="dk1"/>
                </a:solidFill>
              </a:rPr>
              <a:t>1</a:t>
            </a:r>
            <a:r>
              <a:rPr i="1" lang="en" sz="1600">
                <a:solidFill>
                  <a:schemeClr val="dk1"/>
                </a:solidFill>
              </a:rPr>
              <a:t>:</a:t>
            </a:r>
            <a:r>
              <a:rPr lang="en" sz="1600">
                <a:solidFill>
                  <a:schemeClr val="dk1"/>
                </a:solidFill>
              </a:rPr>
              <a:t> Maintain effective Board policies on which to base sound decisions, effective procedures, and fair, consistent implementation of laws, rules, and guidelines.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Objective 2: Participate in ongoing, high-quality orientation and professional learning opportunities for Board of Education members.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Objective</a:t>
            </a:r>
            <a:r>
              <a:rPr i="1" lang="en" sz="1600">
                <a:solidFill>
                  <a:schemeClr val="dk1"/>
                </a:solidFill>
              </a:rPr>
              <a:t> </a:t>
            </a:r>
            <a:r>
              <a:rPr lang="en" sz="1600">
                <a:solidFill>
                  <a:schemeClr val="dk1"/>
                </a:solidFill>
              </a:rPr>
              <a:t>3: Focus human and fiscal resources on student learning while ensuring transparency and accountability in the day-to-day operations of the education system at all levels.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9025" y="3237925"/>
            <a:ext cx="3718325" cy="18251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