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3" r:id="rId2"/>
    <p:sldMasterId id="2147483695" r:id="rId3"/>
  </p:sldMasterIdLst>
  <p:notesMasterIdLst>
    <p:notesMasterId r:id="rId71"/>
  </p:notesMasterIdLst>
  <p:sldIdLst>
    <p:sldId id="321" r:id="rId4"/>
    <p:sldId id="286" r:id="rId5"/>
    <p:sldId id="394" r:id="rId6"/>
    <p:sldId id="260" r:id="rId7"/>
    <p:sldId id="289" r:id="rId8"/>
    <p:sldId id="261" r:id="rId9"/>
    <p:sldId id="292" r:id="rId10"/>
    <p:sldId id="262" r:id="rId11"/>
    <p:sldId id="307" r:id="rId12"/>
    <p:sldId id="293" r:id="rId13"/>
    <p:sldId id="294" r:id="rId14"/>
    <p:sldId id="263" r:id="rId15"/>
    <p:sldId id="323" r:id="rId16"/>
    <p:sldId id="324" r:id="rId17"/>
    <p:sldId id="295" r:id="rId18"/>
    <p:sldId id="296" r:id="rId19"/>
    <p:sldId id="297" r:id="rId20"/>
    <p:sldId id="298" r:id="rId21"/>
    <p:sldId id="299" r:id="rId22"/>
    <p:sldId id="274" r:id="rId23"/>
    <p:sldId id="301" r:id="rId24"/>
    <p:sldId id="277" r:id="rId25"/>
    <p:sldId id="278" r:id="rId26"/>
    <p:sldId id="279" r:id="rId27"/>
    <p:sldId id="258" r:id="rId28"/>
    <p:sldId id="365" r:id="rId29"/>
    <p:sldId id="366" r:id="rId30"/>
    <p:sldId id="397" r:id="rId31"/>
    <p:sldId id="398" r:id="rId32"/>
    <p:sldId id="264" r:id="rId33"/>
    <p:sldId id="304" r:id="rId34"/>
    <p:sldId id="367" r:id="rId35"/>
    <p:sldId id="399" r:id="rId36"/>
    <p:sldId id="305" r:id="rId37"/>
    <p:sldId id="267" r:id="rId38"/>
    <p:sldId id="306" r:id="rId39"/>
    <p:sldId id="400" r:id="rId40"/>
    <p:sldId id="308" r:id="rId41"/>
    <p:sldId id="401" r:id="rId42"/>
    <p:sldId id="309" r:id="rId43"/>
    <p:sldId id="310" r:id="rId44"/>
    <p:sldId id="275" r:id="rId45"/>
    <p:sldId id="402" r:id="rId46"/>
    <p:sldId id="374" r:id="rId47"/>
    <p:sldId id="375" r:id="rId48"/>
    <p:sldId id="376" r:id="rId49"/>
    <p:sldId id="311" r:id="rId50"/>
    <p:sldId id="377" r:id="rId51"/>
    <p:sldId id="312" r:id="rId52"/>
    <p:sldId id="378" r:id="rId53"/>
    <p:sldId id="340" r:id="rId54"/>
    <p:sldId id="342" r:id="rId55"/>
    <p:sldId id="344" r:id="rId56"/>
    <p:sldId id="346" r:id="rId57"/>
    <p:sldId id="348" r:id="rId58"/>
    <p:sldId id="382" r:id="rId59"/>
    <p:sldId id="354" r:id="rId60"/>
    <p:sldId id="404" r:id="rId61"/>
    <p:sldId id="386" r:id="rId62"/>
    <p:sldId id="405" r:id="rId63"/>
    <p:sldId id="387" r:id="rId64"/>
    <p:sldId id="406" r:id="rId65"/>
    <p:sldId id="388" r:id="rId66"/>
    <p:sldId id="315" r:id="rId67"/>
    <p:sldId id="389" r:id="rId68"/>
    <p:sldId id="361" r:id="rId69"/>
    <p:sldId id="390" r:id="rId70"/>
  </p:sldIdLst>
  <p:sldSz cx="9144000" cy="6858000" type="screen4x3"/>
  <p:notesSz cx="6858000" cy="9144000"/>
  <p:custDataLst>
    <p:tags r:id="rId7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82" autoAdjust="0"/>
  </p:normalViewPr>
  <p:slideViewPr>
    <p:cSldViewPr snapToObjects="1" showGuide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F6622C5-5AC9-48E0-B17A-23A658F22700}" type="datetime1">
              <a:rPr lang="en-US"/>
              <a:pPr>
                <a:defRPr/>
              </a:pPr>
              <a:t>9/19/2020</a:t>
            </a:fld>
            <a:endParaRPr lang="en-US"/>
          </a:p>
        </p:txBody>
      </p:sp>
      <p:sp>
        <p:nvSpPr>
          <p:cNvPr id="4301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6F7A31-B692-42D9-8E10-BF7F72ADD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84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7000">
              <a:srgbClr val="EED390"/>
            </a:gs>
            <a:gs pos="84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28" charset="2"/>
              <a:buChar char="§"/>
              <a:defRPr/>
            </a:pPr>
            <a:endParaRPr lang="en-US" sz="240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157" y="5581471"/>
            <a:ext cx="340201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PowerPoint</a:t>
            </a:r>
            <a:r>
              <a:rPr lang="en-US" sz="1800" baseline="300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®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Lecture Slides</a:t>
            </a: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prepared by</a:t>
            </a: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Karen</a:t>
            </a:r>
            <a:r>
              <a:rPr lang="en-US" sz="1800" baseline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Dunbar </a:t>
            </a:r>
            <a:r>
              <a:rPr lang="en-US" sz="1800" baseline="0" dirty="0" err="1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Kareiva</a:t>
            </a:r>
            <a:endParaRPr lang="en-US" sz="180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Ivy Tech Community College</a:t>
            </a:r>
          </a:p>
        </p:txBody>
      </p:sp>
      <p:pic>
        <p:nvPicPr>
          <p:cNvPr id="10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© Annie Leibovitz/Contact Press Images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36" cy="6858000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© 2016 Pearson Education, Inc.</a:t>
            </a:r>
            <a:endParaRPr lang="en-US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580347" y="1219200"/>
            <a:ext cx="3402012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Chapter 4</a:t>
            </a:r>
            <a:r>
              <a:rPr lang="en-US" sz="2800" b="1" baseline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  Part A</a:t>
            </a:r>
          </a:p>
          <a:p>
            <a:pPr algn="ctr">
              <a:defRPr/>
            </a:pPr>
            <a:endParaRPr lang="en-US" sz="2800" b="1" baseline="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4000" b="1" baseline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Tissue: </a:t>
            </a:r>
            <a:br>
              <a:rPr lang="en-US" sz="4000" b="1" baseline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</a:br>
            <a:r>
              <a:rPr lang="en-US" sz="4000" b="1" baseline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The Living Fabric</a:t>
            </a:r>
            <a:endParaRPr lang="en-US" sz="4000" b="1" dirty="0"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455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2791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00400" y="1143000"/>
            <a:ext cx="914400" cy="9144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0018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00400" y="1143000"/>
            <a:ext cx="914400" cy="91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97681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76964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322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3208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6456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1048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694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6272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8327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1426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562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6882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862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0762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2016 Pearson Education, Inc.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06FD8-F22D-458D-819B-FD4B231E9E66}"/>
              </a:ext>
            </a:extLst>
          </p:cNvPr>
          <p:cNvSpPr/>
          <p:nvPr/>
        </p:nvSpPr>
        <p:spPr bwMode="auto">
          <a:xfrm>
            <a:off x="5638800" y="1295400"/>
            <a:ext cx="3200400" cy="457200"/>
          </a:xfrm>
          <a:prstGeom prst="rect">
            <a:avLst/>
          </a:prstGeom>
          <a:solidFill>
            <a:srgbClr val="ECCF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80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Special Characteristics of Epithelial Tissues (cont.)</a:t>
            </a:r>
            <a:endParaRPr lang="en-US" dirty="0"/>
          </a:p>
        </p:txBody>
      </p:sp>
      <p:sp>
        <p:nvSpPr>
          <p:cNvPr id="1433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Avascular</a:t>
            </a:r>
            <a:r>
              <a:rPr lang="en-US" altLang="en-US" dirty="0"/>
              <a:t>, </a:t>
            </a:r>
            <a:r>
              <a:rPr lang="en-US" altLang="en-US" b="1" dirty="0"/>
              <a:t>but</a:t>
            </a:r>
            <a:r>
              <a:rPr lang="en-US" altLang="en-US" dirty="0"/>
              <a:t> </a:t>
            </a:r>
            <a:r>
              <a:rPr lang="en-US" altLang="en-US" b="1" dirty="0"/>
              <a:t>innervated</a:t>
            </a:r>
          </a:p>
          <a:p>
            <a:pPr lvl="1"/>
            <a:r>
              <a:rPr lang="en-US" altLang="en-US" dirty="0"/>
              <a:t>No blood vessels are found in epithelial tissue</a:t>
            </a:r>
          </a:p>
          <a:p>
            <a:pPr lvl="2"/>
            <a:r>
              <a:rPr lang="en-US" altLang="en-US" dirty="0"/>
              <a:t>Must be nourished by diffusion from underlying connective tissues</a:t>
            </a:r>
          </a:p>
          <a:p>
            <a:pPr lvl="1"/>
            <a:r>
              <a:rPr lang="en-US" altLang="en-US" dirty="0"/>
              <a:t>Epithelia are supplied by nerve fibers, however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Special Characteristics of Epithelial Tissues (cont.)</a:t>
            </a:r>
            <a:endParaRPr lang="en-US" dirty="0"/>
          </a:p>
        </p:txBody>
      </p:sp>
      <p:sp>
        <p:nvSpPr>
          <p:cNvPr id="1536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Regeneration</a:t>
            </a:r>
          </a:p>
          <a:p>
            <a:pPr lvl="1"/>
            <a:r>
              <a:rPr lang="en-US" altLang="en-US" dirty="0"/>
              <a:t>Epithelial cells have high regenerative capacities</a:t>
            </a:r>
          </a:p>
          <a:p>
            <a:pPr lvl="1"/>
            <a:r>
              <a:rPr lang="en-US" altLang="en-US" dirty="0"/>
              <a:t>Stimulated by loss of apical-basal polarity and broken lateral contacts</a:t>
            </a:r>
          </a:p>
          <a:p>
            <a:pPr lvl="1"/>
            <a:r>
              <a:rPr lang="en-US" altLang="en-US" dirty="0"/>
              <a:t>Some cells are exposed to friction, some to hostile substances, resulting in damage</a:t>
            </a:r>
          </a:p>
          <a:p>
            <a:pPr lvl="2"/>
            <a:r>
              <a:rPr lang="en-US" altLang="en-US" dirty="0"/>
              <a:t>Must be replaced</a:t>
            </a:r>
          </a:p>
          <a:p>
            <a:pPr lvl="2"/>
            <a:r>
              <a:rPr lang="en-US" altLang="en-US" dirty="0"/>
              <a:t>Requires adequate nutrients and cell division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of Epithelia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All epithelial tissues have two names</a:t>
            </a:r>
          </a:p>
          <a:p>
            <a:pPr lvl="1"/>
            <a:r>
              <a:rPr lang="en-US" altLang="en-US" dirty="0"/>
              <a:t>First name indicates number of cell layers</a:t>
            </a:r>
          </a:p>
          <a:p>
            <a:pPr lvl="2"/>
            <a:r>
              <a:rPr lang="en-US" altLang="en-US" b="1" dirty="0"/>
              <a:t>Simple</a:t>
            </a:r>
            <a:r>
              <a:rPr lang="en-US" altLang="en-US" dirty="0"/>
              <a:t> </a:t>
            </a:r>
            <a:r>
              <a:rPr lang="en-US" altLang="en-US" b="1" dirty="0"/>
              <a:t>epithelia</a:t>
            </a:r>
            <a:r>
              <a:rPr lang="en-US" altLang="en-US" dirty="0"/>
              <a:t> 1 layer</a:t>
            </a:r>
          </a:p>
          <a:p>
            <a:pPr lvl="2"/>
            <a:r>
              <a:rPr lang="en-US" altLang="en-US" b="1" dirty="0"/>
              <a:t>Stratified</a:t>
            </a:r>
            <a:r>
              <a:rPr lang="en-US" altLang="en-US" dirty="0"/>
              <a:t> </a:t>
            </a:r>
            <a:r>
              <a:rPr lang="en-US" altLang="en-US" b="1" dirty="0"/>
              <a:t>epithelia</a:t>
            </a:r>
            <a:r>
              <a:rPr lang="en-US" altLang="en-US" dirty="0"/>
              <a:t> 2+ layers</a:t>
            </a:r>
          </a:p>
          <a:p>
            <a:pPr lvl="1"/>
            <a:r>
              <a:rPr lang="en-US" altLang="en-US" dirty="0"/>
              <a:t>Second name indicates shape of cells in apical layer</a:t>
            </a:r>
          </a:p>
          <a:p>
            <a:pPr lvl="2"/>
            <a:r>
              <a:rPr lang="en-US" altLang="en-US" b="1" dirty="0"/>
              <a:t>Squamous</a:t>
            </a:r>
            <a:r>
              <a:rPr lang="en-US" altLang="en-US" dirty="0"/>
              <a:t>: flattened and scale-like</a:t>
            </a:r>
          </a:p>
          <a:p>
            <a:pPr lvl="2"/>
            <a:r>
              <a:rPr lang="en-US" altLang="en-US" b="1" dirty="0"/>
              <a:t>Cuboidal</a:t>
            </a:r>
            <a:r>
              <a:rPr lang="en-US" altLang="en-US" dirty="0"/>
              <a:t>: box-like, cube</a:t>
            </a:r>
          </a:p>
          <a:p>
            <a:pPr lvl="2"/>
            <a:r>
              <a:rPr lang="en-US" altLang="en-US" b="1" dirty="0"/>
              <a:t>Columnar</a:t>
            </a:r>
            <a:r>
              <a:rPr lang="en-US" altLang="en-US" dirty="0"/>
              <a:t>: tall, column-like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05-figure_04_02a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648" y="923544"/>
            <a:ext cx="4870704" cy="50109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6048"/>
            <a:ext cx="9084733" cy="3809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4.2a Classification of epithelia.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9" name="Freeform 8"/>
          <p:cNvSpPr/>
          <p:nvPr/>
        </p:nvSpPr>
        <p:spPr>
          <a:xfrm>
            <a:off x="4638675" y="1057275"/>
            <a:ext cx="625475" cy="257175"/>
          </a:xfrm>
          <a:custGeom>
            <a:avLst/>
            <a:gdLst>
              <a:gd name="connsiteX0" fmla="*/ 0 w 625475"/>
              <a:gd name="connsiteY0" fmla="*/ 257175 h 257175"/>
              <a:gd name="connsiteX1" fmla="*/ 460375 w 625475"/>
              <a:gd name="connsiteY1" fmla="*/ 0 h 257175"/>
              <a:gd name="connsiteX2" fmla="*/ 625475 w 6254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475" h="257175">
                <a:moveTo>
                  <a:pt x="0" y="257175"/>
                </a:moveTo>
                <a:lnTo>
                  <a:pt x="460375" y="0"/>
                </a:lnTo>
                <a:lnTo>
                  <a:pt x="6254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323680" y="922339"/>
            <a:ext cx="149399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Apical surface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179637" y="2082008"/>
            <a:ext cx="14218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Basal surface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152106" y="2216150"/>
            <a:ext cx="8111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Simple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311775" y="2720975"/>
            <a:ext cx="149399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>
                <a:solidFill>
                  <a:srgbClr val="231F20"/>
                </a:solidFill>
                <a:ea typeface="+mn-ea"/>
                <a:cs typeface="Arial" pitchFamily="34" charset="0"/>
              </a:rPr>
              <a:t>Apical surface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172493" y="4766471"/>
            <a:ext cx="14218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Basal surface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002881" y="5006975"/>
            <a:ext cx="11124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Stratified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188807" y="5415487"/>
            <a:ext cx="4518353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393192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Classification based on number of</a:t>
            </a:r>
          </a:p>
          <a:p>
            <a:pPr indent="393192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cell layers.</a:t>
            </a:r>
          </a:p>
        </p:txBody>
      </p:sp>
      <p:sp>
        <p:nvSpPr>
          <p:cNvPr id="18" name="Freeform 17"/>
          <p:cNvSpPr/>
          <p:nvPr/>
        </p:nvSpPr>
        <p:spPr>
          <a:xfrm>
            <a:off x="3651250" y="1841500"/>
            <a:ext cx="133350" cy="400050"/>
          </a:xfrm>
          <a:custGeom>
            <a:avLst/>
            <a:gdLst>
              <a:gd name="connsiteX0" fmla="*/ 133350 w 133350"/>
              <a:gd name="connsiteY0" fmla="*/ 0 h 400050"/>
              <a:gd name="connsiteX1" fmla="*/ 133350 w 133350"/>
              <a:gd name="connsiteY1" fmla="*/ 400050 h 400050"/>
              <a:gd name="connsiteX2" fmla="*/ 0 w 13335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400050">
                <a:moveTo>
                  <a:pt x="133350" y="0"/>
                </a:moveTo>
                <a:lnTo>
                  <a:pt x="133350" y="400050"/>
                </a:lnTo>
                <a:lnTo>
                  <a:pt x="0" y="4000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635375" y="4610100"/>
            <a:ext cx="130175" cy="323850"/>
          </a:xfrm>
          <a:custGeom>
            <a:avLst/>
            <a:gdLst>
              <a:gd name="connsiteX0" fmla="*/ 123825 w 130175"/>
              <a:gd name="connsiteY0" fmla="*/ 0 h 323850"/>
              <a:gd name="connsiteX1" fmla="*/ 130175 w 130175"/>
              <a:gd name="connsiteY1" fmla="*/ 323850 h 323850"/>
              <a:gd name="connsiteX2" fmla="*/ 0 w 130175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75" h="323850">
                <a:moveTo>
                  <a:pt x="123825" y="0"/>
                </a:moveTo>
                <a:lnTo>
                  <a:pt x="130175" y="323850"/>
                </a:lnTo>
                <a:lnTo>
                  <a:pt x="0" y="3238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791075" y="2832100"/>
            <a:ext cx="457200" cy="349250"/>
          </a:xfrm>
          <a:custGeom>
            <a:avLst/>
            <a:gdLst>
              <a:gd name="connsiteX0" fmla="*/ 0 w 457200"/>
              <a:gd name="connsiteY0" fmla="*/ 327025 h 327025"/>
              <a:gd name="connsiteX1" fmla="*/ 219075 w 457200"/>
              <a:gd name="connsiteY1" fmla="*/ 0 h 327025"/>
              <a:gd name="connsiteX2" fmla="*/ 457200 w 457200"/>
              <a:gd name="connsiteY2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327025">
                <a:moveTo>
                  <a:pt x="0" y="327025"/>
                </a:moveTo>
                <a:lnTo>
                  <a:pt x="219075" y="0"/>
                </a:lnTo>
                <a:lnTo>
                  <a:pt x="4572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6-figure_04_02b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204216"/>
            <a:ext cx="3779520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6048"/>
            <a:ext cx="9084733" cy="3809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4.2b Classification of epithelia.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095776" y="1127588"/>
            <a:ext cx="10195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Squamous</a:t>
            </a:r>
            <a:endParaRPr lang="en-US" sz="1400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184676" y="3034970"/>
            <a:ext cx="8592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Cuboidal</a:t>
            </a:r>
            <a:endParaRPr lang="en-US" sz="1400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144989" y="6035345"/>
            <a:ext cx="9393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Columnar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034034" y="6410949"/>
            <a:ext cx="34210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Classification based on cell shape.</a:t>
            </a: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altLang="en-US" dirty="0"/>
              <a:t>Classification of Epithelia (cont.)</a:t>
            </a:r>
            <a:endParaRPr lang="en-US" dirty="0"/>
          </a:p>
        </p:txBody>
      </p:sp>
      <p:sp>
        <p:nvSpPr>
          <p:cNvPr id="1945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Simple</a:t>
            </a:r>
            <a:r>
              <a:rPr lang="en-US" altLang="en-US" dirty="0"/>
              <a:t> </a:t>
            </a:r>
            <a:r>
              <a:rPr lang="en-US" altLang="en-US" b="1" dirty="0"/>
              <a:t>epithelia</a:t>
            </a:r>
          </a:p>
          <a:p>
            <a:pPr lvl="1"/>
            <a:r>
              <a:rPr lang="en-US" altLang="en-US" dirty="0"/>
              <a:t>Involved in absorption, secretion, or filtration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 2016 Pearson Education, Inc.</a:t>
            </a: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31F879C9-D1DD-4549-96C7-2662BFC6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68" y="4114800"/>
            <a:ext cx="33436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Photomicrograph: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Simple </a:t>
            </a:r>
            <a:r>
              <a:rPr lang="en-US" sz="14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squamous</a:t>
            </a:r>
            <a:endParaRPr lang="en-US" sz="1400" b="1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epithelium forming part of the alveolar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(air sac) walls (140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).</a:t>
            </a:r>
          </a:p>
        </p:txBody>
      </p:sp>
      <p:pic>
        <p:nvPicPr>
          <p:cNvPr id="21" name="Picture 20" descr="07-figure_04_03a_unlabeled.jpg">
            <a:extLst>
              <a:ext uri="{FF2B5EF4-FFF2-40B4-BE49-F238E27FC236}">
                <a16:creationId xmlns:a16="http://schemas.microsoft.com/office/drawing/2014/main" id="{68A7934A-31EF-448F-A284-C15CA1046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09" t="7461" r="14773" b="30127"/>
          <a:stretch/>
        </p:blipFill>
        <p:spPr>
          <a:xfrm>
            <a:off x="1516546" y="2606061"/>
            <a:ext cx="4001294" cy="39758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of Epithelia (cont.)</a:t>
            </a:r>
            <a:endParaRPr lang="en-US" dirty="0"/>
          </a:p>
        </p:txBody>
      </p:sp>
      <p:sp>
        <p:nvSpPr>
          <p:cNvPr id="21506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351462"/>
          </a:xfrm>
        </p:spPr>
        <p:txBody>
          <a:bodyPr/>
          <a:lstStyle/>
          <a:p>
            <a:r>
              <a:rPr lang="en-US" altLang="en-US" b="1" dirty="0"/>
              <a:t>Simple cuboidal epithelium</a:t>
            </a:r>
          </a:p>
          <a:p>
            <a:pPr lvl="1"/>
            <a:r>
              <a:rPr lang="en-US" altLang="en-US" dirty="0"/>
              <a:t>Involved in secretion and absorption</a:t>
            </a:r>
          </a:p>
          <a:p>
            <a:pPr lvl="1"/>
            <a:r>
              <a:rPr lang="en-US" altLang="en-US" dirty="0"/>
              <a:t>Forms walls of smallest ducts of glands and many kidney tubules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E5A99C1D-A20A-4C07-BEE0-D5CB795B9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331" y="4634275"/>
            <a:ext cx="3183088" cy="38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Photomicrograph: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Simple </a:t>
            </a:r>
            <a:r>
              <a:rPr lang="en-US" sz="14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cuboidal</a:t>
            </a:r>
            <a:endParaRPr lang="en-US" sz="1400" b="1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epithelium in kidney tubules (430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).</a:t>
            </a:r>
          </a:p>
        </p:txBody>
      </p:sp>
      <p:pic>
        <p:nvPicPr>
          <p:cNvPr id="7" name="Picture 6" descr="08-figure_04_03b_unlabeled.jpg">
            <a:extLst>
              <a:ext uri="{FF2B5EF4-FFF2-40B4-BE49-F238E27FC236}">
                <a16:creationId xmlns:a16="http://schemas.microsoft.com/office/drawing/2014/main" id="{093D6C28-331B-4EBD-9625-304155A8C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09" t="9491" r="15340" b="23476"/>
          <a:stretch/>
        </p:blipFill>
        <p:spPr>
          <a:xfrm>
            <a:off x="1828800" y="2992340"/>
            <a:ext cx="3952875" cy="38656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of Epithelia (cont.)</a:t>
            </a:r>
            <a:endParaRPr lang="en-US" dirty="0"/>
          </a:p>
        </p:txBody>
      </p:sp>
      <p:sp>
        <p:nvSpPr>
          <p:cNvPr id="23554" name="Rectangle 5"/>
          <p:cNvSpPr>
            <a:spLocks noGrp="1" noChangeArrowheads="1"/>
          </p:cNvSpPr>
          <p:nvPr>
            <p:ph idx="1"/>
          </p:nvPr>
        </p:nvSpPr>
        <p:spPr>
          <a:xfrm>
            <a:off x="6626" y="990600"/>
            <a:ext cx="5829302" cy="5351462"/>
          </a:xfrm>
        </p:spPr>
        <p:txBody>
          <a:bodyPr/>
          <a:lstStyle/>
          <a:p>
            <a:r>
              <a:rPr lang="en-US" altLang="en-US" b="1" dirty="0"/>
              <a:t>Simple columnar epithelium</a:t>
            </a:r>
          </a:p>
          <a:p>
            <a:pPr lvl="1"/>
            <a:r>
              <a:rPr lang="en-US" altLang="en-US" dirty="0"/>
              <a:t>Single layer of tall, closely packed cells</a:t>
            </a:r>
          </a:p>
          <a:p>
            <a:pPr lvl="2"/>
            <a:r>
              <a:rPr lang="en-US" altLang="en-US" dirty="0"/>
              <a:t>Some cells have microvilli, and some have cilia</a:t>
            </a:r>
          </a:p>
          <a:p>
            <a:pPr lvl="1"/>
            <a:r>
              <a:rPr lang="en-US" altLang="en-US" dirty="0"/>
              <a:t>Involved in absorption and secretion of mucus, enzymes, and other substances</a:t>
            </a:r>
          </a:p>
          <a:p>
            <a:pPr lvl="1"/>
            <a:r>
              <a:rPr lang="en-US" altLang="en-US" dirty="0"/>
              <a:t>Found in digestive tract, gallbladder, ducts of some glands, bronchi, and uterine tubes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  <p:pic>
        <p:nvPicPr>
          <p:cNvPr id="5" name="Picture 4" descr="09-figure_04_03c_unlabeled.jpg">
            <a:extLst>
              <a:ext uri="{FF2B5EF4-FFF2-40B4-BE49-F238E27FC236}">
                <a16:creationId xmlns:a16="http://schemas.microsoft.com/office/drawing/2014/main" id="{E0FC5EF8-3E0B-4F34-842C-D890AA4E0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62" t="9810" r="17009" b="33214"/>
          <a:stretch/>
        </p:blipFill>
        <p:spPr>
          <a:xfrm>
            <a:off x="5562600" y="1371600"/>
            <a:ext cx="3540825" cy="3674685"/>
          </a:xfrm>
          <a:prstGeom prst="rect">
            <a:avLst/>
          </a:prstGeom>
        </p:spPr>
      </p:pic>
      <p:sp>
        <p:nvSpPr>
          <p:cNvPr id="7" name="TextBox 28">
            <a:extLst>
              <a:ext uri="{FF2B5EF4-FFF2-40B4-BE49-F238E27FC236}">
                <a16:creationId xmlns:a16="http://schemas.microsoft.com/office/drawing/2014/main" id="{02E8921B-DB99-4FF2-A10A-163B6DF04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65" y="5046285"/>
            <a:ext cx="34480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Photomicrograph: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Simple columnar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epithelium of the small intestine mucosa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(640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of Epithelia (cont.)</a:t>
            </a:r>
            <a:endParaRPr lang="en-US" dirty="0"/>
          </a:p>
        </p:txBody>
      </p:sp>
      <p:sp>
        <p:nvSpPr>
          <p:cNvPr id="25602" name="Rectangle 5"/>
          <p:cNvSpPr>
            <a:spLocks noGrp="1" noChangeArrowheads="1"/>
          </p:cNvSpPr>
          <p:nvPr>
            <p:ph idx="1"/>
          </p:nvPr>
        </p:nvSpPr>
        <p:spPr>
          <a:xfrm>
            <a:off x="3313" y="990600"/>
            <a:ext cx="5562600" cy="5351462"/>
          </a:xfrm>
        </p:spPr>
        <p:txBody>
          <a:bodyPr/>
          <a:lstStyle/>
          <a:p>
            <a:r>
              <a:rPr lang="en-US" altLang="en-US" b="1" dirty="0" err="1"/>
              <a:t>Pseudostratified</a:t>
            </a:r>
            <a:r>
              <a:rPr lang="en-US" altLang="en-US" b="1" dirty="0"/>
              <a:t> columnar epithelium</a:t>
            </a:r>
          </a:p>
          <a:p>
            <a:pPr lvl="1"/>
            <a:r>
              <a:rPr lang="en-US" altLang="en-US" sz="2400" dirty="0"/>
              <a:t>Cells vary in height and appear to be multi-layered and stratified </a:t>
            </a:r>
          </a:p>
          <a:p>
            <a:pPr lvl="1"/>
            <a:r>
              <a:rPr lang="en-US" altLang="en-US" sz="2400" dirty="0"/>
              <a:t>Involved in secretion, particularly of mucus, and also in movement of mucus via ciliary sweeping action</a:t>
            </a:r>
          </a:p>
          <a:p>
            <a:pPr lvl="1"/>
            <a:r>
              <a:rPr lang="en-US" altLang="en-US" sz="2400" dirty="0"/>
              <a:t>Located mostly in upper respiratory tract, ducts of large glands, &amp;tubules in testes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  <p:pic>
        <p:nvPicPr>
          <p:cNvPr id="5" name="Picture 4" descr="10-figure_04_03d_unlabeled.jpg">
            <a:extLst>
              <a:ext uri="{FF2B5EF4-FFF2-40B4-BE49-F238E27FC236}">
                <a16:creationId xmlns:a16="http://schemas.microsoft.com/office/drawing/2014/main" id="{B500E03A-C7B2-4885-AF2F-C7717B032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45" t="8872" r="16190" b="32596"/>
          <a:stretch/>
        </p:blipFill>
        <p:spPr>
          <a:xfrm>
            <a:off x="5334334" y="980661"/>
            <a:ext cx="3783162" cy="3775008"/>
          </a:xfrm>
          <a:prstGeom prst="rect">
            <a:avLst/>
          </a:prstGeom>
        </p:spPr>
      </p:pic>
      <p:sp>
        <p:nvSpPr>
          <p:cNvPr id="7" name="TextBox 29">
            <a:extLst>
              <a:ext uri="{FF2B5EF4-FFF2-40B4-BE49-F238E27FC236}">
                <a16:creationId xmlns:a16="http://schemas.microsoft.com/office/drawing/2014/main" id="{888E521C-AEE7-4713-8660-D9C10F427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587" y="4843778"/>
            <a:ext cx="356781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Photomicrograph: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Pseudostratified ciliated columnar epithelium lining the human trachea (780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of Epithelia (cont.)</a:t>
            </a:r>
            <a:endParaRPr lang="en-US" dirty="0"/>
          </a:p>
        </p:txBody>
      </p:sp>
      <p:sp>
        <p:nvSpPr>
          <p:cNvPr id="27650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863094"/>
            <a:ext cx="8686800" cy="535146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sz="2800" b="1" dirty="0"/>
              <a:t>Stratified epithelial tissues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/>
              <a:t>Involve two or more layers of cells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/>
              <a:t>More durable than simple epithelia because protection is the major role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 2016 Pearson Education, Inc.</a:t>
            </a:r>
          </a:p>
        </p:txBody>
      </p:sp>
      <p:pic>
        <p:nvPicPr>
          <p:cNvPr id="5" name="Picture 4" descr="11-figure_04_03e_unlabeled.jpg">
            <a:extLst>
              <a:ext uri="{FF2B5EF4-FFF2-40B4-BE49-F238E27FC236}">
                <a16:creationId xmlns:a16="http://schemas.microsoft.com/office/drawing/2014/main" id="{7374B5B7-2E94-4649-A81D-1BDEA44F1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62" t="9152" r="16324" b="32940"/>
          <a:stretch/>
        </p:blipFill>
        <p:spPr>
          <a:xfrm>
            <a:off x="1066800" y="2758068"/>
            <a:ext cx="3804441" cy="3734807"/>
          </a:xfrm>
          <a:prstGeom prst="rect">
            <a:avLst/>
          </a:prstGeom>
        </p:spPr>
      </p:pic>
      <p:sp>
        <p:nvSpPr>
          <p:cNvPr id="7" name="TextBox 30">
            <a:extLst>
              <a:ext uri="{FF2B5EF4-FFF2-40B4-BE49-F238E27FC236}">
                <a16:creationId xmlns:a16="http://schemas.microsoft.com/office/drawing/2014/main" id="{154BCB7C-9732-4CCE-87D5-8C746883E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258330"/>
            <a:ext cx="353115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Photomicrograph: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Stratified </a:t>
            </a: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squamous</a:t>
            </a:r>
            <a:endParaRPr lang="en-US" sz="1400" b="1" dirty="0">
              <a:solidFill>
                <a:srgbClr val="231F20"/>
              </a:solidFill>
              <a:ea typeface="+mn-ea"/>
              <a:cs typeface="Arial" pitchFamily="34" charset="0"/>
            </a:endParaRP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epithelium lining the esophagus (285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Tissue: The Living Fabric</a:t>
            </a:r>
            <a:endParaRPr lang="en-US" dirty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Individual body cells are specialized</a:t>
            </a:r>
          </a:p>
          <a:p>
            <a:r>
              <a:rPr lang="en-US" altLang="en-US" b="1" dirty="0"/>
              <a:t>Tissues</a:t>
            </a:r>
          </a:p>
          <a:p>
            <a:pPr lvl="1"/>
            <a:r>
              <a:rPr lang="en-US" altLang="en-US" dirty="0"/>
              <a:t>Groups of cells similar in structure that perform common or related function</a:t>
            </a:r>
          </a:p>
          <a:p>
            <a:r>
              <a:rPr lang="en-US" altLang="en-US" b="1" dirty="0"/>
              <a:t>Histology</a:t>
            </a:r>
          </a:p>
          <a:p>
            <a:pPr lvl="1"/>
            <a:r>
              <a:rPr lang="en-US" altLang="en-US" dirty="0"/>
              <a:t>Study of tissues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of Epithelia (cont.)</a:t>
            </a:r>
            <a:endParaRPr lang="en-US" dirty="0"/>
          </a:p>
        </p:txBody>
      </p:sp>
      <p:sp>
        <p:nvSpPr>
          <p:cNvPr id="2969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sz="2800" b="1" dirty="0"/>
              <a:t>Stratified epithelial tissues (cont.)</a:t>
            </a:r>
          </a:p>
          <a:p>
            <a:pPr lvl="1">
              <a:spcBef>
                <a:spcPts val="400"/>
              </a:spcBef>
            </a:pPr>
            <a:r>
              <a:rPr lang="en-US" altLang="en-US" sz="2600" b="1" dirty="0"/>
              <a:t>Stratified cuboidal epithelium</a:t>
            </a:r>
            <a:r>
              <a:rPr lang="en-US" altLang="en-US" sz="2600" dirty="0"/>
              <a:t> </a:t>
            </a:r>
          </a:p>
          <a:p>
            <a:pPr lvl="2">
              <a:spcBef>
                <a:spcPts val="400"/>
              </a:spcBef>
            </a:pPr>
            <a:r>
              <a:rPr lang="en-US" altLang="en-US" dirty="0"/>
              <a:t>Quite rare</a:t>
            </a:r>
          </a:p>
          <a:p>
            <a:pPr lvl="2">
              <a:spcBef>
                <a:spcPts val="400"/>
              </a:spcBef>
            </a:pPr>
            <a:r>
              <a:rPr lang="en-US" altLang="en-US" dirty="0"/>
              <a:t>Found in some sweat and mammary glands</a:t>
            </a:r>
          </a:p>
          <a:p>
            <a:pPr lvl="2">
              <a:spcBef>
                <a:spcPts val="400"/>
              </a:spcBef>
            </a:pPr>
            <a:r>
              <a:rPr lang="en-US" altLang="en-US" dirty="0"/>
              <a:t>Typically only two cell layers thick</a:t>
            </a:r>
          </a:p>
          <a:p>
            <a:pPr lvl="1">
              <a:spcBef>
                <a:spcPts val="400"/>
              </a:spcBef>
            </a:pPr>
            <a:r>
              <a:rPr lang="en-US" altLang="en-US" sz="2600" b="1" dirty="0"/>
              <a:t>Stratified columnar epithelium</a:t>
            </a:r>
          </a:p>
          <a:p>
            <a:pPr lvl="2">
              <a:spcBef>
                <a:spcPts val="400"/>
              </a:spcBef>
            </a:pPr>
            <a:r>
              <a:rPr lang="en-US" altLang="en-US" dirty="0"/>
              <a:t>very limited distribution</a:t>
            </a:r>
          </a:p>
          <a:p>
            <a:pPr lvl="2">
              <a:spcBef>
                <a:spcPts val="400"/>
              </a:spcBef>
            </a:pPr>
            <a:r>
              <a:rPr lang="en-US" altLang="en-US" dirty="0"/>
              <a:t>in pharynx, in male urethra, and lining some glandular ducts</a:t>
            </a:r>
          </a:p>
          <a:p>
            <a:pPr lvl="2">
              <a:spcBef>
                <a:spcPts val="400"/>
              </a:spcBef>
            </a:pPr>
            <a:r>
              <a:rPr lang="en-US" altLang="en-US" dirty="0"/>
              <a:t>occurs at transition areas between two other types of epithelia</a:t>
            </a:r>
          </a:p>
          <a:p>
            <a:pPr lvl="2">
              <a:spcBef>
                <a:spcPts val="400"/>
              </a:spcBef>
            </a:pPr>
            <a:r>
              <a:rPr lang="en-US" altLang="en-US" dirty="0"/>
              <a:t>Only apical layer is columnar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of Epithelia (cont.)</a:t>
            </a:r>
            <a:endParaRPr lang="en-US" dirty="0"/>
          </a:p>
        </p:txBody>
      </p:sp>
      <p:sp>
        <p:nvSpPr>
          <p:cNvPr id="30722" name="Rectangle 5"/>
          <p:cNvSpPr>
            <a:spLocks noGrp="1" noChangeArrowheads="1"/>
          </p:cNvSpPr>
          <p:nvPr>
            <p:ph idx="1"/>
          </p:nvPr>
        </p:nvSpPr>
        <p:spPr>
          <a:xfrm>
            <a:off x="0" y="1141413"/>
            <a:ext cx="5257800" cy="5351462"/>
          </a:xfrm>
        </p:spPr>
        <p:txBody>
          <a:bodyPr/>
          <a:lstStyle/>
          <a:p>
            <a:r>
              <a:rPr lang="en-US" altLang="en-US" sz="2800" b="1" dirty="0"/>
              <a:t>Stratified epithelial tissues (cont.)</a:t>
            </a:r>
          </a:p>
          <a:p>
            <a:pPr lvl="1"/>
            <a:r>
              <a:rPr lang="en-US" altLang="en-US" sz="2600" b="1" dirty="0"/>
              <a:t>Transitional epithelium</a:t>
            </a:r>
          </a:p>
          <a:p>
            <a:pPr lvl="2"/>
            <a:r>
              <a:rPr lang="en-US" altLang="en-US" dirty="0"/>
              <a:t>Forms lining of hollow urinary organs </a:t>
            </a:r>
          </a:p>
          <a:p>
            <a:pPr lvl="3"/>
            <a:r>
              <a:rPr lang="en-US" altLang="en-US" dirty="0"/>
              <a:t>Found in bladder, ureters, and urethra</a:t>
            </a:r>
          </a:p>
          <a:p>
            <a:pPr lvl="2"/>
            <a:r>
              <a:rPr lang="en-US" altLang="en-US" dirty="0"/>
              <a:t>Ability of cells to change shape when stretched allows for increased flow of urine and, in the case of bladder, more storage space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  <p:pic>
        <p:nvPicPr>
          <p:cNvPr id="5" name="Picture 4" descr="12-figure_04_03f_unlabeled.jpg">
            <a:extLst>
              <a:ext uri="{FF2B5EF4-FFF2-40B4-BE49-F238E27FC236}">
                <a16:creationId xmlns:a16="http://schemas.microsoft.com/office/drawing/2014/main" id="{4BEA235A-EBC9-4AC4-86E5-B6B0F1EA0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04" t="9830" r="17866" b="33356"/>
          <a:stretch/>
        </p:blipFill>
        <p:spPr>
          <a:xfrm>
            <a:off x="5257800" y="990600"/>
            <a:ext cx="3720303" cy="3664268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794654DA-6C91-49A6-9F1B-3D4AACC07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805681"/>
            <a:ext cx="3758529" cy="1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Photomicrograph: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Transitional epithelium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lining the bladder, relaxed state (360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); note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the bulbous, or rounded, appearance of the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cells at the surface; these cells flatten and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elongate when the bladder fills with urine.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Glandular Epithelia 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Gland</a:t>
            </a:r>
          </a:p>
          <a:p>
            <a:pPr lvl="1"/>
            <a:r>
              <a:rPr lang="en-US" altLang="en-US" dirty="0"/>
              <a:t>One or more cells that makes and secretes an aqueous fluid called a </a:t>
            </a:r>
            <a:r>
              <a:rPr lang="en-US" altLang="en-US" b="1" dirty="0"/>
              <a:t>secretion</a:t>
            </a:r>
          </a:p>
          <a:p>
            <a:r>
              <a:rPr lang="en-US" altLang="en-US" dirty="0"/>
              <a:t>Classified by:</a:t>
            </a:r>
          </a:p>
          <a:p>
            <a:pPr lvl="1"/>
            <a:r>
              <a:rPr lang="en-US" altLang="en-US" dirty="0"/>
              <a:t>Site of product release:</a:t>
            </a:r>
          </a:p>
          <a:p>
            <a:pPr lvl="2"/>
            <a:r>
              <a:rPr lang="en-US" altLang="en-US" b="1" dirty="0"/>
              <a:t>Endocrine</a:t>
            </a:r>
            <a:r>
              <a:rPr lang="en-US" altLang="en-US" dirty="0"/>
              <a:t>: internally secreting (example: hormones)</a:t>
            </a:r>
          </a:p>
          <a:p>
            <a:pPr lvl="2"/>
            <a:r>
              <a:rPr lang="en-US" altLang="en-US" b="1" dirty="0"/>
              <a:t>Exocrine</a:t>
            </a:r>
            <a:r>
              <a:rPr lang="en-US" altLang="en-US" dirty="0"/>
              <a:t>: externally secreting (example: sweat)</a:t>
            </a:r>
          </a:p>
          <a:p>
            <a:pPr lvl="1"/>
            <a:r>
              <a:rPr lang="en-US" altLang="en-US" dirty="0"/>
              <a:t>Relative number of cells forming the gland</a:t>
            </a:r>
          </a:p>
          <a:p>
            <a:pPr lvl="2"/>
            <a:r>
              <a:rPr lang="en-US" altLang="en-US" dirty="0"/>
              <a:t>Unicellular (example: goblet cells) or multicellular (example: salivary)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Glandular Epithelia (cont.)</a:t>
            </a:r>
            <a:endParaRPr lang="en-US" dirty="0"/>
          </a:p>
        </p:txBody>
      </p:sp>
      <p:sp>
        <p:nvSpPr>
          <p:cNvPr id="3379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Endocrine glands </a:t>
            </a:r>
          </a:p>
          <a:p>
            <a:pPr lvl="1"/>
            <a:r>
              <a:rPr lang="en-US" altLang="en-US" dirty="0"/>
              <a:t>Ductless glands</a:t>
            </a:r>
          </a:p>
          <a:p>
            <a:pPr lvl="2"/>
            <a:r>
              <a:rPr lang="en-US" altLang="en-US" dirty="0"/>
              <a:t>Secretions are not released into a duct; are released into surrounding interstitial fluid, which is picked up by circulatory system</a:t>
            </a:r>
          </a:p>
          <a:p>
            <a:pPr lvl="1"/>
            <a:r>
              <a:rPr lang="en-US" altLang="en-US" dirty="0"/>
              <a:t>Secrete (by exocytosis) </a:t>
            </a:r>
            <a:r>
              <a:rPr lang="en-US" altLang="en-US" b="1" dirty="0"/>
              <a:t>hormones</a:t>
            </a:r>
            <a:r>
              <a:rPr lang="en-US" altLang="en-US" dirty="0"/>
              <a:t>, messenger chemicals that travel through lymph or blood to their specific target organs</a:t>
            </a:r>
          </a:p>
          <a:p>
            <a:pPr lvl="1"/>
            <a:r>
              <a:rPr lang="en-US" altLang="en-US" dirty="0"/>
              <a:t>Target organs respond in some characteristic way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Glandular Epithelia (cont.)</a:t>
            </a:r>
            <a:endParaRPr lang="en-US" dirty="0"/>
          </a:p>
        </p:txBody>
      </p:sp>
      <p:sp>
        <p:nvSpPr>
          <p:cNvPr id="3481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Exocrine glands</a:t>
            </a:r>
          </a:p>
          <a:p>
            <a:pPr lvl="1"/>
            <a:r>
              <a:rPr lang="en-US" altLang="en-US" dirty="0"/>
              <a:t>Secretions are released onto body surfaces, such as skin, or into body cavities</a:t>
            </a:r>
          </a:p>
          <a:p>
            <a:pPr lvl="1"/>
            <a:r>
              <a:rPr lang="en-US" altLang="en-US" dirty="0"/>
              <a:t>More numerous than endocrine glands</a:t>
            </a:r>
          </a:p>
          <a:p>
            <a:pPr lvl="1"/>
            <a:r>
              <a:rPr lang="en-US" altLang="en-US" dirty="0"/>
              <a:t>Secrete products into ducts</a:t>
            </a:r>
          </a:p>
          <a:p>
            <a:pPr lvl="1"/>
            <a:r>
              <a:rPr lang="en-US" altLang="en-US" dirty="0"/>
              <a:t>Examples include mucous, sweat, oil, and salivary glands</a:t>
            </a:r>
          </a:p>
          <a:p>
            <a:pPr lvl="1"/>
            <a:r>
              <a:rPr lang="en-US" altLang="en-US" dirty="0"/>
              <a:t>Can be:</a:t>
            </a:r>
          </a:p>
          <a:p>
            <a:pPr lvl="2"/>
            <a:r>
              <a:rPr lang="en-US" altLang="en-US" dirty="0"/>
              <a:t>Unicellular</a:t>
            </a:r>
          </a:p>
          <a:p>
            <a:pPr lvl="2"/>
            <a:r>
              <a:rPr lang="en-US" altLang="en-US" dirty="0"/>
              <a:t>Multicellular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 Connective Tissue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Connective</a:t>
            </a:r>
            <a:r>
              <a:rPr lang="en-US" altLang="en-US" dirty="0"/>
              <a:t> </a:t>
            </a:r>
            <a:r>
              <a:rPr lang="en-US" altLang="en-US" b="1" dirty="0"/>
              <a:t>tissue</a:t>
            </a:r>
            <a:r>
              <a:rPr lang="en-US" altLang="en-US" dirty="0"/>
              <a:t> is the most abundant and widely distributed of primary tissues</a:t>
            </a:r>
          </a:p>
          <a:p>
            <a:r>
              <a:rPr lang="en-US" altLang="en-US" dirty="0"/>
              <a:t>Major functions: binding and support, protecting, insulating, storing reserve fuel, and transporting substances (blood)</a:t>
            </a:r>
          </a:p>
          <a:p>
            <a:r>
              <a:rPr lang="en-US" altLang="en-US" dirty="0"/>
              <a:t>Four main classes</a:t>
            </a:r>
          </a:p>
          <a:p>
            <a:pPr lvl="1"/>
            <a:r>
              <a:rPr lang="en-US" altLang="en-US" b="1" dirty="0"/>
              <a:t>Connective tissue proper</a:t>
            </a:r>
          </a:p>
          <a:p>
            <a:pPr lvl="1"/>
            <a:r>
              <a:rPr lang="en-US" altLang="en-US" b="1" dirty="0"/>
              <a:t>Cartilage</a:t>
            </a:r>
          </a:p>
          <a:p>
            <a:pPr lvl="1"/>
            <a:r>
              <a:rPr lang="en-US" altLang="en-US" b="1" dirty="0"/>
              <a:t>Bone </a:t>
            </a:r>
          </a:p>
          <a:p>
            <a:pPr lvl="1"/>
            <a:r>
              <a:rPr lang="en-US" altLang="en-US" b="1" dirty="0"/>
              <a:t>Blood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Table 4.1-1 Comparison of Classes of Connective Tissues</a:t>
            </a:r>
            <a:endParaRPr lang="en-US" dirty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© 2016 Pearson Education, Inc.</a:t>
            </a:r>
          </a:p>
        </p:txBody>
      </p:sp>
      <p:pic>
        <p:nvPicPr>
          <p:cNvPr id="8" name="Picture 7" descr="47-table_04_01_1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1167384"/>
            <a:ext cx="8546592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74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Table 4.1-2 Comparison of Classes of Connective Tissues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© 2016 Pearson Education, Inc.</a:t>
            </a:r>
          </a:p>
        </p:txBody>
      </p:sp>
      <p:pic>
        <p:nvPicPr>
          <p:cNvPr id="8" name="Picture 7" descr="48-table_04_01_2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1481328"/>
            <a:ext cx="8546592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48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Structural Elements of Connective Tissue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All connective tissues have three main elements</a:t>
            </a:r>
          </a:p>
          <a:p>
            <a:pPr lvl="1"/>
            <a:r>
              <a:rPr lang="en-US" altLang="en-US" b="1" dirty="0"/>
              <a:t>Ground substance</a:t>
            </a:r>
          </a:p>
          <a:p>
            <a:pPr lvl="1"/>
            <a:r>
              <a:rPr lang="en-US" altLang="en-US" b="1" dirty="0"/>
              <a:t>Fibers</a:t>
            </a:r>
          </a:p>
          <a:p>
            <a:pPr lvl="1"/>
            <a:r>
              <a:rPr lang="en-US" altLang="en-US" b="1" dirty="0"/>
              <a:t>Cells</a:t>
            </a:r>
          </a:p>
          <a:p>
            <a:pPr lvl="2"/>
            <a:r>
              <a:rPr lang="en-US" altLang="en-US" dirty="0"/>
              <a:t>The first two elements (ground substance and fibers) together make up the extracellular matrix</a:t>
            </a:r>
          </a:p>
          <a:p>
            <a:pPr lvl="1"/>
            <a:r>
              <a:rPr lang="en-US" altLang="en-US" dirty="0"/>
              <a:t>Composition and arrangement of these three elements vary considerably in different types of connective tissues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Structural Elements of Connective Tissue (cont.)</a:t>
            </a:r>
            <a:endParaRPr lang="en-US" dirty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altLang="en-US" b="1" dirty="0"/>
              <a:t>Connective</a:t>
            </a:r>
            <a:r>
              <a:rPr lang="en-US" altLang="en-US" dirty="0"/>
              <a:t> </a:t>
            </a:r>
            <a:r>
              <a:rPr lang="en-US" altLang="en-US" b="1" dirty="0"/>
              <a:t>tissue</a:t>
            </a:r>
            <a:r>
              <a:rPr lang="en-US" altLang="en-US" dirty="0"/>
              <a:t> </a:t>
            </a:r>
            <a:r>
              <a:rPr lang="en-US" altLang="en-US" b="1" dirty="0"/>
              <a:t>fibers</a:t>
            </a:r>
          </a:p>
          <a:p>
            <a:pPr>
              <a:spcBef>
                <a:spcPts val="500"/>
              </a:spcBef>
            </a:pPr>
            <a:r>
              <a:rPr lang="en-US" altLang="en-US" dirty="0"/>
              <a:t>Three types of fibers provide support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/>
              <a:t>Collagen</a:t>
            </a:r>
          </a:p>
          <a:p>
            <a:pPr lvl="2">
              <a:spcBef>
                <a:spcPts val="500"/>
              </a:spcBef>
            </a:pPr>
            <a:r>
              <a:rPr lang="en-US" altLang="en-US" dirty="0"/>
              <a:t>Strongest and most abundant type</a:t>
            </a:r>
          </a:p>
          <a:p>
            <a:pPr lvl="2">
              <a:spcBef>
                <a:spcPts val="500"/>
              </a:spcBef>
            </a:pPr>
            <a:r>
              <a:rPr lang="en-US" altLang="en-US" dirty="0"/>
              <a:t>Tough; provides high tensile strength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/>
              <a:t>Elastic</a:t>
            </a:r>
            <a:r>
              <a:rPr lang="en-US" altLang="en-US" dirty="0"/>
              <a:t> </a:t>
            </a:r>
            <a:r>
              <a:rPr lang="en-US" altLang="en-US" b="1" dirty="0"/>
              <a:t>fibers</a:t>
            </a:r>
          </a:p>
          <a:p>
            <a:pPr lvl="2">
              <a:spcBef>
                <a:spcPts val="500"/>
              </a:spcBef>
            </a:pPr>
            <a:r>
              <a:rPr lang="en-US" altLang="en-US" dirty="0"/>
              <a:t>Networks of long, thin, </a:t>
            </a:r>
            <a:r>
              <a:rPr lang="en-US" altLang="en-US" b="1" dirty="0"/>
              <a:t>elastin</a:t>
            </a:r>
            <a:r>
              <a:rPr lang="en-US" altLang="en-US" dirty="0"/>
              <a:t> fibers that allow for stretch and recoil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/>
              <a:t>Reticular</a:t>
            </a:r>
          </a:p>
          <a:p>
            <a:pPr lvl="2">
              <a:spcBef>
                <a:spcPts val="500"/>
              </a:spcBef>
            </a:pPr>
            <a:r>
              <a:rPr lang="en-US" altLang="en-US" dirty="0"/>
              <a:t>Short, fine, highly branched collagenous fibers (different chemistry and form from collagen fibers)</a:t>
            </a:r>
          </a:p>
          <a:p>
            <a:pPr lvl="2">
              <a:spcBef>
                <a:spcPts val="500"/>
              </a:spcBef>
            </a:pPr>
            <a:r>
              <a:rPr lang="en-US" altLang="en-US" dirty="0"/>
              <a:t>Branching forms networks that offer more “give”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BA82-ED2F-4C04-A3E4-732DAAF7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F9130-F517-4319-AEBE-6F9307B22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5125D-9BD7-4A1E-AAB3-BD7522B5D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762635"/>
            <a:ext cx="7162800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4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Structural Elements of Connective Tissue (cont.)</a:t>
            </a:r>
            <a:endParaRPr lang="en-US" dirty="0"/>
          </a:p>
        </p:txBody>
      </p:sp>
      <p:sp>
        <p:nvSpPr>
          <p:cNvPr id="184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Cells</a:t>
            </a:r>
          </a:p>
          <a:p>
            <a:pPr lvl="1"/>
            <a:r>
              <a:rPr lang="en-US" altLang="en-US" dirty="0"/>
              <a:t>“Blast” cells</a:t>
            </a:r>
          </a:p>
          <a:p>
            <a:pPr lvl="2"/>
            <a:r>
              <a:rPr lang="en-US" altLang="en-US" dirty="0"/>
              <a:t>Immature form of cell that actively secretes ground substance and ECM fibers </a:t>
            </a:r>
          </a:p>
          <a:p>
            <a:pPr lvl="2"/>
            <a:r>
              <a:rPr lang="en-US" altLang="en-US" b="1" dirty="0"/>
              <a:t>Fibroblasts</a:t>
            </a:r>
            <a:r>
              <a:rPr lang="en-US" altLang="en-US" dirty="0"/>
              <a:t> found in connective tissue proper</a:t>
            </a:r>
          </a:p>
          <a:p>
            <a:pPr lvl="2"/>
            <a:r>
              <a:rPr lang="en-US" altLang="en-US" b="1" dirty="0" err="1"/>
              <a:t>Chondroblasts</a:t>
            </a:r>
            <a:r>
              <a:rPr lang="en-US" altLang="en-US" dirty="0"/>
              <a:t> found in cartilage</a:t>
            </a:r>
          </a:p>
          <a:p>
            <a:pPr lvl="2"/>
            <a:r>
              <a:rPr lang="en-US" altLang="en-US" b="1" dirty="0"/>
              <a:t>Osteoblasts</a:t>
            </a:r>
            <a:r>
              <a:rPr lang="en-US" altLang="en-US" dirty="0"/>
              <a:t> found in bone</a:t>
            </a:r>
          </a:p>
          <a:p>
            <a:pPr lvl="2"/>
            <a:r>
              <a:rPr lang="en-US" altLang="en-US" dirty="0"/>
              <a:t>Hematopoietic stem cells in bone marrow</a:t>
            </a:r>
          </a:p>
          <a:p>
            <a:pPr lvl="1"/>
            <a:r>
              <a:rPr lang="en-US" altLang="en-US" dirty="0"/>
              <a:t>“</a:t>
            </a:r>
            <a:r>
              <a:rPr lang="en-US" altLang="en-US" dirty="0" err="1"/>
              <a:t>Cyte</a:t>
            </a:r>
            <a:r>
              <a:rPr lang="en-US" altLang="en-US" dirty="0"/>
              <a:t>” cells</a:t>
            </a:r>
          </a:p>
          <a:p>
            <a:pPr lvl="2"/>
            <a:r>
              <a:rPr lang="en-US" altLang="en-US" dirty="0"/>
              <a:t>Mature, less active form of “blast” cell that now becomes part of and helps maintain health of matrix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Structural Elements of Connective Tissue (cont.)</a:t>
            </a:r>
            <a:endParaRPr lang="en-US" dirty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Other cell types in connective tissues</a:t>
            </a:r>
          </a:p>
          <a:p>
            <a:pPr lvl="1"/>
            <a:r>
              <a:rPr lang="en-US" altLang="en-US" b="1" dirty="0"/>
              <a:t>Fat</a:t>
            </a:r>
            <a:r>
              <a:rPr lang="en-US" altLang="en-US" dirty="0"/>
              <a:t> </a:t>
            </a:r>
            <a:r>
              <a:rPr lang="en-US" altLang="en-US" b="1" dirty="0"/>
              <a:t>cells</a:t>
            </a:r>
          </a:p>
          <a:p>
            <a:pPr lvl="2"/>
            <a:r>
              <a:rPr lang="en-US" altLang="en-US" dirty="0"/>
              <a:t>Store nutrients</a:t>
            </a:r>
          </a:p>
          <a:p>
            <a:pPr lvl="1"/>
            <a:r>
              <a:rPr lang="en-US" altLang="en-US" b="1" dirty="0"/>
              <a:t>White</a:t>
            </a:r>
            <a:r>
              <a:rPr lang="en-US" altLang="en-US" dirty="0"/>
              <a:t> </a:t>
            </a:r>
            <a:r>
              <a:rPr lang="en-US" altLang="en-US" b="1" dirty="0"/>
              <a:t>blood</a:t>
            </a:r>
            <a:r>
              <a:rPr lang="en-US" altLang="en-US" dirty="0"/>
              <a:t> </a:t>
            </a:r>
            <a:r>
              <a:rPr lang="en-US" altLang="en-US" b="1" dirty="0"/>
              <a:t>cells</a:t>
            </a:r>
          </a:p>
          <a:p>
            <a:pPr lvl="2"/>
            <a:r>
              <a:rPr lang="en-US" altLang="en-US" dirty="0"/>
              <a:t>Neutrophils, eosinophils, lymphocytes</a:t>
            </a:r>
          </a:p>
          <a:p>
            <a:pPr lvl="2"/>
            <a:r>
              <a:rPr lang="en-US" altLang="en-US" dirty="0"/>
              <a:t>Tissue response to injury</a:t>
            </a:r>
          </a:p>
          <a:p>
            <a:pPr lvl="1"/>
            <a:r>
              <a:rPr lang="en-US" altLang="en-US" b="1" dirty="0"/>
              <a:t>Mast cell</a:t>
            </a:r>
            <a:r>
              <a:rPr lang="en-US" altLang="en-US" dirty="0"/>
              <a:t>s</a:t>
            </a:r>
          </a:p>
          <a:p>
            <a:pPr lvl="2"/>
            <a:r>
              <a:rPr lang="en-US" altLang="en-US" dirty="0"/>
              <a:t>Initiate local inflammatory response against foreign microorganisms they detect</a:t>
            </a:r>
          </a:p>
          <a:p>
            <a:pPr lvl="1"/>
            <a:r>
              <a:rPr lang="en-US" altLang="en-US" b="1" dirty="0"/>
              <a:t>Macrophages</a:t>
            </a:r>
          </a:p>
          <a:p>
            <a:pPr lvl="2"/>
            <a:r>
              <a:rPr lang="en-US" altLang="en-US" dirty="0"/>
              <a:t>Phagocytic cells that “eat” dead cells, microorganisms; function in immune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22-figure_04_07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6" y="204216"/>
            <a:ext cx="7242048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Areolar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connective tissue: A prototype (model) connective tissue.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5548313" y="1033463"/>
            <a:ext cx="804862" cy="0"/>
          </a:xfrm>
          <a:custGeom>
            <a:avLst/>
            <a:gdLst>
              <a:gd name="connsiteX0" fmla="*/ 0 w 804862"/>
              <a:gd name="connsiteY0" fmla="*/ 0 h 0"/>
              <a:gd name="connsiteX1" fmla="*/ 804862 w 8048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4862">
                <a:moveTo>
                  <a:pt x="0" y="0"/>
                </a:moveTo>
                <a:lnTo>
                  <a:pt x="804862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34037" y="1619250"/>
            <a:ext cx="723900" cy="0"/>
          </a:xfrm>
          <a:custGeom>
            <a:avLst/>
            <a:gdLst>
              <a:gd name="connsiteX0" fmla="*/ 0 w 723900"/>
              <a:gd name="connsiteY0" fmla="*/ 0 h 9525"/>
              <a:gd name="connsiteX1" fmla="*/ 723900 w 723900"/>
              <a:gd name="connsiteY1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3900" h="9525">
                <a:moveTo>
                  <a:pt x="0" y="0"/>
                </a:moveTo>
                <a:lnTo>
                  <a:pt x="723900" y="95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914900" y="1943100"/>
            <a:ext cx="1428750" cy="0"/>
          </a:xfrm>
          <a:custGeom>
            <a:avLst/>
            <a:gdLst>
              <a:gd name="connsiteX0" fmla="*/ 0 w 1428750"/>
              <a:gd name="connsiteY0" fmla="*/ 0 h 4762"/>
              <a:gd name="connsiteX1" fmla="*/ 1428750 w 1428750"/>
              <a:gd name="connsiteY1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50" h="4762">
                <a:moveTo>
                  <a:pt x="0" y="0"/>
                </a:moveTo>
                <a:lnTo>
                  <a:pt x="1428750" y="476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57713" y="2243138"/>
            <a:ext cx="1800225" cy="0"/>
          </a:xfrm>
          <a:custGeom>
            <a:avLst/>
            <a:gdLst>
              <a:gd name="connsiteX0" fmla="*/ 0 w 1800225"/>
              <a:gd name="connsiteY0" fmla="*/ 0 h 14287"/>
              <a:gd name="connsiteX1" fmla="*/ 1800225 w 1800225"/>
              <a:gd name="connsiteY1" fmla="*/ 14287 h 1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0225" h="14287">
                <a:moveTo>
                  <a:pt x="0" y="0"/>
                </a:moveTo>
                <a:lnTo>
                  <a:pt x="1800225" y="1428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900238" y="2771775"/>
            <a:ext cx="1076325" cy="0"/>
          </a:xfrm>
          <a:custGeom>
            <a:avLst/>
            <a:gdLst>
              <a:gd name="connsiteX0" fmla="*/ 0 w 1076325"/>
              <a:gd name="connsiteY0" fmla="*/ 0 h 0"/>
              <a:gd name="connsiteX1" fmla="*/ 1076325 w 10763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6325">
                <a:moveTo>
                  <a:pt x="0" y="0"/>
                </a:moveTo>
                <a:lnTo>
                  <a:pt x="10763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081213" y="3305175"/>
            <a:ext cx="490537" cy="4763"/>
          </a:xfrm>
          <a:custGeom>
            <a:avLst/>
            <a:gdLst>
              <a:gd name="connsiteX0" fmla="*/ 0 w 490537"/>
              <a:gd name="connsiteY0" fmla="*/ 0 h 4763"/>
              <a:gd name="connsiteX1" fmla="*/ 490537 w 490537"/>
              <a:gd name="connsiteY1" fmla="*/ 4763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0537" h="4763">
                <a:moveTo>
                  <a:pt x="0" y="0"/>
                </a:moveTo>
                <a:lnTo>
                  <a:pt x="490537" y="476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076450" y="1319213"/>
            <a:ext cx="1171575" cy="4762"/>
          </a:xfrm>
          <a:custGeom>
            <a:avLst/>
            <a:gdLst>
              <a:gd name="connsiteX0" fmla="*/ 0 w 1171575"/>
              <a:gd name="connsiteY0" fmla="*/ 4762 h 4762"/>
              <a:gd name="connsiteX1" fmla="*/ 1171575 w 1171575"/>
              <a:gd name="connsiteY1" fmla="*/ 0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1575" h="4762">
                <a:moveTo>
                  <a:pt x="0" y="4762"/>
                </a:moveTo>
                <a:lnTo>
                  <a:pt x="11715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70100" y="1320800"/>
            <a:ext cx="1171575" cy="3175"/>
          </a:xfrm>
          <a:custGeom>
            <a:avLst/>
            <a:gdLst>
              <a:gd name="connsiteX0" fmla="*/ 0 w 1171575"/>
              <a:gd name="connsiteY0" fmla="*/ 0 h 3175"/>
              <a:gd name="connsiteX1" fmla="*/ 1171575 w 1171575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1575" h="3175">
                <a:moveTo>
                  <a:pt x="0" y="0"/>
                </a:moveTo>
                <a:lnTo>
                  <a:pt x="1171575" y="31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47825" y="4262438"/>
            <a:ext cx="3019425" cy="0"/>
          </a:xfrm>
          <a:custGeom>
            <a:avLst/>
            <a:gdLst>
              <a:gd name="connsiteX0" fmla="*/ 0 w 3019425"/>
              <a:gd name="connsiteY0" fmla="*/ 0 h 0"/>
              <a:gd name="connsiteX1" fmla="*/ 3019425 w 30194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9425">
                <a:moveTo>
                  <a:pt x="0" y="0"/>
                </a:moveTo>
                <a:lnTo>
                  <a:pt x="30194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781175" y="4729163"/>
            <a:ext cx="1633538" cy="0"/>
          </a:xfrm>
          <a:custGeom>
            <a:avLst/>
            <a:gdLst>
              <a:gd name="connsiteX0" fmla="*/ 0 w 1633538"/>
              <a:gd name="connsiteY0" fmla="*/ 0 h 0"/>
              <a:gd name="connsiteX1" fmla="*/ 1633538 w 16335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3538">
                <a:moveTo>
                  <a:pt x="0" y="0"/>
                </a:moveTo>
                <a:lnTo>
                  <a:pt x="1633538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919288" y="5557837"/>
            <a:ext cx="1357312" cy="9525"/>
          </a:xfrm>
          <a:custGeom>
            <a:avLst/>
            <a:gdLst>
              <a:gd name="connsiteX0" fmla="*/ 0 w 1357312"/>
              <a:gd name="connsiteY0" fmla="*/ 0 h 9525"/>
              <a:gd name="connsiteX1" fmla="*/ 1357312 w 1357312"/>
              <a:gd name="connsiteY1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7312" h="9525">
                <a:moveTo>
                  <a:pt x="0" y="0"/>
                </a:moveTo>
                <a:lnTo>
                  <a:pt x="1357312" y="95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610224" y="4352925"/>
            <a:ext cx="742950" cy="4763"/>
          </a:xfrm>
          <a:custGeom>
            <a:avLst/>
            <a:gdLst>
              <a:gd name="connsiteX0" fmla="*/ 0 w 742950"/>
              <a:gd name="connsiteY0" fmla="*/ 0 h 4763"/>
              <a:gd name="connsiteX1" fmla="*/ 742950 w 742950"/>
              <a:gd name="connsiteY1" fmla="*/ 4763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50" h="4763">
                <a:moveTo>
                  <a:pt x="0" y="0"/>
                </a:moveTo>
                <a:lnTo>
                  <a:pt x="742950" y="476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988035" y="216603"/>
            <a:ext cx="11172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Cell types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387916" y="215809"/>
            <a:ext cx="14494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Extracellular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matrix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389503" y="863517"/>
            <a:ext cx="1791837" cy="7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Ground substance</a:t>
            </a: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Fibers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 Black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983273" y="1200703"/>
            <a:ext cx="10531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Macrophage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6402355" y="1518518"/>
            <a:ext cx="1304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• Collagen fiber</a:t>
            </a: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402355" y="1831255"/>
            <a:ext cx="11269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• Elastic fiber</a:t>
            </a: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402355" y="2133602"/>
            <a:ext cx="13160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• Reticular fiber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991688" y="2645643"/>
            <a:ext cx="8640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Fibroblast</a:t>
            </a: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998831" y="3189362"/>
            <a:ext cx="10465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Lymphocyte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989307" y="4135512"/>
            <a:ext cx="6155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Fat cell</a:t>
            </a:r>
          </a:p>
        </p:txBody>
      </p: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986926" y="4607000"/>
            <a:ext cx="7550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Mast cell</a:t>
            </a: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6389503" y="4235362"/>
            <a:ext cx="7566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Capillary</a:t>
            </a:r>
          </a:p>
        </p:txBody>
      </p:sp>
      <p:sp>
        <p:nvSpPr>
          <p:cNvPr id="33" name="TextBox 16"/>
          <p:cNvSpPr txBox="1">
            <a:spLocks noChangeArrowheads="1"/>
          </p:cNvSpPr>
          <p:nvPr/>
        </p:nvSpPr>
        <p:spPr bwMode="auto">
          <a:xfrm>
            <a:off x="989307" y="5444406"/>
            <a:ext cx="894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Neutrophil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98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Connective Tissues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There are four main classes of connective tissue:</a:t>
            </a:r>
          </a:p>
          <a:p>
            <a:pPr lvl="1"/>
            <a:r>
              <a:rPr lang="en-US" altLang="en-US" b="1" dirty="0"/>
              <a:t>Connective tissue proper</a:t>
            </a:r>
          </a:p>
          <a:p>
            <a:pPr lvl="1"/>
            <a:r>
              <a:rPr lang="en-US" altLang="en-US" b="1" dirty="0"/>
              <a:t>Cartilage</a:t>
            </a:r>
          </a:p>
          <a:p>
            <a:pPr lvl="1"/>
            <a:r>
              <a:rPr lang="en-US" altLang="en-US" b="1" dirty="0"/>
              <a:t>Bone </a:t>
            </a:r>
          </a:p>
          <a:p>
            <a:pPr lvl="1"/>
            <a:r>
              <a:rPr lang="en-US" altLang="en-US" b="1" dirty="0"/>
              <a:t>Blood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Connective Tissues (cont.)</a:t>
            </a:r>
            <a:endParaRPr lang="en-US" dirty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Connective tissue proper</a:t>
            </a:r>
          </a:p>
          <a:p>
            <a:pPr lvl="1"/>
            <a:r>
              <a:rPr lang="en-US" altLang="en-US" dirty="0"/>
              <a:t>Consists of all connective tissues </a:t>
            </a:r>
            <a:r>
              <a:rPr lang="en-US" altLang="en-US" u="sng" dirty="0"/>
              <a:t>except</a:t>
            </a:r>
            <a:r>
              <a:rPr lang="en-US" altLang="en-US" dirty="0"/>
              <a:t> bone, cartilage, and blood</a:t>
            </a:r>
          </a:p>
          <a:p>
            <a:pPr lvl="1"/>
            <a:r>
              <a:rPr lang="en-US" altLang="en-US" dirty="0"/>
              <a:t>Two subclasses</a:t>
            </a:r>
          </a:p>
          <a:p>
            <a:pPr lvl="2"/>
            <a:r>
              <a:rPr lang="en-US" altLang="en-US" b="1" dirty="0"/>
              <a:t>CT proper: loose connective tissues</a:t>
            </a:r>
          </a:p>
          <a:p>
            <a:pPr lvl="3"/>
            <a:r>
              <a:rPr lang="en-US" altLang="en-US" b="1" dirty="0"/>
              <a:t>Areolar</a:t>
            </a:r>
          </a:p>
          <a:p>
            <a:pPr lvl="3"/>
            <a:r>
              <a:rPr lang="en-US" altLang="en-US" b="1" dirty="0"/>
              <a:t>Adipose</a:t>
            </a:r>
          </a:p>
          <a:p>
            <a:pPr lvl="3"/>
            <a:r>
              <a:rPr lang="en-US" altLang="en-US" b="1" dirty="0"/>
              <a:t>Reticular</a:t>
            </a:r>
          </a:p>
          <a:p>
            <a:pPr lvl="2"/>
            <a:r>
              <a:rPr lang="en-US" altLang="en-US" b="1" dirty="0"/>
              <a:t>CT proper: dense connective tissues</a:t>
            </a:r>
          </a:p>
          <a:p>
            <a:pPr lvl="3"/>
            <a:r>
              <a:rPr lang="en-US" altLang="en-US" b="1" dirty="0"/>
              <a:t>Dense regular</a:t>
            </a:r>
          </a:p>
          <a:p>
            <a:pPr lvl="3"/>
            <a:r>
              <a:rPr lang="en-US" altLang="en-US" b="1" dirty="0"/>
              <a:t>Dense irregular</a:t>
            </a:r>
          </a:p>
          <a:p>
            <a:pPr lvl="3"/>
            <a:r>
              <a:rPr lang="en-US" altLang="en-US" b="1" dirty="0"/>
              <a:t>Elastic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Connective Tissues (cont.)</a:t>
            </a:r>
            <a:endParaRPr lang="en-US" dirty="0"/>
          </a:p>
        </p:txBody>
      </p:sp>
      <p:sp>
        <p:nvSpPr>
          <p:cNvPr id="16388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5257800" cy="5351462"/>
          </a:xfrm>
        </p:spPr>
        <p:txBody>
          <a:bodyPr/>
          <a:lstStyle/>
          <a:p>
            <a:r>
              <a:rPr lang="en-US" b="1" dirty="0"/>
              <a:t>CT</a:t>
            </a:r>
            <a:r>
              <a:rPr lang="en-US" dirty="0"/>
              <a:t> </a:t>
            </a:r>
            <a:r>
              <a:rPr lang="en-US" b="1" dirty="0"/>
              <a:t>proper</a:t>
            </a:r>
            <a:r>
              <a:rPr lang="en-US" dirty="0"/>
              <a:t>: </a:t>
            </a:r>
            <a:r>
              <a:rPr lang="en-US" b="1" dirty="0"/>
              <a:t>loose</a:t>
            </a:r>
            <a:r>
              <a:rPr lang="en-US" dirty="0"/>
              <a:t> </a:t>
            </a:r>
            <a:r>
              <a:rPr lang="en-US" b="1" dirty="0"/>
              <a:t>connective</a:t>
            </a:r>
            <a:r>
              <a:rPr lang="en-US" dirty="0"/>
              <a:t> </a:t>
            </a:r>
            <a:r>
              <a:rPr lang="en-US" b="1" dirty="0"/>
              <a:t>tissues</a:t>
            </a:r>
          </a:p>
          <a:p>
            <a:pPr lvl="1"/>
            <a:r>
              <a:rPr lang="en-US" b="1" dirty="0"/>
              <a:t>Areolar connective tissue</a:t>
            </a:r>
          </a:p>
          <a:p>
            <a:pPr lvl="2"/>
            <a:r>
              <a:rPr lang="en-US" dirty="0"/>
              <a:t>Most widely distributed CT</a:t>
            </a:r>
          </a:p>
          <a:p>
            <a:pPr lvl="2"/>
            <a:r>
              <a:rPr lang="en-US" dirty="0"/>
              <a:t>Supports and binds other tissues</a:t>
            </a:r>
          </a:p>
          <a:p>
            <a:pPr lvl="2"/>
            <a:r>
              <a:rPr lang="en-US" dirty="0"/>
              <a:t>Universal packing material between other tissues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  <p:pic>
        <p:nvPicPr>
          <p:cNvPr id="5" name="Picture 4" descr="23-figure_04_08a_unlabeled.jpg">
            <a:extLst>
              <a:ext uri="{FF2B5EF4-FFF2-40B4-BE49-F238E27FC236}">
                <a16:creationId xmlns:a16="http://schemas.microsoft.com/office/drawing/2014/main" id="{60534936-B4AB-428A-A2F1-B304EFA68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17" t="9090" r="16926" b="33981"/>
          <a:stretch/>
        </p:blipFill>
        <p:spPr>
          <a:xfrm>
            <a:off x="5184148" y="1167885"/>
            <a:ext cx="3731252" cy="3671702"/>
          </a:xfrm>
          <a:prstGeom prst="rect">
            <a:avLst/>
          </a:prstGeom>
        </p:spPr>
      </p:pic>
      <p:sp>
        <p:nvSpPr>
          <p:cNvPr id="7" name="TextBox 28">
            <a:extLst>
              <a:ext uri="{FF2B5EF4-FFF2-40B4-BE49-F238E27FC236}">
                <a16:creationId xmlns:a16="http://schemas.microsoft.com/office/drawing/2014/main" id="{A0740481-A1F2-4F32-88CE-460E7A3C4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148" y="5027974"/>
            <a:ext cx="373125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Areolar connective tissue, a soft packaging tissue of the body (340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Connective Tissues (cont.)</a:t>
            </a:r>
            <a:endParaRPr lang="en-US" dirty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70498" y="1141413"/>
            <a:ext cx="5105400" cy="5351462"/>
          </a:xfrm>
        </p:spPr>
        <p:txBody>
          <a:bodyPr/>
          <a:lstStyle/>
          <a:p>
            <a:r>
              <a:rPr lang="en-US" b="1" dirty="0"/>
              <a:t>CT</a:t>
            </a:r>
            <a:r>
              <a:rPr lang="en-US" dirty="0"/>
              <a:t> </a:t>
            </a:r>
            <a:r>
              <a:rPr lang="en-US" b="1" dirty="0"/>
              <a:t>proper</a:t>
            </a:r>
            <a:r>
              <a:rPr lang="en-US" dirty="0"/>
              <a:t>: </a:t>
            </a:r>
            <a:r>
              <a:rPr lang="en-US" b="1" dirty="0"/>
              <a:t>loose</a:t>
            </a:r>
            <a:r>
              <a:rPr lang="en-US" dirty="0"/>
              <a:t> </a:t>
            </a:r>
            <a:r>
              <a:rPr lang="en-US" b="1" dirty="0"/>
              <a:t>connective</a:t>
            </a:r>
            <a:r>
              <a:rPr lang="en-US" dirty="0"/>
              <a:t> </a:t>
            </a:r>
            <a:r>
              <a:rPr lang="en-US" b="1" dirty="0"/>
              <a:t>tissues </a:t>
            </a:r>
            <a:r>
              <a:rPr lang="en-US" dirty="0"/>
              <a:t>(cont.)</a:t>
            </a:r>
          </a:p>
          <a:p>
            <a:pPr lvl="1"/>
            <a:r>
              <a:rPr lang="en-US" altLang="en-US" b="1" dirty="0"/>
              <a:t>Adipose</a:t>
            </a:r>
            <a:r>
              <a:rPr lang="en-US" altLang="en-US" dirty="0"/>
              <a:t> </a:t>
            </a:r>
            <a:r>
              <a:rPr lang="en-US" altLang="en-US" b="1" dirty="0"/>
              <a:t>tissue</a:t>
            </a:r>
          </a:p>
          <a:p>
            <a:pPr lvl="2"/>
            <a:r>
              <a:rPr lang="en-US" altLang="en-US" dirty="0"/>
              <a:t>Similar to areolar tissue but greater nutrient storage</a:t>
            </a:r>
          </a:p>
          <a:p>
            <a:pPr lvl="2"/>
            <a:r>
              <a:rPr lang="en-US" altLang="en-US" dirty="0"/>
              <a:t>Functions in shock absorption, insulation, and energy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  <p:pic>
        <p:nvPicPr>
          <p:cNvPr id="5" name="Picture 4" descr="24-figure_04_08b_unlabeled.jpg">
            <a:extLst>
              <a:ext uri="{FF2B5EF4-FFF2-40B4-BE49-F238E27FC236}">
                <a16:creationId xmlns:a16="http://schemas.microsoft.com/office/drawing/2014/main" id="{A3519F6D-FE45-420B-BFB0-417F70119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56" t="9079" r="16813" b="33539"/>
          <a:stretch/>
        </p:blipFill>
        <p:spPr>
          <a:xfrm>
            <a:off x="5246396" y="1295400"/>
            <a:ext cx="3746128" cy="3700900"/>
          </a:xfrm>
          <a:prstGeom prst="rect">
            <a:avLst/>
          </a:prstGeom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id="{2265F914-1873-4D49-A660-4D2EA0E2D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274" y="5146443"/>
            <a:ext cx="385817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Adipose tissue from the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subcutaneous layer under the skin (350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Connective Tissues (cont.)</a:t>
            </a:r>
            <a:endParaRPr lang="en-US" dirty="0"/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876800" cy="5351462"/>
          </a:xfrm>
        </p:spPr>
        <p:txBody>
          <a:bodyPr/>
          <a:lstStyle/>
          <a:p>
            <a:r>
              <a:rPr lang="en-US" b="1" dirty="0"/>
              <a:t>CT</a:t>
            </a:r>
            <a:r>
              <a:rPr lang="en-US" dirty="0"/>
              <a:t> </a:t>
            </a:r>
            <a:r>
              <a:rPr lang="en-US" b="1" dirty="0"/>
              <a:t>proper</a:t>
            </a:r>
            <a:r>
              <a:rPr lang="en-US" dirty="0"/>
              <a:t>: </a:t>
            </a:r>
            <a:r>
              <a:rPr lang="en-US" b="1" dirty="0"/>
              <a:t>loose</a:t>
            </a:r>
            <a:r>
              <a:rPr lang="en-US" dirty="0"/>
              <a:t> </a:t>
            </a:r>
            <a:r>
              <a:rPr lang="en-US" b="1" dirty="0"/>
              <a:t>connective</a:t>
            </a:r>
            <a:r>
              <a:rPr lang="en-US" dirty="0"/>
              <a:t> </a:t>
            </a:r>
            <a:r>
              <a:rPr lang="en-US" b="1" dirty="0"/>
              <a:t>tissues (cont.)</a:t>
            </a:r>
          </a:p>
          <a:p>
            <a:pPr lvl="1"/>
            <a:r>
              <a:rPr lang="en-US" altLang="en-US" b="1" dirty="0"/>
              <a:t>Reticular connective tissue</a:t>
            </a:r>
          </a:p>
          <a:p>
            <a:pPr lvl="2"/>
            <a:r>
              <a:rPr lang="en-US" altLang="en-US" dirty="0"/>
              <a:t>Resembles areolar tissue, but fibers are thinner reticular fibers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  <p:pic>
        <p:nvPicPr>
          <p:cNvPr id="5" name="Picture 4" descr="25-figure_04_08c_unlabeled.jpg">
            <a:extLst>
              <a:ext uri="{FF2B5EF4-FFF2-40B4-BE49-F238E27FC236}">
                <a16:creationId xmlns:a16="http://schemas.microsoft.com/office/drawing/2014/main" id="{F1CE14C6-1D55-41AB-A9F2-D15E7204C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05" t="8892" r="18287" b="32587"/>
          <a:stretch/>
        </p:blipFill>
        <p:spPr>
          <a:xfrm>
            <a:off x="5191731" y="1295400"/>
            <a:ext cx="3726982" cy="3774350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0D891AA6-6EE1-4893-98BD-B2D5C78CF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548" y="5164822"/>
            <a:ext cx="37269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Dark-staining network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of reticular connective tissue fibers forming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the internal skeleton of the spleen (350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Connective Tissues (cont.)</a:t>
            </a:r>
            <a:endParaRPr lang="en-US" dirty="0"/>
          </a:p>
        </p:txBody>
      </p:sp>
      <p:sp>
        <p:nvSpPr>
          <p:cNvPr id="2253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CT</a:t>
            </a:r>
            <a:r>
              <a:rPr lang="en-US" dirty="0"/>
              <a:t> </a:t>
            </a:r>
            <a:r>
              <a:rPr lang="en-US" b="1" dirty="0"/>
              <a:t>proper</a:t>
            </a:r>
            <a:r>
              <a:rPr lang="en-US" dirty="0"/>
              <a:t>: </a:t>
            </a:r>
            <a:r>
              <a:rPr lang="en-US" b="1" dirty="0"/>
              <a:t>dense connective tissues</a:t>
            </a:r>
          </a:p>
          <a:p>
            <a:pPr lvl="1"/>
            <a:r>
              <a:rPr lang="en-US" dirty="0"/>
              <a:t>Three varieties of dense connective tissue</a:t>
            </a:r>
          </a:p>
          <a:p>
            <a:pPr lvl="2"/>
            <a:r>
              <a:rPr lang="en-US" b="1" dirty="0"/>
              <a:t>Dense regular</a:t>
            </a:r>
          </a:p>
          <a:p>
            <a:pPr lvl="2"/>
            <a:r>
              <a:rPr lang="en-US" b="1" dirty="0"/>
              <a:t>Dense irregular</a:t>
            </a:r>
          </a:p>
          <a:p>
            <a:pPr lvl="2"/>
            <a:r>
              <a:rPr lang="en-US" b="1" dirty="0"/>
              <a:t>Elastic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Connective Tissues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1413"/>
            <a:ext cx="4800600" cy="535146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800" b="1" dirty="0"/>
              <a:t>CT</a:t>
            </a:r>
            <a:r>
              <a:rPr lang="en-US" sz="2800" dirty="0"/>
              <a:t> </a:t>
            </a:r>
            <a:r>
              <a:rPr lang="en-US" sz="2800" b="1" dirty="0"/>
              <a:t>proper</a:t>
            </a:r>
            <a:r>
              <a:rPr lang="en-US" sz="2800" dirty="0"/>
              <a:t>: </a:t>
            </a:r>
            <a:r>
              <a:rPr lang="en-US" sz="2800" b="1" dirty="0"/>
              <a:t>dense connective tissues (cont.)</a:t>
            </a:r>
          </a:p>
          <a:p>
            <a:pPr lvl="1">
              <a:spcBef>
                <a:spcPts val="400"/>
              </a:spcBef>
            </a:pPr>
            <a:r>
              <a:rPr lang="en-US" sz="2600" b="1" dirty="0"/>
              <a:t>Dense regular connective tissue</a:t>
            </a:r>
          </a:p>
          <a:p>
            <a:pPr lvl="2">
              <a:spcBef>
                <a:spcPts val="400"/>
              </a:spcBef>
            </a:pPr>
            <a:r>
              <a:rPr lang="en-US" sz="2200" dirty="0"/>
              <a:t>Very high tensile strength; can withstand high tension and stretching</a:t>
            </a:r>
          </a:p>
          <a:p>
            <a:pPr lvl="2">
              <a:spcBef>
                <a:spcPts val="400"/>
              </a:spcBef>
            </a:pPr>
            <a:r>
              <a:rPr lang="en-US" sz="2200" dirty="0"/>
              <a:t>Closely packed bundles of thick collagen fibers run parallel to direction of pull</a:t>
            </a:r>
          </a:p>
          <a:p>
            <a:pPr lvl="2">
              <a:spcBef>
                <a:spcPts val="400"/>
              </a:spcBef>
            </a:pPr>
            <a:r>
              <a:rPr lang="en-US" sz="2200" dirty="0"/>
              <a:t>Example: tendons and ligaments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  <p:pic>
        <p:nvPicPr>
          <p:cNvPr id="5" name="Picture 4" descr="26-figure_04_08d_unlabeled.jpg">
            <a:extLst>
              <a:ext uri="{FF2B5EF4-FFF2-40B4-BE49-F238E27FC236}">
                <a16:creationId xmlns:a16="http://schemas.microsoft.com/office/drawing/2014/main" id="{6C429E2C-382E-4B97-A71D-0A7B0FD63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08" t="10396" r="17430" b="30863"/>
          <a:stretch/>
        </p:blipFill>
        <p:spPr>
          <a:xfrm>
            <a:off x="5181600" y="1295400"/>
            <a:ext cx="3654688" cy="3616645"/>
          </a:xfrm>
          <a:prstGeom prst="rect">
            <a:avLst/>
          </a:prstGeom>
        </p:spPr>
      </p:pic>
      <p:sp>
        <p:nvSpPr>
          <p:cNvPr id="6" name="TextBox 23">
            <a:extLst>
              <a:ext uri="{FF2B5EF4-FFF2-40B4-BE49-F238E27FC236}">
                <a16:creationId xmlns:a16="http://schemas.microsoft.com/office/drawing/2014/main" id="{AC2F23BB-2115-49A0-854E-8D72183BC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985" y="5017232"/>
            <a:ext cx="3988015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Dense regular connective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tissue from a tendon (430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dirty="0"/>
              <a:t>4.2  Epithelial Tissue</a:t>
            </a:r>
          </a:p>
        </p:txBody>
      </p:sp>
      <p:sp>
        <p:nvSpPr>
          <p:cNvPr id="819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Epithelial</a:t>
            </a:r>
            <a:r>
              <a:rPr lang="en-US" altLang="en-US" dirty="0"/>
              <a:t> </a:t>
            </a:r>
            <a:r>
              <a:rPr lang="en-US" altLang="en-US" b="1" dirty="0"/>
              <a:t>tissue</a:t>
            </a:r>
            <a:r>
              <a:rPr lang="en-US" altLang="en-US" dirty="0"/>
              <a:t> (</a:t>
            </a:r>
            <a:r>
              <a:rPr lang="en-US" altLang="en-US" b="1" dirty="0"/>
              <a:t>epithelium</a:t>
            </a:r>
            <a:r>
              <a:rPr lang="en-US" altLang="en-US" dirty="0"/>
              <a:t>) is a sheet of cells that covers body surfaces or cavities</a:t>
            </a:r>
          </a:p>
          <a:p>
            <a:r>
              <a:rPr lang="en-US" altLang="en-US" dirty="0"/>
              <a:t>Two main forms:</a:t>
            </a:r>
          </a:p>
          <a:p>
            <a:pPr lvl="1"/>
            <a:r>
              <a:rPr lang="en-US" altLang="en-US" i="1" dirty="0"/>
              <a:t>Covering and lining epithelia</a:t>
            </a:r>
          </a:p>
          <a:p>
            <a:pPr lvl="1"/>
            <a:r>
              <a:rPr lang="en-US" altLang="en-US" i="1" dirty="0"/>
              <a:t>Glandular epithelia</a:t>
            </a:r>
          </a:p>
          <a:p>
            <a:endParaRPr lang="en-US" altLang="en-US" dirty="0"/>
          </a:p>
          <a:p>
            <a:r>
              <a:rPr lang="en-US" altLang="en-US" dirty="0"/>
              <a:t>Main functions: protection, absorption, filtration, excretion, secretion, and sensory reception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Connective Tissues (cont.)</a:t>
            </a:r>
            <a:endParaRPr lang="en-US" dirty="0"/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141413"/>
            <a:ext cx="5334000" cy="5351462"/>
          </a:xfrm>
        </p:spPr>
        <p:txBody>
          <a:bodyPr/>
          <a:lstStyle/>
          <a:p>
            <a:r>
              <a:rPr lang="en-US" b="1" dirty="0"/>
              <a:t>CT</a:t>
            </a:r>
            <a:r>
              <a:rPr lang="en-US" dirty="0"/>
              <a:t> </a:t>
            </a:r>
            <a:r>
              <a:rPr lang="en-US" b="1" dirty="0"/>
              <a:t>proper</a:t>
            </a:r>
            <a:r>
              <a:rPr lang="en-US" dirty="0"/>
              <a:t>: </a:t>
            </a:r>
            <a:r>
              <a:rPr lang="en-US" b="1" dirty="0"/>
              <a:t>dense connective tissues (cont.)</a:t>
            </a:r>
          </a:p>
          <a:p>
            <a:pPr lvl="1"/>
            <a:r>
              <a:rPr lang="en-US" altLang="en-US" b="1" dirty="0"/>
              <a:t>Dense irregular connective tissue</a:t>
            </a:r>
          </a:p>
          <a:p>
            <a:pPr lvl="2"/>
            <a:r>
              <a:rPr lang="en-US" altLang="en-US" dirty="0"/>
              <a:t>Same elements as dense regular, but bundles of collagen are thicker and irregularly arranged</a:t>
            </a:r>
          </a:p>
          <a:p>
            <a:pPr lvl="2"/>
            <a:r>
              <a:rPr lang="en-US" altLang="en-US" dirty="0"/>
              <a:t>Forms sheets rather than bundles</a:t>
            </a:r>
          </a:p>
          <a:p>
            <a:pPr lvl="2"/>
            <a:r>
              <a:rPr lang="en-US" altLang="en-US" dirty="0"/>
              <a:t>Resists tension from many directions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  <p:pic>
        <p:nvPicPr>
          <p:cNvPr id="5" name="Picture 4" descr="27-figure_04_08e_unlabeled.jpg">
            <a:extLst>
              <a:ext uri="{FF2B5EF4-FFF2-40B4-BE49-F238E27FC236}">
                <a16:creationId xmlns:a16="http://schemas.microsoft.com/office/drawing/2014/main" id="{0FF49C09-8EC0-488E-BAC3-420AE1BE4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26" t="10297" r="17012" b="28281"/>
          <a:stretch/>
        </p:blipFill>
        <p:spPr>
          <a:xfrm>
            <a:off x="5334000" y="1138100"/>
            <a:ext cx="3688950" cy="3654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A03967-57EA-4A8C-BE24-8EE595902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061" y="4904309"/>
            <a:ext cx="37157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Dense irregular 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Connective</a:t>
            </a:r>
            <a:r>
              <a:rPr lang="en-US" sz="1400" b="1" dirty="0">
                <a:solidFill>
                  <a:srgbClr val="231F20"/>
                </a:solidFill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tissue from the fibrous capsule 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of a joint (430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Connective Tissues (cont.)</a:t>
            </a:r>
            <a:endParaRPr lang="en-US" dirty="0"/>
          </a:p>
        </p:txBody>
      </p:sp>
      <p:sp>
        <p:nvSpPr>
          <p:cNvPr id="34819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973779" cy="5351462"/>
          </a:xfrm>
        </p:spPr>
        <p:txBody>
          <a:bodyPr/>
          <a:lstStyle/>
          <a:p>
            <a:r>
              <a:rPr lang="en-US" b="1" dirty="0"/>
              <a:t>CT</a:t>
            </a:r>
            <a:r>
              <a:rPr lang="en-US" dirty="0"/>
              <a:t> </a:t>
            </a:r>
            <a:r>
              <a:rPr lang="en-US" b="1" dirty="0"/>
              <a:t>proper</a:t>
            </a:r>
            <a:r>
              <a:rPr lang="en-US" dirty="0"/>
              <a:t>: </a:t>
            </a:r>
            <a:r>
              <a:rPr lang="en-US" b="1" dirty="0"/>
              <a:t>dense connective tissues (cont.)</a:t>
            </a:r>
          </a:p>
          <a:p>
            <a:pPr lvl="1"/>
            <a:r>
              <a:rPr lang="en-US" altLang="en-US" b="1" dirty="0"/>
              <a:t>Elastic connective tissue</a:t>
            </a:r>
          </a:p>
          <a:p>
            <a:pPr lvl="2"/>
            <a:r>
              <a:rPr lang="en-US" altLang="en-US" dirty="0"/>
              <a:t>Some ligaments are very elastic</a:t>
            </a:r>
          </a:p>
          <a:p>
            <a:pPr lvl="2"/>
            <a:r>
              <a:rPr lang="en-US" altLang="en-US" dirty="0"/>
              <a:t>Also found in walls of many large arteries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  <p:pic>
        <p:nvPicPr>
          <p:cNvPr id="5" name="Picture 4" descr="28-figure_04_08f_unlabeled.jpg">
            <a:extLst>
              <a:ext uri="{FF2B5EF4-FFF2-40B4-BE49-F238E27FC236}">
                <a16:creationId xmlns:a16="http://schemas.microsoft.com/office/drawing/2014/main" id="{147EB258-A29C-4808-8AB5-F9F503211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0" t="10552" r="16665" b="35502"/>
          <a:stretch/>
        </p:blipFill>
        <p:spPr>
          <a:xfrm>
            <a:off x="5202379" y="1151352"/>
            <a:ext cx="3713021" cy="3479335"/>
          </a:xfrm>
          <a:prstGeom prst="rect">
            <a:avLst/>
          </a:prstGeom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id="{0C8D458E-02CD-4EA7-8881-5E480443A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281" y="4766069"/>
            <a:ext cx="393671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Elastic connective tissue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in the wall of the aorta (250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Connective Tissues (cont.)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Cartilage</a:t>
            </a:r>
          </a:p>
          <a:p>
            <a:pPr lvl="1"/>
            <a:r>
              <a:rPr lang="en-US" altLang="en-US" dirty="0"/>
              <a:t>Matrix secreted from </a:t>
            </a:r>
            <a:r>
              <a:rPr lang="en-US" altLang="en-US" dirty="0" err="1"/>
              <a:t>chondroblasts</a:t>
            </a:r>
            <a:r>
              <a:rPr lang="en-US" altLang="en-US" dirty="0"/>
              <a:t> (during growth) and </a:t>
            </a:r>
            <a:r>
              <a:rPr lang="en-US" altLang="en-US" b="1" dirty="0"/>
              <a:t>chondrocytes</a:t>
            </a:r>
            <a:r>
              <a:rPr lang="en-US" altLang="en-US" dirty="0"/>
              <a:t> (adults)</a:t>
            </a:r>
          </a:p>
          <a:p>
            <a:pPr lvl="2"/>
            <a:r>
              <a:rPr lang="en-US" altLang="en-US" dirty="0"/>
              <a:t>80% water</a:t>
            </a:r>
          </a:p>
          <a:p>
            <a:pPr lvl="1"/>
            <a:r>
              <a:rPr lang="en-US" altLang="en-US" dirty="0"/>
              <a:t>Tough yet flexible material that lacks nerve fibers</a:t>
            </a:r>
          </a:p>
          <a:p>
            <a:pPr lvl="1"/>
            <a:r>
              <a:rPr lang="en-US" altLang="en-US" b="1" dirty="0"/>
              <a:t>Avascular</a:t>
            </a:r>
            <a:r>
              <a:rPr lang="en-US" altLang="en-US" dirty="0"/>
              <a:t>: receives nutrients from membrane surrounding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Connective Tissues (cont.)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28600" y="864820"/>
            <a:ext cx="8686800" cy="5351462"/>
          </a:xfrm>
        </p:spPr>
        <p:txBody>
          <a:bodyPr/>
          <a:lstStyle/>
          <a:p>
            <a:pPr>
              <a:spcBef>
                <a:spcPts val="250"/>
              </a:spcBef>
            </a:pPr>
            <a:r>
              <a:rPr lang="en-US" altLang="en-US" dirty="0"/>
              <a:t>Three types of cartilage: </a:t>
            </a:r>
          </a:p>
          <a:p>
            <a:pPr lvl="1">
              <a:spcBef>
                <a:spcPts val="250"/>
              </a:spcBef>
            </a:pPr>
            <a:r>
              <a:rPr lang="en-US" altLang="en-US" b="1" dirty="0"/>
              <a:t>Hyaline</a:t>
            </a:r>
            <a:r>
              <a:rPr lang="en-US" altLang="en-US" dirty="0"/>
              <a:t> </a:t>
            </a:r>
            <a:r>
              <a:rPr lang="en-US" altLang="en-US" b="1" dirty="0"/>
              <a:t>cartilage</a:t>
            </a:r>
          </a:p>
          <a:p>
            <a:pPr lvl="2">
              <a:spcBef>
                <a:spcPts val="250"/>
              </a:spcBef>
            </a:pPr>
            <a:r>
              <a:rPr lang="en-US" altLang="en-US" dirty="0"/>
              <a:t>Most abundant; “gristle”</a:t>
            </a:r>
          </a:p>
          <a:p>
            <a:pPr lvl="2">
              <a:spcBef>
                <a:spcPts val="250"/>
              </a:spcBef>
            </a:pPr>
            <a:r>
              <a:rPr lang="en-US" altLang="en-US" dirty="0"/>
              <a:t>Appears as shiny bluish glass</a:t>
            </a:r>
          </a:p>
          <a:p>
            <a:pPr lvl="2">
              <a:spcBef>
                <a:spcPts val="250"/>
              </a:spcBef>
            </a:pPr>
            <a:r>
              <a:rPr lang="en-US" altLang="en-US" dirty="0"/>
              <a:t>Found at tips of long bones, nose, trachea, larynx, and cartilage of the ribs</a:t>
            </a:r>
          </a:p>
          <a:p>
            <a:pPr lvl="1">
              <a:spcBef>
                <a:spcPts val="250"/>
              </a:spcBef>
            </a:pPr>
            <a:r>
              <a:rPr lang="en-US" altLang="en-US" b="1" dirty="0"/>
              <a:t>Elastic</a:t>
            </a:r>
            <a:r>
              <a:rPr lang="en-US" altLang="en-US" dirty="0"/>
              <a:t> </a:t>
            </a:r>
            <a:r>
              <a:rPr lang="en-US" altLang="en-US" b="1" dirty="0"/>
              <a:t>cartilage</a:t>
            </a:r>
          </a:p>
          <a:p>
            <a:pPr lvl="2">
              <a:spcBef>
                <a:spcPts val="250"/>
              </a:spcBef>
            </a:pPr>
            <a:r>
              <a:rPr lang="en-US" altLang="en-US" dirty="0"/>
              <a:t>Similar to hyaline but with more elastic fibers</a:t>
            </a:r>
          </a:p>
          <a:p>
            <a:pPr lvl="2">
              <a:spcBef>
                <a:spcPts val="250"/>
              </a:spcBef>
            </a:pPr>
            <a:r>
              <a:rPr lang="en-US" altLang="en-US" dirty="0"/>
              <a:t>Found in ears and epiglottis</a:t>
            </a:r>
          </a:p>
          <a:p>
            <a:pPr lvl="1">
              <a:spcBef>
                <a:spcPts val="250"/>
              </a:spcBef>
            </a:pPr>
            <a:r>
              <a:rPr lang="en-US" altLang="en-US" b="1" dirty="0"/>
              <a:t>Fibrocartilage</a:t>
            </a:r>
          </a:p>
          <a:p>
            <a:pPr lvl="2">
              <a:spcBef>
                <a:spcPts val="250"/>
              </a:spcBef>
            </a:pPr>
            <a:r>
              <a:rPr lang="en-US" altLang="en-US" dirty="0"/>
              <a:t>Properties between hyaline and dense regular tissue</a:t>
            </a:r>
          </a:p>
          <a:p>
            <a:pPr lvl="2">
              <a:spcBef>
                <a:spcPts val="250"/>
              </a:spcBef>
            </a:pPr>
            <a:r>
              <a:rPr lang="en-US" altLang="en-US" dirty="0"/>
              <a:t>Strong, so found in areas such as intervertebral discs and knee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29-figure_04_08g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204216"/>
            <a:ext cx="8546592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4.8g Connective tissues.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5721350" y="1593850"/>
            <a:ext cx="1803400" cy="6350"/>
          </a:xfrm>
          <a:custGeom>
            <a:avLst/>
            <a:gdLst>
              <a:gd name="connsiteX0" fmla="*/ 0 w 1803400"/>
              <a:gd name="connsiteY0" fmla="*/ 0 h 6350"/>
              <a:gd name="connsiteX1" fmla="*/ 1803400 w 180340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3400" h="6350">
                <a:moveTo>
                  <a:pt x="0" y="0"/>
                </a:moveTo>
                <a:lnTo>
                  <a:pt x="180340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705600" y="2990850"/>
            <a:ext cx="825500" cy="0"/>
          </a:xfrm>
          <a:custGeom>
            <a:avLst/>
            <a:gdLst>
              <a:gd name="connsiteX0" fmla="*/ 0 w 825500"/>
              <a:gd name="connsiteY0" fmla="*/ 0 h 0"/>
              <a:gd name="connsiteX1" fmla="*/ 825500 w 825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865276" y="288650"/>
            <a:ext cx="19816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Cartilage: hyaline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91370" y="673487"/>
            <a:ext cx="274754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Description: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Amorphous but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firm matrix; collagen fibers form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an imperceptible network;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chondroblasts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produce the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matrix and when mature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chondrocytes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 lie in lacunae.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491370" y="2091918"/>
            <a:ext cx="2526333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Function: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Supports and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reinforces; serves as resilient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cushion; resists compressive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stress.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7569238" y="2872970"/>
            <a:ext cx="52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Matrix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91370" y="3087281"/>
            <a:ext cx="271388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Location: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Forms most of the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embryonic skeleton; covers the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ends of long bones in joint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cavities; forms costal cartilages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of the ribs; cartilages of the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nose, trachea, and larynx.</a:t>
            </a: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3618746" y="4669224"/>
            <a:ext cx="368184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Hyaline cartilage from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a costal cartilage of a rib (470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).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7572413" y="1480732"/>
            <a:ext cx="11028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Chondrocyte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in lacuna</a:t>
            </a: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474702" y="5694752"/>
            <a:ext cx="8351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Costal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cartilages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40607" y="5395913"/>
            <a:ext cx="938212" cy="409575"/>
          </a:xfrm>
          <a:custGeom>
            <a:avLst/>
            <a:gdLst>
              <a:gd name="connsiteX0" fmla="*/ 0 w 938212"/>
              <a:gd name="connsiteY0" fmla="*/ 404813 h 409575"/>
              <a:gd name="connsiteX1" fmla="*/ 159543 w 938212"/>
              <a:gd name="connsiteY1" fmla="*/ 409575 h 409575"/>
              <a:gd name="connsiteX2" fmla="*/ 938212 w 938212"/>
              <a:gd name="connsiteY2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212" h="409575">
                <a:moveTo>
                  <a:pt x="0" y="404813"/>
                </a:moveTo>
                <a:lnTo>
                  <a:pt x="159543" y="409575"/>
                </a:lnTo>
                <a:lnTo>
                  <a:pt x="938212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93006" y="5272088"/>
            <a:ext cx="773906" cy="533400"/>
          </a:xfrm>
          <a:custGeom>
            <a:avLst/>
            <a:gdLst>
              <a:gd name="connsiteX0" fmla="*/ 0 w 773906"/>
              <a:gd name="connsiteY0" fmla="*/ 533400 h 533400"/>
              <a:gd name="connsiteX1" fmla="*/ 773906 w 773906"/>
              <a:gd name="connsiteY1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3906" h="533400">
                <a:moveTo>
                  <a:pt x="0" y="533400"/>
                </a:moveTo>
                <a:lnTo>
                  <a:pt x="773906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20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30-figure_04_08h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502920"/>
            <a:ext cx="8546592" cy="58521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4.8h Connective tissues.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6096000" y="2235200"/>
            <a:ext cx="1416050" cy="6350"/>
          </a:xfrm>
          <a:custGeom>
            <a:avLst/>
            <a:gdLst>
              <a:gd name="connsiteX0" fmla="*/ 0 w 1416050"/>
              <a:gd name="connsiteY0" fmla="*/ 6350 h 6350"/>
              <a:gd name="connsiteX1" fmla="*/ 1416050 w 14160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6050" h="6350">
                <a:moveTo>
                  <a:pt x="0" y="6350"/>
                </a:moveTo>
                <a:lnTo>
                  <a:pt x="1416050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775450" y="3111500"/>
            <a:ext cx="749300" cy="0"/>
          </a:xfrm>
          <a:custGeom>
            <a:avLst/>
            <a:gdLst>
              <a:gd name="connsiteX0" fmla="*/ 0 w 749300"/>
              <a:gd name="connsiteY0" fmla="*/ 0 h 6350"/>
              <a:gd name="connsiteX1" fmla="*/ 749300 w 74930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9300" h="6350">
                <a:moveTo>
                  <a:pt x="0" y="0"/>
                </a:moveTo>
                <a:lnTo>
                  <a:pt x="749300" y="635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53519" y="570502"/>
            <a:ext cx="19403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Cartilage: elastic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87881" y="980408"/>
            <a:ext cx="2720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Description: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Similar to hyaline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cartilage, but more elastic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fibers in matrix.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87881" y="2247233"/>
            <a:ext cx="267701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Function: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Maintains the shape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of a structure while allowing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great flexibility.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7547493" y="2106743"/>
            <a:ext cx="11028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Chondrocyte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in lacuna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50668" y="3002885"/>
            <a:ext cx="527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Matrix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2643" y="3511677"/>
            <a:ext cx="2601674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Location: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Supports the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external ear 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pinna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); epiglottis.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3600969" y="4984083"/>
            <a:ext cx="39399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Elastic cartilage from the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human ear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pinna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; forms the flexible skeleton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of the ear (800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).</a:t>
            </a:r>
          </a:p>
        </p:txBody>
      </p:sp>
      <p:sp>
        <p:nvSpPr>
          <p:cNvPr id="20" name="Freeform 19"/>
          <p:cNvSpPr/>
          <p:nvPr/>
        </p:nvSpPr>
        <p:spPr>
          <a:xfrm>
            <a:off x="6096000" y="2235128"/>
            <a:ext cx="1416050" cy="6350"/>
          </a:xfrm>
          <a:custGeom>
            <a:avLst/>
            <a:gdLst>
              <a:gd name="connsiteX0" fmla="*/ 0 w 1416050"/>
              <a:gd name="connsiteY0" fmla="*/ 6350 h 6350"/>
              <a:gd name="connsiteX1" fmla="*/ 1416050 w 14160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6050" h="6350">
                <a:moveTo>
                  <a:pt x="0" y="6350"/>
                </a:moveTo>
                <a:lnTo>
                  <a:pt x="14160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775450" y="3113088"/>
            <a:ext cx="749300" cy="0"/>
          </a:xfrm>
          <a:custGeom>
            <a:avLst/>
            <a:gdLst>
              <a:gd name="connsiteX0" fmla="*/ 0 w 749300"/>
              <a:gd name="connsiteY0" fmla="*/ 0 h 6350"/>
              <a:gd name="connsiteX1" fmla="*/ 749300 w 74930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9300" h="6350">
                <a:moveTo>
                  <a:pt x="0" y="0"/>
                </a:moveTo>
                <a:lnTo>
                  <a:pt x="74930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13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31-figure_04_08i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448056"/>
            <a:ext cx="8546592" cy="59618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4.8i Connective tissues.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5962650" y="3924300"/>
            <a:ext cx="1466850" cy="0"/>
          </a:xfrm>
          <a:custGeom>
            <a:avLst/>
            <a:gdLst>
              <a:gd name="connsiteX0" fmla="*/ 0 w 1466850"/>
              <a:gd name="connsiteY0" fmla="*/ 0 h 6350"/>
              <a:gd name="connsiteX1" fmla="*/ 1466850 w 146685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6850" h="6350">
                <a:moveTo>
                  <a:pt x="0" y="0"/>
                </a:moveTo>
                <a:lnTo>
                  <a:pt x="1466850" y="635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96950" y="4349750"/>
            <a:ext cx="1238250" cy="355600"/>
          </a:xfrm>
          <a:custGeom>
            <a:avLst/>
            <a:gdLst>
              <a:gd name="connsiteX0" fmla="*/ 0 w 1238250"/>
              <a:gd name="connsiteY0" fmla="*/ 6350 h 355600"/>
              <a:gd name="connsiteX1" fmla="*/ 558800 w 1238250"/>
              <a:gd name="connsiteY1" fmla="*/ 0 h 355600"/>
              <a:gd name="connsiteX2" fmla="*/ 1238250 w 1238250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0" h="355600">
                <a:moveTo>
                  <a:pt x="0" y="6350"/>
                </a:moveTo>
                <a:lnTo>
                  <a:pt x="558800" y="0"/>
                </a:lnTo>
                <a:lnTo>
                  <a:pt x="1238250" y="3556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807086" y="526386"/>
            <a:ext cx="27090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Cartilage: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fibrocartilage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94231" y="931529"/>
            <a:ext cx="274113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Description: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Matrix similar to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but less firm than that in hyaline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cartilage; thick collagen fibers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predominate.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494231" y="2129298"/>
            <a:ext cx="27138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Function: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Tensile strength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allows it to absorb compressive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shock.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7481612" y="2997663"/>
            <a:ext cx="12022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Chondrocytes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in lacunae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7484787" y="3808876"/>
            <a:ext cx="7550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Collagen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fiber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500581" y="3249279"/>
            <a:ext cx="269144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Location: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Intervertebral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discs;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pubic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symphysis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; discs of knee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joint.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91056" y="4025569"/>
            <a:ext cx="1788594" cy="1054431"/>
            <a:chOff x="491056" y="4025569"/>
            <a:chExt cx="1788594" cy="1054431"/>
          </a:xfrm>
        </p:grpSpPr>
        <p:sp>
          <p:nvSpPr>
            <p:cNvPr id="12" name="Freeform 11"/>
            <p:cNvSpPr/>
            <p:nvPr/>
          </p:nvSpPr>
          <p:spPr>
            <a:xfrm>
              <a:off x="1555750" y="4349750"/>
              <a:ext cx="723900" cy="730250"/>
            </a:xfrm>
            <a:custGeom>
              <a:avLst/>
              <a:gdLst>
                <a:gd name="connsiteX0" fmla="*/ 0 w 723900"/>
                <a:gd name="connsiteY0" fmla="*/ 0 h 730250"/>
                <a:gd name="connsiteX1" fmla="*/ 723900 w 723900"/>
                <a:gd name="connsiteY1" fmla="*/ 730250 h 73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3900" h="730250">
                  <a:moveTo>
                    <a:pt x="0" y="0"/>
                  </a:moveTo>
                  <a:lnTo>
                    <a:pt x="723900" y="7302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491056" y="4025569"/>
              <a:ext cx="11445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Intervertebral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discs</a:t>
              </a:r>
            </a:p>
          </p:txBody>
        </p:sp>
      </p:grp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521594" y="4902661"/>
            <a:ext cx="35827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Fibrocartilage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of an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intervertebral disc (125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). Special staining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produced the blue color seen.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159376" y="2533651"/>
            <a:ext cx="2276475" cy="742950"/>
            <a:chOff x="5159376" y="2533651"/>
            <a:chExt cx="2276475" cy="742950"/>
          </a:xfrm>
        </p:grpSpPr>
        <p:sp>
          <p:nvSpPr>
            <p:cNvPr id="26" name="Freeform 25"/>
            <p:cNvSpPr/>
            <p:nvPr/>
          </p:nvSpPr>
          <p:spPr>
            <a:xfrm>
              <a:off x="5159376" y="2533651"/>
              <a:ext cx="2276475" cy="581025"/>
            </a:xfrm>
            <a:custGeom>
              <a:avLst/>
              <a:gdLst>
                <a:gd name="connsiteX0" fmla="*/ 0 w 2276475"/>
                <a:gd name="connsiteY0" fmla="*/ 0 h 581025"/>
                <a:gd name="connsiteX1" fmla="*/ 2100262 w 2276475"/>
                <a:gd name="connsiteY1" fmla="*/ 581025 h 581025"/>
                <a:gd name="connsiteX2" fmla="*/ 2276475 w 2276475"/>
                <a:gd name="connsiteY2" fmla="*/ 5810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6475" h="581025">
                  <a:moveTo>
                    <a:pt x="0" y="0"/>
                  </a:moveTo>
                  <a:lnTo>
                    <a:pt x="2100262" y="581025"/>
                  </a:lnTo>
                  <a:lnTo>
                    <a:pt x="2276475" y="581025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724649" y="3117851"/>
              <a:ext cx="536575" cy="158750"/>
            </a:xfrm>
            <a:custGeom>
              <a:avLst/>
              <a:gdLst>
                <a:gd name="connsiteX0" fmla="*/ 0 w 520700"/>
                <a:gd name="connsiteY0" fmla="*/ 142875 h 142875"/>
                <a:gd name="connsiteX1" fmla="*/ 520700 w 520700"/>
                <a:gd name="connsiteY1" fmla="*/ 0 h 142875"/>
                <a:gd name="connsiteX0" fmla="*/ 0 w 536575"/>
                <a:gd name="connsiteY0" fmla="*/ 158750 h 158750"/>
                <a:gd name="connsiteX1" fmla="*/ 536575 w 536575"/>
                <a:gd name="connsiteY1" fmla="*/ 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575" h="158750">
                  <a:moveTo>
                    <a:pt x="0" y="158750"/>
                  </a:moveTo>
                  <a:lnTo>
                    <a:pt x="536575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59375" y="2533651"/>
            <a:ext cx="2276475" cy="742950"/>
            <a:chOff x="5159376" y="2533651"/>
            <a:chExt cx="2276475" cy="742950"/>
          </a:xfrm>
        </p:grpSpPr>
        <p:sp>
          <p:nvSpPr>
            <p:cNvPr id="23" name="Freeform 22"/>
            <p:cNvSpPr/>
            <p:nvPr/>
          </p:nvSpPr>
          <p:spPr>
            <a:xfrm>
              <a:off x="5159376" y="2533651"/>
              <a:ext cx="2276475" cy="581025"/>
            </a:xfrm>
            <a:custGeom>
              <a:avLst/>
              <a:gdLst>
                <a:gd name="connsiteX0" fmla="*/ 0 w 2276475"/>
                <a:gd name="connsiteY0" fmla="*/ 0 h 581025"/>
                <a:gd name="connsiteX1" fmla="*/ 2100262 w 2276475"/>
                <a:gd name="connsiteY1" fmla="*/ 581025 h 581025"/>
                <a:gd name="connsiteX2" fmla="*/ 2276475 w 2276475"/>
                <a:gd name="connsiteY2" fmla="*/ 5810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6475" h="581025">
                  <a:moveTo>
                    <a:pt x="0" y="0"/>
                  </a:moveTo>
                  <a:lnTo>
                    <a:pt x="2100262" y="581025"/>
                  </a:lnTo>
                  <a:lnTo>
                    <a:pt x="2276475" y="5810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724649" y="3117851"/>
              <a:ext cx="536575" cy="158750"/>
            </a:xfrm>
            <a:custGeom>
              <a:avLst/>
              <a:gdLst>
                <a:gd name="connsiteX0" fmla="*/ 0 w 520700"/>
                <a:gd name="connsiteY0" fmla="*/ 142875 h 142875"/>
                <a:gd name="connsiteX1" fmla="*/ 520700 w 520700"/>
                <a:gd name="connsiteY1" fmla="*/ 0 h 142875"/>
                <a:gd name="connsiteX0" fmla="*/ 0 w 536575"/>
                <a:gd name="connsiteY0" fmla="*/ 158750 h 158750"/>
                <a:gd name="connsiteX1" fmla="*/ 536575 w 536575"/>
                <a:gd name="connsiteY1" fmla="*/ 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575" h="158750">
                  <a:moveTo>
                    <a:pt x="0" y="158750"/>
                  </a:moveTo>
                  <a:lnTo>
                    <a:pt x="53657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>
            <a:off x="5962650" y="3924300"/>
            <a:ext cx="1466850" cy="0"/>
          </a:xfrm>
          <a:custGeom>
            <a:avLst/>
            <a:gdLst>
              <a:gd name="connsiteX0" fmla="*/ 0 w 1466850"/>
              <a:gd name="connsiteY0" fmla="*/ 0 h 6350"/>
              <a:gd name="connsiteX1" fmla="*/ 1466850 w 146685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6850" h="6350">
                <a:moveTo>
                  <a:pt x="0" y="0"/>
                </a:moveTo>
                <a:lnTo>
                  <a:pt x="14668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092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Connective Tissues (cont.)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>
          <a:xfrm>
            <a:off x="225287" y="864820"/>
            <a:ext cx="8686800" cy="5351462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altLang="en-US" b="1" dirty="0"/>
              <a:t>Bone</a:t>
            </a:r>
          </a:p>
          <a:p>
            <a:pPr lvl="1">
              <a:spcBef>
                <a:spcPts val="500"/>
              </a:spcBef>
            </a:pPr>
            <a:r>
              <a:rPr lang="en-US" altLang="en-US" dirty="0"/>
              <a:t>Also called </a:t>
            </a:r>
            <a:r>
              <a:rPr lang="en-US" altLang="en-US" b="1" dirty="0"/>
              <a:t>osseous</a:t>
            </a:r>
            <a:r>
              <a:rPr lang="en-US" altLang="en-US" dirty="0"/>
              <a:t> </a:t>
            </a:r>
            <a:r>
              <a:rPr lang="en-US" altLang="en-US" b="1" dirty="0"/>
              <a:t>tissue</a:t>
            </a:r>
          </a:p>
          <a:p>
            <a:pPr lvl="1">
              <a:spcBef>
                <a:spcPts val="500"/>
              </a:spcBef>
            </a:pPr>
            <a:r>
              <a:rPr lang="en-US" altLang="en-US" dirty="0"/>
              <a:t>Supports and protects body structures</a:t>
            </a:r>
          </a:p>
          <a:p>
            <a:pPr lvl="1">
              <a:spcBef>
                <a:spcPts val="500"/>
              </a:spcBef>
            </a:pPr>
            <a:r>
              <a:rPr lang="en-US" altLang="en-US" dirty="0"/>
              <a:t>Stores fat and synthesizes blood cells in cavities</a:t>
            </a:r>
          </a:p>
          <a:p>
            <a:pPr lvl="1">
              <a:spcBef>
                <a:spcPts val="500"/>
              </a:spcBef>
            </a:pPr>
            <a:r>
              <a:rPr lang="en-US" altLang="en-US" dirty="0"/>
              <a:t>Has more collagen compared to cartilage</a:t>
            </a:r>
          </a:p>
          <a:p>
            <a:pPr lvl="1">
              <a:spcBef>
                <a:spcPts val="500"/>
              </a:spcBef>
            </a:pPr>
            <a:r>
              <a:rPr lang="en-US" altLang="en-US" dirty="0"/>
              <a:t>Osteoblasts produce matrix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/>
              <a:t>Osteocytes</a:t>
            </a:r>
            <a:r>
              <a:rPr lang="en-US" altLang="en-US" dirty="0"/>
              <a:t> maintain the matrix</a:t>
            </a:r>
          </a:p>
          <a:p>
            <a:pPr lvl="2">
              <a:spcBef>
                <a:spcPts val="500"/>
              </a:spcBef>
            </a:pPr>
            <a:r>
              <a:rPr lang="en-US" altLang="en-US" dirty="0"/>
              <a:t>Reside in cavities in matrix called </a:t>
            </a:r>
            <a:r>
              <a:rPr lang="en-US" altLang="en-US" i="1" dirty="0"/>
              <a:t>lacunae</a:t>
            </a:r>
          </a:p>
          <a:p>
            <a:pPr lvl="1">
              <a:spcBef>
                <a:spcPts val="500"/>
              </a:spcBef>
            </a:pPr>
            <a:r>
              <a:rPr lang="en-US" altLang="en-US" dirty="0"/>
              <a:t>Osteons: individual structural units</a:t>
            </a:r>
          </a:p>
          <a:p>
            <a:pPr lvl="1">
              <a:spcBef>
                <a:spcPts val="500"/>
              </a:spcBef>
            </a:pPr>
            <a:r>
              <a:rPr lang="en-US" altLang="en-US" dirty="0"/>
              <a:t>Richly vascularized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igure_04_08j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249936"/>
            <a:ext cx="8546592" cy="6358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4.8j Connective tissues.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6305551" y="1519238"/>
            <a:ext cx="1495424" cy="361950"/>
          </a:xfrm>
          <a:custGeom>
            <a:avLst/>
            <a:gdLst>
              <a:gd name="connsiteX0" fmla="*/ 0 w 1476375"/>
              <a:gd name="connsiteY0" fmla="*/ 361950 h 361950"/>
              <a:gd name="connsiteX1" fmla="*/ 490537 w 1476375"/>
              <a:gd name="connsiteY1" fmla="*/ 4762 h 361950"/>
              <a:gd name="connsiteX2" fmla="*/ 1476375 w 1476375"/>
              <a:gd name="connsiteY2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361950">
                <a:moveTo>
                  <a:pt x="0" y="361950"/>
                </a:moveTo>
                <a:lnTo>
                  <a:pt x="490537" y="4762"/>
                </a:lnTo>
                <a:lnTo>
                  <a:pt x="1476375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19750" y="2024062"/>
            <a:ext cx="2181225" cy="1195387"/>
            <a:chOff x="5619750" y="2024062"/>
            <a:chExt cx="2181225" cy="1195387"/>
          </a:xfrm>
        </p:grpSpPr>
        <p:sp>
          <p:nvSpPr>
            <p:cNvPr id="9" name="Freeform 8"/>
            <p:cNvSpPr/>
            <p:nvPr/>
          </p:nvSpPr>
          <p:spPr>
            <a:xfrm>
              <a:off x="5762625" y="2024063"/>
              <a:ext cx="2038350" cy="0"/>
            </a:xfrm>
            <a:custGeom>
              <a:avLst/>
              <a:gdLst>
                <a:gd name="connsiteX0" fmla="*/ 0 w 2038350"/>
                <a:gd name="connsiteY0" fmla="*/ 0 h 0"/>
                <a:gd name="connsiteX1" fmla="*/ 2038350 w 2038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8350">
                  <a:moveTo>
                    <a:pt x="0" y="0"/>
                  </a:moveTo>
                  <a:lnTo>
                    <a:pt x="203835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619750" y="2024062"/>
              <a:ext cx="1981200" cy="1195387"/>
            </a:xfrm>
            <a:custGeom>
              <a:avLst/>
              <a:gdLst>
                <a:gd name="connsiteX0" fmla="*/ 0 w 1995488"/>
                <a:gd name="connsiteY0" fmla="*/ 1204912 h 1204912"/>
                <a:gd name="connsiteX1" fmla="*/ 1995488 w 1995488"/>
                <a:gd name="connsiteY1" fmla="*/ 0 h 120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5488" h="1204912">
                  <a:moveTo>
                    <a:pt x="0" y="1204912"/>
                  </a:moveTo>
                  <a:lnTo>
                    <a:pt x="1995488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834503" y="323107"/>
            <a:ext cx="33409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Others: bone (osseous tissue)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94396" y="717138"/>
            <a:ext cx="2460610" cy="1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Description: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Hard, calcified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matrix containing many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collagen fibers;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osteocytes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lie in lacunae. Very well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vascularized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94396" y="2095881"/>
            <a:ext cx="268503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Function: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Supports and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protects (by enclosing);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provides levers for the muscles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to act on; stores calcium and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other minerals and fat; marrow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inside bones is the site for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blood cell formation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hematopoiesis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).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95984" y="4038189"/>
            <a:ext cx="15229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Location: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Bones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7843727" y="1407703"/>
            <a:ext cx="6171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Central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canal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7841346" y="1914115"/>
            <a:ext cx="7245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Lacunae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7838965" y="2752314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Lamella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661455" y="4702557"/>
            <a:ext cx="3808478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Cross-sectional view of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bone (125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720682" y="2747963"/>
            <a:ext cx="1077118" cy="223838"/>
            <a:chOff x="6720682" y="2747963"/>
            <a:chExt cx="1077118" cy="223838"/>
          </a:xfrm>
        </p:grpSpPr>
        <p:sp>
          <p:nvSpPr>
            <p:cNvPr id="11" name="Freeform 10"/>
            <p:cNvSpPr/>
            <p:nvPr/>
          </p:nvSpPr>
          <p:spPr>
            <a:xfrm>
              <a:off x="6778625" y="2857500"/>
              <a:ext cx="1019175" cy="4763"/>
            </a:xfrm>
            <a:custGeom>
              <a:avLst/>
              <a:gdLst>
                <a:gd name="connsiteX0" fmla="*/ 0 w 1019175"/>
                <a:gd name="connsiteY0" fmla="*/ 0 h 4763"/>
                <a:gd name="connsiteX1" fmla="*/ 1019175 w 1019175"/>
                <a:gd name="connsiteY1" fmla="*/ 4763 h 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75" h="4763">
                  <a:moveTo>
                    <a:pt x="0" y="0"/>
                  </a:moveTo>
                  <a:lnTo>
                    <a:pt x="1019175" y="4763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720682" y="2747963"/>
              <a:ext cx="52387" cy="223838"/>
            </a:xfrm>
            <a:custGeom>
              <a:avLst/>
              <a:gdLst>
                <a:gd name="connsiteX0" fmla="*/ 0 w 52387"/>
                <a:gd name="connsiteY0" fmla="*/ 0 h 223838"/>
                <a:gd name="connsiteX1" fmla="*/ 50006 w 52387"/>
                <a:gd name="connsiteY1" fmla="*/ 0 h 223838"/>
                <a:gd name="connsiteX2" fmla="*/ 52387 w 52387"/>
                <a:gd name="connsiteY2" fmla="*/ 223838 h 223838"/>
                <a:gd name="connsiteX3" fmla="*/ 9525 w 52387"/>
                <a:gd name="connsiteY3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" h="223838">
                  <a:moveTo>
                    <a:pt x="0" y="0"/>
                  </a:moveTo>
                  <a:lnTo>
                    <a:pt x="50006" y="0"/>
                  </a:lnTo>
                  <a:cubicBezTo>
                    <a:pt x="50800" y="74613"/>
                    <a:pt x="51593" y="149225"/>
                    <a:pt x="52387" y="223838"/>
                  </a:cubicBezTo>
                  <a:lnTo>
                    <a:pt x="9525" y="223838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6305551" y="1519238"/>
            <a:ext cx="1495424" cy="361950"/>
          </a:xfrm>
          <a:custGeom>
            <a:avLst/>
            <a:gdLst>
              <a:gd name="connsiteX0" fmla="*/ 0 w 1476375"/>
              <a:gd name="connsiteY0" fmla="*/ 361950 h 361950"/>
              <a:gd name="connsiteX1" fmla="*/ 490537 w 1476375"/>
              <a:gd name="connsiteY1" fmla="*/ 4762 h 361950"/>
              <a:gd name="connsiteX2" fmla="*/ 1476375 w 1476375"/>
              <a:gd name="connsiteY2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361950">
                <a:moveTo>
                  <a:pt x="0" y="361950"/>
                </a:moveTo>
                <a:lnTo>
                  <a:pt x="490537" y="4762"/>
                </a:lnTo>
                <a:lnTo>
                  <a:pt x="14763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19750" y="2024062"/>
            <a:ext cx="2181225" cy="1195387"/>
            <a:chOff x="5619750" y="2024062"/>
            <a:chExt cx="2181225" cy="1195387"/>
          </a:xfrm>
        </p:grpSpPr>
        <p:sp>
          <p:nvSpPr>
            <p:cNvPr id="29" name="Freeform 28"/>
            <p:cNvSpPr/>
            <p:nvPr/>
          </p:nvSpPr>
          <p:spPr>
            <a:xfrm>
              <a:off x="5762625" y="2024063"/>
              <a:ext cx="2038350" cy="0"/>
            </a:xfrm>
            <a:custGeom>
              <a:avLst/>
              <a:gdLst>
                <a:gd name="connsiteX0" fmla="*/ 0 w 2038350"/>
                <a:gd name="connsiteY0" fmla="*/ 0 h 0"/>
                <a:gd name="connsiteX1" fmla="*/ 2038350 w 2038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8350">
                  <a:moveTo>
                    <a:pt x="0" y="0"/>
                  </a:moveTo>
                  <a:lnTo>
                    <a:pt x="203835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619750" y="2024062"/>
              <a:ext cx="1981200" cy="1195387"/>
            </a:xfrm>
            <a:custGeom>
              <a:avLst/>
              <a:gdLst>
                <a:gd name="connsiteX0" fmla="*/ 0 w 1995488"/>
                <a:gd name="connsiteY0" fmla="*/ 1204912 h 1204912"/>
                <a:gd name="connsiteX1" fmla="*/ 1995488 w 1995488"/>
                <a:gd name="connsiteY1" fmla="*/ 0 h 120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5488" h="1204912">
                  <a:moveTo>
                    <a:pt x="0" y="1204912"/>
                  </a:moveTo>
                  <a:lnTo>
                    <a:pt x="1995488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20682" y="2747963"/>
            <a:ext cx="1077118" cy="223838"/>
            <a:chOff x="6720682" y="2747963"/>
            <a:chExt cx="1077118" cy="223838"/>
          </a:xfrm>
        </p:grpSpPr>
        <p:sp>
          <p:nvSpPr>
            <p:cNvPr id="32" name="Freeform 31"/>
            <p:cNvSpPr/>
            <p:nvPr/>
          </p:nvSpPr>
          <p:spPr>
            <a:xfrm>
              <a:off x="6778625" y="2857500"/>
              <a:ext cx="1019175" cy="4763"/>
            </a:xfrm>
            <a:custGeom>
              <a:avLst/>
              <a:gdLst>
                <a:gd name="connsiteX0" fmla="*/ 0 w 1019175"/>
                <a:gd name="connsiteY0" fmla="*/ 0 h 4763"/>
                <a:gd name="connsiteX1" fmla="*/ 1019175 w 1019175"/>
                <a:gd name="connsiteY1" fmla="*/ 4763 h 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75" h="4763">
                  <a:moveTo>
                    <a:pt x="0" y="0"/>
                  </a:moveTo>
                  <a:lnTo>
                    <a:pt x="1019175" y="476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720682" y="2747963"/>
              <a:ext cx="52387" cy="223838"/>
            </a:xfrm>
            <a:custGeom>
              <a:avLst/>
              <a:gdLst>
                <a:gd name="connsiteX0" fmla="*/ 0 w 52387"/>
                <a:gd name="connsiteY0" fmla="*/ 0 h 223838"/>
                <a:gd name="connsiteX1" fmla="*/ 50006 w 52387"/>
                <a:gd name="connsiteY1" fmla="*/ 0 h 223838"/>
                <a:gd name="connsiteX2" fmla="*/ 52387 w 52387"/>
                <a:gd name="connsiteY2" fmla="*/ 223838 h 223838"/>
                <a:gd name="connsiteX3" fmla="*/ 9525 w 52387"/>
                <a:gd name="connsiteY3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" h="223838">
                  <a:moveTo>
                    <a:pt x="0" y="0"/>
                  </a:moveTo>
                  <a:lnTo>
                    <a:pt x="50006" y="0"/>
                  </a:lnTo>
                  <a:cubicBezTo>
                    <a:pt x="50800" y="74613"/>
                    <a:pt x="51593" y="149225"/>
                    <a:pt x="52387" y="223838"/>
                  </a:cubicBezTo>
                  <a:lnTo>
                    <a:pt x="9525" y="223838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32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Connective Tissues (cont.)</a:t>
            </a:r>
            <a:endParaRPr lang="en-US" dirty="0"/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Blood</a:t>
            </a:r>
          </a:p>
          <a:p>
            <a:pPr lvl="1"/>
            <a:r>
              <a:rPr lang="en-US" altLang="en-US" dirty="0"/>
              <a:t>Most atypical connective tissue because it is fluid</a:t>
            </a:r>
          </a:p>
          <a:p>
            <a:pPr lvl="2"/>
            <a:r>
              <a:rPr lang="en-US" altLang="en-US" dirty="0"/>
              <a:t>Consists of cells surrounded by matrix (plasma)</a:t>
            </a:r>
          </a:p>
          <a:p>
            <a:pPr lvl="1"/>
            <a:r>
              <a:rPr lang="en-US" altLang="en-US" dirty="0"/>
              <a:t>Red blood cells are most common cell type</a:t>
            </a:r>
          </a:p>
          <a:p>
            <a:pPr lvl="1"/>
            <a:r>
              <a:rPr lang="en-US" altLang="en-US" dirty="0"/>
              <a:t>Also contains white blood cells and platelets</a:t>
            </a:r>
          </a:p>
          <a:p>
            <a:pPr lvl="1"/>
            <a:r>
              <a:rPr lang="en-US" altLang="en-US" dirty="0"/>
              <a:t>Fibers are soluble proteins that precipitate during blood clotting</a:t>
            </a:r>
          </a:p>
          <a:p>
            <a:pPr lvl="1"/>
            <a:r>
              <a:rPr lang="en-US" altLang="en-US" dirty="0"/>
              <a:t>Functions in transport and in carrying nutrients, wastes, gases, and other substances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Special Characteristics of Epithelial Tissues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Epithelial tissue has five distinguishing characteristics: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Polarity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Specialized</a:t>
            </a:r>
            <a:r>
              <a:rPr lang="en-US" altLang="en-US" dirty="0"/>
              <a:t> </a:t>
            </a:r>
            <a:r>
              <a:rPr lang="en-US" altLang="en-US" b="1" dirty="0"/>
              <a:t>contacts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Supported by connective tissues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Avascular</a:t>
            </a:r>
            <a:r>
              <a:rPr lang="en-US" altLang="en-US" dirty="0"/>
              <a:t>, </a:t>
            </a:r>
            <a:r>
              <a:rPr lang="en-US" altLang="en-US" b="1" dirty="0"/>
              <a:t>but</a:t>
            </a:r>
            <a:r>
              <a:rPr lang="en-US" altLang="en-US" dirty="0"/>
              <a:t> </a:t>
            </a:r>
            <a:r>
              <a:rPr lang="en-US" altLang="en-US" b="1" dirty="0"/>
              <a:t>innervated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Regeneration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33-figure_04_08k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445008"/>
            <a:ext cx="8546592" cy="59679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4.8k Connective tissues.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© 2016 Pearson Education, Inc.</a:t>
            </a:r>
          </a:p>
        </p:txBody>
      </p:sp>
      <p:sp>
        <p:nvSpPr>
          <p:cNvPr id="10" name="Freeform 9"/>
          <p:cNvSpPr/>
          <p:nvPr/>
        </p:nvSpPr>
        <p:spPr>
          <a:xfrm>
            <a:off x="6859587" y="4195762"/>
            <a:ext cx="604838" cy="0"/>
          </a:xfrm>
          <a:custGeom>
            <a:avLst/>
            <a:gdLst>
              <a:gd name="connsiteX0" fmla="*/ 0 w 604838"/>
              <a:gd name="connsiteY0" fmla="*/ 0 h 4763"/>
              <a:gd name="connsiteX1" fmla="*/ 604838 w 604838"/>
              <a:gd name="connsiteY1" fmla="*/ 4763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4838" h="4763">
                <a:moveTo>
                  <a:pt x="0" y="0"/>
                </a:moveTo>
                <a:lnTo>
                  <a:pt x="604838" y="4763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48413" y="1438275"/>
            <a:ext cx="1119187" cy="280988"/>
            <a:chOff x="6357938" y="1447800"/>
            <a:chExt cx="1119187" cy="280988"/>
          </a:xfrm>
        </p:grpSpPr>
        <p:sp>
          <p:nvSpPr>
            <p:cNvPr id="11" name="Freeform 10"/>
            <p:cNvSpPr/>
            <p:nvPr/>
          </p:nvSpPr>
          <p:spPr>
            <a:xfrm>
              <a:off x="6357938" y="1447800"/>
              <a:ext cx="1119187" cy="4763"/>
            </a:xfrm>
            <a:custGeom>
              <a:avLst/>
              <a:gdLst>
                <a:gd name="connsiteX0" fmla="*/ 0 w 1119187"/>
                <a:gd name="connsiteY0" fmla="*/ 4763 h 4763"/>
                <a:gd name="connsiteX1" fmla="*/ 1119187 w 1119187"/>
                <a:gd name="connsiteY1" fmla="*/ 0 h 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9187" h="4763">
                  <a:moveTo>
                    <a:pt x="0" y="4763"/>
                  </a:moveTo>
                  <a:lnTo>
                    <a:pt x="1119187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81788" y="1447800"/>
              <a:ext cx="414337" cy="280988"/>
            </a:xfrm>
            <a:custGeom>
              <a:avLst/>
              <a:gdLst>
                <a:gd name="connsiteX0" fmla="*/ 0 w 414337"/>
                <a:gd name="connsiteY0" fmla="*/ 280988 h 280988"/>
                <a:gd name="connsiteX1" fmla="*/ 414337 w 414337"/>
                <a:gd name="connsiteY1" fmla="*/ 0 h 28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337" h="280988">
                  <a:moveTo>
                    <a:pt x="0" y="280988"/>
                  </a:moveTo>
                  <a:lnTo>
                    <a:pt x="414337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847513" y="522916"/>
            <a:ext cx="2761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Connective tissue: blood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86307" y="934409"/>
            <a:ext cx="24493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Description: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Red and white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blood cells in a fluid matrix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(plasma).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7507819" y="1346366"/>
            <a:ext cx="119263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Red blood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cells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(erythrocytes)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7507819" y="2105193"/>
            <a:ext cx="10227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White blood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cells: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7510200" y="2516355"/>
            <a:ext cx="11587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• Lymphocyte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507819" y="2719555"/>
            <a:ext cx="10066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•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Neutrophil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86307" y="2202821"/>
            <a:ext cx="25920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Function: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Transport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respiratory gases, nutrients,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wastes, and other substances.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488688" y="3543465"/>
            <a:ext cx="2406236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Location: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Contained within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blood vessels.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07025" y="4084011"/>
            <a:ext cx="6283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Plasma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23194" y="4907922"/>
            <a:ext cx="44801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Smear of human blood (1670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shows two white blood cells surrounded by red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blood cells.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96038" y="2826544"/>
            <a:ext cx="1073943" cy="873919"/>
          </a:xfrm>
          <a:custGeom>
            <a:avLst/>
            <a:gdLst>
              <a:gd name="connsiteX0" fmla="*/ 0 w 1073943"/>
              <a:gd name="connsiteY0" fmla="*/ 873919 h 873919"/>
              <a:gd name="connsiteX1" fmla="*/ 950118 w 1073943"/>
              <a:gd name="connsiteY1" fmla="*/ 0 h 873919"/>
              <a:gd name="connsiteX2" fmla="*/ 1073943 w 1073943"/>
              <a:gd name="connsiteY2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943" h="873919">
                <a:moveTo>
                  <a:pt x="0" y="873919"/>
                </a:moveTo>
                <a:lnTo>
                  <a:pt x="950118" y="0"/>
                </a:lnTo>
                <a:lnTo>
                  <a:pt x="1073943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673600" y="1898650"/>
            <a:ext cx="2797175" cy="736600"/>
          </a:xfrm>
          <a:custGeom>
            <a:avLst/>
            <a:gdLst>
              <a:gd name="connsiteX0" fmla="*/ 0 w 2797175"/>
              <a:gd name="connsiteY0" fmla="*/ 0 h 736600"/>
              <a:gd name="connsiteX1" fmla="*/ 2682875 w 2797175"/>
              <a:gd name="connsiteY1" fmla="*/ 736600 h 736600"/>
              <a:gd name="connsiteX2" fmla="*/ 2797175 w 2797175"/>
              <a:gd name="connsiteY2" fmla="*/ 733425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7175" h="736600">
                <a:moveTo>
                  <a:pt x="0" y="0"/>
                </a:moveTo>
                <a:lnTo>
                  <a:pt x="2682875" y="736600"/>
                </a:lnTo>
                <a:lnTo>
                  <a:pt x="2797175" y="733425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354365" y="1447568"/>
            <a:ext cx="1119187" cy="280988"/>
            <a:chOff x="6357938" y="1447800"/>
            <a:chExt cx="1119187" cy="280988"/>
          </a:xfrm>
        </p:grpSpPr>
        <p:sp>
          <p:nvSpPr>
            <p:cNvPr id="28" name="Freeform 27"/>
            <p:cNvSpPr/>
            <p:nvPr/>
          </p:nvSpPr>
          <p:spPr>
            <a:xfrm>
              <a:off x="6357938" y="1447800"/>
              <a:ext cx="1119187" cy="4763"/>
            </a:xfrm>
            <a:custGeom>
              <a:avLst/>
              <a:gdLst>
                <a:gd name="connsiteX0" fmla="*/ 0 w 1119187"/>
                <a:gd name="connsiteY0" fmla="*/ 4763 h 4763"/>
                <a:gd name="connsiteX1" fmla="*/ 1119187 w 1119187"/>
                <a:gd name="connsiteY1" fmla="*/ 0 h 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9187" h="4763">
                  <a:moveTo>
                    <a:pt x="0" y="4763"/>
                  </a:moveTo>
                  <a:lnTo>
                    <a:pt x="1119187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81788" y="1447800"/>
              <a:ext cx="414337" cy="280988"/>
            </a:xfrm>
            <a:custGeom>
              <a:avLst/>
              <a:gdLst>
                <a:gd name="connsiteX0" fmla="*/ 0 w 414337"/>
                <a:gd name="connsiteY0" fmla="*/ 280988 h 280988"/>
                <a:gd name="connsiteX1" fmla="*/ 414337 w 414337"/>
                <a:gd name="connsiteY1" fmla="*/ 0 h 28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337" h="280988">
                  <a:moveTo>
                    <a:pt x="0" y="280988"/>
                  </a:moveTo>
                  <a:lnTo>
                    <a:pt x="414337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4664075" y="1895475"/>
            <a:ext cx="2797175" cy="736600"/>
          </a:xfrm>
          <a:custGeom>
            <a:avLst/>
            <a:gdLst>
              <a:gd name="connsiteX0" fmla="*/ 0 w 2797175"/>
              <a:gd name="connsiteY0" fmla="*/ 0 h 736600"/>
              <a:gd name="connsiteX1" fmla="*/ 2682875 w 2797175"/>
              <a:gd name="connsiteY1" fmla="*/ 736600 h 736600"/>
              <a:gd name="connsiteX2" fmla="*/ 2797175 w 2797175"/>
              <a:gd name="connsiteY2" fmla="*/ 733425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7175" h="736600">
                <a:moveTo>
                  <a:pt x="0" y="0"/>
                </a:moveTo>
                <a:lnTo>
                  <a:pt x="2682875" y="736600"/>
                </a:lnTo>
                <a:lnTo>
                  <a:pt x="2797175" y="7334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394846" y="2827900"/>
            <a:ext cx="1073943" cy="873919"/>
          </a:xfrm>
          <a:custGeom>
            <a:avLst/>
            <a:gdLst>
              <a:gd name="connsiteX0" fmla="*/ 0 w 1073943"/>
              <a:gd name="connsiteY0" fmla="*/ 873919 h 873919"/>
              <a:gd name="connsiteX1" fmla="*/ 950118 w 1073943"/>
              <a:gd name="connsiteY1" fmla="*/ 0 h 873919"/>
              <a:gd name="connsiteX2" fmla="*/ 1073943 w 1073943"/>
              <a:gd name="connsiteY2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943" h="873919">
                <a:moveTo>
                  <a:pt x="0" y="873919"/>
                </a:moveTo>
                <a:lnTo>
                  <a:pt x="950118" y="0"/>
                </a:lnTo>
                <a:lnTo>
                  <a:pt x="1073943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868714" y="4195762"/>
            <a:ext cx="604838" cy="0"/>
          </a:xfrm>
          <a:custGeom>
            <a:avLst/>
            <a:gdLst>
              <a:gd name="connsiteX0" fmla="*/ 0 w 604838"/>
              <a:gd name="connsiteY0" fmla="*/ 0 h 4763"/>
              <a:gd name="connsiteX1" fmla="*/ 604838 w 604838"/>
              <a:gd name="connsiteY1" fmla="*/ 4763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4838" h="4763">
                <a:moveTo>
                  <a:pt x="0" y="0"/>
                </a:moveTo>
                <a:lnTo>
                  <a:pt x="604838" y="476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831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 Muscle Tissue</a:t>
            </a:r>
          </a:p>
        </p:txBody>
      </p:sp>
      <p:sp>
        <p:nvSpPr>
          <p:cNvPr id="4710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Highly vascularized</a:t>
            </a:r>
          </a:p>
          <a:p>
            <a:r>
              <a:rPr lang="en-US" altLang="en-US" dirty="0"/>
              <a:t>Responsible for most types of movement</a:t>
            </a:r>
          </a:p>
          <a:p>
            <a:pPr lvl="1"/>
            <a:r>
              <a:rPr lang="en-US" altLang="en-US" dirty="0"/>
              <a:t>Muscle cells possess </a:t>
            </a:r>
            <a:r>
              <a:rPr lang="en-US" altLang="en-US" b="1" dirty="0"/>
              <a:t>myofilaments</a:t>
            </a:r>
            <a:r>
              <a:rPr lang="en-US" altLang="en-US" dirty="0"/>
              <a:t> made up of actin and myosin proteins that bring about contraction</a:t>
            </a:r>
          </a:p>
          <a:p>
            <a:r>
              <a:rPr lang="en-US" altLang="en-US" dirty="0"/>
              <a:t>Three types of muscle tissues:</a:t>
            </a:r>
          </a:p>
          <a:p>
            <a:pPr lvl="1"/>
            <a:r>
              <a:rPr lang="en-US" altLang="en-US" b="1" dirty="0"/>
              <a:t>Skeletal muscle</a:t>
            </a:r>
          </a:p>
          <a:p>
            <a:pPr lvl="1"/>
            <a:r>
              <a:rPr lang="en-US" altLang="en-US" b="1" dirty="0"/>
              <a:t>Cardiac muscle</a:t>
            </a:r>
          </a:p>
          <a:p>
            <a:pPr lvl="1"/>
            <a:r>
              <a:rPr lang="en-US" altLang="en-US" b="1" dirty="0"/>
              <a:t>Smooth muscle</a:t>
            </a:r>
          </a:p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Skeletal Muscle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28600" y="1141413"/>
            <a:ext cx="5257800" cy="5351462"/>
          </a:xfrm>
        </p:spPr>
        <p:txBody>
          <a:bodyPr/>
          <a:lstStyle/>
          <a:p>
            <a:r>
              <a:rPr lang="en-US" altLang="en-US" b="1" dirty="0"/>
              <a:t>Skeletal</a:t>
            </a:r>
            <a:r>
              <a:rPr lang="en-US" altLang="en-US" dirty="0"/>
              <a:t> </a:t>
            </a:r>
            <a:r>
              <a:rPr lang="en-US" altLang="en-US" b="1" dirty="0"/>
              <a:t>muscle</a:t>
            </a:r>
            <a:r>
              <a:rPr lang="en-US" altLang="en-US" dirty="0"/>
              <a:t> </a:t>
            </a:r>
            <a:r>
              <a:rPr lang="en-US" altLang="en-US" b="1" dirty="0"/>
              <a:t>tissue</a:t>
            </a:r>
          </a:p>
          <a:p>
            <a:pPr lvl="1"/>
            <a:r>
              <a:rPr lang="en-US" altLang="en-US" dirty="0"/>
              <a:t>Attached to and causes movement of bones</a:t>
            </a:r>
          </a:p>
          <a:p>
            <a:pPr lvl="1"/>
            <a:r>
              <a:rPr lang="en-US" altLang="en-US" dirty="0"/>
              <a:t>Also called </a:t>
            </a:r>
            <a:r>
              <a:rPr lang="en-US" altLang="en-US" b="1" dirty="0"/>
              <a:t>voluntary</a:t>
            </a:r>
            <a:r>
              <a:rPr lang="en-US" altLang="en-US" dirty="0"/>
              <a:t> </a:t>
            </a:r>
            <a:r>
              <a:rPr lang="en-US" altLang="en-US" b="1" dirty="0"/>
              <a:t>muscle</a:t>
            </a:r>
          </a:p>
          <a:p>
            <a:pPr lvl="2"/>
            <a:r>
              <a:rPr lang="en-US" altLang="en-US" dirty="0"/>
              <a:t>consciously controlled</a:t>
            </a:r>
          </a:p>
          <a:p>
            <a:pPr lvl="1"/>
            <a:r>
              <a:rPr lang="en-US" altLang="en-US" dirty="0"/>
              <a:t>Cells are called </a:t>
            </a:r>
            <a:r>
              <a:rPr lang="en-US" altLang="en-US" b="1" dirty="0"/>
              <a:t>muscle</a:t>
            </a:r>
            <a:r>
              <a:rPr lang="en-US" altLang="en-US" dirty="0"/>
              <a:t> </a:t>
            </a:r>
            <a:r>
              <a:rPr lang="en-US" altLang="en-US" b="1" dirty="0"/>
              <a:t>fibers</a:t>
            </a:r>
          </a:p>
          <a:p>
            <a:pPr lvl="2"/>
            <a:r>
              <a:rPr lang="en-US" altLang="en-US" dirty="0"/>
              <a:t>Contain multiple nuclei</a:t>
            </a:r>
          </a:p>
          <a:p>
            <a:pPr lvl="2"/>
            <a:r>
              <a:rPr lang="en-US" altLang="en-US" dirty="0"/>
              <a:t>Appear striated or banded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  <p:pic>
        <p:nvPicPr>
          <p:cNvPr id="5" name="Picture 4" descr="34-figure_04_09a_unlabeled.jpg">
            <a:extLst>
              <a:ext uri="{FF2B5EF4-FFF2-40B4-BE49-F238E27FC236}">
                <a16:creationId xmlns:a16="http://schemas.microsoft.com/office/drawing/2014/main" id="{5DD8FE9D-517D-4254-87AA-C527F1CD6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85" t="10899" r="17533" b="28267"/>
          <a:stretch/>
        </p:blipFill>
        <p:spPr>
          <a:xfrm>
            <a:off x="5223455" y="1295400"/>
            <a:ext cx="3682006" cy="3675079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432596AA-B394-41D7-BE4A-CCEA48A0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455" y="5033748"/>
            <a:ext cx="37748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Skeletal muscle (440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Notice the obvious banding pattern and the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fact that these large cells are multinucleate.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Cardiac Muscle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1141413"/>
            <a:ext cx="5257800" cy="5351462"/>
          </a:xfrm>
        </p:spPr>
        <p:txBody>
          <a:bodyPr/>
          <a:lstStyle/>
          <a:p>
            <a:r>
              <a:rPr lang="en-US" altLang="en-US" b="1" dirty="0"/>
              <a:t>Cardiac muscle tissue</a:t>
            </a:r>
          </a:p>
          <a:p>
            <a:pPr lvl="1"/>
            <a:r>
              <a:rPr lang="en-US" altLang="en-US" dirty="0"/>
              <a:t>Found only in walls of heart</a:t>
            </a:r>
          </a:p>
          <a:p>
            <a:pPr lvl="1"/>
            <a:r>
              <a:rPr lang="en-US" altLang="en-US" dirty="0"/>
              <a:t>Involuntary muscle</a:t>
            </a:r>
          </a:p>
          <a:p>
            <a:pPr lvl="1"/>
            <a:r>
              <a:rPr lang="en-US" dirty="0"/>
              <a:t>Striated</a:t>
            </a:r>
          </a:p>
          <a:p>
            <a:pPr lvl="1"/>
            <a:r>
              <a:rPr lang="en-US" dirty="0"/>
              <a:t>One nucleus</a:t>
            </a:r>
          </a:p>
          <a:p>
            <a:pPr lvl="1"/>
            <a:r>
              <a:rPr lang="en-US" altLang="en-US" dirty="0"/>
              <a:t>Cells can have many branches that join branches of other     cardiac cells</a:t>
            </a:r>
          </a:p>
          <a:p>
            <a:pPr lvl="2"/>
            <a:r>
              <a:rPr lang="en-US" altLang="en-US" b="1" dirty="0"/>
              <a:t>Intercalated</a:t>
            </a:r>
            <a:r>
              <a:rPr lang="en-US" altLang="en-US" dirty="0"/>
              <a:t> </a:t>
            </a:r>
            <a:r>
              <a:rPr lang="en-US" altLang="en-US" b="1" dirty="0"/>
              <a:t>discs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  <p:pic>
        <p:nvPicPr>
          <p:cNvPr id="5" name="Picture 4" descr="35-figure_04_09b_unlabeled.jpg">
            <a:extLst>
              <a:ext uri="{FF2B5EF4-FFF2-40B4-BE49-F238E27FC236}">
                <a16:creationId xmlns:a16="http://schemas.microsoft.com/office/drawing/2014/main" id="{D19FF0C9-56E7-4718-8CED-C0078915B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25" t="8649" r="17520" b="34641"/>
          <a:stretch/>
        </p:blipFill>
        <p:spPr>
          <a:xfrm>
            <a:off x="5113759" y="1295400"/>
            <a:ext cx="3765198" cy="36576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E3F4818B-CCC3-4B38-BB11-6DEA860ED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515" y="5131131"/>
            <a:ext cx="376519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Cardiac muscle (475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notice the striations, branching of cells, and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the intercalated discs.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Smooth Muscle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1141413"/>
            <a:ext cx="4724400" cy="5351462"/>
          </a:xfrm>
        </p:spPr>
        <p:txBody>
          <a:bodyPr/>
          <a:lstStyle/>
          <a:p>
            <a:r>
              <a:rPr lang="en-US" altLang="en-US" b="1" dirty="0"/>
              <a:t>Smooth muscle tissue</a:t>
            </a:r>
          </a:p>
          <a:p>
            <a:pPr lvl="1"/>
            <a:r>
              <a:rPr lang="en-US" altLang="en-US" dirty="0"/>
              <a:t>Found mainly in walls of hollow organs (other than heart)</a:t>
            </a:r>
          </a:p>
          <a:p>
            <a:pPr lvl="1"/>
            <a:r>
              <a:rPr lang="en-US" altLang="en-US" dirty="0"/>
              <a:t>Involuntary muscle</a:t>
            </a:r>
          </a:p>
          <a:p>
            <a:pPr lvl="1"/>
            <a:r>
              <a:rPr lang="en-US" altLang="en-US" dirty="0"/>
              <a:t>Has no visible striations</a:t>
            </a:r>
          </a:p>
          <a:p>
            <a:pPr lvl="1"/>
            <a:r>
              <a:rPr lang="en-US" altLang="en-US" dirty="0"/>
              <a:t>Spindle-shaped cells with one nucleus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  <p:pic>
        <p:nvPicPr>
          <p:cNvPr id="5" name="Picture 4" descr="36-figure_04_09c_unlabeled.jpg">
            <a:extLst>
              <a:ext uri="{FF2B5EF4-FFF2-40B4-BE49-F238E27FC236}">
                <a16:creationId xmlns:a16="http://schemas.microsoft.com/office/drawing/2014/main" id="{B777FDC9-8A06-4ABA-BAC0-9219D68CF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82" t="9830" r="17012" b="33230"/>
          <a:stretch/>
        </p:blipFill>
        <p:spPr>
          <a:xfrm>
            <a:off x="5181600" y="1161291"/>
            <a:ext cx="3709772" cy="3672366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F0F7D840-092C-42C9-AFB6-9EFC9AE80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999804"/>
            <a:ext cx="3879011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Sheet of smooth muscle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from the digestive tract (500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 Nervous Tissue</a:t>
            </a:r>
          </a:p>
        </p:txBody>
      </p:sp>
      <p:sp>
        <p:nvSpPr>
          <p:cNvPr id="5427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Main component of nervous system (brain, spinal cord, nerves)</a:t>
            </a:r>
          </a:p>
          <a:p>
            <a:pPr lvl="1"/>
            <a:r>
              <a:rPr lang="en-US" altLang="en-US" dirty="0"/>
              <a:t>Regulates and controls body functions</a:t>
            </a:r>
          </a:p>
          <a:p>
            <a:r>
              <a:rPr lang="en-US" altLang="en-US" dirty="0"/>
              <a:t>Made up of two specialized cells:</a:t>
            </a:r>
          </a:p>
          <a:p>
            <a:pPr lvl="1"/>
            <a:r>
              <a:rPr lang="en-US" altLang="en-US" b="1" dirty="0"/>
              <a:t>Neurons</a:t>
            </a:r>
            <a:r>
              <a:rPr lang="en-US" altLang="en-US" dirty="0"/>
              <a:t>: specialized nerve cells that generate and conduct nerve impulses</a:t>
            </a:r>
          </a:p>
          <a:p>
            <a:pPr lvl="1"/>
            <a:r>
              <a:rPr lang="en-US" altLang="en-US" dirty="0"/>
              <a:t>Supporting cells that support, insulate, and protect neurons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figure_04_10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204216"/>
            <a:ext cx="8546592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4.10 Nervous tissue.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© 2016 Pearson Education, Inc.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10382" y="282575"/>
            <a:ext cx="16801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Nervous tissue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512763" y="699293"/>
            <a:ext cx="2548775" cy="13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Description: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Neurons are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branching cells; cell processes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that may be quite long extend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from the nucleus-containing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cell body; also contributing to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nervous tissue are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nonexcitable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supporting cells.</a:t>
            </a: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877889" y="2173289"/>
            <a:ext cx="123271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Neuron processes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812007" y="2535238"/>
            <a:ext cx="35426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Axon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362995" y="2118520"/>
            <a:ext cx="6347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Cell body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7719220" y="2260600"/>
            <a:ext cx="93294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Nuclei of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supporting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cells</a:t>
            </a: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511970" y="3533775"/>
            <a:ext cx="2753959" cy="9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Function: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Neurons transmit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electrical signals from sensory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receptors and to effectors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(muscles and glands); supporting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cells support and protect neurons.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515938" y="4695031"/>
            <a:ext cx="189673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Location: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Brain, spinal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cord, and nerves.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723982" y="3371850"/>
            <a:ext cx="973023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Cell body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of a neuron</a:t>
            </a: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719220" y="4571207"/>
            <a:ext cx="884858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Neuron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processes</a:t>
            </a: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3681415" y="5802313"/>
            <a:ext cx="31079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Photomicrograph: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Neurons (350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ＭＳ Ｐゴシック" panose="020B0600070205080204" pitchFamily="34" charset="-128"/>
                <a:cs typeface="Symbol Std"/>
              </a:rPr>
              <a:t>×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879975" y="2365375"/>
            <a:ext cx="2803525" cy="958850"/>
            <a:chOff x="4879975" y="2365375"/>
            <a:chExt cx="2803525" cy="958850"/>
          </a:xfrm>
        </p:grpSpPr>
        <p:sp>
          <p:nvSpPr>
            <p:cNvPr id="27" name="Freeform 26"/>
            <p:cNvSpPr/>
            <p:nvPr/>
          </p:nvSpPr>
          <p:spPr>
            <a:xfrm>
              <a:off x="4879975" y="2365375"/>
              <a:ext cx="2803525" cy="669925"/>
            </a:xfrm>
            <a:custGeom>
              <a:avLst/>
              <a:gdLst>
                <a:gd name="connsiteX0" fmla="*/ 0 w 2803525"/>
                <a:gd name="connsiteY0" fmla="*/ 669925 h 669925"/>
                <a:gd name="connsiteX1" fmla="*/ 2695575 w 2803525"/>
                <a:gd name="connsiteY1" fmla="*/ 0 h 669925"/>
                <a:gd name="connsiteX2" fmla="*/ 2803525 w 2803525"/>
                <a:gd name="connsiteY2" fmla="*/ 0 h 66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03525" h="669925">
                  <a:moveTo>
                    <a:pt x="0" y="669925"/>
                  </a:moveTo>
                  <a:lnTo>
                    <a:pt x="2695575" y="0"/>
                  </a:lnTo>
                  <a:lnTo>
                    <a:pt x="280352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33975" y="2365375"/>
              <a:ext cx="2438400" cy="958850"/>
            </a:xfrm>
            <a:custGeom>
              <a:avLst/>
              <a:gdLst>
                <a:gd name="connsiteX0" fmla="*/ 0 w 2438400"/>
                <a:gd name="connsiteY0" fmla="*/ 958850 h 958850"/>
                <a:gd name="connsiteX1" fmla="*/ 2438400 w 2438400"/>
                <a:gd name="connsiteY1" fmla="*/ 0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0" h="958850">
                  <a:moveTo>
                    <a:pt x="0" y="958850"/>
                  </a:moveTo>
                  <a:lnTo>
                    <a:pt x="243840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>
            <a:off x="2433638" y="2288381"/>
            <a:ext cx="183356" cy="478632"/>
          </a:xfrm>
          <a:custGeom>
            <a:avLst/>
            <a:gdLst>
              <a:gd name="connsiteX0" fmla="*/ 178593 w 183356"/>
              <a:gd name="connsiteY0" fmla="*/ 0 h 478632"/>
              <a:gd name="connsiteX1" fmla="*/ 183356 w 183356"/>
              <a:gd name="connsiteY1" fmla="*/ 128588 h 478632"/>
              <a:gd name="connsiteX2" fmla="*/ 0 w 183356"/>
              <a:gd name="connsiteY2" fmla="*/ 478632 h 47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6" h="478632">
                <a:moveTo>
                  <a:pt x="178593" y="0"/>
                </a:moveTo>
                <a:lnTo>
                  <a:pt x="183356" y="128588"/>
                </a:lnTo>
                <a:lnTo>
                  <a:pt x="0" y="47863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56650" y="2485661"/>
            <a:ext cx="8354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Dendrites</a:t>
            </a:r>
          </a:p>
        </p:txBody>
      </p:sp>
      <p:sp>
        <p:nvSpPr>
          <p:cNvPr id="31" name="Freeform 30"/>
          <p:cNvSpPr/>
          <p:nvPr/>
        </p:nvSpPr>
        <p:spPr>
          <a:xfrm>
            <a:off x="1021556" y="2705100"/>
            <a:ext cx="216694" cy="135731"/>
          </a:xfrm>
          <a:custGeom>
            <a:avLst/>
            <a:gdLst>
              <a:gd name="connsiteX0" fmla="*/ 2382 w 216694"/>
              <a:gd name="connsiteY0" fmla="*/ 0 h 135731"/>
              <a:gd name="connsiteX1" fmla="*/ 0 w 216694"/>
              <a:gd name="connsiteY1" fmla="*/ 50006 h 135731"/>
              <a:gd name="connsiteX2" fmla="*/ 216694 w 216694"/>
              <a:gd name="connsiteY2" fmla="*/ 135731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694" h="135731">
                <a:moveTo>
                  <a:pt x="2382" y="0"/>
                </a:moveTo>
                <a:lnTo>
                  <a:pt x="0" y="50006"/>
                </a:lnTo>
                <a:lnTo>
                  <a:pt x="216694" y="135731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16906" y="2602706"/>
            <a:ext cx="397669" cy="116682"/>
            <a:chOff x="1916906" y="2602706"/>
            <a:chExt cx="397669" cy="116682"/>
          </a:xfrm>
        </p:grpSpPr>
        <p:sp>
          <p:nvSpPr>
            <p:cNvPr id="32" name="Freeform 31"/>
            <p:cNvSpPr/>
            <p:nvPr/>
          </p:nvSpPr>
          <p:spPr>
            <a:xfrm>
              <a:off x="1916906" y="2631281"/>
              <a:ext cx="397669" cy="88107"/>
            </a:xfrm>
            <a:custGeom>
              <a:avLst/>
              <a:gdLst>
                <a:gd name="connsiteX0" fmla="*/ 0 w 392906"/>
                <a:gd name="connsiteY0" fmla="*/ 2382 h 88107"/>
                <a:gd name="connsiteX1" fmla="*/ 64294 w 392906"/>
                <a:gd name="connsiteY1" fmla="*/ 0 h 88107"/>
                <a:gd name="connsiteX2" fmla="*/ 392906 w 392906"/>
                <a:gd name="connsiteY2" fmla="*/ 88107 h 8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906" h="88107">
                  <a:moveTo>
                    <a:pt x="0" y="2382"/>
                  </a:moveTo>
                  <a:lnTo>
                    <a:pt x="64294" y="0"/>
                  </a:lnTo>
                  <a:lnTo>
                    <a:pt x="392906" y="8810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981200" y="2602706"/>
              <a:ext cx="85725" cy="26194"/>
            </a:xfrm>
            <a:custGeom>
              <a:avLst/>
              <a:gdLst>
                <a:gd name="connsiteX0" fmla="*/ 0 w 85725"/>
                <a:gd name="connsiteY0" fmla="*/ 26194 h 26194"/>
                <a:gd name="connsiteX1" fmla="*/ 85725 w 85725"/>
                <a:gd name="connsiteY1" fmla="*/ 0 h 2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6194">
                  <a:moveTo>
                    <a:pt x="0" y="26194"/>
                  </a:moveTo>
                  <a:lnTo>
                    <a:pt x="8572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" name="Freeform 33"/>
          <p:cNvSpPr/>
          <p:nvPr/>
        </p:nvSpPr>
        <p:spPr>
          <a:xfrm>
            <a:off x="857250" y="2407770"/>
            <a:ext cx="1226344" cy="121115"/>
          </a:xfrm>
          <a:custGeom>
            <a:avLst/>
            <a:gdLst>
              <a:gd name="connsiteX0" fmla="*/ 926306 w 926306"/>
              <a:gd name="connsiteY0" fmla="*/ 138112 h 140494"/>
              <a:gd name="connsiteX1" fmla="*/ 926306 w 926306"/>
              <a:gd name="connsiteY1" fmla="*/ 0 h 140494"/>
              <a:gd name="connsiteX2" fmla="*/ 0 w 926306"/>
              <a:gd name="connsiteY2" fmla="*/ 0 h 140494"/>
              <a:gd name="connsiteX3" fmla="*/ 0 w 926306"/>
              <a:gd name="connsiteY3" fmla="*/ 140494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306" h="140494">
                <a:moveTo>
                  <a:pt x="926306" y="138112"/>
                </a:moveTo>
                <a:lnTo>
                  <a:pt x="926306" y="0"/>
                </a:lnTo>
                <a:lnTo>
                  <a:pt x="0" y="0"/>
                </a:lnTo>
                <a:lnTo>
                  <a:pt x="0" y="14049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492109" y="2338387"/>
            <a:ext cx="45719" cy="71435"/>
          </a:xfrm>
          <a:custGeom>
            <a:avLst/>
            <a:gdLst>
              <a:gd name="connsiteX0" fmla="*/ 0 w 0"/>
              <a:gd name="connsiteY0" fmla="*/ 0 h 138112"/>
              <a:gd name="connsiteX1" fmla="*/ 0 w 0"/>
              <a:gd name="connsiteY1" fmla="*/ 138112 h 13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8112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689725" y="3479800"/>
            <a:ext cx="984250" cy="520700"/>
          </a:xfrm>
          <a:custGeom>
            <a:avLst/>
            <a:gdLst>
              <a:gd name="connsiteX0" fmla="*/ 0 w 984250"/>
              <a:gd name="connsiteY0" fmla="*/ 520700 h 520700"/>
              <a:gd name="connsiteX1" fmla="*/ 527050 w 984250"/>
              <a:gd name="connsiteY1" fmla="*/ 0 h 520700"/>
              <a:gd name="connsiteX2" fmla="*/ 984250 w 984250"/>
              <a:gd name="connsiteY2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0" h="520700">
                <a:moveTo>
                  <a:pt x="0" y="520700"/>
                </a:moveTo>
                <a:lnTo>
                  <a:pt x="527050" y="0"/>
                </a:lnTo>
                <a:lnTo>
                  <a:pt x="9842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457950" y="4021931"/>
            <a:ext cx="1226344" cy="690563"/>
            <a:chOff x="6457950" y="4021931"/>
            <a:chExt cx="1226344" cy="690563"/>
          </a:xfrm>
        </p:grpSpPr>
        <p:sp>
          <p:nvSpPr>
            <p:cNvPr id="42" name="Freeform 41"/>
            <p:cNvSpPr/>
            <p:nvPr/>
          </p:nvSpPr>
          <p:spPr>
            <a:xfrm>
              <a:off x="6457950" y="4676775"/>
              <a:ext cx="1226344" cy="35719"/>
            </a:xfrm>
            <a:custGeom>
              <a:avLst/>
              <a:gdLst>
                <a:gd name="connsiteX0" fmla="*/ 0 w 1226344"/>
                <a:gd name="connsiteY0" fmla="*/ 35719 h 35719"/>
                <a:gd name="connsiteX1" fmla="*/ 1114425 w 1226344"/>
                <a:gd name="connsiteY1" fmla="*/ 0 h 35719"/>
                <a:gd name="connsiteX2" fmla="*/ 1226344 w 1226344"/>
                <a:gd name="connsiteY2" fmla="*/ 0 h 3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6344" h="35719">
                  <a:moveTo>
                    <a:pt x="0" y="35719"/>
                  </a:moveTo>
                  <a:lnTo>
                    <a:pt x="1114425" y="0"/>
                  </a:lnTo>
                  <a:lnTo>
                    <a:pt x="1226344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7277100" y="4021931"/>
              <a:ext cx="288131" cy="659607"/>
            </a:xfrm>
            <a:custGeom>
              <a:avLst/>
              <a:gdLst>
                <a:gd name="connsiteX0" fmla="*/ 0 w 288131"/>
                <a:gd name="connsiteY0" fmla="*/ 0 h 659607"/>
                <a:gd name="connsiteX1" fmla="*/ 288131 w 288131"/>
                <a:gd name="connsiteY1" fmla="*/ 659607 h 65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131" h="659607">
                  <a:moveTo>
                    <a:pt x="0" y="0"/>
                  </a:moveTo>
                  <a:lnTo>
                    <a:pt x="288131" y="65960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9004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4.7  Tissue Repair</a:t>
            </a:r>
            <a:endParaRPr lang="en-US" dirty="0"/>
          </a:p>
        </p:txBody>
      </p:sp>
      <p:sp>
        <p:nvSpPr>
          <p:cNvPr id="6349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the body’s barriers are compromised, the inflammatory and immune responses are activated</a:t>
            </a:r>
          </a:p>
          <a:p>
            <a:r>
              <a:rPr lang="en-US" altLang="en-US" dirty="0"/>
              <a:t>Repair starts very quickly</a:t>
            </a:r>
          </a:p>
          <a:p>
            <a:r>
              <a:rPr lang="en-US" altLang="en-US" dirty="0"/>
              <a:t>Repair is the function of the inflammatory process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Steps in Tissue Repair</a:t>
            </a:r>
          </a:p>
        </p:txBody>
      </p:sp>
      <p:sp>
        <p:nvSpPr>
          <p:cNvPr id="6451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Repair can occur in two major ways:</a:t>
            </a:r>
          </a:p>
          <a:p>
            <a:pPr lvl="1"/>
            <a:r>
              <a:rPr lang="en-US" altLang="en-US" b="1" dirty="0"/>
              <a:t>Regeneration</a:t>
            </a:r>
            <a:r>
              <a:rPr lang="en-US" altLang="en-US" dirty="0"/>
              <a:t>: same kind of tissue replaces destroyed tissue, so original function is restored</a:t>
            </a:r>
          </a:p>
          <a:p>
            <a:pPr lvl="1"/>
            <a:r>
              <a:rPr lang="en-US" altLang="en-US" b="1" dirty="0"/>
              <a:t>Fibrosis</a:t>
            </a:r>
            <a:r>
              <a:rPr lang="en-US" altLang="en-US" dirty="0"/>
              <a:t>: connective tissue replaces destroyed tissue, and original function lost</a:t>
            </a:r>
          </a:p>
          <a:p>
            <a:r>
              <a:rPr lang="en-US" altLang="en-US" b="1" dirty="0"/>
              <a:t>Step</a:t>
            </a:r>
            <a:r>
              <a:rPr lang="en-US" altLang="en-US" dirty="0"/>
              <a:t> </a:t>
            </a:r>
            <a:r>
              <a:rPr lang="en-US" altLang="en-US" b="1" dirty="0"/>
              <a:t>1:</a:t>
            </a:r>
            <a:r>
              <a:rPr lang="en-US" altLang="en-US" dirty="0"/>
              <a:t> </a:t>
            </a:r>
            <a:r>
              <a:rPr lang="en-US" altLang="en-US" b="1" dirty="0"/>
              <a:t>Inflammation</a:t>
            </a:r>
            <a:r>
              <a:rPr lang="en-US" altLang="en-US" dirty="0"/>
              <a:t> </a:t>
            </a:r>
            <a:r>
              <a:rPr lang="en-US" altLang="en-US" b="1" dirty="0"/>
              <a:t>sets</a:t>
            </a:r>
            <a:r>
              <a:rPr lang="en-US" altLang="en-US" dirty="0"/>
              <a:t> </a:t>
            </a:r>
            <a:r>
              <a:rPr lang="en-US" altLang="en-US" b="1" dirty="0"/>
              <a:t>stage</a:t>
            </a:r>
          </a:p>
          <a:p>
            <a:pPr lvl="1"/>
            <a:r>
              <a:rPr lang="en-US" altLang="en-US" dirty="0"/>
              <a:t>Release of inflammatory chemicals causes:</a:t>
            </a:r>
          </a:p>
          <a:p>
            <a:pPr lvl="2"/>
            <a:r>
              <a:rPr lang="en-US" altLang="en-US" dirty="0"/>
              <a:t>Dilation of blood vessels</a:t>
            </a:r>
          </a:p>
          <a:p>
            <a:pPr lvl="2"/>
            <a:r>
              <a:rPr lang="en-US" altLang="en-US" dirty="0"/>
              <a:t>Increase in blood vessel permeability</a:t>
            </a:r>
          </a:p>
          <a:p>
            <a:pPr lvl="1"/>
            <a:r>
              <a:rPr lang="en-US" altLang="en-US" dirty="0"/>
              <a:t>Clotting of blood occurs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43-figure_04_12_1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248" y="204216"/>
            <a:ext cx="4413504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4.12-1 Tissue repair of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nonextensive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skin wound: regeneration and fibrosis.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4025900" y="403225"/>
            <a:ext cx="3175" cy="457200"/>
          </a:xfrm>
          <a:custGeom>
            <a:avLst/>
            <a:gdLst>
              <a:gd name="connsiteX0" fmla="*/ 0 w 3175"/>
              <a:gd name="connsiteY0" fmla="*/ 0 h 457200"/>
              <a:gd name="connsiteX1" fmla="*/ 3175 w 3175"/>
              <a:gd name="connsiteY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" h="457200">
                <a:moveTo>
                  <a:pt x="0" y="0"/>
                </a:moveTo>
                <a:cubicBezTo>
                  <a:pt x="1058" y="152400"/>
                  <a:pt x="2117" y="304800"/>
                  <a:pt x="3175" y="45720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597275" y="314325"/>
            <a:ext cx="1244600" cy="1349375"/>
          </a:xfrm>
          <a:custGeom>
            <a:avLst/>
            <a:gdLst>
              <a:gd name="connsiteX0" fmla="*/ 0 w 1244600"/>
              <a:gd name="connsiteY0" fmla="*/ 1349375 h 1349375"/>
              <a:gd name="connsiteX1" fmla="*/ 1184275 w 1244600"/>
              <a:gd name="connsiteY1" fmla="*/ 0 h 1349375"/>
              <a:gd name="connsiteX2" fmla="*/ 1244600 w 1244600"/>
              <a:gd name="connsiteY2" fmla="*/ 0 h 134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4600" h="1349375">
                <a:moveTo>
                  <a:pt x="0" y="1349375"/>
                </a:moveTo>
                <a:lnTo>
                  <a:pt x="1184275" y="0"/>
                </a:lnTo>
                <a:lnTo>
                  <a:pt x="12446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33850" y="2660650"/>
            <a:ext cx="3175" cy="850900"/>
          </a:xfrm>
          <a:custGeom>
            <a:avLst/>
            <a:gdLst>
              <a:gd name="connsiteX0" fmla="*/ 3175 w 3175"/>
              <a:gd name="connsiteY0" fmla="*/ 0 h 850900"/>
              <a:gd name="connsiteX1" fmla="*/ 0 w 3175"/>
              <a:gd name="connsiteY1" fmla="*/ 8509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" h="850900">
                <a:moveTo>
                  <a:pt x="3175" y="0"/>
                </a:moveTo>
                <a:cubicBezTo>
                  <a:pt x="2117" y="283633"/>
                  <a:pt x="1058" y="567267"/>
                  <a:pt x="0" y="85090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648200" y="3117850"/>
            <a:ext cx="244475" cy="390525"/>
          </a:xfrm>
          <a:custGeom>
            <a:avLst/>
            <a:gdLst>
              <a:gd name="connsiteX0" fmla="*/ 0 w 244475"/>
              <a:gd name="connsiteY0" fmla="*/ 0 h 390525"/>
              <a:gd name="connsiteX1" fmla="*/ 244475 w 244475"/>
              <a:gd name="connsiteY1" fmla="*/ 282575 h 390525"/>
              <a:gd name="connsiteX2" fmla="*/ 241300 w 244475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75" h="390525">
                <a:moveTo>
                  <a:pt x="0" y="0"/>
                </a:moveTo>
                <a:lnTo>
                  <a:pt x="244475" y="282575"/>
                </a:lnTo>
                <a:cubicBezTo>
                  <a:pt x="243417" y="318558"/>
                  <a:pt x="242358" y="354542"/>
                  <a:pt x="241300" y="390525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197225" y="2530475"/>
            <a:ext cx="79375" cy="981075"/>
            <a:chOff x="3197225" y="2530475"/>
            <a:chExt cx="79375" cy="981075"/>
          </a:xfrm>
        </p:grpSpPr>
        <p:sp>
          <p:nvSpPr>
            <p:cNvPr id="15" name="Freeform 14"/>
            <p:cNvSpPr/>
            <p:nvPr/>
          </p:nvSpPr>
          <p:spPr>
            <a:xfrm>
              <a:off x="3197225" y="2530475"/>
              <a:ext cx="15875" cy="981075"/>
            </a:xfrm>
            <a:custGeom>
              <a:avLst/>
              <a:gdLst>
                <a:gd name="connsiteX0" fmla="*/ 15875 w 15875"/>
                <a:gd name="connsiteY0" fmla="*/ 0 h 981075"/>
                <a:gd name="connsiteX1" fmla="*/ 0 w 15875"/>
                <a:gd name="connsiteY1" fmla="*/ 9810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" h="981075">
                  <a:moveTo>
                    <a:pt x="15875" y="0"/>
                  </a:moveTo>
                  <a:lnTo>
                    <a:pt x="0" y="98107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97225" y="2835275"/>
              <a:ext cx="79375" cy="606425"/>
            </a:xfrm>
            <a:custGeom>
              <a:avLst/>
              <a:gdLst>
                <a:gd name="connsiteX0" fmla="*/ 79375 w 79375"/>
                <a:gd name="connsiteY0" fmla="*/ 0 h 606425"/>
                <a:gd name="connsiteX1" fmla="*/ 0 w 79375"/>
                <a:gd name="connsiteY1" fmla="*/ 606425 h 60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 h="606425">
                  <a:moveTo>
                    <a:pt x="79375" y="0"/>
                  </a:moveTo>
                  <a:lnTo>
                    <a:pt x="0" y="6064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5519" y="211693"/>
            <a:ext cx="400751" cy="2015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Scab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1207" y="216455"/>
            <a:ext cx="1165384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Blood clot in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incised wound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51475" y="800656"/>
            <a:ext cx="811119" cy="2015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Epidermis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53856" y="1653143"/>
            <a:ext cx="344966" cy="2015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Vein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6944" y="3497817"/>
            <a:ext cx="1053173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Inflammatory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chemicals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51225" y="3493055"/>
            <a:ext cx="782265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Migrating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white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blood cell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6587" y="3498611"/>
            <a:ext cx="495328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Artery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91191" y="4357913"/>
            <a:ext cx="3007042" cy="2242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7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 Inflammation sets the stage: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38400" y="4605893"/>
            <a:ext cx="2718693" cy="2242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14300" algn="l"/>
              </a:tabLst>
              <a:defRPr/>
            </a:pPr>
            <a:r>
              <a:rPr kumimoji="0" lang="en-US" sz="1457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Severed blood vessels bleed.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3638" y="4864655"/>
            <a:ext cx="3931204" cy="4484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118872" marR="0" lvl="0" indent="-118872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57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Inflammatory chemicals are released by</a:t>
            </a:r>
          </a:p>
          <a:p>
            <a:pPr marL="0" marR="0" lvl="0" indent="13716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7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injured tissue cells, mast cells, and others.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33638" y="5348047"/>
            <a:ext cx="4015202" cy="820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118872" marR="0" lvl="0" indent="-118872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57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Local blood vessels become more</a:t>
            </a:r>
            <a:br>
              <a:rPr kumimoji="0" lang="en-US" sz="1457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1457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permeable, allowing white blood cells, fluid,</a:t>
            </a:r>
            <a:br>
              <a:rPr kumimoji="0" lang="en-US" sz="1457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1457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clotting proteins, and other plasma proteins</a:t>
            </a:r>
            <a:br>
              <a:rPr kumimoji="0" lang="en-US" sz="1457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1457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to seep into the injured area.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33638" y="6222760"/>
            <a:ext cx="3582391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118872" marR="0" lvl="0" indent="-118872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57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Clotting occurs; surface exposed to air</a:t>
            </a:r>
            <a:br>
              <a:rPr kumimoji="0" lang="en-US" sz="1457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1457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dries and forms a scab.</a:t>
            </a:r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5450085" y="814987"/>
            <a:ext cx="394097" cy="164305"/>
            <a:chOff x="4940519" y="395288"/>
            <a:chExt cx="926306" cy="276498"/>
          </a:xfrm>
        </p:grpSpPr>
        <p:sp>
          <p:nvSpPr>
            <p:cNvPr id="30" name="Freeform 29"/>
            <p:cNvSpPr/>
            <p:nvPr/>
          </p:nvSpPr>
          <p:spPr>
            <a:xfrm>
              <a:off x="4940519" y="531293"/>
              <a:ext cx="926306" cy="140493"/>
            </a:xfrm>
            <a:custGeom>
              <a:avLst/>
              <a:gdLst>
                <a:gd name="connsiteX0" fmla="*/ 926306 w 926306"/>
                <a:gd name="connsiteY0" fmla="*/ 138112 h 140494"/>
                <a:gd name="connsiteX1" fmla="*/ 926306 w 926306"/>
                <a:gd name="connsiteY1" fmla="*/ 0 h 140494"/>
                <a:gd name="connsiteX2" fmla="*/ 0 w 926306"/>
                <a:gd name="connsiteY2" fmla="*/ 0 h 140494"/>
                <a:gd name="connsiteX3" fmla="*/ 0 w 926306"/>
                <a:gd name="connsiteY3" fmla="*/ 140494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306" h="140494">
                  <a:moveTo>
                    <a:pt x="926306" y="138112"/>
                  </a:moveTo>
                  <a:lnTo>
                    <a:pt x="926306" y="0"/>
                  </a:lnTo>
                  <a:lnTo>
                    <a:pt x="0" y="0"/>
                  </a:lnTo>
                  <a:lnTo>
                    <a:pt x="0" y="14049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398294" y="395288"/>
              <a:ext cx="0" cy="138112"/>
            </a:xfrm>
            <a:custGeom>
              <a:avLst/>
              <a:gdLst>
                <a:gd name="connsiteX0" fmla="*/ 0 w 0"/>
                <a:gd name="connsiteY0" fmla="*/ 0 h 138112"/>
                <a:gd name="connsiteX1" fmla="*/ 0 w 0"/>
                <a:gd name="connsiteY1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8112">
                  <a:moveTo>
                    <a:pt x="0" y="0"/>
                  </a:moveTo>
                  <a:lnTo>
                    <a:pt x="0" y="13811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" name="Freeform 33"/>
          <p:cNvSpPr/>
          <p:nvPr/>
        </p:nvSpPr>
        <p:spPr>
          <a:xfrm>
            <a:off x="5400675" y="1762125"/>
            <a:ext cx="328613" cy="0"/>
          </a:xfrm>
          <a:custGeom>
            <a:avLst/>
            <a:gdLst>
              <a:gd name="connsiteX0" fmla="*/ 0 w 328613"/>
              <a:gd name="connsiteY0" fmla="*/ 0 h 0"/>
              <a:gd name="connsiteX1" fmla="*/ 328613 w 32861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8613">
                <a:moveTo>
                  <a:pt x="0" y="0"/>
                </a:moveTo>
                <a:lnTo>
                  <a:pt x="328613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392482" y="4294401"/>
            <a:ext cx="306981" cy="312393"/>
            <a:chOff x="2904717" y="3760999"/>
            <a:chExt cx="306981" cy="312393"/>
          </a:xfrm>
        </p:grpSpPr>
        <p:sp>
          <p:nvSpPr>
            <p:cNvPr id="37" name="Oval 36"/>
            <p:cNvSpPr/>
            <p:nvPr/>
          </p:nvSpPr>
          <p:spPr>
            <a:xfrm>
              <a:off x="2925619" y="3784607"/>
              <a:ext cx="265176" cy="265176"/>
            </a:xfrm>
            <a:prstGeom prst="ellipse">
              <a:avLst/>
            </a:prstGeom>
            <a:noFill/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04717" y="3760999"/>
              <a:ext cx="306981" cy="312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30" b="0" i="0" u="none" strike="noStrike" kern="1200" cap="none" spc="0" normalizeH="0" baseline="0" noProof="0" dirty="0">
                  <a:ln>
                    <a:noFill/>
                  </a:ln>
                  <a:solidFill>
                    <a:srgbClr val="0092C8"/>
                  </a:solidFill>
                  <a:effectLst/>
                  <a:uLnTx/>
                  <a:uFillTx/>
                  <a:latin typeface="Arial Black" pitchFamily="34" charset="0"/>
                  <a:ea typeface="ＭＳ Ｐゴシック" panose="020B0600070205080204" pitchFamily="34" charset="-128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75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Special Characteristics of Epithelial Tissues (cont.)</a:t>
            </a:r>
            <a:endParaRPr lang="en-US" dirty="0"/>
          </a:p>
        </p:txBody>
      </p:sp>
      <p:sp>
        <p:nvSpPr>
          <p:cNvPr id="1024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Polarity</a:t>
            </a:r>
          </a:p>
          <a:p>
            <a:pPr lvl="1"/>
            <a:r>
              <a:rPr lang="en-US" altLang="en-US" b="1" dirty="0"/>
              <a:t>Apical</a:t>
            </a:r>
            <a:r>
              <a:rPr lang="en-US" altLang="en-US" dirty="0"/>
              <a:t> </a:t>
            </a:r>
            <a:r>
              <a:rPr lang="en-US" altLang="en-US" b="1" dirty="0"/>
              <a:t>surface</a:t>
            </a:r>
            <a:r>
              <a:rPr lang="en-US" altLang="en-US" dirty="0"/>
              <a:t>, upper free side, is exposed to surface or cavity</a:t>
            </a:r>
          </a:p>
          <a:p>
            <a:pPr lvl="1"/>
            <a:r>
              <a:rPr lang="en-US" altLang="en-US" b="1" dirty="0"/>
              <a:t>Basal</a:t>
            </a:r>
            <a:r>
              <a:rPr lang="en-US" altLang="en-US" dirty="0"/>
              <a:t> </a:t>
            </a:r>
            <a:r>
              <a:rPr lang="en-US" altLang="en-US" b="1" dirty="0"/>
              <a:t>surface</a:t>
            </a:r>
            <a:r>
              <a:rPr lang="en-US" altLang="en-US" dirty="0"/>
              <a:t>, lower attached side, faces inwards toward body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7DD21D-7E86-49EA-B606-7F5A896A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71554"/>
            <a:ext cx="4843372" cy="166925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C859AC-E0F7-4230-9309-D050DDD62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436" y="3570030"/>
            <a:ext cx="1822648" cy="298704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Steps in Tissue Repair (cont.)</a:t>
            </a:r>
            <a:endParaRPr lang="en-US" dirty="0"/>
          </a:p>
        </p:txBody>
      </p:sp>
      <p:sp>
        <p:nvSpPr>
          <p:cNvPr id="665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Step 2: Organization restores blood supply</a:t>
            </a:r>
          </a:p>
          <a:p>
            <a:pPr lvl="1"/>
            <a:r>
              <a:rPr lang="en-US" altLang="en-US" b="1" dirty="0"/>
              <a:t>Organization</a:t>
            </a:r>
            <a:r>
              <a:rPr lang="en-US" altLang="en-US" dirty="0"/>
              <a:t> begins as the blood clot is replaced with </a:t>
            </a:r>
            <a:r>
              <a:rPr lang="en-US" altLang="en-US" b="1" dirty="0"/>
              <a:t>granulation</a:t>
            </a:r>
            <a:r>
              <a:rPr lang="en-US" altLang="en-US" dirty="0"/>
              <a:t> </a:t>
            </a:r>
            <a:r>
              <a:rPr lang="en-US" altLang="en-US" b="1" dirty="0"/>
              <a:t>tissue</a:t>
            </a:r>
            <a:r>
              <a:rPr lang="en-US" altLang="en-US" dirty="0"/>
              <a:t> (new capillary-enriched tissue)</a:t>
            </a:r>
          </a:p>
          <a:p>
            <a:pPr lvl="1"/>
            <a:r>
              <a:rPr lang="en-US" altLang="en-US" dirty="0"/>
              <a:t>Epithelium begins to regenerate</a:t>
            </a:r>
          </a:p>
          <a:p>
            <a:pPr lvl="1"/>
            <a:r>
              <a:rPr lang="en-US" altLang="en-US" dirty="0"/>
              <a:t>Fibroblasts produce collagen fibers to bridge the gap until regeneration is complete</a:t>
            </a:r>
          </a:p>
          <a:p>
            <a:pPr lvl="1"/>
            <a:r>
              <a:rPr lang="en-US" altLang="en-US" dirty="0"/>
              <a:t>Any debris in area is phagocytized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44-figure_04_12_2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008" y="204216"/>
            <a:ext cx="5205984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4.12-2 Tissue repair of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nonextensive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skin wound: regeneration and fibrosis.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© 2016 Pearson Education, Inc.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8625" y="2552700"/>
            <a:ext cx="977900" cy="0"/>
          </a:xfrm>
          <a:custGeom>
            <a:avLst/>
            <a:gdLst>
              <a:gd name="connsiteX0" fmla="*/ 0 w 977900"/>
              <a:gd name="connsiteY0" fmla="*/ 0 h 6350"/>
              <a:gd name="connsiteX1" fmla="*/ 977900 w 97790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900" h="6350">
                <a:moveTo>
                  <a:pt x="0" y="0"/>
                </a:moveTo>
                <a:lnTo>
                  <a:pt x="97790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155950" y="2813050"/>
            <a:ext cx="936625" cy="0"/>
          </a:xfrm>
          <a:custGeom>
            <a:avLst/>
            <a:gdLst>
              <a:gd name="connsiteX0" fmla="*/ 0 w 936625"/>
              <a:gd name="connsiteY0" fmla="*/ 0 h 6350"/>
              <a:gd name="connsiteX1" fmla="*/ 936625 w 936625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6625" h="6350">
                <a:moveTo>
                  <a:pt x="0" y="0"/>
                </a:moveTo>
                <a:lnTo>
                  <a:pt x="936625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828925" y="3184525"/>
            <a:ext cx="1568450" cy="3175"/>
          </a:xfrm>
          <a:custGeom>
            <a:avLst/>
            <a:gdLst>
              <a:gd name="connsiteX0" fmla="*/ 0 w 1568450"/>
              <a:gd name="connsiteY0" fmla="*/ 0 h 3175"/>
              <a:gd name="connsiteX1" fmla="*/ 1568450 w 1568450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8450" h="3175">
                <a:moveTo>
                  <a:pt x="0" y="0"/>
                </a:moveTo>
                <a:lnTo>
                  <a:pt x="1568450" y="31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8399" y="227566"/>
            <a:ext cx="1192634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Regenerating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epithelium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6224" y="1438035"/>
            <a:ext cx="1014701" cy="820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Area of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granulation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tissue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2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ingrowth</a:t>
            </a:r>
            <a:endParaRPr kumimoji="0" lang="en-US" sz="1452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27018" y="2454830"/>
            <a:ext cx="1099660" cy="45595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Fibroblast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Macrophage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4637" y="3074747"/>
            <a:ext cx="756617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Budding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capillary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2852" y="4301557"/>
            <a:ext cx="4456926" cy="248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14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Organization restores the blood supply: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87380" y="4592398"/>
            <a:ext cx="4425892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118872" marR="0" lvl="0" indent="-118872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The clot is replaced by granulation tissue,</a:t>
            </a:r>
            <a:b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which restores the vascular supply.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7380" y="5088493"/>
            <a:ext cx="4071307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118872" marR="0" lvl="0" indent="-118872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Fibroblasts produce collagen fibers that</a:t>
            </a:r>
            <a:b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bridge the gap.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380" y="5599668"/>
            <a:ext cx="3681777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118872" marR="0" lvl="0" indent="-118872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Macrophages phagocytize dead and</a:t>
            </a:r>
            <a:b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dying cells and other debris.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87380" y="6112431"/>
            <a:ext cx="3635291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118872" marR="0" lvl="0" indent="-118872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Surface epithelial cells multiply and</a:t>
            </a:r>
            <a:b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migrate over the granulation tissue.</a:t>
            </a:r>
          </a:p>
        </p:txBody>
      </p:sp>
      <p:sp>
        <p:nvSpPr>
          <p:cNvPr id="22" name="Freeform 21"/>
          <p:cNvSpPr/>
          <p:nvPr/>
        </p:nvSpPr>
        <p:spPr>
          <a:xfrm>
            <a:off x="4305300" y="657225"/>
            <a:ext cx="397669" cy="1069181"/>
          </a:xfrm>
          <a:custGeom>
            <a:avLst/>
            <a:gdLst>
              <a:gd name="connsiteX0" fmla="*/ 395288 w 397669"/>
              <a:gd name="connsiteY0" fmla="*/ 0 h 1069181"/>
              <a:gd name="connsiteX1" fmla="*/ 397669 w 397669"/>
              <a:gd name="connsiteY1" fmla="*/ 195263 h 1069181"/>
              <a:gd name="connsiteX2" fmla="*/ 0 w 397669"/>
              <a:gd name="connsiteY2" fmla="*/ 1069181 h 10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669" h="1069181">
                <a:moveTo>
                  <a:pt x="395288" y="0"/>
                </a:moveTo>
                <a:cubicBezTo>
                  <a:pt x="396082" y="65088"/>
                  <a:pt x="396875" y="130175"/>
                  <a:pt x="397669" y="195263"/>
                </a:cubicBezTo>
                <a:lnTo>
                  <a:pt x="0" y="1069181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708275" y="1527175"/>
            <a:ext cx="1654175" cy="450850"/>
          </a:xfrm>
          <a:custGeom>
            <a:avLst/>
            <a:gdLst>
              <a:gd name="connsiteX0" fmla="*/ 1654175 w 1654175"/>
              <a:gd name="connsiteY0" fmla="*/ 450850 h 450850"/>
              <a:gd name="connsiteX1" fmla="*/ 149225 w 1654175"/>
              <a:gd name="connsiteY1" fmla="*/ 0 h 450850"/>
              <a:gd name="connsiteX2" fmla="*/ 0 w 1654175"/>
              <a:gd name="connsiteY2" fmla="*/ 0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175" h="450850">
                <a:moveTo>
                  <a:pt x="1654175" y="450850"/>
                </a:moveTo>
                <a:lnTo>
                  <a:pt x="14922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13230" y="4244573"/>
            <a:ext cx="306981" cy="312393"/>
            <a:chOff x="2987955" y="3800073"/>
            <a:chExt cx="306981" cy="312393"/>
          </a:xfrm>
        </p:grpSpPr>
        <p:sp>
          <p:nvSpPr>
            <p:cNvPr id="28" name="Oval 27"/>
            <p:cNvSpPr/>
            <p:nvPr/>
          </p:nvSpPr>
          <p:spPr>
            <a:xfrm>
              <a:off x="3004285" y="3819109"/>
              <a:ext cx="274320" cy="274320"/>
            </a:xfrm>
            <a:prstGeom prst="ellipse">
              <a:avLst/>
            </a:prstGeom>
            <a:noFill/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87955" y="3800073"/>
              <a:ext cx="306981" cy="312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30" b="0" i="0" u="none" strike="noStrike" kern="1200" cap="none" spc="0" normalizeH="0" baseline="0" noProof="0" dirty="0">
                  <a:ln>
                    <a:noFill/>
                  </a:ln>
                  <a:solidFill>
                    <a:srgbClr val="0092C8"/>
                  </a:solidFill>
                  <a:effectLst/>
                  <a:uLnTx/>
                  <a:uFillTx/>
                  <a:latin typeface="Arial Black" pitchFamily="34" charset="0"/>
                  <a:ea typeface="ＭＳ Ｐゴシック" panose="020B0600070205080204" pitchFamily="34" charset="-128"/>
                  <a:cs typeface="Arial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2712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Steps in Tissue Repair (cont.)</a:t>
            </a:r>
            <a:endParaRPr lang="en-US" dirty="0"/>
          </a:p>
        </p:txBody>
      </p:sp>
      <p:sp>
        <p:nvSpPr>
          <p:cNvPr id="686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Step 3: Regeneration and fibrosis effect permanent repair</a:t>
            </a:r>
          </a:p>
          <a:p>
            <a:pPr lvl="1"/>
            <a:r>
              <a:rPr lang="en-US" altLang="en-US" dirty="0"/>
              <a:t>The scab detaches</a:t>
            </a:r>
          </a:p>
          <a:p>
            <a:pPr lvl="1"/>
            <a:r>
              <a:rPr lang="en-US" altLang="en-US" dirty="0"/>
              <a:t>Fibrous tissue matures</a:t>
            </a:r>
          </a:p>
          <a:p>
            <a:pPr lvl="1"/>
            <a:r>
              <a:rPr lang="en-US" altLang="en-US" dirty="0"/>
              <a:t>Epithelium thickens and begins to resemble adjacent tissue</a:t>
            </a:r>
          </a:p>
          <a:p>
            <a:pPr lvl="1"/>
            <a:r>
              <a:rPr lang="en-US" altLang="en-US" dirty="0"/>
              <a:t>Results in a fully regenerated epithelium with underlying scar tissue, which may or may not be visible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45-figure_04_12_3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336" y="204216"/>
            <a:ext cx="4529328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4.12-3 Tissue repair of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nonextensive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skin wound: regeneration and fibrosis.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3775075" y="2152650"/>
            <a:ext cx="6350" cy="2111375"/>
          </a:xfrm>
          <a:custGeom>
            <a:avLst/>
            <a:gdLst>
              <a:gd name="connsiteX0" fmla="*/ 0 w 6350"/>
              <a:gd name="connsiteY0" fmla="*/ 0 h 2111375"/>
              <a:gd name="connsiteX1" fmla="*/ 6350 w 6350"/>
              <a:gd name="connsiteY1" fmla="*/ 2111375 h 211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111375">
                <a:moveTo>
                  <a:pt x="0" y="0"/>
                </a:moveTo>
                <a:cubicBezTo>
                  <a:pt x="2117" y="703792"/>
                  <a:pt x="4233" y="1407583"/>
                  <a:pt x="6350" y="2111375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840956" y="466725"/>
            <a:ext cx="383382" cy="1045369"/>
          </a:xfrm>
          <a:custGeom>
            <a:avLst/>
            <a:gdLst>
              <a:gd name="connsiteX0" fmla="*/ 381000 w 383382"/>
              <a:gd name="connsiteY0" fmla="*/ 0 h 1045369"/>
              <a:gd name="connsiteX1" fmla="*/ 383382 w 383382"/>
              <a:gd name="connsiteY1" fmla="*/ 269081 h 1045369"/>
              <a:gd name="connsiteX2" fmla="*/ 0 w 383382"/>
              <a:gd name="connsiteY2" fmla="*/ 1045369 h 104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382" h="1045369">
                <a:moveTo>
                  <a:pt x="381000" y="0"/>
                </a:moveTo>
                <a:lnTo>
                  <a:pt x="383382" y="269081"/>
                </a:lnTo>
                <a:lnTo>
                  <a:pt x="0" y="1045369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1329" y="206930"/>
            <a:ext cx="2350002" cy="248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Regenerated epithelium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2448" y="4239180"/>
            <a:ext cx="1359346" cy="248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14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Fibrosed</a:t>
            </a:r>
            <a:r>
              <a:rPr kumimoji="0" lang="en-US" sz="1614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4532" y="4725419"/>
            <a:ext cx="4070730" cy="55245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Regeneration and fibrosis effect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 Black" pitchFamily="34" charset="0"/>
                <a:ea typeface="ＭＳ Ｐゴシック" panose="020B0600070205080204" pitchFamily="34" charset="-128"/>
                <a:cs typeface="Arial" pitchFamily="34" charset="0"/>
              </a:rPr>
              <a:t>permanent repair: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9229" y="5282168"/>
            <a:ext cx="3928640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118872" marR="0" lvl="0" indent="-118872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The </a:t>
            </a:r>
            <a:r>
              <a:rPr kumimoji="0" lang="en-US" sz="1795" b="1" i="0" u="none" strike="noStrike" kern="1200" cap="none" spc="0" normalizeH="0" baseline="0" noProof="0" dirty="0" err="1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fibrosed</a:t>
            </a: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area matures and</a:t>
            </a:r>
            <a:b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contracts; the epithelium thickens.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8754" y="5861606"/>
            <a:ext cx="3945760" cy="8079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118872" marR="0" lvl="0" indent="-118872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A fully regenerated epithelium with</a:t>
            </a:r>
            <a:b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an underlying area of scar tissue</a:t>
            </a:r>
            <a:b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results.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352715" y="4650125"/>
            <a:ext cx="338629" cy="369332"/>
            <a:chOff x="2768640" y="3935750"/>
            <a:chExt cx="338629" cy="369332"/>
          </a:xfrm>
        </p:grpSpPr>
        <p:sp>
          <p:nvSpPr>
            <p:cNvPr id="24" name="Oval 23"/>
            <p:cNvSpPr/>
            <p:nvPr/>
          </p:nvSpPr>
          <p:spPr>
            <a:xfrm>
              <a:off x="2777934" y="3960396"/>
              <a:ext cx="320040" cy="320040"/>
            </a:xfrm>
            <a:prstGeom prst="ellipse">
              <a:avLst/>
            </a:prstGeom>
            <a:noFill/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68640" y="3935750"/>
              <a:ext cx="338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2C8"/>
                  </a:solidFill>
                  <a:effectLst/>
                  <a:uLnTx/>
                  <a:uFillTx/>
                  <a:latin typeface="Arial Black" pitchFamily="34" charset="0"/>
                  <a:ea typeface="ＭＳ Ｐゴシック" panose="020B0600070205080204" pitchFamily="34" charset="-128"/>
                  <a:cs typeface="Arial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731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Regenerative Capacity of Different Tissues</a:t>
            </a:r>
          </a:p>
        </p:txBody>
      </p:sp>
      <p:sp>
        <p:nvSpPr>
          <p:cNvPr id="7066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Tissues that regenerate extremely well include:</a:t>
            </a:r>
          </a:p>
          <a:p>
            <a:pPr lvl="1"/>
            <a:r>
              <a:rPr lang="en-US" altLang="en-US" dirty="0"/>
              <a:t>Epithelial tissues, bone, areolar connective tissue, dense irregular connective tissue, blood-forming tissue</a:t>
            </a:r>
          </a:p>
          <a:p>
            <a:r>
              <a:rPr lang="en-US" altLang="en-US" dirty="0"/>
              <a:t>Tissue with moderate regenerating capacity:</a:t>
            </a:r>
          </a:p>
          <a:p>
            <a:pPr lvl="1"/>
            <a:r>
              <a:rPr lang="en-US" altLang="en-US" dirty="0"/>
              <a:t>Smooth muscle and dense regular connective tissue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Regenerative Capacity of Different Tissues (cont.)</a:t>
            </a:r>
          </a:p>
        </p:txBody>
      </p:sp>
      <p:sp>
        <p:nvSpPr>
          <p:cNvPr id="7066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Tissues with virtually no functional regenerative capacity:</a:t>
            </a:r>
          </a:p>
          <a:p>
            <a:pPr lvl="1"/>
            <a:r>
              <a:rPr lang="en-US" altLang="en-US" dirty="0"/>
              <a:t>Cardiac muscle and nervous tissue of brain and spinal cord</a:t>
            </a:r>
          </a:p>
          <a:p>
            <a:pPr lvl="1"/>
            <a:r>
              <a:rPr lang="en-US" altLang="en-US" dirty="0"/>
              <a:t>New research shows cell division does occur, and efforts are underway to coax them to regenerate better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422030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6BA8E"/>
                </a:solidFill>
              </a:rPr>
              <a:t>Clinical – </a:t>
            </a:r>
            <a:r>
              <a:rPr lang="en-US" altLang="en-US" dirty="0">
                <a:solidFill>
                  <a:srgbClr val="CD4233"/>
                </a:solidFill>
              </a:rPr>
              <a:t>Homeostatic Imbalance 4.3</a:t>
            </a:r>
            <a:endParaRPr lang="en-US" alt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Scar tissue that forms in organs, particularly the heart, can severely impair the function of that organ</a:t>
            </a:r>
          </a:p>
          <a:p>
            <a:pPr lvl="1"/>
            <a:r>
              <a:rPr lang="en-US" altLang="en-US" dirty="0"/>
              <a:t>May cause the organ to lose volume capacity</a:t>
            </a:r>
          </a:p>
          <a:p>
            <a:pPr lvl="1"/>
            <a:r>
              <a:rPr lang="en-US" altLang="en-US" dirty="0"/>
              <a:t>May block substances from moving through organ</a:t>
            </a:r>
          </a:p>
          <a:p>
            <a:pPr lvl="1"/>
            <a:r>
              <a:rPr lang="en-US" altLang="en-US" dirty="0"/>
              <a:t>May interfere with ability of muscles to contract or may impair nerve transmissions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6BA8E"/>
                </a:solidFill>
              </a:rPr>
              <a:t>Clinical – </a:t>
            </a:r>
            <a:r>
              <a:rPr lang="en-US" altLang="en-US" dirty="0">
                <a:solidFill>
                  <a:srgbClr val="CD4233"/>
                </a:solidFill>
              </a:rPr>
              <a:t>Homeostatic Imbalance 4.3</a:t>
            </a:r>
            <a:endParaRPr lang="en-US" alt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Scar adhesions may cause organs to adhere to neighboring structures, preventing normal functions</a:t>
            </a:r>
          </a:p>
          <a:p>
            <a:r>
              <a:rPr lang="en-US" altLang="en-US" dirty="0"/>
              <a:t>Scarring can potentially cause progressive failure of the organ, particularly the heart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0477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Special Characteristics of Epithelial Tissues (cont.)</a:t>
            </a:r>
            <a:endParaRPr lang="en-US" b="0" dirty="0"/>
          </a:p>
        </p:txBody>
      </p:sp>
      <p:sp>
        <p:nvSpPr>
          <p:cNvPr id="1126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Specialized contacts</a:t>
            </a:r>
          </a:p>
          <a:p>
            <a:pPr lvl="1"/>
            <a:r>
              <a:rPr lang="en-US" altLang="en-US" dirty="0"/>
              <a:t>Epithelial tissues need to fit closely together </a:t>
            </a:r>
          </a:p>
          <a:p>
            <a:pPr lvl="2"/>
            <a:r>
              <a:rPr lang="en-US" altLang="en-US" dirty="0"/>
              <a:t>Many form continuous sheets</a:t>
            </a:r>
          </a:p>
          <a:p>
            <a:pPr lvl="1"/>
            <a:r>
              <a:rPr lang="en-US" altLang="en-US" dirty="0"/>
              <a:t>Specialized contact points bind adjacent epithelial cells together</a:t>
            </a:r>
          </a:p>
          <a:p>
            <a:pPr lvl="2"/>
            <a:r>
              <a:rPr lang="en-US" altLang="en-US" dirty="0"/>
              <a:t>Lateral contacts include:</a:t>
            </a:r>
          </a:p>
          <a:p>
            <a:pPr lvl="3"/>
            <a:r>
              <a:rPr lang="en-US" altLang="en-US" dirty="0"/>
              <a:t>Tight junctions</a:t>
            </a:r>
          </a:p>
          <a:p>
            <a:pPr lvl="3"/>
            <a:r>
              <a:rPr lang="en-US" altLang="en-US" dirty="0"/>
              <a:t>Desmosomes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Special Characteristics of Epithelial Tissues (cont.)</a:t>
            </a:r>
            <a:endParaRPr lang="en-US" dirty="0"/>
          </a:p>
        </p:txBody>
      </p:sp>
      <p:sp>
        <p:nvSpPr>
          <p:cNvPr id="122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Connective tissue support</a:t>
            </a:r>
          </a:p>
          <a:p>
            <a:pPr lvl="1"/>
            <a:r>
              <a:rPr lang="en-US" altLang="en-US" dirty="0"/>
              <a:t>All epithelial sheets are supported by connective tissue</a:t>
            </a:r>
          </a:p>
          <a:p>
            <a:pPr lvl="2"/>
            <a:r>
              <a:rPr lang="en-US" altLang="en-US" dirty="0"/>
              <a:t>Reticular lamina</a:t>
            </a:r>
          </a:p>
          <a:p>
            <a:pPr lvl="2"/>
            <a:r>
              <a:rPr lang="en-US" altLang="en-US" dirty="0"/>
              <a:t>Basement membrane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95F43A90-4D1F-4E12-ABFA-9BDC879C8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745" y="2264079"/>
            <a:ext cx="4126992" cy="4228796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1AB46EBF-E72D-4349-8E8E-A305CFE0EAE8}"/>
              </a:ext>
            </a:extLst>
          </p:cNvPr>
          <p:cNvSpPr/>
          <p:nvPr/>
        </p:nvSpPr>
        <p:spPr bwMode="auto">
          <a:xfrm>
            <a:off x="4505739" y="3962400"/>
            <a:ext cx="249745" cy="2431256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6BA8E"/>
                </a:solidFill>
              </a:rPr>
              <a:t>Clinical – </a:t>
            </a:r>
            <a:r>
              <a:rPr lang="en-US" altLang="en-US" dirty="0">
                <a:solidFill>
                  <a:srgbClr val="CD4233"/>
                </a:solidFill>
              </a:rPr>
              <a:t>Homeostatic Imbalance 4.1</a:t>
            </a:r>
            <a:endParaRPr lang="en-US" altLang="en-US" dirty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Cancerous epithelial cells are not contained by the basement membrane boundary</a:t>
            </a:r>
          </a:p>
          <a:p>
            <a:r>
              <a:rPr lang="en-US" altLang="en-US" dirty="0"/>
              <a:t>They penetrate the boundary and invade underlying tissues, resulting in spread of cancer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ieb_HAP10_Lectures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rieb_HAP10_Lectures" id="{271F8D44-A379-4057-B63A-CB60B61842BB}" vid="{5D03CDE0-C744-4EEE-8549-7A9FAAEAC2A4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Marieb_HAP10_Lectures</Template>
  <TotalTime>5136</TotalTime>
  <Words>3761</Words>
  <Application>Microsoft Office PowerPoint</Application>
  <PresentationFormat>On-screen Show (4:3)</PresentationFormat>
  <Paragraphs>657</Paragraphs>
  <Slides>67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Arial Black</vt:lpstr>
      <vt:lpstr>Calibri</vt:lpstr>
      <vt:lpstr>Symbol</vt:lpstr>
      <vt:lpstr>Times</vt:lpstr>
      <vt:lpstr>Times New Roman</vt:lpstr>
      <vt:lpstr>Wingdings</vt:lpstr>
      <vt:lpstr>Marieb_HAP10_Lectures</vt:lpstr>
      <vt:lpstr>1_Office Theme</vt:lpstr>
      <vt:lpstr>2_Office Theme</vt:lpstr>
      <vt:lpstr>PowerPoint Presentation</vt:lpstr>
      <vt:lpstr>Tissue: The Living Fabric</vt:lpstr>
      <vt:lpstr>PowerPoint Presentation</vt:lpstr>
      <vt:lpstr>4.2  Epithelial Tissue</vt:lpstr>
      <vt:lpstr>Special Characteristics of Epithelial Tissues</vt:lpstr>
      <vt:lpstr>Special Characteristics of Epithelial Tissues (cont.)</vt:lpstr>
      <vt:lpstr>Special Characteristics of Epithelial Tissues (cont.)</vt:lpstr>
      <vt:lpstr>Special Characteristics of Epithelial Tissues (cont.)</vt:lpstr>
      <vt:lpstr>Clinical – Homeostatic Imbalance 4.1</vt:lpstr>
      <vt:lpstr>Special Characteristics of Epithelial Tissues (cont.)</vt:lpstr>
      <vt:lpstr>Special Characteristics of Epithelial Tissues (cont.)</vt:lpstr>
      <vt:lpstr>Classification of Epithelia</vt:lpstr>
      <vt:lpstr>Figure 4.2a Classification of epithelia. </vt:lpstr>
      <vt:lpstr>Figure 4.2b Classification of epithelia. </vt:lpstr>
      <vt:lpstr>Classification of Epithelia (cont.)</vt:lpstr>
      <vt:lpstr>Classification of Epithelia (cont.)</vt:lpstr>
      <vt:lpstr>Classification of Epithelia (cont.)</vt:lpstr>
      <vt:lpstr>Classification of Epithelia (cont.)</vt:lpstr>
      <vt:lpstr>Classification of Epithelia (cont.)</vt:lpstr>
      <vt:lpstr>Classification of Epithelia (cont.)</vt:lpstr>
      <vt:lpstr>Classification of Epithelia (cont.)</vt:lpstr>
      <vt:lpstr>Glandular Epithelia </vt:lpstr>
      <vt:lpstr>Glandular Epithelia (cont.)</vt:lpstr>
      <vt:lpstr>Glandular Epithelia (cont.)</vt:lpstr>
      <vt:lpstr>4.3  Connective Tissue</vt:lpstr>
      <vt:lpstr>Table 4.1-1 Comparison of Classes of Connective Tissues</vt:lpstr>
      <vt:lpstr>Table 4.1-2 Comparison of Classes of Connective Tissues (continued)</vt:lpstr>
      <vt:lpstr>Structural Elements of Connective Tissue</vt:lpstr>
      <vt:lpstr>Structural Elements of Connective Tissue (cont.)</vt:lpstr>
      <vt:lpstr>Structural Elements of Connective Tissue (cont.)</vt:lpstr>
      <vt:lpstr>Structural Elements of Connective Tissue (cont.)</vt:lpstr>
      <vt:lpstr>Figure 4.7 Areolar connective tissue: A prototype (model) connective tissue.</vt:lpstr>
      <vt:lpstr>Types of Connective Tissues</vt:lpstr>
      <vt:lpstr>Types of Connective Tissues (cont.)</vt:lpstr>
      <vt:lpstr>Types of Connective Tissues (cont.)</vt:lpstr>
      <vt:lpstr>Types of Connective Tissues (cont.)</vt:lpstr>
      <vt:lpstr>Types of Connective Tissues (cont.)</vt:lpstr>
      <vt:lpstr>Types of Connective Tissues (cont.)</vt:lpstr>
      <vt:lpstr>Types of Connective Tissues (cont.)</vt:lpstr>
      <vt:lpstr>Types of Connective Tissues (cont.)</vt:lpstr>
      <vt:lpstr>Types of Connective Tissues (cont.)</vt:lpstr>
      <vt:lpstr>Types of Connective Tissues (cont.)</vt:lpstr>
      <vt:lpstr>Types of Connective Tissues (cont.)</vt:lpstr>
      <vt:lpstr>Figure 4.8g Connective tissues.</vt:lpstr>
      <vt:lpstr>Figure 4.8h Connective tissues.</vt:lpstr>
      <vt:lpstr>Figure 4.8i Connective tissues.</vt:lpstr>
      <vt:lpstr>Types of Connective Tissues (cont.)</vt:lpstr>
      <vt:lpstr>Figure 4.8j Connective tissues.</vt:lpstr>
      <vt:lpstr>Types of Connective Tissues (cont.)</vt:lpstr>
      <vt:lpstr>Figure 4.8k Connective tissues.</vt:lpstr>
      <vt:lpstr>4.4  Muscle Tissue</vt:lpstr>
      <vt:lpstr>Skeletal Muscle</vt:lpstr>
      <vt:lpstr>Cardiac Muscle</vt:lpstr>
      <vt:lpstr>Smooth Muscle</vt:lpstr>
      <vt:lpstr>4.5  Nervous Tissue</vt:lpstr>
      <vt:lpstr>Figure 4.10 Nervous tissue.</vt:lpstr>
      <vt:lpstr>4.7  Tissue Repair</vt:lpstr>
      <vt:lpstr>Steps in Tissue Repair</vt:lpstr>
      <vt:lpstr>Figure 4.12-1 Tissue repair of a nonextensive skin wound: regeneration and fibrosis.</vt:lpstr>
      <vt:lpstr>Steps in Tissue Repair (cont.)</vt:lpstr>
      <vt:lpstr>Figure 4.12-2 Tissue repair of a nonextensive skin wound: regeneration and fibrosis.</vt:lpstr>
      <vt:lpstr>Steps in Tissue Repair (cont.)</vt:lpstr>
      <vt:lpstr>Figure 4.12-3 Tissue repair of a nonextensive skin wound: regeneration and fibrosis.</vt:lpstr>
      <vt:lpstr>Regenerative Capacity of Different Tissues</vt:lpstr>
      <vt:lpstr>Regenerative Capacity of Different Tissues (cont.)</vt:lpstr>
      <vt:lpstr>Clinical – Homeostatic Imbalance 4.3</vt:lpstr>
      <vt:lpstr>Clinical – Homeostatic Imbalance 4.3</vt:lpstr>
    </vt:vector>
  </TitlesOfParts>
  <Company>Atlantic Cape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</dc:title>
  <dc:creator>Barbara Heard</dc:creator>
  <cp:lastModifiedBy>Natalie Warren</cp:lastModifiedBy>
  <cp:revision>101</cp:revision>
  <dcterms:created xsi:type="dcterms:W3CDTF">2011-09-24T17:28:40Z</dcterms:created>
  <dcterms:modified xsi:type="dcterms:W3CDTF">2020-09-19T21:13:06Z</dcterms:modified>
</cp:coreProperties>
</file>