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4" r:id="rId1"/>
  </p:sldMasterIdLst>
  <p:sldIdLst>
    <p:sldId id="256" r:id="rId2"/>
    <p:sldId id="257" r:id="rId3"/>
    <p:sldId id="258" r:id="rId4"/>
    <p:sldId id="259" r:id="rId5"/>
    <p:sldId id="260" r:id="rId6"/>
    <p:sldId id="262" r:id="rId7"/>
    <p:sldId id="263" r:id="rId8"/>
    <p:sldId id="261" r:id="rId9"/>
    <p:sldId id="264" r:id="rId10"/>
    <p:sldId id="267" r:id="rId11"/>
    <p:sldId id="266" r:id="rId12"/>
    <p:sldId id="269" r:id="rId13"/>
    <p:sldId id="268"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omic Sans MS" panose="030F0902030302020204" pitchFamily="66" charset="0"/>
      <p:regular r:id="rId19"/>
      <p:bold r:id="rId20"/>
    </p:embeddedFont>
    <p:embeddedFont>
      <p:font typeface="Garamond" panose="02020404030301010803" pitchFamily="18" charset="0"/>
      <p:regular r:id="rId21"/>
      <p:bold r:id="rId22"/>
      <p:italic r:id="rId23"/>
      <p:boldItalic r:id="rId24"/>
    </p:embeddedFont>
    <p:embeddedFont>
      <p:font typeface="KG Compassion" panose="02000506000000020003" pitchFamily="2" charset="77"/>
      <p:regular r:id="rId25"/>
    </p:embeddedFont>
    <p:embeddedFont>
      <p:font typeface="KG Compassion Big" panose="02000506000000020003" pitchFamily="2" charset="77"/>
      <p:regular r:id="rId26"/>
    </p:embeddedFont>
    <p:embeddedFont>
      <p:font typeface="KG Lego House" panose="02000503000000020004" pitchFamily="2" charset="77"/>
      <p:regular r:id="rId27"/>
    </p:embeddedFont>
    <p:embeddedFont>
      <p:font typeface="KG Shake it Off Chunky" panose="02000000000000000000" pitchFamily="2" charset="77"/>
      <p:regular r:id="rId28"/>
    </p:embeddedFont>
    <p:embeddedFont>
      <p:font typeface="KG She Persisted" panose="02000506000000020003" pitchFamily="2" charset="77"/>
      <p:regular r:id="rId29"/>
    </p:embeddedFont>
    <p:embeddedFont>
      <p:font typeface="KG Summer Sunshine Blackout" panose="02000000000000000000" pitchFamily="2" charset="77"/>
      <p:regular r:id="rId30"/>
    </p:embeddedFont>
    <p:embeddedFont>
      <p:font typeface="Kristen ITC" panose="03050502040202030202" pitchFamily="66" charset="77"/>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0" d="100"/>
          <a:sy n="110"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651AD-AD18-42ED-AAC5-B3A904DB3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799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964763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852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50130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546541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5240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43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30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502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0181347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1393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86BEF-4D80-45F6-AF97-38E50DB72F08}"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40487174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986BEF-4D80-45F6-AF97-38E50DB72F08}" type="datetimeFigureOut">
              <a:rPr lang="en-US" smtClean="0"/>
              <a:t>8/23/21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51AD-AD18-42ED-AAC5-B3A904DB3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4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86BEF-4D80-45F6-AF97-38E50DB72F08}" type="datetimeFigureOut">
              <a:rPr lang="en-US" smtClean="0"/>
              <a:t>8/23/21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29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6BEF-4D80-45F6-AF97-38E50DB72F08}" type="datetimeFigureOut">
              <a:rPr lang="en-US" smtClean="0"/>
              <a:t>8/23/21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2826078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21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3314082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986BEF-4D80-45F6-AF97-38E50DB72F08}" type="datetimeFigureOut">
              <a:rPr lang="en-US" smtClean="0"/>
              <a:t>8/23/21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651AD-AD18-42ED-AAC5-B3A904DB3A45}" type="slidenum">
              <a:rPr lang="en-US" smtClean="0"/>
              <a:t>‹#›</a:t>
            </a:fld>
            <a:endParaRPr lang="en-US"/>
          </a:p>
        </p:txBody>
      </p:sp>
    </p:spTree>
    <p:extLst>
      <p:ext uri="{BB962C8B-B14F-4D97-AF65-F5344CB8AC3E}">
        <p14:creationId xmlns:p14="http://schemas.microsoft.com/office/powerpoint/2010/main" val="10553904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eannie.coker@acboe.net" TargetMode="External"/><Relationship Id="rId2" Type="http://schemas.openxmlformats.org/officeDocument/2006/relationships/hyperlink" Target="mailto:veronica.hardy@acboe.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7395-1093-4AF9-9618-EEEE1472C45C}"/>
              </a:ext>
            </a:extLst>
          </p:cNvPr>
          <p:cNvSpPr>
            <a:spLocks noGrp="1"/>
          </p:cNvSpPr>
          <p:nvPr>
            <p:ph type="title" idx="4294967295"/>
          </p:nvPr>
        </p:nvSpPr>
        <p:spPr>
          <a:xfrm>
            <a:off x="1537252" y="731838"/>
            <a:ext cx="9263270" cy="2550156"/>
          </a:xfrm>
          <a:ln w="57150">
            <a:solidFill>
              <a:schemeClr val="tx1"/>
            </a:solidFill>
            <a:prstDash val="dash"/>
          </a:ln>
        </p:spPr>
        <p:txBody>
          <a:bodyPr>
            <a:normAutofit fontScale="90000"/>
          </a:bodyPr>
          <a:lstStyle/>
          <a:p>
            <a:pPr algn="ctr"/>
            <a:r>
              <a:rPr lang="en-US" sz="5300" dirty="0">
                <a:solidFill>
                  <a:srgbClr val="FF0000"/>
                </a:solidFill>
                <a:latin typeface="KG Shake it Off Chunky" panose="02000000000000000000" pitchFamily="2" charset="0"/>
              </a:rPr>
              <a:t>Mission</a:t>
            </a:r>
            <a:r>
              <a:rPr lang="en-US" sz="6000" dirty="0">
                <a:solidFill>
                  <a:srgbClr val="FF0000"/>
                </a:solidFill>
                <a:latin typeface="Kristen ITC" panose="03050502040202030202" pitchFamily="66" charset="0"/>
              </a:rPr>
              <a:t>: </a:t>
            </a:r>
            <a:r>
              <a:rPr lang="en-US" sz="5300" dirty="0">
                <a:solidFill>
                  <a:srgbClr val="FF0000"/>
                </a:solidFill>
                <a:latin typeface="KG She Persisted" panose="02000506000000020003" pitchFamily="2" charset="0"/>
              </a:rPr>
              <a:t>To take the “</a:t>
            </a:r>
            <a:r>
              <a:rPr lang="en-US" sz="4000" dirty="0">
                <a:solidFill>
                  <a:srgbClr val="FF0000"/>
                </a:solidFill>
                <a:latin typeface="KG Summer Sunshine Blackout" panose="02000000000000000000" pitchFamily="2" charset="0"/>
              </a:rPr>
              <a:t>Mystery</a:t>
            </a:r>
            <a:r>
              <a:rPr lang="en-US" sz="5300" dirty="0">
                <a:solidFill>
                  <a:srgbClr val="FF0000"/>
                </a:solidFill>
                <a:latin typeface="KG She Persisted" panose="02000506000000020003" pitchFamily="2" charset="0"/>
              </a:rPr>
              <a:t>” out of 2</a:t>
            </a:r>
            <a:r>
              <a:rPr lang="en-US" sz="5300" baseline="30000" dirty="0">
                <a:solidFill>
                  <a:srgbClr val="FF0000"/>
                </a:solidFill>
                <a:latin typeface="KG She Persisted" panose="02000506000000020003" pitchFamily="2" charset="0"/>
              </a:rPr>
              <a:t>nd</a:t>
            </a:r>
            <a:r>
              <a:rPr lang="en-US" sz="5300" dirty="0">
                <a:solidFill>
                  <a:srgbClr val="FF0000"/>
                </a:solidFill>
                <a:latin typeface="KG She Persisted" panose="02000506000000020003" pitchFamily="2" charset="0"/>
              </a:rPr>
              <a:t> Grade Curriculum!</a:t>
            </a:r>
            <a:endParaRPr lang="en-US" sz="6000" dirty="0">
              <a:solidFill>
                <a:srgbClr val="FF0000"/>
              </a:solidFill>
              <a:latin typeface="KG She Persisted" panose="02000506000000020003" pitchFamily="2" charset="0"/>
            </a:endParaRPr>
          </a:p>
        </p:txBody>
      </p:sp>
      <p:pic>
        <p:nvPicPr>
          <p:cNvPr id="8" name="Picture 7">
            <a:extLst>
              <a:ext uri="{FF2B5EF4-FFF2-40B4-BE49-F238E27FC236}">
                <a16:creationId xmlns:a16="http://schemas.microsoft.com/office/drawing/2014/main" id="{BADD51BB-D12D-458E-9E64-3D5161C7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43" y="3281994"/>
            <a:ext cx="3387178" cy="3251691"/>
          </a:xfrm>
          <a:prstGeom prst="rect">
            <a:avLst/>
          </a:prstGeom>
        </p:spPr>
      </p:pic>
      <p:pic>
        <p:nvPicPr>
          <p:cNvPr id="3" name="Recorded Sound">
            <a:hlinkClick r:id="" action="ppaction://media"/>
            <a:extLst>
              <a:ext uri="{FF2B5EF4-FFF2-40B4-BE49-F238E27FC236}">
                <a16:creationId xmlns:a16="http://schemas.microsoft.com/office/drawing/2014/main" id="{2DBD20B0-457D-49FC-AA7B-6089044042B2}"/>
              </a:ext>
            </a:extLst>
          </p:cNvPr>
          <p:cNvPicPr>
            <a:picLocks noChangeAspect="1"/>
          </p:cNvPicPr>
          <p:nvPr>
            <a:audioFile r:link="rId1"/>
            <p:extLst>
              <p:ext uri="{DAA4B4D4-6D71-4841-9C94-3DE7FCFB9230}">
                <p14:media xmlns:p14="http://schemas.microsoft.com/office/powerpoint/2010/main" r:embed="rId2">
                  <p14:trim st="4164" end="24011.7142"/>
                  <p14:fade out="24640"/>
                </p14:media>
              </p:ext>
            </p:extLst>
          </p:nvPr>
        </p:nvPicPr>
        <p:blipFill>
          <a:blip r:embed="rId5"/>
          <a:stretch>
            <a:fillRect/>
          </a:stretch>
        </p:blipFill>
        <p:spPr>
          <a:xfrm>
            <a:off x="10575235" y="5112026"/>
            <a:ext cx="834887" cy="834887"/>
          </a:xfrm>
          <a:prstGeom prst="rect">
            <a:avLst/>
          </a:prstGeom>
        </p:spPr>
      </p:pic>
      <p:sp>
        <p:nvSpPr>
          <p:cNvPr id="2" name="TextBox 1">
            <a:extLst>
              <a:ext uri="{FF2B5EF4-FFF2-40B4-BE49-F238E27FC236}">
                <a16:creationId xmlns:a16="http://schemas.microsoft.com/office/drawing/2014/main" id="{7A8278B3-82F9-478F-AFA9-A1933B503A2A}"/>
              </a:ext>
            </a:extLst>
          </p:cNvPr>
          <p:cNvSpPr txBox="1"/>
          <p:nvPr/>
        </p:nvSpPr>
        <p:spPr>
          <a:xfrm>
            <a:off x="1219200" y="4269744"/>
            <a:ext cx="4532243" cy="954107"/>
          </a:xfrm>
          <a:prstGeom prst="rect">
            <a:avLst/>
          </a:prstGeom>
          <a:noFill/>
        </p:spPr>
        <p:txBody>
          <a:bodyPr wrap="square" rtlCol="0">
            <a:spAutoFit/>
          </a:bodyPr>
          <a:lstStyle/>
          <a:p>
            <a:pPr algn="ctr"/>
            <a:r>
              <a:rPr lang="en-US" sz="2800" dirty="0">
                <a:solidFill>
                  <a:srgbClr val="FF0000"/>
                </a:solidFill>
                <a:latin typeface="Comic Sans MS" panose="030F0702030302020204" pitchFamily="66" charset="0"/>
              </a:rPr>
              <a:t>Prattville Primary School</a:t>
            </a:r>
          </a:p>
          <a:p>
            <a:pPr algn="ctr"/>
            <a:r>
              <a:rPr lang="en-US" sz="2800" dirty="0">
                <a:solidFill>
                  <a:srgbClr val="FF0000"/>
                </a:solidFill>
                <a:latin typeface="Comic Sans MS" panose="030F0702030302020204" pitchFamily="66" charset="0"/>
              </a:rPr>
              <a:t>Mrs. Kirkham’s Class</a:t>
            </a:r>
          </a:p>
        </p:txBody>
      </p:sp>
    </p:spTree>
    <p:extLst>
      <p:ext uri="{BB962C8B-B14F-4D97-AF65-F5344CB8AC3E}">
        <p14:creationId xmlns:p14="http://schemas.microsoft.com/office/powerpoint/2010/main" val="34030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5"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31" presetClass="entr" presetSubtype="0" fill="hold" grpId="0" nodeType="withEffect">
                                  <p:stCondLst>
                                    <p:cond delay="9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00" fill="hold"/>
                                        <p:tgtEl>
                                          <p:spTgt spid="2"/>
                                        </p:tgtEl>
                                        <p:attrNameLst>
                                          <p:attrName>ppt_w</p:attrName>
                                        </p:attrNameLst>
                                      </p:cBhvr>
                                      <p:tavLst>
                                        <p:tav tm="0">
                                          <p:val>
                                            <p:fltVal val="0"/>
                                          </p:val>
                                        </p:tav>
                                        <p:tav tm="100000">
                                          <p:val>
                                            <p:strVal val="#ppt_w"/>
                                          </p:val>
                                        </p:tav>
                                      </p:tavLst>
                                    </p:anim>
                                    <p:anim calcmode="lin" valueType="num">
                                      <p:cBhvr>
                                        <p:cTn id="15" dur="1200" fill="hold"/>
                                        <p:tgtEl>
                                          <p:spTgt spid="2"/>
                                        </p:tgtEl>
                                        <p:attrNameLst>
                                          <p:attrName>ppt_h</p:attrName>
                                        </p:attrNameLst>
                                      </p:cBhvr>
                                      <p:tavLst>
                                        <p:tav tm="0">
                                          <p:val>
                                            <p:fltVal val="0"/>
                                          </p:val>
                                        </p:tav>
                                        <p:tav tm="100000">
                                          <p:val>
                                            <p:strVal val="#ppt_h"/>
                                          </p:val>
                                        </p:tav>
                                      </p:tavLst>
                                    </p:anim>
                                    <p:anim calcmode="lin" valueType="num">
                                      <p:cBhvr>
                                        <p:cTn id="16" dur="1200" fill="hold"/>
                                        <p:tgtEl>
                                          <p:spTgt spid="2"/>
                                        </p:tgtEl>
                                        <p:attrNameLst>
                                          <p:attrName>style.rotation</p:attrName>
                                        </p:attrNameLst>
                                      </p:cBhvr>
                                      <p:tavLst>
                                        <p:tav tm="0">
                                          <p:val>
                                            <p:fltVal val="90"/>
                                          </p:val>
                                        </p:tav>
                                        <p:tav tm="100000">
                                          <p:val>
                                            <p:fltVal val="0"/>
                                          </p:val>
                                        </p:tav>
                                      </p:tavLst>
                                    </p:anim>
                                    <p:animEffect transition="in" filter="fade">
                                      <p:cBhvr>
                                        <p:cTn id="1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3"/>
                </p:tgtEl>
              </p:cMediaNode>
            </p:audio>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D291-6825-4F4D-8DD1-34DB3AF992EC}"/>
              </a:ext>
            </a:extLst>
          </p:cNvPr>
          <p:cNvSpPr>
            <a:spLocks noGrp="1"/>
          </p:cNvSpPr>
          <p:nvPr>
            <p:ph type="title" idx="4294967295"/>
          </p:nvPr>
        </p:nvSpPr>
        <p:spPr>
          <a:xfrm>
            <a:off x="2534478" y="608016"/>
            <a:ext cx="7123043" cy="788502"/>
          </a:xfrm>
        </p:spPr>
        <p:txBody>
          <a:bodyPr>
            <a:normAutofit/>
          </a:bodyPr>
          <a:lstStyle/>
          <a:p>
            <a:r>
              <a:rPr lang="en-US" dirty="0">
                <a:solidFill>
                  <a:srgbClr val="FF0000"/>
                </a:solidFill>
                <a:latin typeface="KG She Persisted" panose="02000506000000020003" pitchFamily="2" charset="0"/>
              </a:rPr>
              <a:t>Leader In Me </a:t>
            </a:r>
          </a:p>
        </p:txBody>
      </p:sp>
      <p:sp>
        <p:nvSpPr>
          <p:cNvPr id="6" name="Content Placeholder 5">
            <a:extLst>
              <a:ext uri="{FF2B5EF4-FFF2-40B4-BE49-F238E27FC236}">
                <a16:creationId xmlns:a16="http://schemas.microsoft.com/office/drawing/2014/main" id="{534FA2E3-FBF4-4A95-97E1-E658E0BFDF04}"/>
              </a:ext>
            </a:extLst>
          </p:cNvPr>
          <p:cNvSpPr>
            <a:spLocks noGrp="1"/>
          </p:cNvSpPr>
          <p:nvPr>
            <p:ph idx="4294967295"/>
          </p:nvPr>
        </p:nvSpPr>
        <p:spPr>
          <a:xfrm>
            <a:off x="748283" y="1396518"/>
            <a:ext cx="10189793" cy="5300867"/>
          </a:xfrm>
        </p:spPr>
        <p:txBody>
          <a:bodyPr>
            <a:normAutofit fontScale="25000" lnSpcReduction="20000"/>
          </a:bodyPr>
          <a:lstStyle/>
          <a:p>
            <a:pPr marL="0" indent="0" algn="ctr">
              <a:lnSpc>
                <a:spcPct val="120000"/>
              </a:lnSpc>
              <a:buNone/>
            </a:pPr>
            <a:r>
              <a:rPr lang="en-US" sz="8800" dirty="0">
                <a:latin typeface="Comic Sans MS" panose="030F0702030302020204" pitchFamily="66" charset="0"/>
              </a:rPr>
              <a:t>PPS is committed to developing and cultivating student leaders. We will focus on teaching the 7 Habits throughout the year. </a:t>
            </a:r>
          </a:p>
          <a:p>
            <a:pPr>
              <a:lnSpc>
                <a:spcPct val="120000"/>
              </a:lnSpc>
              <a:buFont typeface="Arial" panose="020B0604020202020204" pitchFamily="34" charset="0"/>
              <a:buChar char="•"/>
            </a:pPr>
            <a:r>
              <a:rPr lang="en-US" sz="8800" dirty="0">
                <a:latin typeface="Comic Sans MS" panose="030F0702030302020204" pitchFamily="66" charset="0"/>
              </a:rPr>
              <a:t>Habit #1 Be Proactive</a:t>
            </a:r>
          </a:p>
          <a:p>
            <a:r>
              <a:rPr lang="en-US" sz="8800" dirty="0">
                <a:latin typeface="Comic Sans MS" panose="030F0702030302020204" pitchFamily="66" charset="0"/>
              </a:rPr>
              <a:t>Habit #2 Begin With The End In Mind</a:t>
            </a:r>
          </a:p>
          <a:p>
            <a:r>
              <a:rPr lang="en-US" sz="8800" dirty="0">
                <a:latin typeface="Comic Sans MS" panose="030F0702030302020204" pitchFamily="66" charset="0"/>
              </a:rPr>
              <a:t>Habit #3 Put First Things First</a:t>
            </a:r>
          </a:p>
          <a:p>
            <a:r>
              <a:rPr lang="en-US" sz="8800" dirty="0">
                <a:latin typeface="Comic Sans MS" panose="030F0702030302020204" pitchFamily="66" charset="0"/>
              </a:rPr>
              <a:t>Habit #4 Think Win Win</a:t>
            </a:r>
          </a:p>
          <a:p>
            <a:r>
              <a:rPr lang="en-US" sz="8800" dirty="0">
                <a:latin typeface="Comic Sans MS" panose="030F0702030302020204" pitchFamily="66" charset="0"/>
              </a:rPr>
              <a:t>Habit #5 Seek First To Understand, Then To Be Understood</a:t>
            </a:r>
          </a:p>
          <a:p>
            <a:r>
              <a:rPr lang="en-US" sz="8800" dirty="0">
                <a:latin typeface="Comic Sans MS" panose="030F0702030302020204" pitchFamily="66" charset="0"/>
              </a:rPr>
              <a:t>Habit #6 Synergize</a:t>
            </a:r>
          </a:p>
          <a:p>
            <a:r>
              <a:rPr lang="en-US" sz="8800" dirty="0">
                <a:latin typeface="Comic Sans MS" panose="030F0702030302020204" pitchFamily="66" charset="0"/>
              </a:rPr>
              <a:t>Habit #7 Sharpen The Saw</a:t>
            </a:r>
          </a:p>
          <a:p>
            <a:endParaRPr lang="en-US" sz="4000" dirty="0">
              <a:latin typeface="Comic Sans MS" panose="030F0702030302020204" pitchFamily="66" charset="0"/>
            </a:endParaRPr>
          </a:p>
          <a:p>
            <a:pPr marL="0" indent="0">
              <a:buNone/>
            </a:pPr>
            <a:r>
              <a:rPr lang="en-US" sz="10400" dirty="0">
                <a:solidFill>
                  <a:srgbClr val="FF0000"/>
                </a:solidFill>
                <a:latin typeface="KG Compassion Big" panose="02000506000000020003" pitchFamily="2" charset="0"/>
              </a:rPr>
              <a:t>“Class Mission Statement: In our classroom we will be kind, have a good attitude, and be the best leaders we can be” </a:t>
            </a:r>
          </a:p>
          <a:p>
            <a:endParaRPr lang="en-US" dirty="0">
              <a:latin typeface="Comic Sans MS" panose="030F0702030302020204" pitchFamily="66" charset="0"/>
            </a:endParaRPr>
          </a:p>
        </p:txBody>
      </p:sp>
      <p:pic>
        <p:nvPicPr>
          <p:cNvPr id="10" name="Picture 9">
            <a:extLst>
              <a:ext uri="{FF2B5EF4-FFF2-40B4-BE49-F238E27FC236}">
                <a16:creationId xmlns:a16="http://schemas.microsoft.com/office/drawing/2014/main" id="{81E66D5A-A424-4661-9DE0-6C9962E3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486" y="3177209"/>
            <a:ext cx="1444487" cy="3313043"/>
          </a:xfrm>
          <a:prstGeom prst="rect">
            <a:avLst/>
          </a:prstGeom>
        </p:spPr>
      </p:pic>
    </p:spTree>
    <p:extLst>
      <p:ext uri="{BB962C8B-B14F-4D97-AF65-F5344CB8AC3E}">
        <p14:creationId xmlns:p14="http://schemas.microsoft.com/office/powerpoint/2010/main" val="26336603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4734385" y="583842"/>
            <a:ext cx="2491409"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Resources</a:t>
            </a:r>
            <a:endParaRPr lang="en-US" sz="4400" dirty="0"/>
          </a:p>
        </p:txBody>
      </p:sp>
      <p:sp>
        <p:nvSpPr>
          <p:cNvPr id="5" name="TextBox 4">
            <a:extLst>
              <a:ext uri="{FF2B5EF4-FFF2-40B4-BE49-F238E27FC236}">
                <a16:creationId xmlns:a16="http://schemas.microsoft.com/office/drawing/2014/main" id="{8C3E1FD7-C02C-4E01-9504-8E4CE21477D0}"/>
              </a:ext>
            </a:extLst>
          </p:cNvPr>
          <p:cNvSpPr txBox="1"/>
          <p:nvPr/>
        </p:nvSpPr>
        <p:spPr>
          <a:xfrm>
            <a:off x="616225" y="1225689"/>
            <a:ext cx="10959547" cy="5632311"/>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b="1" dirty="0">
                <a:latin typeface="Comic Sans MS" panose="030F0702030302020204" pitchFamily="66" charset="0"/>
              </a:rPr>
              <a:t>School Counselor:</a:t>
            </a:r>
            <a:r>
              <a:rPr lang="en-US" dirty="0">
                <a:latin typeface="Comic Sans MS" panose="030F0702030302020204" pitchFamily="66" charset="0"/>
              </a:rPr>
              <a:t> Mrs. Hardy provides a school counseling program that supports the academic, personal/social, and career development of students. If your child is having trouble adjusting to school, has difficulties with friendships, or anything else that may be a concern, you can reach out to Mrs. Hardy. </a:t>
            </a:r>
            <a:r>
              <a:rPr lang="en-US" dirty="0">
                <a:latin typeface="Comic Sans MS" panose="030F0702030302020204" pitchFamily="66" charset="0"/>
                <a:hlinkClick r:id="rId2"/>
              </a:rPr>
              <a:t>veronica.hardy@acboe.net</a:t>
            </a:r>
            <a:endParaRPr lang="en-US" dirty="0">
              <a:latin typeface="Comic Sans MS" panose="030F0702030302020204" pitchFamily="66" charset="0"/>
            </a:endParaRPr>
          </a:p>
          <a:p>
            <a:pPr algn="ctr">
              <a:buClr>
                <a:schemeClr val="accent5"/>
              </a:buClr>
            </a:pPr>
            <a:endParaRPr lang="en-US"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School Nurse</a:t>
            </a:r>
            <a:r>
              <a:rPr lang="en-US" dirty="0">
                <a:latin typeface="Comic Sans MS" panose="030F0702030302020204" pitchFamily="66" charset="0"/>
              </a:rPr>
              <a:t>: Mrs. Coker takes such good care of our students and following the health guidelines! If you have any questions or health concerns, please feel free to contact her. </a:t>
            </a:r>
            <a:r>
              <a:rPr lang="en-US" u="sng" dirty="0">
                <a:solidFill>
                  <a:schemeClr val="accent1"/>
                </a:solidFill>
                <a:latin typeface="Comic Sans MS" panose="030F0702030302020204" pitchFamily="66" charset="0"/>
                <a:hlinkClick r:id="rId3"/>
              </a:rPr>
              <a:t>jeannie.coker@acboe.net</a:t>
            </a: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Parent Resource Center: </a:t>
            </a:r>
            <a:r>
              <a:rPr lang="en-US" dirty="0">
                <a:latin typeface="Comic Sans MS" panose="030F0702030302020204" pitchFamily="66" charset="0"/>
              </a:rPr>
              <a:t>We have an amazing Parent Resource Room! We have learning activities, games, books, and so many things you can use to help your child at home. Let me know if you are interested in checking out some items to use at home. </a:t>
            </a:r>
          </a:p>
          <a:p>
            <a:pPr marL="285750" indent="-285750">
              <a:buClr>
                <a:schemeClr val="accent5"/>
              </a:buClr>
              <a:buFont typeface="Arial" panose="020B0604020202020204" pitchFamily="34" charset="0"/>
              <a:buChar char="•"/>
            </a:pP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Literacy Act at Home Resource Packet: </a:t>
            </a:r>
            <a:r>
              <a:rPr lang="en-US" dirty="0">
                <a:latin typeface="Comic Sans MS" panose="030F0702030302020204" pitchFamily="66" charset="0"/>
              </a:rPr>
              <a:t>If your child is struggling with reading/language arts skills, check out the Literacy Act Package link on our PPS homepage. The link connects you to a wonderful resource full of activities and suggestions for parents to help their child at home. (Students that are struggling are identified through a Universal Screening process and move through a tiered process to receive extra intensive instruction.)</a:t>
            </a: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9330978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3750883" y="725510"/>
            <a:ext cx="4932608"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School Expectations</a:t>
            </a:r>
            <a:endParaRPr lang="en-US" sz="4400" dirty="0"/>
          </a:p>
        </p:txBody>
      </p:sp>
      <p:sp>
        <p:nvSpPr>
          <p:cNvPr id="4" name="Rectangle 3"/>
          <p:cNvSpPr/>
          <p:nvPr/>
        </p:nvSpPr>
        <p:spPr>
          <a:xfrm>
            <a:off x="5974812" y="3244334"/>
            <a:ext cx="1018415"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943" y="1379041"/>
            <a:ext cx="8325737" cy="4964253"/>
          </a:xfrm>
          <a:prstGeom prst="rect">
            <a:avLst/>
          </a:prstGeom>
        </p:spPr>
      </p:pic>
      <p:sp>
        <p:nvSpPr>
          <p:cNvPr id="6" name="Rectangle 5"/>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6738694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DA6F-5711-475A-BDFC-1E95E480B5AF}"/>
              </a:ext>
            </a:extLst>
          </p:cNvPr>
          <p:cNvSpPr>
            <a:spLocks noGrp="1"/>
          </p:cNvSpPr>
          <p:nvPr>
            <p:ph type="title"/>
          </p:nvPr>
        </p:nvSpPr>
        <p:spPr/>
        <p:txBody>
          <a:bodyPr>
            <a:normAutofit/>
          </a:bodyPr>
          <a:lstStyle/>
          <a:p>
            <a:r>
              <a:rPr lang="en-US" dirty="0">
                <a:solidFill>
                  <a:srgbClr val="FF0000"/>
                </a:solidFill>
                <a:latin typeface="KG She Persisted" panose="02000506000000020003" pitchFamily="2" charset="0"/>
              </a:rPr>
              <a:t>Together We Can “Solve” Anything</a:t>
            </a:r>
          </a:p>
        </p:txBody>
      </p:sp>
      <p:pic>
        <p:nvPicPr>
          <p:cNvPr id="9" name="Content Placeholder 8">
            <a:extLst>
              <a:ext uri="{FF2B5EF4-FFF2-40B4-BE49-F238E27FC236}">
                <a16:creationId xmlns:a16="http://schemas.microsoft.com/office/drawing/2014/main" id="{36F3CC94-B260-4F51-9940-BFA038AD2C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0492" y="3062807"/>
            <a:ext cx="3447851" cy="3309937"/>
          </a:xfrm>
        </p:spPr>
      </p:pic>
      <p:sp>
        <p:nvSpPr>
          <p:cNvPr id="3" name="Content Placeholder 2">
            <a:extLst>
              <a:ext uri="{FF2B5EF4-FFF2-40B4-BE49-F238E27FC236}">
                <a16:creationId xmlns:a16="http://schemas.microsoft.com/office/drawing/2014/main" id="{60AC9F30-736A-46AF-B63F-3C6A55A477F3}"/>
              </a:ext>
            </a:extLst>
          </p:cNvPr>
          <p:cNvSpPr>
            <a:spLocks noGrp="1"/>
          </p:cNvSpPr>
          <p:nvPr>
            <p:ph sz="half" idx="2"/>
          </p:nvPr>
        </p:nvSpPr>
        <p:spPr/>
        <p:txBody>
          <a:bodyPr>
            <a:normAutofit/>
          </a:bodyPr>
          <a:lstStyle/>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910E401E-F407-411A-AA7C-7DB2BB676C65}"/>
              </a:ext>
            </a:extLst>
          </p:cNvPr>
          <p:cNvSpPr txBox="1"/>
          <p:nvPr/>
        </p:nvSpPr>
        <p:spPr>
          <a:xfrm>
            <a:off x="1185539" y="2599557"/>
            <a:ext cx="7354957" cy="3231654"/>
          </a:xfrm>
          <a:prstGeom prst="rect">
            <a:avLst/>
          </a:prstGeom>
          <a:noFill/>
        </p:spPr>
        <p:txBody>
          <a:bodyPr wrap="square" rtlCol="0">
            <a:spAutoFit/>
          </a:bodyPr>
          <a:lstStyle/>
          <a:p>
            <a:pPr algn="ctr"/>
            <a:r>
              <a:rPr lang="en-US" sz="3200" dirty="0">
                <a:latin typeface="KG Compassion Big" panose="02000506000000020003" pitchFamily="2" charset="0"/>
              </a:rPr>
              <a:t>“Together may we give our children the roots to grow and the wings to fly.” </a:t>
            </a:r>
          </a:p>
          <a:p>
            <a:pPr algn="ctr"/>
            <a:endParaRPr lang="en-US" sz="2800" dirty="0">
              <a:latin typeface="KG Compassion Big" panose="02000506000000020003" pitchFamily="2" charset="0"/>
            </a:endParaRPr>
          </a:p>
          <a:p>
            <a:pPr algn="ctr"/>
            <a:r>
              <a:rPr lang="en-US" sz="2800" dirty="0">
                <a:latin typeface="KG Compassion" panose="02000506000000020003" pitchFamily="2" charset="0"/>
              </a:rPr>
              <a:t>I look forward to working together to make 2</a:t>
            </a:r>
            <a:r>
              <a:rPr lang="en-US" sz="2800" baseline="30000" dirty="0">
                <a:latin typeface="KG Compassion" panose="02000506000000020003" pitchFamily="2" charset="0"/>
              </a:rPr>
              <a:t>nd</a:t>
            </a:r>
            <a:r>
              <a:rPr lang="en-US" sz="2800" dirty="0">
                <a:latin typeface="KG Compassion" panose="02000506000000020003" pitchFamily="2" charset="0"/>
              </a:rPr>
              <a:t> grade an awesome year for your child. I hope it’s  a year full of academic growth, personal accomplishments, fun memories, and time to develop a deeper love of learning. </a:t>
            </a:r>
          </a:p>
        </p:txBody>
      </p:sp>
    </p:spTree>
    <p:extLst>
      <p:ext uri="{BB962C8B-B14F-4D97-AF65-F5344CB8AC3E}">
        <p14:creationId xmlns:p14="http://schemas.microsoft.com/office/powerpoint/2010/main" val="40791928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4DAF2-04F6-4F18-851F-B5FD74506EFF}"/>
              </a:ext>
            </a:extLst>
          </p:cNvPr>
          <p:cNvSpPr>
            <a:spLocks noGrp="1"/>
          </p:cNvSpPr>
          <p:nvPr>
            <p:ph type="title" idx="4294967295"/>
          </p:nvPr>
        </p:nvSpPr>
        <p:spPr>
          <a:xfrm>
            <a:off x="2292626" y="662609"/>
            <a:ext cx="7308573" cy="755374"/>
          </a:xfrm>
        </p:spPr>
        <p:txBody>
          <a:bodyPr>
            <a:noAutofit/>
          </a:bodyPr>
          <a:lstStyle/>
          <a:p>
            <a:r>
              <a:rPr lang="en-US" dirty="0">
                <a:solidFill>
                  <a:srgbClr val="FF0000"/>
                </a:solidFill>
                <a:latin typeface="KG She Persisted" panose="02000506000000020003" pitchFamily="2" charset="0"/>
              </a:rPr>
              <a:t>Reading Grades</a:t>
            </a:r>
          </a:p>
        </p:txBody>
      </p:sp>
      <p:graphicFrame>
        <p:nvGraphicFramePr>
          <p:cNvPr id="2" name="Table 1">
            <a:extLst>
              <a:ext uri="{FF2B5EF4-FFF2-40B4-BE49-F238E27FC236}">
                <a16:creationId xmlns:a16="http://schemas.microsoft.com/office/drawing/2014/main" id="{F5959C16-CCF4-4B5C-8EAA-FC90D8F85BE3}"/>
              </a:ext>
            </a:extLst>
          </p:cNvPr>
          <p:cNvGraphicFramePr>
            <a:graphicFrameLocks noGrp="1"/>
          </p:cNvGraphicFramePr>
          <p:nvPr>
            <p:extLst>
              <p:ext uri="{D42A27DB-BD31-4B8C-83A1-F6EECF244321}">
                <p14:modId xmlns:p14="http://schemas.microsoft.com/office/powerpoint/2010/main" val="3887219237"/>
              </p:ext>
            </p:extLst>
          </p:nvPr>
        </p:nvGraphicFramePr>
        <p:xfrm>
          <a:off x="887896" y="1417983"/>
          <a:ext cx="9581322" cy="4408431"/>
        </p:xfrm>
        <a:graphic>
          <a:graphicData uri="http://schemas.openxmlformats.org/drawingml/2006/table">
            <a:tbl>
              <a:tblPr firstRow="1" bandRow="1">
                <a:tableStyleId>{D113A9D2-9D6B-4929-AA2D-F23B5EE8CBE7}</a:tableStyleId>
              </a:tblPr>
              <a:tblGrid>
                <a:gridCol w="4091759">
                  <a:extLst>
                    <a:ext uri="{9D8B030D-6E8A-4147-A177-3AD203B41FA5}">
                      <a16:colId xmlns:a16="http://schemas.microsoft.com/office/drawing/2014/main" val="2253058230"/>
                    </a:ext>
                  </a:extLst>
                </a:gridCol>
                <a:gridCol w="2185660">
                  <a:extLst>
                    <a:ext uri="{9D8B030D-6E8A-4147-A177-3AD203B41FA5}">
                      <a16:colId xmlns:a16="http://schemas.microsoft.com/office/drawing/2014/main" val="2347395479"/>
                    </a:ext>
                  </a:extLst>
                </a:gridCol>
                <a:gridCol w="3303903">
                  <a:extLst>
                    <a:ext uri="{9D8B030D-6E8A-4147-A177-3AD203B41FA5}">
                      <a16:colId xmlns:a16="http://schemas.microsoft.com/office/drawing/2014/main" val="2539070164"/>
                    </a:ext>
                  </a:extLst>
                </a:gridCol>
              </a:tblGrid>
              <a:tr h="589489">
                <a:tc>
                  <a:txBody>
                    <a:bodyPr/>
                    <a:lstStyle/>
                    <a:p>
                      <a:pPr algn="ctr"/>
                      <a:r>
                        <a:rPr lang="en-US" sz="2400" b="1"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501183"/>
                  </a:ext>
                </a:extLst>
              </a:tr>
              <a:tr h="1075742">
                <a:tc>
                  <a:txBody>
                    <a:bodyPr/>
                    <a:lstStyle/>
                    <a:p>
                      <a:r>
                        <a:rPr lang="en-US" sz="2400" b="0" dirty="0">
                          <a:solidFill>
                            <a:schemeClr val="bg1"/>
                          </a:solidFill>
                          <a:latin typeface="Comic Sans MS" panose="030F0702030302020204" pitchFamily="66" charset="0"/>
                        </a:rPr>
                        <a:t>Weekly Vocabulary &amp; High Frequency Words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749572"/>
                  </a:ext>
                </a:extLst>
              </a:tr>
              <a:tr h="1166551">
                <a:tc>
                  <a:txBody>
                    <a:bodyPr/>
                    <a:lstStyle/>
                    <a:p>
                      <a:r>
                        <a:rPr lang="en-US" sz="2400" b="0" dirty="0">
                          <a:solidFill>
                            <a:schemeClr val="bg1"/>
                          </a:solidFill>
                          <a:latin typeface="Comic Sans MS" panose="030F0702030302020204" pitchFamily="66" charset="0"/>
                        </a:rPr>
                        <a:t>Weekly Skill Test:       </a:t>
                      </a:r>
                    </a:p>
                    <a:p>
                      <a:r>
                        <a:rPr lang="en-US" sz="2400" b="0" dirty="0">
                          <a:solidFill>
                            <a:schemeClr val="bg1"/>
                          </a:solidFill>
                          <a:latin typeface="Comic Sans MS" panose="030F0702030302020204" pitchFamily="66" charset="0"/>
                        </a:rPr>
                        <a:t> High Frequency Words, Phonics, Comprehension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560828"/>
                  </a:ext>
                </a:extLst>
              </a:tr>
              <a:tr h="644390">
                <a:tc>
                  <a:txBody>
                    <a:bodyPr/>
                    <a:lstStyle/>
                    <a:p>
                      <a:r>
                        <a:rPr lang="en-US" sz="2400" b="0" dirty="0">
                          <a:solidFill>
                            <a:schemeClr val="bg1"/>
                          </a:solidFill>
                          <a:latin typeface="Comic Sans MS" panose="030F0702030302020204" pitchFamily="66" charset="0"/>
                        </a:rPr>
                        <a:t>Unit Test</a:t>
                      </a:r>
                    </a:p>
                    <a:p>
                      <a:endParaRPr lang="en-US" sz="2400" b="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At the end of a Unit </a:t>
                      </a:r>
                    </a:p>
                    <a:p>
                      <a:pPr algn="ctr"/>
                      <a:r>
                        <a:rPr lang="en-US" sz="2400" b="0" dirty="0">
                          <a:solidFill>
                            <a:schemeClr val="bg1"/>
                          </a:solidFill>
                          <a:latin typeface="Comic Sans MS" panose="030F0702030302020204" pitchFamily="66" charset="0"/>
                        </a:rPr>
                        <a:t>(After 5 stories)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98767"/>
                  </a:ext>
                </a:extLst>
              </a:tr>
              <a:tr h="644390">
                <a:tc>
                  <a:txBody>
                    <a:bodyPr/>
                    <a:lstStyle/>
                    <a:p>
                      <a:r>
                        <a:rPr lang="en-US" sz="2400" b="0" dirty="0">
                          <a:solidFill>
                            <a:schemeClr val="bg1"/>
                          </a:solidFill>
                          <a:latin typeface="Comic Sans MS" panose="030F0702030302020204" pitchFamily="66" charset="0"/>
                        </a:rPr>
                        <a:t>Timed Fluency Passage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bg1"/>
                          </a:solidFill>
                          <a:latin typeface="Comic Sans MS" panose="030F0702030302020204" pitchFamily="66" charset="0"/>
                        </a:rPr>
                        <a:t>2 per Grading Period</a:t>
                      </a:r>
                    </a:p>
                    <a:p>
                      <a:pPr algn="ctr"/>
                      <a:r>
                        <a:rPr lang="en-US" sz="1800" b="0" dirty="0">
                          <a:solidFill>
                            <a:schemeClr val="bg1"/>
                          </a:solidFill>
                          <a:latin typeface="Comic Sans MS" panose="030F0702030302020204" pitchFamily="66" charset="0"/>
                        </a:rPr>
                        <a:t>1</a:t>
                      </a:r>
                      <a:r>
                        <a:rPr lang="en-US" sz="1800" b="0" baseline="30000" dirty="0">
                          <a:solidFill>
                            <a:schemeClr val="bg1"/>
                          </a:solidFill>
                          <a:latin typeface="Comic Sans MS" panose="030F0702030302020204" pitchFamily="66" charset="0"/>
                        </a:rPr>
                        <a:t>st</a:t>
                      </a:r>
                      <a:r>
                        <a:rPr lang="en-US" sz="1800" b="0" dirty="0">
                          <a:solidFill>
                            <a:schemeClr val="bg1"/>
                          </a:solidFill>
                          <a:latin typeface="Comic Sans MS" panose="030F0702030302020204" pitchFamily="66" charset="0"/>
                        </a:rPr>
                        <a:t> Nine Weeks Goal: 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61306"/>
                  </a:ext>
                </a:extLst>
              </a:tr>
            </a:tbl>
          </a:graphicData>
        </a:graphic>
      </p:graphicFrame>
      <p:pic>
        <p:nvPicPr>
          <p:cNvPr id="5" name="Picture 4">
            <a:extLst>
              <a:ext uri="{FF2B5EF4-FFF2-40B4-BE49-F238E27FC236}">
                <a16:creationId xmlns:a16="http://schemas.microsoft.com/office/drawing/2014/main" id="{DE6FDB8E-ABB6-4AFD-B77E-79556CF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94" y="3251769"/>
            <a:ext cx="1867006" cy="3393645"/>
          </a:xfrm>
          <a:prstGeom prst="rect">
            <a:avLst/>
          </a:prstGeom>
        </p:spPr>
      </p:pic>
    </p:spTree>
    <p:extLst>
      <p:ext uri="{BB962C8B-B14F-4D97-AF65-F5344CB8AC3E}">
        <p14:creationId xmlns:p14="http://schemas.microsoft.com/office/powerpoint/2010/main" val="342300824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92238" y="596900"/>
            <a:ext cx="9076979" cy="1303338"/>
          </a:xfrm>
        </p:spPr>
        <p:txBody>
          <a:bodyPr>
            <a:noAutofit/>
          </a:bodyPr>
          <a:lstStyle/>
          <a:p>
            <a:r>
              <a:rPr lang="en-US" dirty="0">
                <a:solidFill>
                  <a:srgbClr val="FF0000"/>
                </a:solidFill>
                <a:latin typeface="KG She Persisted" panose="02000506000000020003" pitchFamily="2" charset="0"/>
              </a:rPr>
              <a:t>Grammar and Spelling Grades</a:t>
            </a:r>
            <a:endParaRPr lang="en-US" dirty="0">
              <a:latin typeface="KG She Persisted" panose="02000506000000020003" pitchFamily="2" charset="0"/>
            </a:endParaRPr>
          </a:p>
        </p:txBody>
      </p:sp>
      <p:graphicFrame>
        <p:nvGraphicFramePr>
          <p:cNvPr id="4" name="Table 3">
            <a:extLst>
              <a:ext uri="{FF2B5EF4-FFF2-40B4-BE49-F238E27FC236}">
                <a16:creationId xmlns:a16="http://schemas.microsoft.com/office/drawing/2014/main" id="{575051F5-A5F1-41C7-B98B-9963ED04B45D}"/>
              </a:ext>
            </a:extLst>
          </p:cNvPr>
          <p:cNvGraphicFramePr>
            <a:graphicFrameLocks noGrp="1"/>
          </p:cNvGraphicFramePr>
          <p:nvPr>
            <p:extLst>
              <p:ext uri="{D42A27DB-BD31-4B8C-83A1-F6EECF244321}">
                <p14:modId xmlns:p14="http://schemas.microsoft.com/office/powerpoint/2010/main" val="3915301590"/>
              </p:ext>
            </p:extLst>
          </p:nvPr>
        </p:nvGraphicFramePr>
        <p:xfrm>
          <a:off x="1027996" y="2027583"/>
          <a:ext cx="9441221" cy="1741785"/>
        </p:xfrm>
        <a:graphic>
          <a:graphicData uri="http://schemas.openxmlformats.org/drawingml/2006/table">
            <a:tbl>
              <a:tblPr firstRow="1" bandRow="1">
                <a:tableStyleId>{D113A9D2-9D6B-4929-AA2D-F23B5EE8CBE7}</a:tableStyleId>
              </a:tblPr>
              <a:tblGrid>
                <a:gridCol w="2411730">
                  <a:extLst>
                    <a:ext uri="{9D8B030D-6E8A-4147-A177-3AD203B41FA5}">
                      <a16:colId xmlns:a16="http://schemas.microsoft.com/office/drawing/2014/main" val="2249180399"/>
                    </a:ext>
                  </a:extLst>
                </a:gridCol>
                <a:gridCol w="4050891">
                  <a:extLst>
                    <a:ext uri="{9D8B030D-6E8A-4147-A177-3AD203B41FA5}">
                      <a16:colId xmlns:a16="http://schemas.microsoft.com/office/drawing/2014/main" val="704354108"/>
                    </a:ext>
                  </a:extLst>
                </a:gridCol>
                <a:gridCol w="2978600">
                  <a:extLst>
                    <a:ext uri="{9D8B030D-6E8A-4147-A177-3AD203B41FA5}">
                      <a16:colId xmlns:a16="http://schemas.microsoft.com/office/drawing/2014/main" val="3863734487"/>
                    </a:ext>
                  </a:extLst>
                </a:gridCol>
              </a:tblGrid>
              <a:tr h="175579">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247210"/>
                  </a:ext>
                </a:extLst>
              </a:tr>
              <a:tr h="790821">
                <a:tc>
                  <a:txBody>
                    <a:bodyPr/>
                    <a:lstStyle/>
                    <a:p>
                      <a:r>
                        <a:rPr lang="en-US" sz="2400" dirty="0">
                          <a:solidFill>
                            <a:schemeClr val="bg1"/>
                          </a:solidFill>
                          <a:latin typeface="Comic Sans MS" panose="030F0702030302020204" pitchFamily="66" charset="0"/>
                        </a:rPr>
                        <a:t>Grammar Page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omic Sans MS" panose="030F0702030302020204" pitchFamily="66" charset="0"/>
                        </a:rPr>
                        <a:t>Average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(No Major or Minor- Equal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132346"/>
                  </a:ext>
                </a:extLst>
              </a:tr>
              <a:tr h="493764">
                <a:tc>
                  <a:txBody>
                    <a:bodyPr/>
                    <a:lstStyle/>
                    <a:p>
                      <a:r>
                        <a:rPr lang="en-US" sz="2400" dirty="0">
                          <a:solidFill>
                            <a:schemeClr val="bg1"/>
                          </a:solidFill>
                          <a:latin typeface="Comic Sans MS" panose="030F0702030302020204" pitchFamily="66" charset="0"/>
                        </a:rPr>
                        <a:t>Spelling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413315"/>
                  </a:ext>
                </a:extLst>
              </a:tr>
            </a:tbl>
          </a:graphicData>
        </a:graphic>
      </p:graphicFrame>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
        <p:nvSpPr>
          <p:cNvPr id="2" name="TextBox 1"/>
          <p:cNvSpPr txBox="1"/>
          <p:nvPr/>
        </p:nvSpPr>
        <p:spPr>
          <a:xfrm>
            <a:off x="1732875" y="4209121"/>
            <a:ext cx="8395704" cy="2031325"/>
          </a:xfrm>
          <a:prstGeom prst="rect">
            <a:avLst/>
          </a:prstGeom>
          <a:noFill/>
        </p:spPr>
        <p:txBody>
          <a:bodyPr wrap="square" rtlCol="0">
            <a:spAutoFit/>
          </a:bodyPr>
          <a:lstStyle/>
          <a:p>
            <a:pPr algn="ctr"/>
            <a:r>
              <a:rPr lang="en-US" dirty="0">
                <a:latin typeface="Comic Sans MS" panose="030F0702030302020204" pitchFamily="66" charset="0"/>
              </a:rPr>
              <a:t>A page that contains a list of the spelling words, reading vocabulary words and definitions, high frequency words, as well as identifying the grammar skill and reading skill for each story is in your child’s take home binder. </a:t>
            </a:r>
          </a:p>
          <a:p>
            <a:pPr algn="ctr"/>
            <a:endParaRPr lang="en-US" dirty="0">
              <a:latin typeface="Comic Sans MS" panose="030F0702030302020204" pitchFamily="66" charset="0"/>
            </a:endParaRPr>
          </a:p>
          <a:p>
            <a:pPr algn="ctr"/>
            <a:r>
              <a:rPr lang="en-US" dirty="0">
                <a:latin typeface="Comic Sans MS" panose="030F0702030302020204" pitchFamily="66" charset="0"/>
              </a:rPr>
              <a:t>Spelling tests grading: All letter reversals/ incorrect capitals will be deducted one point- if the reversal results in an entire new word the entire word is wrong. </a:t>
            </a:r>
          </a:p>
        </p:txBody>
      </p:sp>
    </p:spTree>
    <p:extLst>
      <p:ext uri="{BB962C8B-B14F-4D97-AF65-F5344CB8AC3E}">
        <p14:creationId xmlns:p14="http://schemas.microsoft.com/office/powerpoint/2010/main" val="2187923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936-3C08-4B8E-B060-0040092C7395}"/>
              </a:ext>
            </a:extLst>
          </p:cNvPr>
          <p:cNvSpPr>
            <a:spLocks noGrp="1"/>
          </p:cNvSpPr>
          <p:nvPr>
            <p:ph type="title" idx="4294967295"/>
          </p:nvPr>
        </p:nvSpPr>
        <p:spPr>
          <a:xfrm>
            <a:off x="0" y="646113"/>
            <a:ext cx="9601200" cy="825500"/>
          </a:xfrm>
        </p:spPr>
        <p:txBody>
          <a:bodyPr>
            <a:normAutofit fontScale="90000"/>
          </a:bodyPr>
          <a:lstStyle/>
          <a:p>
            <a:br>
              <a:rPr lang="en-US" dirty="0">
                <a:latin typeface="Comic Sans MS" panose="030F0702030302020204" pitchFamily="66" charset="0"/>
              </a:rPr>
            </a:br>
            <a:r>
              <a:rPr lang="en-US" dirty="0">
                <a:latin typeface="Comic Sans MS" panose="030F0702030302020204" pitchFamily="66" charset="0"/>
              </a:rPr>
              <a:t>                     </a:t>
            </a:r>
            <a:r>
              <a:rPr lang="en-US" sz="4900" dirty="0">
                <a:solidFill>
                  <a:srgbClr val="FF0000"/>
                </a:solidFill>
                <a:latin typeface="KG She Persisted" panose="02000506000000020003" pitchFamily="2" charset="0"/>
              </a:rPr>
              <a:t>Math Grades</a:t>
            </a:r>
            <a:endParaRPr lang="en-US" sz="4900" dirty="0">
              <a:latin typeface="KG She Persisted" panose="02000506000000020003" pitchFamily="2" charset="0"/>
            </a:endParaRPr>
          </a:p>
        </p:txBody>
      </p:sp>
      <p:pic>
        <p:nvPicPr>
          <p:cNvPr id="9" name="Content Placeholder 8">
            <a:extLst>
              <a:ext uri="{FF2B5EF4-FFF2-40B4-BE49-F238E27FC236}">
                <a16:creationId xmlns:a16="http://schemas.microsoft.com/office/drawing/2014/main" id="{D2C31BF1-3287-41EE-938B-EA01FCFA688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6384" y="2877938"/>
            <a:ext cx="2844524" cy="3504537"/>
          </a:xfrm>
        </p:spPr>
      </p:pic>
      <p:graphicFrame>
        <p:nvGraphicFramePr>
          <p:cNvPr id="4" name="Table 3">
            <a:extLst>
              <a:ext uri="{FF2B5EF4-FFF2-40B4-BE49-F238E27FC236}">
                <a16:creationId xmlns:a16="http://schemas.microsoft.com/office/drawing/2014/main" id="{A0465C0A-14F3-4958-BA92-BE1BAA5B072B}"/>
              </a:ext>
            </a:extLst>
          </p:cNvPr>
          <p:cNvGraphicFramePr>
            <a:graphicFrameLocks noGrp="1"/>
          </p:cNvGraphicFramePr>
          <p:nvPr>
            <p:extLst>
              <p:ext uri="{D42A27DB-BD31-4B8C-83A1-F6EECF244321}">
                <p14:modId xmlns:p14="http://schemas.microsoft.com/office/powerpoint/2010/main" val="1887493207"/>
              </p:ext>
            </p:extLst>
          </p:nvPr>
        </p:nvGraphicFramePr>
        <p:xfrm>
          <a:off x="2332382" y="2040835"/>
          <a:ext cx="8665167" cy="2356881"/>
        </p:xfrm>
        <a:graphic>
          <a:graphicData uri="http://schemas.openxmlformats.org/drawingml/2006/table">
            <a:tbl>
              <a:tblPr firstRow="1" bandRow="1">
                <a:tableStyleId>{D113A9D2-9D6B-4929-AA2D-F23B5EE8CBE7}</a:tableStyleId>
              </a:tblPr>
              <a:tblGrid>
                <a:gridCol w="3324543">
                  <a:extLst>
                    <a:ext uri="{9D8B030D-6E8A-4147-A177-3AD203B41FA5}">
                      <a16:colId xmlns:a16="http://schemas.microsoft.com/office/drawing/2014/main" val="1234877329"/>
                    </a:ext>
                  </a:extLst>
                </a:gridCol>
                <a:gridCol w="2693743">
                  <a:extLst>
                    <a:ext uri="{9D8B030D-6E8A-4147-A177-3AD203B41FA5}">
                      <a16:colId xmlns:a16="http://schemas.microsoft.com/office/drawing/2014/main" val="2199561641"/>
                    </a:ext>
                  </a:extLst>
                </a:gridCol>
                <a:gridCol w="2646881">
                  <a:extLst>
                    <a:ext uri="{9D8B030D-6E8A-4147-A177-3AD203B41FA5}">
                      <a16:colId xmlns:a16="http://schemas.microsoft.com/office/drawing/2014/main" val="3909382402"/>
                    </a:ext>
                  </a:extLst>
                </a:gridCol>
              </a:tblGrid>
              <a:tr h="668840">
                <a:tc>
                  <a:txBody>
                    <a:bodyPr/>
                    <a:lstStyle/>
                    <a:p>
                      <a:pPr algn="ctr"/>
                      <a:r>
                        <a:rPr lang="en-US" sz="2400" b="0" dirty="0">
                          <a:solidFill>
                            <a:schemeClr val="tx1"/>
                          </a:solidFill>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solidFill>
                            <a:schemeClr val="tx1"/>
                          </a:solidFill>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749915"/>
                  </a:ext>
                </a:extLst>
              </a:tr>
              <a:tr h="893277">
                <a:tc>
                  <a:txBody>
                    <a:bodyPr/>
                    <a:lstStyle/>
                    <a:p>
                      <a:r>
                        <a:rPr lang="en-US" sz="2400" dirty="0">
                          <a:solidFill>
                            <a:schemeClr val="bg1"/>
                          </a:solidFill>
                          <a:latin typeface="Comic Sans MS" panose="030F0702030302020204" pitchFamily="66" charset="0"/>
                        </a:rPr>
                        <a:t>Math Skill Pages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1-2 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864644"/>
                  </a:ext>
                </a:extLst>
              </a:tr>
              <a:tr h="794764">
                <a:tc>
                  <a:txBody>
                    <a:bodyPr/>
                    <a:lstStyle/>
                    <a:p>
                      <a:r>
                        <a:rPr lang="en-US" sz="2400" dirty="0">
                          <a:solidFill>
                            <a:schemeClr val="bg1"/>
                          </a:solidFill>
                          <a:latin typeface="Comic Sans MS" panose="030F0702030302020204" pitchFamily="66" charset="0"/>
                        </a:rPr>
                        <a:t>Topic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End of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952038"/>
                  </a:ext>
                </a:extLst>
              </a:tr>
            </a:tbl>
          </a:graphicData>
        </a:graphic>
      </p:graphicFrame>
    </p:spTree>
    <p:extLst>
      <p:ext uri="{BB962C8B-B14F-4D97-AF65-F5344CB8AC3E}">
        <p14:creationId xmlns:p14="http://schemas.microsoft.com/office/powerpoint/2010/main" val="23027492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C687-7160-4CD9-B922-2F073BEEC69F}"/>
              </a:ext>
            </a:extLst>
          </p:cNvPr>
          <p:cNvSpPr>
            <a:spLocks noGrp="1"/>
          </p:cNvSpPr>
          <p:nvPr>
            <p:ph type="title"/>
          </p:nvPr>
        </p:nvSpPr>
        <p:spPr>
          <a:xfrm>
            <a:off x="1577009" y="628854"/>
            <a:ext cx="9925877" cy="1303867"/>
          </a:xfrm>
        </p:spPr>
        <p:txBody>
          <a:bodyPr>
            <a:normAutofit/>
          </a:bodyPr>
          <a:lstStyle/>
          <a:p>
            <a:pPr algn="l"/>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Science and Social Studies Grades</a:t>
            </a:r>
            <a:endParaRPr lang="en-US" dirty="0">
              <a:latin typeface="KG She Persisted" panose="02000506000000020003" pitchFamily="2" charset="0"/>
            </a:endParaRPr>
          </a:p>
        </p:txBody>
      </p:sp>
      <p:graphicFrame>
        <p:nvGraphicFramePr>
          <p:cNvPr id="4" name="Content Placeholder 3">
            <a:extLst>
              <a:ext uri="{FF2B5EF4-FFF2-40B4-BE49-F238E27FC236}">
                <a16:creationId xmlns:a16="http://schemas.microsoft.com/office/drawing/2014/main" id="{9D5BED24-52DF-44ED-A6D1-DCB3EC85C9C6}"/>
              </a:ext>
            </a:extLst>
          </p:cNvPr>
          <p:cNvGraphicFramePr>
            <a:graphicFrameLocks noGrp="1"/>
          </p:cNvGraphicFramePr>
          <p:nvPr>
            <p:ph idx="1"/>
            <p:extLst>
              <p:ext uri="{D42A27DB-BD31-4B8C-83A1-F6EECF244321}">
                <p14:modId xmlns:p14="http://schemas.microsoft.com/office/powerpoint/2010/main" val="636718524"/>
              </p:ext>
            </p:extLst>
          </p:nvPr>
        </p:nvGraphicFramePr>
        <p:xfrm>
          <a:off x="795130" y="1724880"/>
          <a:ext cx="10707756" cy="3057422"/>
        </p:xfrm>
        <a:graphic>
          <a:graphicData uri="http://schemas.openxmlformats.org/drawingml/2006/table">
            <a:tbl>
              <a:tblPr firstRow="1" bandRow="1">
                <a:tableStyleId>{D113A9D2-9D6B-4929-AA2D-F23B5EE8CBE7}</a:tableStyleId>
              </a:tblPr>
              <a:tblGrid>
                <a:gridCol w="3591340">
                  <a:extLst>
                    <a:ext uri="{9D8B030D-6E8A-4147-A177-3AD203B41FA5}">
                      <a16:colId xmlns:a16="http://schemas.microsoft.com/office/drawing/2014/main" val="3945779184"/>
                    </a:ext>
                  </a:extLst>
                </a:gridCol>
                <a:gridCol w="3962400">
                  <a:extLst>
                    <a:ext uri="{9D8B030D-6E8A-4147-A177-3AD203B41FA5}">
                      <a16:colId xmlns:a16="http://schemas.microsoft.com/office/drawing/2014/main" val="3904431656"/>
                    </a:ext>
                  </a:extLst>
                </a:gridCol>
                <a:gridCol w="3154016">
                  <a:extLst>
                    <a:ext uri="{9D8B030D-6E8A-4147-A177-3AD203B41FA5}">
                      <a16:colId xmlns:a16="http://schemas.microsoft.com/office/drawing/2014/main" val="85103008"/>
                    </a:ext>
                  </a:extLst>
                </a:gridCol>
              </a:tblGrid>
              <a:tr h="588542">
                <a:tc>
                  <a:txBody>
                    <a:bodyPr/>
                    <a:lstStyle/>
                    <a:p>
                      <a:pPr algn="ctr"/>
                      <a:r>
                        <a:rPr lang="en-US" sz="2400" dirty="0">
                          <a:latin typeface="Comic Sans MS" panose="030F0702030302020204" pitchFamily="66"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285692"/>
                  </a:ext>
                </a:extLst>
              </a:tr>
              <a:tr h="1092643">
                <a:tc>
                  <a:txBody>
                    <a:bodyPr/>
                    <a:lstStyle/>
                    <a:p>
                      <a:r>
                        <a:rPr lang="en-US" sz="2400" dirty="0">
                          <a:solidFill>
                            <a:schemeClr val="bg1"/>
                          </a:solidFill>
                          <a:latin typeface="Comic Sans MS" panose="030F0702030302020204" pitchFamily="66" charset="0"/>
                        </a:rPr>
                        <a:t>Science Pages, Experiments, and Activities </a:t>
                      </a:r>
                      <a:endParaRPr lang="en-US" sz="18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latin typeface="Comic Sans MS" panose="030F0702030302020204" pitchFamily="66" charset="0"/>
                        </a:rPr>
                        <a:t>Varies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508822"/>
                  </a:ext>
                </a:extLst>
              </a:tr>
              <a:tr h="1058076">
                <a:tc>
                  <a:txBody>
                    <a:bodyPr/>
                    <a:lstStyle/>
                    <a:p>
                      <a:r>
                        <a:rPr lang="en-US" sz="2400" dirty="0">
                          <a:solidFill>
                            <a:schemeClr val="bg1"/>
                          </a:solidFill>
                          <a:latin typeface="Comic Sans MS" panose="030F0702030302020204" pitchFamily="66" charset="0"/>
                        </a:rPr>
                        <a:t>Social Studies Pages, Projects,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omic Sans MS" panose="030F0702030302020204" pitchFamily="66" charset="0"/>
                        </a:rPr>
                        <a:t> U (Unsatisfactory)</a:t>
                      </a:r>
                    </a:p>
                    <a:p>
                      <a:pPr algn="ctr"/>
                      <a:endParaRPr lang="en-US" sz="24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omic Sans MS" panose="030F0702030302020204" pitchFamily="66" charset="0"/>
                        </a:rPr>
                        <a:t>Varies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80376"/>
                  </a:ext>
                </a:extLst>
              </a:tr>
            </a:tbl>
          </a:graphicData>
        </a:graphic>
      </p:graphicFrame>
      <p:pic>
        <p:nvPicPr>
          <p:cNvPr id="6" name="Picture 5">
            <a:extLst>
              <a:ext uri="{FF2B5EF4-FFF2-40B4-BE49-F238E27FC236}">
                <a16:creationId xmlns:a16="http://schemas.microsoft.com/office/drawing/2014/main" id="{A2F7F011-98A5-40BD-8D43-E934257F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903" y="4289313"/>
            <a:ext cx="3105453" cy="2336775"/>
          </a:xfrm>
          <a:prstGeom prst="rect">
            <a:avLst/>
          </a:prstGeom>
        </p:spPr>
      </p:pic>
    </p:spTree>
    <p:extLst>
      <p:ext uri="{BB962C8B-B14F-4D97-AF65-F5344CB8AC3E}">
        <p14:creationId xmlns:p14="http://schemas.microsoft.com/office/powerpoint/2010/main" val="41657033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57A7-FCBB-42ED-9637-FF1D6D6FEBBF}"/>
              </a:ext>
            </a:extLst>
          </p:cNvPr>
          <p:cNvSpPr>
            <a:spLocks noGrp="1"/>
          </p:cNvSpPr>
          <p:nvPr>
            <p:ph type="title" idx="4294967295"/>
          </p:nvPr>
        </p:nvSpPr>
        <p:spPr>
          <a:xfrm>
            <a:off x="0" y="676275"/>
            <a:ext cx="9601200" cy="1609725"/>
          </a:xfrm>
        </p:spPr>
        <p:txBody>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Retention Policy</a:t>
            </a:r>
          </a:p>
        </p:txBody>
      </p:sp>
      <p:sp>
        <p:nvSpPr>
          <p:cNvPr id="3" name="Content Placeholder 2">
            <a:extLst>
              <a:ext uri="{FF2B5EF4-FFF2-40B4-BE49-F238E27FC236}">
                <a16:creationId xmlns:a16="http://schemas.microsoft.com/office/drawing/2014/main" id="{F75EEB85-B9DD-4DC6-92B5-3AB617973530}"/>
              </a:ext>
            </a:extLst>
          </p:cNvPr>
          <p:cNvSpPr>
            <a:spLocks noGrp="1"/>
          </p:cNvSpPr>
          <p:nvPr>
            <p:ph idx="4294967295"/>
          </p:nvPr>
        </p:nvSpPr>
        <p:spPr>
          <a:xfrm>
            <a:off x="1139687" y="1893750"/>
            <a:ext cx="9063038" cy="4030662"/>
          </a:xfrm>
        </p:spPr>
        <p:txBody>
          <a:bodyPr>
            <a:normAutofit/>
          </a:bodyPr>
          <a:lstStyle/>
          <a:p>
            <a:pPr marL="0" indent="0">
              <a:buNone/>
            </a:pPr>
            <a:r>
              <a:rPr lang="en-US" dirty="0">
                <a:latin typeface="KG Lego House" panose="02000503000000020004" pitchFamily="2" charset="0"/>
              </a:rPr>
              <a:t>Autauga County Retention Policy                         </a:t>
            </a:r>
          </a:p>
          <a:p>
            <a:pPr marL="0" indent="0">
              <a:buNone/>
            </a:pPr>
            <a:r>
              <a:rPr lang="en-US" dirty="0">
                <a:latin typeface="Comic Sans MS" panose="030F0702030302020204" pitchFamily="66" charset="0"/>
              </a:rPr>
              <a:t>Grades 1-2</a:t>
            </a:r>
          </a:p>
          <a:p>
            <a:pPr marL="0" indent="0">
              <a:buNone/>
            </a:pPr>
            <a:r>
              <a:rPr lang="en-US" i="1" dirty="0">
                <a:latin typeface="Century Gothic" panose="020B0502020202020204" pitchFamily="34" charset="0"/>
              </a:rPr>
              <a:t>Regular education students in grades one (1) through two (2)will be retained if they do not pass </a:t>
            </a:r>
            <a:r>
              <a:rPr lang="en-US" b="1" i="1" u="sng" dirty="0">
                <a:latin typeface="Century Gothic" panose="020B0502020202020204" pitchFamily="34" charset="0"/>
              </a:rPr>
              <a:t>both</a:t>
            </a:r>
            <a:r>
              <a:rPr lang="en-US" i="1" dirty="0">
                <a:latin typeface="Century Gothic" panose="020B0502020202020204" pitchFamily="34" charset="0"/>
              </a:rPr>
              <a:t> Reading and Mathematics in a given school year. A yearly numerical average of 60% or above constitutes a passing grade.</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Letters will be sent home (starting the end of the first semester) to notify parents of their child’s potential or definite retention.</a:t>
            </a:r>
          </a:p>
        </p:txBody>
      </p:sp>
      <p:pic>
        <p:nvPicPr>
          <p:cNvPr id="7" name="Picture 6">
            <a:extLst>
              <a:ext uri="{FF2B5EF4-FFF2-40B4-BE49-F238E27FC236}">
                <a16:creationId xmlns:a16="http://schemas.microsoft.com/office/drawing/2014/main" id="{FE53A131-8A9B-4480-8600-15941316A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177" y="2597426"/>
            <a:ext cx="2100641" cy="3584712"/>
          </a:xfrm>
          <a:prstGeom prst="rect">
            <a:avLst/>
          </a:prstGeom>
        </p:spPr>
      </p:pic>
    </p:spTree>
    <p:extLst>
      <p:ext uri="{BB962C8B-B14F-4D97-AF65-F5344CB8AC3E}">
        <p14:creationId xmlns:p14="http://schemas.microsoft.com/office/powerpoint/2010/main" val="28448211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643270" y="618373"/>
            <a:ext cx="9329530" cy="866812"/>
          </a:xfrm>
        </p:spPr>
        <p:txBody>
          <a:bodyPr>
            <a:normAutofit/>
          </a:bodyPr>
          <a:lstStyle/>
          <a:p>
            <a:r>
              <a:rPr lang="en-US" dirty="0">
                <a:solidFill>
                  <a:srgbClr val="FF0000"/>
                </a:solidFill>
                <a:latin typeface="KG She Persisted" panose="02000506000000020003" pitchFamily="2" charset="0"/>
              </a:rPr>
              <a:t>What Can Parents Do At Home?</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569844" y="1485185"/>
            <a:ext cx="10402956" cy="4937639"/>
          </a:xfrm>
        </p:spPr>
        <p:txBody>
          <a:bodyPr>
            <a:noAutofit/>
          </a:bodyPr>
          <a:lstStyle/>
          <a:p>
            <a:pPr>
              <a:buFont typeface="Arial" panose="020B0604020202020204" pitchFamily="34" charset="0"/>
              <a:buChar char="•"/>
            </a:pPr>
            <a:r>
              <a:rPr lang="en-US" sz="2200" b="1" dirty="0">
                <a:solidFill>
                  <a:schemeClr val="tx1"/>
                </a:solidFill>
                <a:latin typeface="Comic Sans MS" panose="030F0702030302020204" pitchFamily="66" charset="0"/>
              </a:rPr>
              <a:t>Newsletter</a:t>
            </a:r>
            <a:r>
              <a:rPr lang="en-US" sz="2200" dirty="0">
                <a:solidFill>
                  <a:schemeClr val="tx1"/>
                </a:solidFill>
                <a:latin typeface="Comic Sans MS" panose="030F0702030302020204" pitchFamily="66" charset="0"/>
              </a:rPr>
              <a:t>: Stay informed with our class newsletter. It is posted on my webpage. The newsletter gives you an idea of the curriculum/topics we will cover and other important information. </a:t>
            </a:r>
          </a:p>
          <a:p>
            <a:pPr>
              <a:buFont typeface="Arial" panose="020B0604020202020204" pitchFamily="34" charset="0"/>
              <a:buChar char="•"/>
            </a:pPr>
            <a:r>
              <a:rPr lang="en-US" sz="2200" b="1" dirty="0">
                <a:solidFill>
                  <a:schemeClr val="tx1"/>
                </a:solidFill>
                <a:latin typeface="Comic Sans MS" panose="030F0702030302020204" pitchFamily="66" charset="0"/>
              </a:rPr>
              <a:t>Tuesday Folder/Graded Papers</a:t>
            </a:r>
            <a:r>
              <a:rPr lang="en-US" sz="2200" dirty="0">
                <a:solidFill>
                  <a:schemeClr val="tx1"/>
                </a:solidFill>
                <a:latin typeface="Comic Sans MS" panose="030F0702030302020204" pitchFamily="66" charset="0"/>
              </a:rPr>
              <a:t>: Your child will bring their “Tuesday Folder” home every week. The folder will have graded papers and important information in it.  Please take time to look over your child’s work, sign by the current date, and return the folder (along with the papers) the next day.</a:t>
            </a:r>
          </a:p>
          <a:p>
            <a:pPr>
              <a:buFont typeface="Arial" panose="020B0604020202020204" pitchFamily="34" charset="0"/>
              <a:buChar char="•"/>
            </a:pPr>
            <a:r>
              <a:rPr lang="en-US" sz="2200" b="1" dirty="0">
                <a:solidFill>
                  <a:schemeClr val="tx1"/>
                </a:solidFill>
                <a:latin typeface="Comic Sans MS" panose="030F0702030302020204" pitchFamily="66" charset="0"/>
              </a:rPr>
              <a:t>Power School</a:t>
            </a:r>
            <a:r>
              <a:rPr lang="en-US" sz="2200" dirty="0">
                <a:solidFill>
                  <a:schemeClr val="tx1"/>
                </a:solidFill>
                <a:latin typeface="Comic Sans MS" panose="030F0702030302020204" pitchFamily="66" charset="0"/>
              </a:rPr>
              <a:t>: Grades will be put in Power School on a weekly basis. </a:t>
            </a:r>
          </a:p>
          <a:p>
            <a:pPr>
              <a:buFont typeface="Arial" panose="020B0604020202020204" pitchFamily="34" charset="0"/>
              <a:buChar char="•"/>
            </a:pPr>
            <a:r>
              <a:rPr lang="en-US" sz="2200" b="1" dirty="0" err="1">
                <a:solidFill>
                  <a:schemeClr val="tx1"/>
                </a:solidFill>
                <a:latin typeface="Comic Sans MS" panose="030F0702030302020204" pitchFamily="66" charset="0"/>
              </a:rPr>
              <a:t>Lexia</a:t>
            </a:r>
            <a:r>
              <a:rPr lang="en-US" sz="2200" b="1" dirty="0">
                <a:solidFill>
                  <a:schemeClr val="tx1"/>
                </a:solidFill>
                <a:latin typeface="Comic Sans MS" panose="030F0702030302020204" pitchFamily="66" charset="0"/>
              </a:rPr>
              <a:t> and Reflex</a:t>
            </a:r>
            <a:r>
              <a:rPr lang="en-US" sz="2200" dirty="0">
                <a:solidFill>
                  <a:schemeClr val="tx1"/>
                </a:solidFill>
                <a:latin typeface="Comic Sans MS" panose="030F0702030302020204" pitchFamily="66" charset="0"/>
              </a:rPr>
              <a:t>: These are online programs (Reading and Math) that are both designed to meet the needs of individual students. The children work  at their own pace to accomplish goals and pass levels. The websites and       log in information will be sent home. </a:t>
            </a:r>
          </a:p>
          <a:p>
            <a:endParaRPr lang="en-US"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0828" y="4674689"/>
            <a:ext cx="1541172" cy="1902682"/>
          </a:xfrm>
          <a:prstGeom prst="rect">
            <a:avLst/>
          </a:prstGeom>
        </p:spPr>
      </p:pic>
    </p:spTree>
    <p:extLst>
      <p:ext uri="{BB962C8B-B14F-4D97-AF65-F5344CB8AC3E}">
        <p14:creationId xmlns:p14="http://schemas.microsoft.com/office/powerpoint/2010/main" val="12075267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0C6C-6932-431F-992E-C7ED38461EFA}"/>
              </a:ext>
            </a:extLst>
          </p:cNvPr>
          <p:cNvSpPr>
            <a:spLocks noGrp="1"/>
          </p:cNvSpPr>
          <p:nvPr>
            <p:ph type="title" idx="4294967295"/>
          </p:nvPr>
        </p:nvSpPr>
        <p:spPr>
          <a:xfrm>
            <a:off x="0" y="503238"/>
            <a:ext cx="9601200" cy="649701"/>
          </a:xfrm>
        </p:spPr>
        <p:txBody>
          <a:bodyPr>
            <a:normAutofit fontScale="90000"/>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Accelerated Reader</a:t>
            </a:r>
          </a:p>
        </p:txBody>
      </p:sp>
      <p:sp>
        <p:nvSpPr>
          <p:cNvPr id="3" name="Content Placeholder 2">
            <a:extLst>
              <a:ext uri="{FF2B5EF4-FFF2-40B4-BE49-F238E27FC236}">
                <a16:creationId xmlns:a16="http://schemas.microsoft.com/office/drawing/2014/main" id="{60E61BAC-5F31-47AB-AC3F-9A037186E7E9}"/>
              </a:ext>
            </a:extLst>
          </p:cNvPr>
          <p:cNvSpPr>
            <a:spLocks noGrp="1"/>
          </p:cNvSpPr>
          <p:nvPr>
            <p:ph idx="4294967295"/>
          </p:nvPr>
        </p:nvSpPr>
        <p:spPr>
          <a:xfrm>
            <a:off x="463825" y="1152939"/>
            <a:ext cx="10336696" cy="5201823"/>
          </a:xfrm>
        </p:spPr>
        <p:txBody>
          <a:bodyPr>
            <a:normAutofit/>
          </a:bodyPr>
          <a:lstStyle/>
          <a:p>
            <a:r>
              <a:rPr lang="en-US" sz="2500" dirty="0">
                <a:latin typeface="Comic Sans MS" panose="030F0702030302020204" pitchFamily="66" charset="0"/>
              </a:rPr>
              <a:t>AR is an amazing program for reading comprehension! The children have the opportunity to select books and read on their own reading level (levels are determined by the STAR reading assessment). As the children show success on AR tests, higher reading levels will be added. </a:t>
            </a:r>
          </a:p>
          <a:p>
            <a:r>
              <a:rPr lang="en-US" sz="2500" dirty="0">
                <a:solidFill>
                  <a:schemeClr val="tx1"/>
                </a:solidFill>
                <a:latin typeface="Comic Sans MS" panose="030F0702030302020204" pitchFamily="66" charset="0"/>
              </a:rPr>
              <a:t>The AR Challenge for the 1</a:t>
            </a:r>
            <a:r>
              <a:rPr lang="en-US" sz="2500" baseline="30000" dirty="0">
                <a:solidFill>
                  <a:schemeClr val="tx1"/>
                </a:solidFill>
                <a:latin typeface="Comic Sans MS" panose="030F0702030302020204" pitchFamily="66" charset="0"/>
              </a:rPr>
              <a:t>st</a:t>
            </a:r>
            <a:r>
              <a:rPr lang="en-US" sz="2500" dirty="0">
                <a:solidFill>
                  <a:schemeClr val="tx1"/>
                </a:solidFill>
                <a:latin typeface="Comic Sans MS" panose="030F0702030302020204" pitchFamily="66" charset="0"/>
              </a:rPr>
              <a:t> Nine Weeks will be set after the students take the first STAR reading assessment.  </a:t>
            </a:r>
          </a:p>
          <a:p>
            <a:r>
              <a:rPr lang="en-US" sz="2500" dirty="0">
                <a:latin typeface="Comic Sans MS" panose="030F0702030302020204" pitchFamily="66" charset="0"/>
              </a:rPr>
              <a:t>Students who meet the AR Challenge will be rewarded each nine weeks.</a:t>
            </a:r>
          </a:p>
          <a:p>
            <a:r>
              <a:rPr lang="en-US" sz="2500" dirty="0">
                <a:latin typeface="Comic Sans MS" panose="030F0702030302020204" pitchFamily="66" charset="0"/>
              </a:rPr>
              <a:t>The 2</a:t>
            </a:r>
            <a:r>
              <a:rPr lang="en-US" sz="2500" baseline="30000" dirty="0">
                <a:latin typeface="Comic Sans MS" panose="030F0702030302020204" pitchFamily="66" charset="0"/>
              </a:rPr>
              <a:t>nd</a:t>
            </a:r>
            <a:r>
              <a:rPr lang="en-US" sz="2500" dirty="0">
                <a:latin typeface="Comic Sans MS" panose="030F0702030302020204" pitchFamily="66" charset="0"/>
              </a:rPr>
              <a:t>, 3</a:t>
            </a:r>
            <a:r>
              <a:rPr lang="en-US" sz="2500" baseline="30000" dirty="0">
                <a:latin typeface="Comic Sans MS" panose="030F0702030302020204" pitchFamily="66" charset="0"/>
              </a:rPr>
              <a:t>rd</a:t>
            </a:r>
            <a:r>
              <a:rPr lang="en-US" sz="2500" dirty="0">
                <a:latin typeface="Comic Sans MS" panose="030F0702030302020204" pitchFamily="66" charset="0"/>
              </a:rPr>
              <a:t>, and 4</a:t>
            </a:r>
            <a:r>
              <a:rPr lang="en-US" sz="2500" baseline="30000" dirty="0">
                <a:latin typeface="Comic Sans MS" panose="030F0702030302020204" pitchFamily="66" charset="0"/>
              </a:rPr>
              <a:t>th</a:t>
            </a:r>
            <a:r>
              <a:rPr lang="en-US" sz="2500" dirty="0">
                <a:latin typeface="Comic Sans MS" panose="030F0702030302020204" pitchFamily="66" charset="0"/>
              </a:rPr>
              <a:t> Nine Weeks will each have different goals. The  requirements will be sent home at the beginning of each nine weeks.</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pic>
        <p:nvPicPr>
          <p:cNvPr id="5" name="Picture 4">
            <a:extLst>
              <a:ext uri="{FF2B5EF4-FFF2-40B4-BE49-F238E27FC236}">
                <a16:creationId xmlns:a16="http://schemas.microsoft.com/office/drawing/2014/main" id="{5290B491-6615-49F3-A203-21F21C194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369" y="3429000"/>
            <a:ext cx="1563953" cy="2925762"/>
          </a:xfrm>
          <a:prstGeom prst="rect">
            <a:avLst/>
          </a:prstGeom>
        </p:spPr>
      </p:pic>
    </p:spTree>
    <p:extLst>
      <p:ext uri="{BB962C8B-B14F-4D97-AF65-F5344CB8AC3E}">
        <p14:creationId xmlns:p14="http://schemas.microsoft.com/office/powerpoint/2010/main" val="1880084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0B06-2FD9-41BA-A480-B5EE63757130}"/>
              </a:ext>
            </a:extLst>
          </p:cNvPr>
          <p:cNvSpPr>
            <a:spLocks noGrp="1"/>
          </p:cNvSpPr>
          <p:nvPr>
            <p:ph type="title" idx="4294967295"/>
          </p:nvPr>
        </p:nvSpPr>
        <p:spPr>
          <a:xfrm>
            <a:off x="755374" y="662609"/>
            <a:ext cx="10628243" cy="828959"/>
          </a:xfrm>
        </p:spPr>
        <p:txBody>
          <a:bodyPr>
            <a:normAutofit fontScale="90000"/>
          </a:bodyPr>
          <a:lstStyle/>
          <a:p>
            <a:br>
              <a:rPr lang="en-US" dirty="0">
                <a:solidFill>
                  <a:srgbClr val="FF0000"/>
                </a:solidFill>
                <a:latin typeface="Kristen ITC" panose="03050502040202030202" pitchFamily="66" charset="0"/>
              </a:rPr>
            </a:br>
            <a:endParaRPr lang="en-US" dirty="0">
              <a:solidFill>
                <a:srgbClr val="FF0000"/>
              </a:solidFill>
              <a:latin typeface="Kristen ITC" panose="03050502040202030202" pitchFamily="66" charset="0"/>
            </a:endParaRPr>
          </a:p>
        </p:txBody>
      </p:sp>
      <p:sp>
        <p:nvSpPr>
          <p:cNvPr id="5" name="Content Placeholder 4">
            <a:extLst>
              <a:ext uri="{FF2B5EF4-FFF2-40B4-BE49-F238E27FC236}">
                <a16:creationId xmlns:a16="http://schemas.microsoft.com/office/drawing/2014/main" id="{07968FAF-AA2D-4662-A5E6-30980F51FBE8}"/>
              </a:ext>
            </a:extLst>
          </p:cNvPr>
          <p:cNvSpPr>
            <a:spLocks noGrp="1"/>
          </p:cNvSpPr>
          <p:nvPr>
            <p:ph idx="4294967295"/>
          </p:nvPr>
        </p:nvSpPr>
        <p:spPr>
          <a:xfrm>
            <a:off x="609598" y="1381612"/>
            <a:ext cx="10363202" cy="5672465"/>
          </a:xfrm>
        </p:spPr>
        <p:txBody>
          <a:bodyPr>
            <a:noAutofit/>
          </a:bodyPr>
          <a:lstStyle/>
          <a:p>
            <a:pPr marL="0" indent="0">
              <a:buNone/>
            </a:pPr>
            <a:r>
              <a:rPr lang="en-US" sz="2000" b="1" dirty="0">
                <a:latin typeface="Comic Sans MS" panose="030F0702030302020204" pitchFamily="66" charset="0"/>
              </a:rPr>
              <a:t>Snack Cart: </a:t>
            </a:r>
            <a:r>
              <a:rPr lang="en-US" sz="2000" dirty="0">
                <a:latin typeface="Comic Sans MS" panose="030F0702030302020204" pitchFamily="66" charset="0"/>
              </a:rPr>
              <a:t>Snacks, juice, and water are available for purchase each morning (before 8:05) for $0. 75 each. Please try to send the exact cash amount. </a:t>
            </a:r>
          </a:p>
          <a:p>
            <a:pPr marL="0" indent="0">
              <a:buNone/>
            </a:pPr>
            <a:r>
              <a:rPr lang="en-US" sz="2000" b="1" dirty="0">
                <a:latin typeface="Comic Sans MS" panose="030F0702030302020204" pitchFamily="66" charset="0"/>
              </a:rPr>
              <a:t>Special Snacks</a:t>
            </a:r>
            <a:r>
              <a:rPr lang="en-US" sz="2000" dirty="0">
                <a:latin typeface="Comic Sans MS" panose="030F0702030302020204" pitchFamily="66" charset="0"/>
              </a:rPr>
              <a:t>: PPS sells a special snack item every Friday. The cost is $1.00. </a:t>
            </a:r>
          </a:p>
          <a:p>
            <a:pPr marL="0" indent="0">
              <a:buNone/>
            </a:pPr>
            <a:r>
              <a:rPr lang="en-US" sz="2000" b="1" dirty="0">
                <a:latin typeface="Comic Sans MS" panose="030F0702030302020204" pitchFamily="66" charset="0"/>
              </a:rPr>
              <a:t>Birthday Snacks:</a:t>
            </a:r>
            <a:r>
              <a:rPr lang="en-US" sz="2000" dirty="0">
                <a:latin typeface="Comic Sans MS" panose="030F0702030302020204" pitchFamily="66" charset="0"/>
              </a:rPr>
              <a:t> You are welcome to send a </a:t>
            </a:r>
            <a:r>
              <a:rPr lang="en-US" sz="2000" i="1" u="sng" dirty="0">
                <a:latin typeface="Comic Sans MS" panose="030F0702030302020204" pitchFamily="66" charset="0"/>
              </a:rPr>
              <a:t>simple, individually packaged</a:t>
            </a:r>
            <a:r>
              <a:rPr lang="en-US" sz="2000" u="sng" dirty="0">
                <a:latin typeface="Comic Sans MS" panose="030F0702030302020204" pitchFamily="66" charset="0"/>
              </a:rPr>
              <a:t> </a:t>
            </a:r>
            <a:r>
              <a:rPr lang="en-US" sz="2000" i="1" u="sng" dirty="0">
                <a:latin typeface="Comic Sans MS" panose="030F0702030302020204" pitchFamily="66" charset="0"/>
              </a:rPr>
              <a:t>or store bought</a:t>
            </a:r>
            <a:r>
              <a:rPr lang="en-US" sz="2000" dirty="0">
                <a:latin typeface="Comic Sans MS" panose="030F0702030302020204" pitchFamily="66" charset="0"/>
              </a:rPr>
              <a:t> snack for the class to celebrate your child’s birthday, but please let me know in advance. You may send the snack with your child that morning </a:t>
            </a:r>
            <a:r>
              <a:rPr lang="en-US" sz="2000" dirty="0">
                <a:solidFill>
                  <a:schemeClr val="tx1"/>
                </a:solidFill>
                <a:latin typeface="Comic Sans MS" panose="030F0702030302020204" pitchFamily="66" charset="0"/>
              </a:rPr>
              <a:t>or drop it off in the office</a:t>
            </a:r>
            <a:r>
              <a:rPr lang="en-US" sz="2000" dirty="0">
                <a:latin typeface="Comic Sans MS" panose="030F0702030302020204" pitchFamily="66" charset="0"/>
              </a:rPr>
              <a:t>. We will have birthday snacks during our regular snack time at 9:50. </a:t>
            </a:r>
          </a:p>
          <a:p>
            <a:pPr marL="0" indent="0">
              <a:buNone/>
            </a:pPr>
            <a:r>
              <a:rPr lang="en-US" sz="2000" dirty="0">
                <a:latin typeface="Comic Sans MS" panose="030F0702030302020204" pitchFamily="66" charset="0"/>
              </a:rPr>
              <a:t> </a:t>
            </a:r>
            <a:r>
              <a:rPr lang="en-US" sz="2000" b="1" dirty="0">
                <a:latin typeface="Comic Sans MS" panose="030F0702030302020204" pitchFamily="66" charset="0"/>
              </a:rPr>
              <a:t>Visitors</a:t>
            </a:r>
            <a:r>
              <a:rPr lang="en-US" sz="2000" dirty="0">
                <a:latin typeface="Comic Sans MS" panose="030F0702030302020204" pitchFamily="66" charset="0"/>
              </a:rPr>
              <a:t>: PPS is not allowing visitors at this time. We hope to have special scheduled lunch dates for visitors soon! </a:t>
            </a:r>
          </a:p>
          <a:p>
            <a:pPr marL="0" indent="0">
              <a:buNone/>
            </a:pPr>
            <a:r>
              <a:rPr lang="en-US" sz="2000" b="1" dirty="0">
                <a:latin typeface="Comic Sans MS" panose="030F0702030302020204" pitchFamily="66" charset="0"/>
              </a:rPr>
              <a:t>Attendance:</a:t>
            </a:r>
            <a:r>
              <a:rPr lang="en-US" sz="2000" dirty="0">
                <a:latin typeface="Comic Sans MS" panose="030F0702030302020204" pitchFamily="66" charset="0"/>
              </a:rPr>
              <a:t> It is so important for your child to be at school every day (when they are well), arrive on time, and avoid checking out, if possible. If your child misses a day of school, please make sure you send an excuse to avoid truancy issues.</a:t>
            </a:r>
            <a:endParaRPr lang="en-US" sz="2000" b="1" dirty="0">
              <a:latin typeface="Comic Sans MS" panose="030F0702030302020204" pitchFamily="66" charset="0"/>
            </a:endParaRPr>
          </a:p>
          <a:p>
            <a:pPr marL="0" indent="0">
              <a:buNone/>
            </a:pPr>
            <a:r>
              <a:rPr lang="en-US" sz="2000" i="1" dirty="0">
                <a:latin typeface="Comic Sans MS" panose="030F0702030302020204" pitchFamily="66" charset="0"/>
              </a:rPr>
              <a:t>    </a:t>
            </a:r>
            <a:endParaRPr lang="en-US" sz="2000" b="1" dirty="0">
              <a:latin typeface="Comic Sans MS" panose="030F0702030302020204" pitchFamily="66" charset="0"/>
            </a:endParaRPr>
          </a:p>
        </p:txBody>
      </p:sp>
      <p:pic>
        <p:nvPicPr>
          <p:cNvPr id="3" name="Picture 2">
            <a:extLst>
              <a:ext uri="{FF2B5EF4-FFF2-40B4-BE49-F238E27FC236}">
                <a16:creationId xmlns:a16="http://schemas.microsoft.com/office/drawing/2014/main" id="{B5EFFF88-8980-4BA4-8261-19885BACC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9814" y="4349728"/>
            <a:ext cx="1472186" cy="2033407"/>
          </a:xfrm>
          <a:prstGeom prst="rect">
            <a:avLst/>
          </a:prstGeom>
        </p:spPr>
      </p:pic>
      <p:sp>
        <p:nvSpPr>
          <p:cNvPr id="2" name="TextBox 1">
            <a:extLst>
              <a:ext uri="{FF2B5EF4-FFF2-40B4-BE49-F238E27FC236}">
                <a16:creationId xmlns:a16="http://schemas.microsoft.com/office/drawing/2014/main" id="{7BCC43C9-AD6D-41FC-89C7-CAA49C8A805F}"/>
              </a:ext>
            </a:extLst>
          </p:cNvPr>
          <p:cNvSpPr txBox="1"/>
          <p:nvPr/>
        </p:nvSpPr>
        <p:spPr>
          <a:xfrm>
            <a:off x="1236372" y="735281"/>
            <a:ext cx="11405083" cy="646331"/>
          </a:xfrm>
          <a:prstGeom prst="rect">
            <a:avLst/>
          </a:prstGeom>
          <a:noFill/>
        </p:spPr>
        <p:txBody>
          <a:bodyPr wrap="square" rtlCol="0">
            <a:spAutoFit/>
          </a:bodyPr>
          <a:lstStyle/>
          <a:p>
            <a:r>
              <a:rPr lang="en-US" sz="3600" dirty="0">
                <a:solidFill>
                  <a:srgbClr val="FF0000"/>
                </a:solidFill>
                <a:latin typeface="KG She Persisted" panose="02000506000000020003" pitchFamily="2" charset="0"/>
              </a:rPr>
              <a:t>A Few Announcements So You Won’t Be “Clueless” </a:t>
            </a:r>
          </a:p>
        </p:txBody>
      </p:sp>
    </p:spTree>
    <p:extLst>
      <p:ext uri="{BB962C8B-B14F-4D97-AF65-F5344CB8AC3E}">
        <p14:creationId xmlns:p14="http://schemas.microsoft.com/office/powerpoint/2010/main" val="211625532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3598</TotalTime>
  <Words>1238</Words>
  <Application>Microsoft Macintosh PowerPoint</Application>
  <PresentationFormat>Widescreen</PresentationFormat>
  <Paragraphs>112</Paragraphs>
  <Slides>13</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KG She Persisted</vt:lpstr>
      <vt:lpstr>KG Lego House</vt:lpstr>
      <vt:lpstr>Times New Roman</vt:lpstr>
      <vt:lpstr>Arial</vt:lpstr>
      <vt:lpstr>Garamond</vt:lpstr>
      <vt:lpstr>Century Gothic</vt:lpstr>
      <vt:lpstr>KG Shake it Off Chunky</vt:lpstr>
      <vt:lpstr>KG Summer Sunshine Blackout</vt:lpstr>
      <vt:lpstr>KG Compassion</vt:lpstr>
      <vt:lpstr>Kristen ITC</vt:lpstr>
      <vt:lpstr>KG Compassion Big</vt:lpstr>
      <vt:lpstr>Comic Sans MS</vt:lpstr>
      <vt:lpstr>Organic</vt:lpstr>
      <vt:lpstr>Mission: To take the “Mystery” out of 2nd Grade Curriculum!</vt:lpstr>
      <vt:lpstr>Reading Grades</vt:lpstr>
      <vt:lpstr>Grammar and Spelling Grades</vt:lpstr>
      <vt:lpstr>                      Math Grades</vt:lpstr>
      <vt:lpstr>     Science and Social Studies Grades</vt:lpstr>
      <vt:lpstr>             Retention Policy</vt:lpstr>
      <vt:lpstr>What Can Parents Do At Home?</vt:lpstr>
      <vt:lpstr>                    Accelerated Reader</vt:lpstr>
      <vt:lpstr> </vt:lpstr>
      <vt:lpstr>Leader In Me </vt:lpstr>
      <vt:lpstr>PowerPoint Presentation</vt:lpstr>
      <vt:lpstr>PowerPoint Presentation</vt:lpstr>
      <vt:lpstr>Together We Can “Solve” Anything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the “Mystery” out of 2nd Grade Curriculum!</dc:title>
  <dc:creator>Katie</dc:creator>
  <cp:lastModifiedBy>Christiana Kirkham</cp:lastModifiedBy>
  <cp:revision>87</cp:revision>
  <dcterms:created xsi:type="dcterms:W3CDTF">2018-08-28T02:21:39Z</dcterms:created>
  <dcterms:modified xsi:type="dcterms:W3CDTF">2021-08-24T01:40:18Z</dcterms:modified>
</cp:coreProperties>
</file>