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3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0: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76200" algn="l" rtl="0">
              <a:spcBef>
                <a:spcPts val="0"/>
              </a:spcBef>
              <a:spcAft>
                <a:spcPts val="0"/>
              </a:spcAft>
              <a:buClr>
                <a:schemeClr val="dk1"/>
              </a:buClr>
              <a:buSzPts val="1200"/>
              <a:buFont typeface="Calibri"/>
              <a:buChar char="-"/>
            </a:pPr>
            <a:r>
              <a:rPr lang="en-US"/>
              <a:t>Distribuya el Plan de participación de los padres y la familia de la escuela (la Sección de participación de los padres y la familia del CIP). </a:t>
            </a:r>
            <a:endParaRPr/>
          </a:p>
          <a:p>
            <a:pPr marL="0" lvl="0" indent="-76200" algn="l" rtl="0">
              <a:spcBef>
                <a:spcPts val="0"/>
              </a:spcBef>
              <a:spcAft>
                <a:spcPts val="0"/>
              </a:spcAft>
              <a:buClr>
                <a:schemeClr val="dk1"/>
              </a:buClr>
              <a:buSzPts val="1200"/>
              <a:buFont typeface="Calibri"/>
              <a:buChar char="-"/>
            </a:pPr>
            <a:r>
              <a:rPr lang="en-US"/>
              <a:t>Discutir:</a:t>
            </a:r>
            <a:endParaRPr/>
          </a:p>
          <a:p>
            <a:pPr marL="0" lvl="0" indent="-76200" algn="l" rtl="0">
              <a:spcBef>
                <a:spcPts val="0"/>
              </a:spcBef>
              <a:spcAft>
                <a:spcPts val="0"/>
              </a:spcAft>
              <a:buClr>
                <a:schemeClr val="dk1"/>
              </a:buClr>
              <a:buSzPts val="1200"/>
              <a:buFont typeface="Calibri"/>
              <a:buChar char="-"/>
            </a:pPr>
            <a:r>
              <a:rPr lang="en-US"/>
              <a:t> - El plan de participación de los padres y la familia de la escuela es una parte del CIP, diseñado para trabajar con las otras partes para aumentar el rendimiento estudiantil.  </a:t>
            </a:r>
            <a:endParaRPr/>
          </a:p>
          <a:p>
            <a:pPr marL="0" lvl="0" indent="-76200" algn="l" rtl="0">
              <a:spcBef>
                <a:spcPts val="0"/>
              </a:spcBef>
              <a:spcAft>
                <a:spcPts val="0"/>
              </a:spcAft>
              <a:buClr>
                <a:schemeClr val="dk1"/>
              </a:buClr>
              <a:buSzPts val="1200"/>
              <a:buFont typeface="Calibri"/>
              <a:buChar char="-"/>
            </a:pPr>
            <a:r>
              <a:rPr lang="en-US"/>
              <a:t>  Enfatice el componente de Creación de capacidad y discuta todas las oportunidades que estarán disponibles para los padres este año.</a:t>
            </a:r>
            <a:endParaRPr/>
          </a:p>
          <a:p>
            <a:pPr marL="0" lvl="0" indent="-76200" algn="l" rtl="0">
              <a:spcBef>
                <a:spcPts val="0"/>
              </a:spcBef>
              <a:spcAft>
                <a:spcPts val="0"/>
              </a:spcAft>
              <a:buClr>
                <a:schemeClr val="dk1"/>
              </a:buClr>
              <a:buSzPts val="1200"/>
              <a:buFont typeface="Calibri"/>
              <a:buChar char="-"/>
            </a:pPr>
            <a:r>
              <a:rPr lang="en-US"/>
              <a:t> Discuta cómo implementará todas las "obligaciones", ya que la ley exige que éstas se implementen.</a:t>
            </a:r>
            <a:endParaRPr/>
          </a:p>
          <a:p>
            <a:pPr marL="0" lvl="0" indent="-76200" algn="l" rtl="0">
              <a:spcBef>
                <a:spcPts val="0"/>
              </a:spcBef>
              <a:spcAft>
                <a:spcPts val="0"/>
              </a:spcAft>
              <a:buClr>
                <a:schemeClr val="dk1"/>
              </a:buClr>
              <a:buSzPts val="1200"/>
              <a:buFont typeface="Calibri"/>
              <a:buChar char="-"/>
            </a:pPr>
            <a:r>
              <a:rPr lang="en-US"/>
              <a:t>  Los padres de Título I tienen el derecho, por ley, de participar en el desarrollo del Plan de Compromiso de Padres y Familia de la escuela.  </a:t>
            </a:r>
            <a:endParaRPr/>
          </a:p>
          <a:p>
            <a:pPr marL="0" lvl="0" indent="-76200" algn="l" rtl="0">
              <a:spcBef>
                <a:spcPts val="0"/>
              </a:spcBef>
              <a:spcAft>
                <a:spcPts val="0"/>
              </a:spcAft>
              <a:buClr>
                <a:schemeClr val="dk1"/>
              </a:buClr>
              <a:buSzPts val="1200"/>
              <a:buFont typeface="Calibri"/>
              <a:buChar char="-"/>
            </a:pPr>
            <a:r>
              <a:rPr lang="en-US"/>
              <a:t> El proceso y el cronograma para el desarrollo del plan y cómo los padres pueden dar su opinión.   </a:t>
            </a:r>
            <a:endParaRPr/>
          </a:p>
          <a:p>
            <a:pPr marL="0" lvl="0" indent="-76200" algn="l" rtl="0">
              <a:spcBef>
                <a:spcPts val="0"/>
              </a:spcBef>
              <a:spcAft>
                <a:spcPts val="0"/>
              </a:spcAft>
              <a:buClr>
                <a:schemeClr val="dk1"/>
              </a:buClr>
              <a:buSzPts val="1200"/>
              <a:buFont typeface="Calibri"/>
              <a:buChar char="-"/>
            </a:pPr>
            <a:r>
              <a:rPr lang="en-US"/>
              <a:t>Presentar a los padres representantes de los comités apropiados </a:t>
            </a:r>
            <a:endParaRPr/>
          </a:p>
          <a:p>
            <a:pPr marL="0" lvl="0" indent="-76200" algn="l" rtl="0">
              <a:spcBef>
                <a:spcPts val="0"/>
              </a:spcBef>
              <a:spcAft>
                <a:spcPts val="0"/>
              </a:spcAft>
              <a:buClr>
                <a:schemeClr val="dk1"/>
              </a:buClr>
              <a:buSzPts val="1200"/>
              <a:buFont typeface="Calibri"/>
              <a:buChar char="-"/>
            </a:pPr>
            <a:r>
              <a:rPr lang="en-US"/>
              <a:t>  Indique claramente el proceso que está en marcha para que todos los padres del Título I tengan la oportunidad de aportar información sobre el plan. Importante: los padres deben abandonar la reunión para poder responder a la siguiente pregunta: ¿Recibió una copia del Plan de participación de padres y familia de su escuela y sabe cómo puede participar en su desarrollo? (Los padres deben poder hablar sobre el proceso que se lleva a cabo para su participación en el desarrollo del Plan de Compromiso de Padres y Familia de su escuela).</a:t>
            </a:r>
            <a:endParaRPr/>
          </a:p>
          <a:p>
            <a:pPr marL="0" lvl="0" indent="0" algn="l" rtl="0">
              <a:spcBef>
                <a:spcPts val="0"/>
              </a:spcBef>
              <a:spcAft>
                <a:spcPts val="0"/>
              </a:spcAft>
              <a:buClr>
                <a:schemeClr val="dk1"/>
              </a:buClr>
              <a:buSzPts val="1200"/>
              <a:buFont typeface="Calibri"/>
              <a:buNone/>
            </a:pPr>
            <a:endParaRPr/>
          </a:p>
        </p:txBody>
      </p:sp>
      <p:sp>
        <p:nvSpPr>
          <p:cNvPr id="150" name="Google Shape;150;p10: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10"/>
              <a:buFont typeface="Calibri"/>
              <a:buNone/>
            </a:pPr>
            <a:r>
              <a:rPr lang="en-US" sz="1110"/>
              <a:t>Distribuya el contrato entre la escuela y los padres. </a:t>
            </a:r>
            <a:endParaRPr/>
          </a:p>
          <a:p>
            <a:pPr marL="0" lvl="0" indent="0" algn="l" rtl="0">
              <a:lnSpc>
                <a:spcPct val="90000"/>
              </a:lnSpc>
              <a:spcBef>
                <a:spcPts val="0"/>
              </a:spcBef>
              <a:spcAft>
                <a:spcPts val="0"/>
              </a:spcAft>
              <a:buClr>
                <a:schemeClr val="dk1"/>
              </a:buClr>
              <a:buSzPts val="1110"/>
              <a:buFont typeface="Calibri"/>
              <a:buNone/>
            </a:pPr>
            <a:r>
              <a:rPr lang="en-US" sz="1110"/>
              <a:t>Discutir: </a:t>
            </a:r>
            <a:endParaRPr/>
          </a:p>
          <a:p>
            <a:pPr marL="171450" lvl="0" indent="-171450" algn="l" rtl="0">
              <a:lnSpc>
                <a:spcPct val="90000"/>
              </a:lnSpc>
              <a:spcBef>
                <a:spcPts val="0"/>
              </a:spcBef>
              <a:spcAft>
                <a:spcPts val="0"/>
              </a:spcAft>
              <a:buClr>
                <a:schemeClr val="dk1"/>
              </a:buClr>
              <a:buSzPts val="1110"/>
              <a:buFont typeface="Calibri"/>
              <a:buChar char="-"/>
            </a:pPr>
            <a:r>
              <a:rPr lang="en-US" sz="1110"/>
              <a:t>Las 3 secciones del compacto en detalle. Esta es una gran oportunidad para continuar la discusión sobre cómo debemos trabajar como socios para abordar los objetivos de la escuela, sobre la base de la discusión anterior sobre el CIP y las metas de la escuela. </a:t>
            </a:r>
            <a:endParaRPr/>
          </a:p>
          <a:p>
            <a:pPr marL="171450" lvl="0" indent="-171450" algn="l" rtl="0">
              <a:lnSpc>
                <a:spcPct val="90000"/>
              </a:lnSpc>
              <a:spcBef>
                <a:spcPts val="0"/>
              </a:spcBef>
              <a:spcAft>
                <a:spcPts val="0"/>
              </a:spcAft>
              <a:buClr>
                <a:schemeClr val="dk1"/>
              </a:buClr>
              <a:buSzPts val="1110"/>
              <a:buFont typeface="Calibri"/>
              <a:buChar char="-"/>
            </a:pPr>
            <a:r>
              <a:rPr lang="en-US" sz="1110"/>
              <a:t>Los padres del Título I tienen el derecho, por ley, de participar en el desarrollo / revisión del Acuerdo entre la escuela y los padres.  </a:t>
            </a:r>
            <a:endParaRPr/>
          </a:p>
          <a:p>
            <a:pPr marL="171450" lvl="0" indent="-171450" algn="l" rtl="0">
              <a:lnSpc>
                <a:spcPct val="90000"/>
              </a:lnSpc>
              <a:spcBef>
                <a:spcPts val="0"/>
              </a:spcBef>
              <a:spcAft>
                <a:spcPts val="0"/>
              </a:spcAft>
              <a:buClr>
                <a:schemeClr val="dk1"/>
              </a:buClr>
              <a:buSzPts val="1110"/>
              <a:buFont typeface="Calibri"/>
              <a:buChar char="-"/>
            </a:pPr>
            <a:r>
              <a:rPr lang="en-US" sz="1110"/>
              <a:t> La línea de tiempo para el desarrollo / revisión / revisión del compacto.   Indica claramente el proceso que está en marcha para que todos los padres del Título I tengan la oportunidad de participar en el acuerdo.  </a:t>
            </a:r>
            <a:endParaRPr/>
          </a:p>
          <a:p>
            <a:pPr marL="171450" lvl="0" indent="-171450" algn="l" rtl="0">
              <a:lnSpc>
                <a:spcPct val="90000"/>
              </a:lnSpc>
              <a:spcBef>
                <a:spcPts val="0"/>
              </a:spcBef>
              <a:spcAft>
                <a:spcPts val="0"/>
              </a:spcAft>
              <a:buClr>
                <a:schemeClr val="dk1"/>
              </a:buClr>
              <a:buSzPts val="1110"/>
              <a:buFont typeface="Calibri"/>
              <a:buChar char="-"/>
            </a:pPr>
            <a:r>
              <a:rPr lang="en-US" sz="1110"/>
              <a:t>Sección de la escuela </a:t>
            </a:r>
            <a:endParaRPr/>
          </a:p>
          <a:p>
            <a:pPr marL="171450" lvl="0" indent="-171450" algn="l" rtl="0">
              <a:lnSpc>
                <a:spcPct val="90000"/>
              </a:lnSpc>
              <a:spcBef>
                <a:spcPts val="0"/>
              </a:spcBef>
              <a:spcAft>
                <a:spcPts val="0"/>
              </a:spcAft>
              <a:buClr>
                <a:schemeClr val="dk1"/>
              </a:buClr>
              <a:buSzPts val="1110"/>
              <a:buFont typeface="Calibri"/>
              <a:buChar char="-"/>
            </a:pPr>
            <a:r>
              <a:rPr lang="en-US" sz="1110"/>
              <a:t> requiere 6 componentes: </a:t>
            </a:r>
            <a:endParaRPr sz="1110" b="1"/>
          </a:p>
          <a:p>
            <a:pPr marL="171450" lvl="0" indent="-171450" algn="l" rtl="0">
              <a:lnSpc>
                <a:spcPct val="90000"/>
              </a:lnSpc>
              <a:spcBef>
                <a:spcPts val="0"/>
              </a:spcBef>
              <a:spcAft>
                <a:spcPts val="0"/>
              </a:spcAft>
              <a:buClr>
                <a:schemeClr val="dk1"/>
              </a:buClr>
              <a:buSzPts val="1110"/>
              <a:buFont typeface="Calibri"/>
              <a:buChar char="-"/>
            </a:pPr>
            <a:r>
              <a:rPr lang="en-US" sz="1110" b="1"/>
              <a:t>1. Proporcionar un currículo e instrucción de alta calidad.</a:t>
            </a:r>
            <a:endParaRPr/>
          </a:p>
          <a:p>
            <a:pPr marL="171450" lvl="0" indent="-171450" algn="l" rtl="0">
              <a:lnSpc>
                <a:spcPct val="90000"/>
              </a:lnSpc>
              <a:spcBef>
                <a:spcPts val="0"/>
              </a:spcBef>
              <a:spcAft>
                <a:spcPts val="0"/>
              </a:spcAft>
              <a:buClr>
                <a:schemeClr val="dk1"/>
              </a:buClr>
              <a:buSzPts val="1110"/>
              <a:buFont typeface="Calibri"/>
              <a:buChar char="-"/>
            </a:pPr>
            <a:r>
              <a:rPr lang="en-US" sz="1110" b="1"/>
              <a:t> 2. Celebrar conferencias de padres y maestros. </a:t>
            </a:r>
            <a:endParaRPr/>
          </a:p>
          <a:p>
            <a:pPr marL="171450" lvl="0" indent="-171450" algn="l" rtl="0">
              <a:lnSpc>
                <a:spcPct val="90000"/>
              </a:lnSpc>
              <a:spcBef>
                <a:spcPts val="0"/>
              </a:spcBef>
              <a:spcAft>
                <a:spcPts val="0"/>
              </a:spcAft>
              <a:buClr>
                <a:schemeClr val="dk1"/>
              </a:buClr>
              <a:buSzPts val="1110"/>
              <a:buFont typeface="Calibri"/>
              <a:buChar char="-"/>
            </a:pPr>
            <a:r>
              <a:rPr lang="en-US" sz="1110" b="1"/>
              <a:t>3. Proporcionar a los padres informes sobre el progreso de sus hijos.</a:t>
            </a:r>
            <a:endParaRPr/>
          </a:p>
          <a:p>
            <a:pPr marL="171450" lvl="0" indent="-171450" algn="l" rtl="0">
              <a:lnSpc>
                <a:spcPct val="90000"/>
              </a:lnSpc>
              <a:spcBef>
                <a:spcPts val="0"/>
              </a:spcBef>
              <a:spcAft>
                <a:spcPts val="0"/>
              </a:spcAft>
              <a:buClr>
                <a:schemeClr val="dk1"/>
              </a:buClr>
              <a:buSzPts val="1110"/>
              <a:buFont typeface="Calibri"/>
              <a:buChar char="-"/>
            </a:pPr>
            <a:r>
              <a:rPr lang="en-US" sz="1110" b="1"/>
              <a:t> 4. Proporcionar a los padres acceso razonable al personal. </a:t>
            </a:r>
            <a:endParaRPr/>
          </a:p>
          <a:p>
            <a:pPr marL="171450" lvl="0" indent="-171450" algn="l" rtl="0">
              <a:lnSpc>
                <a:spcPct val="90000"/>
              </a:lnSpc>
              <a:spcBef>
                <a:spcPts val="0"/>
              </a:spcBef>
              <a:spcAft>
                <a:spcPts val="0"/>
              </a:spcAft>
              <a:buClr>
                <a:schemeClr val="dk1"/>
              </a:buClr>
              <a:buSzPts val="1110"/>
              <a:buFont typeface="Calibri"/>
              <a:buChar char="-"/>
            </a:pPr>
            <a:r>
              <a:rPr lang="en-US" sz="1110" b="1"/>
              <a:t>5. Proporcionar a los padres con oportunidades para ser voluntarios</a:t>
            </a:r>
            <a:endParaRPr/>
          </a:p>
          <a:p>
            <a:pPr marL="171450" lvl="0" indent="-171450" algn="l" rtl="0">
              <a:lnSpc>
                <a:spcPct val="90000"/>
              </a:lnSpc>
              <a:spcBef>
                <a:spcPts val="0"/>
              </a:spcBef>
              <a:spcAft>
                <a:spcPts val="0"/>
              </a:spcAft>
              <a:buClr>
                <a:schemeClr val="dk1"/>
              </a:buClr>
              <a:buSzPts val="1110"/>
              <a:buFont typeface="Calibri"/>
              <a:buChar char="-"/>
            </a:pPr>
            <a:r>
              <a:rPr lang="en-US" sz="1110" b="1"/>
              <a:t>6. Asegurar una comunicación regular y significativa entre los miembros de la familia y el personal, en la medida de lo posible, en un idioma que los miembros de la familia puedan entender. </a:t>
            </a:r>
            <a:endParaRPr/>
          </a:p>
          <a:p>
            <a:pPr marL="171450" lvl="0" indent="-171450" algn="l" rtl="0">
              <a:lnSpc>
                <a:spcPct val="90000"/>
              </a:lnSpc>
              <a:spcBef>
                <a:spcPts val="0"/>
              </a:spcBef>
              <a:spcAft>
                <a:spcPts val="0"/>
              </a:spcAft>
              <a:buClr>
                <a:schemeClr val="dk1"/>
              </a:buClr>
              <a:buSzPts val="1110"/>
              <a:buFont typeface="Calibri"/>
              <a:buChar char="-"/>
            </a:pPr>
            <a:r>
              <a:rPr lang="en-US" sz="1110"/>
              <a:t>Importante: los padres deben abandonar la reunión para poder responder a la siguiente pregunta: ¿Qué es el Acuerdo entre la escuela y los padres? ¿Sabe cómo puede participar en el desarrollo o la revisión del acuerdo? (Los padres deben poder hablar sobre el proceso que se lleva a cabo para su participación en el desarrollo / revisión del Acuerdo entre la escuela y los padres).</a:t>
            </a:r>
            <a:endParaRPr sz="1110"/>
          </a:p>
        </p:txBody>
      </p:sp>
      <p:sp>
        <p:nvSpPr>
          <p:cNvPr id="157" name="Google Shape;157;p1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Discutir: </a:t>
            </a:r>
            <a:endParaRPr/>
          </a:p>
          <a:p>
            <a:pPr marL="0" lvl="0" indent="0" algn="l" rtl="0">
              <a:spcBef>
                <a:spcPts val="0"/>
              </a:spcBef>
              <a:spcAft>
                <a:spcPts val="0"/>
              </a:spcAft>
              <a:buClr>
                <a:schemeClr val="dk1"/>
              </a:buClr>
              <a:buSzPts val="1200"/>
              <a:buFont typeface="Calibri"/>
              <a:buNone/>
            </a:pPr>
            <a:r>
              <a:rPr lang="en-US"/>
              <a:t>  Explique que, como padres de Título I, tienen el derecho, por ley, de solicitar las calificaciones de los maestros de sus hijos.</a:t>
            </a:r>
            <a:endParaRPr/>
          </a:p>
          <a:p>
            <a:pPr marL="0" lvl="0" indent="0" algn="l" rtl="0">
              <a:spcBef>
                <a:spcPts val="0"/>
              </a:spcBef>
              <a:spcAft>
                <a:spcPts val="0"/>
              </a:spcAft>
              <a:buClr>
                <a:schemeClr val="dk1"/>
              </a:buClr>
              <a:buSzPts val="1200"/>
              <a:buFont typeface="Calibri"/>
              <a:buNone/>
            </a:pPr>
            <a:r>
              <a:rPr lang="en-US"/>
              <a:t>   Explique el proceso / procedimiento simple para que los padres hagan esta solicitud. </a:t>
            </a:r>
            <a:endParaRPr/>
          </a:p>
          <a:p>
            <a:pPr marL="0" lvl="0" indent="0" algn="l" rtl="0">
              <a:spcBef>
                <a:spcPts val="0"/>
              </a:spcBef>
              <a:spcAft>
                <a:spcPts val="0"/>
              </a:spcAft>
              <a:buClr>
                <a:schemeClr val="dk1"/>
              </a:buClr>
              <a:buSzPts val="1200"/>
              <a:buFont typeface="Calibri"/>
              <a:buNone/>
            </a:pPr>
            <a:r>
              <a:rPr lang="en-US"/>
              <a:t>  Tenga copias adicionales del formulario de solicitud disponible para todos los padres que asistan. </a:t>
            </a:r>
            <a:endParaRPr/>
          </a:p>
          <a:p>
            <a:pPr marL="0" lvl="0" indent="0" algn="l" rtl="0">
              <a:spcBef>
                <a:spcPts val="0"/>
              </a:spcBef>
              <a:spcAft>
                <a:spcPts val="0"/>
              </a:spcAft>
              <a:buClr>
                <a:schemeClr val="dk1"/>
              </a:buClr>
              <a:buSzPts val="1200"/>
              <a:buFont typeface="Calibri"/>
              <a:buNone/>
            </a:pPr>
            <a:r>
              <a:rPr lang="en-US"/>
              <a:t>  Danle una persona de contacto en caso de que tengan alguna pregunta. </a:t>
            </a:r>
            <a:endParaRPr/>
          </a:p>
          <a:p>
            <a:pPr marL="0" lvl="0" indent="0" algn="l" rtl="0">
              <a:spcBef>
                <a:spcPts val="0"/>
              </a:spcBef>
              <a:spcAft>
                <a:spcPts val="0"/>
              </a:spcAft>
              <a:buClr>
                <a:schemeClr val="dk1"/>
              </a:buClr>
              <a:buSzPts val="1200"/>
              <a:buFont typeface="Calibri"/>
              <a:buNone/>
            </a:pPr>
            <a:r>
              <a:rPr lang="en-US"/>
              <a:t>  Importante: los padres deben abandonar la reunión para poder responder a la siguiente pregunta: ¿Conoce el proceso para solicitar las calificaciones de los maestros de su hijo? (Los padres deben poder hablar sobre el proceso que está en marcha para solicitar las calificaciones de los maestros).</a:t>
            </a:r>
            <a:endParaRPr/>
          </a:p>
        </p:txBody>
      </p:sp>
      <p:sp>
        <p:nvSpPr>
          <p:cNvPr id="164" name="Google Shape;164;p1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Discutir:   </a:t>
            </a:r>
            <a:endParaRPr/>
          </a:p>
          <a:p>
            <a:pPr marL="0" lvl="0" indent="0" algn="l" rtl="0">
              <a:spcBef>
                <a:spcPts val="0"/>
              </a:spcBef>
              <a:spcAft>
                <a:spcPts val="0"/>
              </a:spcAft>
              <a:buNone/>
            </a:pPr>
            <a:r>
              <a:rPr lang="en-US"/>
              <a:t> La evaluación anual del plan de Compromiso de los Padres y la Familia es un requisito de la ESSA.  </a:t>
            </a:r>
            <a:endParaRPr/>
          </a:p>
          <a:p>
            <a:pPr marL="0" lvl="0" indent="0" algn="l" rtl="0">
              <a:spcBef>
                <a:spcPts val="0"/>
              </a:spcBef>
              <a:spcAft>
                <a:spcPts val="0"/>
              </a:spcAft>
              <a:buNone/>
            </a:pPr>
            <a:r>
              <a:rPr lang="en-US"/>
              <a:t> Los requisitos para la evaluación.</a:t>
            </a:r>
            <a:endParaRPr/>
          </a:p>
          <a:p>
            <a:pPr marL="0" lvl="0" indent="0" algn="l" rtl="0">
              <a:spcBef>
                <a:spcPts val="0"/>
              </a:spcBef>
              <a:spcAft>
                <a:spcPts val="0"/>
              </a:spcAft>
              <a:buNone/>
            </a:pPr>
            <a:r>
              <a:rPr lang="en-US"/>
              <a:t> Enfatice que el propósito de la evaluación es mejorar la calidad académica de la escuela.  </a:t>
            </a:r>
            <a:endParaRPr/>
          </a:p>
          <a:p>
            <a:pPr marL="0" lvl="0" indent="0" algn="l" rtl="0">
              <a:spcBef>
                <a:spcPts val="0"/>
              </a:spcBef>
              <a:spcAft>
                <a:spcPts val="0"/>
              </a:spcAft>
              <a:buNone/>
            </a:pPr>
            <a:r>
              <a:rPr lang="en-US"/>
              <a:t> Indique claramente el proceso y el cronograma establecido para realizar la evaluación anual y cómo todos los padres del Título I tienen la oportunidad de aportar información y que la LEA y la escuela necesitan su opinión. </a:t>
            </a:r>
            <a:endParaRPr/>
          </a:p>
          <a:p>
            <a:pPr marL="0" lvl="0" indent="0" algn="l" rtl="0">
              <a:spcBef>
                <a:spcPts val="0"/>
              </a:spcBef>
              <a:spcAft>
                <a:spcPts val="0"/>
              </a:spcAft>
              <a:buNone/>
            </a:pPr>
            <a:endParaRPr/>
          </a:p>
          <a:p>
            <a:pPr marL="0" lvl="0" indent="0" algn="l" rtl="0">
              <a:spcBef>
                <a:spcPts val="0"/>
              </a:spcBef>
              <a:spcAft>
                <a:spcPts val="0"/>
              </a:spcAft>
              <a:buNone/>
            </a:pPr>
            <a:r>
              <a:rPr lang="en-US"/>
              <a:t>Importante: los padres deben abandonar la reunión para poder responder a la siguiente pregunta: ¿Cuál es el proceso para que usted participe en la evaluación anual del plan de participación de padres y familias de su LEA? (Los padres deben poder discutir el proceso que está en marcha para su participación.</a:t>
            </a:r>
            <a:endParaRPr/>
          </a:p>
        </p:txBody>
      </p:sp>
      <p:sp>
        <p:nvSpPr>
          <p:cNvPr id="171" name="Google Shape;171;p1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Discutir </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Calibri"/>
              <a:buChar char="-"/>
            </a:pPr>
            <a:r>
              <a:rPr lang="en-US"/>
              <a:t> Como si usted desea q ellos se salgan de la junta con la pregunta 9 respondera el titulo I  de los padres y familia sobre el compromiso . </a:t>
            </a:r>
            <a:endParaRPr/>
          </a:p>
          <a:p>
            <a:pPr marL="0" lvl="0" indent="-76200" algn="l" rtl="0">
              <a:spcBef>
                <a:spcPts val="0"/>
              </a:spcBef>
              <a:spcAft>
                <a:spcPts val="0"/>
              </a:spcAft>
              <a:buClr>
                <a:schemeClr val="dk1"/>
              </a:buClr>
              <a:buSzPts val="1200"/>
              <a:buFont typeface="Calibri"/>
              <a:buChar char="-"/>
            </a:pPr>
            <a:r>
              <a:rPr lang="en-US"/>
              <a:t>( la pregunta 9 continua en la siguiente pagina) </a:t>
            </a:r>
            <a:endParaRPr/>
          </a:p>
          <a:p>
            <a:pPr marL="0" lvl="0" indent="0" algn="l" rtl="0">
              <a:spcBef>
                <a:spcPts val="0"/>
              </a:spcBef>
              <a:spcAft>
                <a:spcPts val="0"/>
              </a:spcAft>
              <a:buClr>
                <a:schemeClr val="dk1"/>
              </a:buClr>
              <a:buSzPts val="1200"/>
              <a:buFont typeface="Calibri"/>
              <a:buNone/>
            </a:pPr>
            <a:endParaRPr/>
          </a:p>
        </p:txBody>
      </p:sp>
      <p:sp>
        <p:nvSpPr>
          <p:cNvPr id="100" name="Google Shape;100;p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Discutir:	</a:t>
            </a:r>
            <a:endParaRPr/>
          </a:p>
          <a:p>
            <a:pPr marL="0" lvl="0" indent="0" algn="l" rtl="0">
              <a:spcBef>
                <a:spcPts val="0"/>
              </a:spcBef>
              <a:spcAft>
                <a:spcPts val="0"/>
              </a:spcAft>
              <a:buClr>
                <a:schemeClr val="dk1"/>
              </a:buClr>
              <a:buSzPts val="1200"/>
              <a:buFont typeface="Calibri"/>
              <a:buNone/>
            </a:pPr>
            <a:endParaRPr/>
          </a:p>
          <a:p>
            <a:pPr marL="171450" lvl="0" indent="-171450" algn="l" rtl="0">
              <a:spcBef>
                <a:spcPts val="0"/>
              </a:spcBef>
              <a:spcAft>
                <a:spcPts val="0"/>
              </a:spcAft>
              <a:buClr>
                <a:schemeClr val="dk1"/>
              </a:buClr>
              <a:buSzPts val="1200"/>
              <a:buFont typeface="Calibri"/>
              <a:buChar char="-"/>
            </a:pPr>
            <a:r>
              <a:rPr lang="en-US"/>
              <a:t>La ultima pregunta “</a:t>
            </a:r>
            <a:r>
              <a:rPr lang="en-US" i="1"/>
              <a:t>Como puedo involucrarme en todas estas cosas que eh estado aprendiendo</a:t>
            </a:r>
            <a:r>
              <a:rPr lang="en-US"/>
              <a:t>?” se debe enfatizar como un tema común que se abordará a lo largo de la reunión a medida que se discuta cada tema. Todos los padres de Título I tienen derecho a participar en todos los planes y actividades de Título I.</a:t>
            </a:r>
            <a:endParaRPr/>
          </a:p>
          <a:p>
            <a:pPr marL="0" lvl="0" indent="0" algn="l" rtl="0">
              <a:spcBef>
                <a:spcPts val="0"/>
              </a:spcBef>
              <a:spcAft>
                <a:spcPts val="0"/>
              </a:spcAft>
              <a:buNone/>
            </a:pPr>
            <a:r>
              <a:rPr lang="en-US"/>
              <a:t>		</a:t>
            </a:r>
            <a:endParaRPr/>
          </a:p>
        </p:txBody>
      </p:sp>
      <p:sp>
        <p:nvSpPr>
          <p:cNvPr id="107" name="Google Shape;107;p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1110"/>
              <a:t>Discutir:	</a:t>
            </a:r>
            <a:endParaRPr/>
          </a:p>
          <a:p>
            <a:pPr marL="0" lvl="0" indent="0" algn="l" rtl="0">
              <a:lnSpc>
                <a:spcPct val="90000"/>
              </a:lnSpc>
              <a:spcBef>
                <a:spcPts val="0"/>
              </a:spcBef>
              <a:spcAft>
                <a:spcPts val="0"/>
              </a:spcAft>
              <a:buNone/>
            </a:pPr>
            <a:endParaRPr sz="1110"/>
          </a:p>
          <a:p>
            <a:pPr marL="0" lvl="0" indent="-70485" algn="l" rtl="0">
              <a:lnSpc>
                <a:spcPct val="90000"/>
              </a:lnSpc>
              <a:spcBef>
                <a:spcPts val="0"/>
              </a:spcBef>
              <a:spcAft>
                <a:spcPts val="0"/>
              </a:spcAft>
              <a:buClr>
                <a:schemeClr val="dk1"/>
              </a:buClr>
              <a:buSzPts val="1110"/>
              <a:buFont typeface="Calibri"/>
              <a:buChar char="-"/>
            </a:pPr>
            <a:r>
              <a:rPr lang="en-US" sz="1110"/>
              <a:t>  Como ser en la escuela Titulo I que significa mas dinero para ayudar a los estudiantes que tienen dificultades en la escuela.</a:t>
            </a:r>
            <a:endParaRPr/>
          </a:p>
          <a:p>
            <a:pPr marL="0" lvl="0" indent="-70485" algn="l" rtl="0">
              <a:lnSpc>
                <a:spcPct val="90000"/>
              </a:lnSpc>
              <a:spcBef>
                <a:spcPts val="0"/>
              </a:spcBef>
              <a:spcAft>
                <a:spcPts val="0"/>
              </a:spcAft>
              <a:buClr>
                <a:schemeClr val="dk1"/>
              </a:buClr>
              <a:buSzPts val="1110"/>
              <a:buFont typeface="Calibri"/>
              <a:buChar char="-"/>
            </a:pPr>
            <a:r>
              <a:rPr lang="en-US" sz="1110"/>
              <a:t>Dé ejemplos de cómo se utilizarán los fondos del Título I para ayudar a los estudiantes en la escuela.   </a:t>
            </a:r>
            <a:endParaRPr/>
          </a:p>
          <a:p>
            <a:pPr marL="0" lvl="0" indent="-70485" algn="l" rtl="0">
              <a:lnSpc>
                <a:spcPct val="90000"/>
              </a:lnSpc>
              <a:spcBef>
                <a:spcPts val="0"/>
              </a:spcBef>
              <a:spcAft>
                <a:spcPts val="0"/>
              </a:spcAft>
              <a:buClr>
                <a:schemeClr val="dk1"/>
              </a:buClr>
              <a:buSzPts val="1110"/>
              <a:buFont typeface="Calibri"/>
              <a:buChar char="-"/>
            </a:pPr>
            <a:r>
              <a:rPr lang="en-US" sz="1110"/>
              <a:t>Dé ejemplos de cómo se utilizarán los fondos del Título I para ayudar a los padres.  </a:t>
            </a:r>
            <a:endParaRPr/>
          </a:p>
          <a:p>
            <a:pPr marL="0" lvl="0" indent="-70485" algn="l" rtl="0">
              <a:lnSpc>
                <a:spcPct val="90000"/>
              </a:lnSpc>
              <a:spcBef>
                <a:spcPts val="0"/>
              </a:spcBef>
              <a:spcAft>
                <a:spcPts val="0"/>
              </a:spcAft>
              <a:buClr>
                <a:schemeClr val="dk1"/>
              </a:buClr>
              <a:buSzPts val="1110"/>
              <a:buFont typeface="Calibri"/>
              <a:buChar char="-"/>
            </a:pPr>
            <a:r>
              <a:rPr lang="en-US" sz="1110"/>
              <a:t> (Considere dar demostraciones de los programas utilizados o permitir que los padres visiten las estaciones de trabajo y experimenten lo que el estudiante experimenta). </a:t>
            </a:r>
            <a:endParaRPr/>
          </a:p>
          <a:p>
            <a:pPr marL="0" lvl="0" indent="-70485" algn="l" rtl="0">
              <a:lnSpc>
                <a:spcPct val="90000"/>
              </a:lnSpc>
              <a:spcBef>
                <a:spcPts val="0"/>
              </a:spcBef>
              <a:spcAft>
                <a:spcPts val="0"/>
              </a:spcAft>
              <a:buClr>
                <a:schemeClr val="dk1"/>
              </a:buClr>
              <a:buSzPts val="1110"/>
              <a:buFont typeface="Calibri"/>
              <a:buChar char="-"/>
            </a:pPr>
            <a:r>
              <a:rPr lang="en-US" sz="1110"/>
              <a:t> Explique que una gran parte del Título I se refiere a los derechos de los padres, por ley, a participar en las decisiones tomadas a nivel escolar y a nivel LEA. (Esto será discutido a lo largo de la reunión.) </a:t>
            </a:r>
            <a:endParaRPr/>
          </a:p>
          <a:p>
            <a:pPr marL="0" lvl="0" indent="0" algn="l" rtl="0">
              <a:lnSpc>
                <a:spcPct val="90000"/>
              </a:lnSpc>
              <a:spcBef>
                <a:spcPts val="0"/>
              </a:spcBef>
              <a:spcAft>
                <a:spcPts val="0"/>
              </a:spcAft>
              <a:buClr>
                <a:schemeClr val="dk1"/>
              </a:buClr>
              <a:buSzPts val="1110"/>
              <a:buFont typeface="Calibri"/>
              <a:buNone/>
            </a:pPr>
            <a:endParaRPr sz="1110"/>
          </a:p>
          <a:p>
            <a:pPr marL="0" lvl="0" indent="-70485" algn="l" rtl="0">
              <a:lnSpc>
                <a:spcPct val="90000"/>
              </a:lnSpc>
              <a:spcBef>
                <a:spcPts val="0"/>
              </a:spcBef>
              <a:spcAft>
                <a:spcPts val="0"/>
              </a:spcAft>
              <a:buClr>
                <a:schemeClr val="dk1"/>
              </a:buClr>
              <a:buSzPts val="1110"/>
              <a:buFont typeface="Calibri"/>
              <a:buChar char="-"/>
            </a:pPr>
            <a:r>
              <a:rPr lang="en-US" sz="1110"/>
              <a:t>Importante: los padres deben abandonar la reunión para poder responder a la siguiente pregunta: </a:t>
            </a:r>
            <a:r>
              <a:rPr lang="en-US" sz="1110" b="1"/>
              <a:t>¿Qué significa ser una escuela de Título I</a:t>
            </a:r>
            <a:r>
              <a:rPr lang="en-US" sz="1110"/>
              <a:t>? (Deben poder responder la pregunta y dar un par de ejemplos de cómo se utilizan los fondos del Título I en su escuela).</a:t>
            </a:r>
            <a:endParaRPr sz="1110" b="1">
              <a:solidFill>
                <a:srgbClr val="205867"/>
              </a:solidFill>
            </a:endParaRPr>
          </a:p>
          <a:p>
            <a:pPr marL="0" lvl="0" indent="0" algn="l" rtl="0">
              <a:lnSpc>
                <a:spcPct val="90000"/>
              </a:lnSpc>
              <a:spcBef>
                <a:spcPts val="0"/>
              </a:spcBef>
              <a:spcAft>
                <a:spcPts val="0"/>
              </a:spcAft>
              <a:buNone/>
            </a:pPr>
            <a:r>
              <a:rPr lang="en-US" sz="1110"/>
              <a:t>	</a:t>
            </a:r>
            <a:endParaRPr sz="1110"/>
          </a:p>
        </p:txBody>
      </p:sp>
      <p:sp>
        <p:nvSpPr>
          <p:cNvPr id="115" name="Google Shape;115;p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None/>
            </a:pPr>
            <a:r>
              <a:rPr lang="en-US" sz="930"/>
              <a:t>Discutir:	</a:t>
            </a:r>
            <a:endParaRPr sz="930"/>
          </a:p>
          <a:p>
            <a:pPr marL="0" lvl="0" indent="0" algn="l" rtl="0">
              <a:lnSpc>
                <a:spcPct val="80000"/>
              </a:lnSpc>
              <a:spcBef>
                <a:spcPts val="0"/>
              </a:spcBef>
              <a:spcAft>
                <a:spcPts val="0"/>
              </a:spcAft>
              <a:buNone/>
            </a:pPr>
            <a:endParaRPr sz="930"/>
          </a:p>
          <a:p>
            <a:pPr marL="0" lvl="0" indent="0" algn="l" rtl="0">
              <a:lnSpc>
                <a:spcPct val="80000"/>
              </a:lnSpc>
              <a:spcBef>
                <a:spcPts val="0"/>
              </a:spcBef>
              <a:spcAft>
                <a:spcPts val="0"/>
              </a:spcAft>
              <a:buNone/>
            </a:pPr>
            <a:r>
              <a:rPr lang="en-US" sz="930"/>
              <a:t>-  La asignacion de Titulo I  que es LEA’s.</a:t>
            </a:r>
            <a:endParaRPr sz="930"/>
          </a:p>
          <a:p>
            <a:pPr marL="171450" lvl="0" indent="-171450" algn="l" rtl="0">
              <a:lnSpc>
                <a:spcPct val="80000"/>
              </a:lnSpc>
              <a:spcBef>
                <a:spcPts val="0"/>
              </a:spcBef>
              <a:spcAft>
                <a:spcPts val="0"/>
              </a:spcAft>
              <a:buClr>
                <a:schemeClr val="dk1"/>
              </a:buClr>
              <a:buSzPts val="930"/>
              <a:buFont typeface="Calibri"/>
              <a:buChar char="-"/>
            </a:pPr>
            <a:r>
              <a:rPr lang="en-US" sz="930"/>
              <a:t>Cual es la cantidad de 1%.</a:t>
            </a:r>
            <a:endParaRPr/>
          </a:p>
          <a:p>
            <a:pPr marL="171450" lvl="0" indent="-171450" algn="l" rtl="0">
              <a:lnSpc>
                <a:spcPct val="80000"/>
              </a:lnSpc>
              <a:spcBef>
                <a:spcPts val="0"/>
              </a:spcBef>
              <a:spcAft>
                <a:spcPts val="0"/>
              </a:spcAft>
              <a:buClr>
                <a:schemeClr val="dk1"/>
              </a:buClr>
              <a:buSzPts val="930"/>
              <a:buFont typeface="Calibri"/>
              <a:buChar char="-"/>
            </a:pPr>
            <a:r>
              <a:rPr lang="en-US" sz="930"/>
              <a:t>  Cuánto del 1% (hasta el 10%) se reservó, fuera de la parte superior, en la LEA para iniciativas de todo el sistema. Dar ejemplos de las iniciativas de todo el sistema. </a:t>
            </a:r>
            <a:endParaRPr/>
          </a:p>
          <a:p>
            <a:pPr marL="171450" lvl="0" indent="-171450" algn="l" rtl="0">
              <a:lnSpc>
                <a:spcPct val="80000"/>
              </a:lnSpc>
              <a:spcBef>
                <a:spcPts val="0"/>
              </a:spcBef>
              <a:spcAft>
                <a:spcPts val="0"/>
              </a:spcAft>
              <a:buClr>
                <a:schemeClr val="dk1"/>
              </a:buClr>
              <a:buSzPts val="930"/>
              <a:buFont typeface="Calibri"/>
              <a:buChar char="-"/>
            </a:pPr>
            <a:r>
              <a:rPr lang="en-US" sz="930"/>
              <a:t> Dar a los padres la cantidad (la cantidad del 90%) que comparten todas las escuelas del Título I en el sistema escolar. </a:t>
            </a:r>
            <a:endParaRPr/>
          </a:p>
          <a:p>
            <a:pPr marL="171450" lvl="0" indent="-171450" algn="l" rtl="0">
              <a:lnSpc>
                <a:spcPct val="80000"/>
              </a:lnSpc>
              <a:spcBef>
                <a:spcPts val="0"/>
              </a:spcBef>
              <a:spcAft>
                <a:spcPts val="0"/>
              </a:spcAft>
              <a:buClr>
                <a:schemeClr val="dk1"/>
              </a:buClr>
              <a:buSzPts val="930"/>
              <a:buFont typeface="Calibri"/>
              <a:buChar char="-"/>
            </a:pPr>
            <a:r>
              <a:rPr lang="en-US" sz="930"/>
              <a:t>  Indique la cantidad que su escuela recibió por participación de los padres y la familia (la parte de su escuela del 90% del 1%).   Cómo hay un comité (Comité Asesor de LEA) que toma decisiones sobre los fondos reservados y sobre los fondos asignados a las escuelas de Título I.   Los padres del Título I tienen el derecho, por ley, de participar en las decisiones sobre cómo se gasta el 1% reservado (tanto en el LEA como en su escuela) - El cronograma para el trabajo del Comité Asesor de la LEA. Cómo se recordará e informará a los padres sobre el trabajo del comité para que puedan dar su opinión a tiempo. - Indique claramente el proceso que está en marcha para que todos los padres del Título I tengan la oportunidad de aportar información sobre cómo se gastan los fondos del 1%.</a:t>
            </a:r>
            <a:endParaRPr sz="930"/>
          </a:p>
          <a:p>
            <a:pPr marL="0" lvl="0" indent="0" algn="l" rtl="0">
              <a:lnSpc>
                <a:spcPct val="80000"/>
              </a:lnSpc>
              <a:spcBef>
                <a:spcPts val="0"/>
              </a:spcBef>
              <a:spcAft>
                <a:spcPts val="0"/>
              </a:spcAft>
              <a:buNone/>
            </a:pPr>
            <a:endParaRPr sz="930" b="0">
              <a:solidFill>
                <a:srgbClr val="205867"/>
              </a:solidFill>
            </a:endParaRPr>
          </a:p>
          <a:p>
            <a:pPr marL="0" lvl="0" indent="0" algn="l" rtl="0">
              <a:lnSpc>
                <a:spcPct val="80000"/>
              </a:lnSpc>
              <a:spcBef>
                <a:spcPts val="0"/>
              </a:spcBef>
              <a:spcAft>
                <a:spcPts val="0"/>
              </a:spcAft>
              <a:buNone/>
            </a:pPr>
            <a:r>
              <a:rPr lang="en-US" sz="930" u="sng"/>
              <a:t>Importante: </a:t>
            </a:r>
            <a:r>
              <a:rPr lang="en-US" sz="930"/>
              <a:t>los padres deben abandonar la reunión para poder responder a la siguiente pregunta: ¿</a:t>
            </a:r>
            <a:r>
              <a:rPr lang="en-US" sz="930" b="1"/>
              <a:t>Cuál es la reserva del 1% y cómo puede participar en las decisiones sobre cómo se utiliza el dinero</a:t>
            </a:r>
            <a:r>
              <a:rPr lang="en-US" sz="930"/>
              <a:t>? (Los padres deben poder discutir el proceso que se está implementando para su participación en las decisiones relacionadas con el 1% de reserva, tanto para iniciativas de todo el sistema como para actividades a nivel escolar).</a:t>
            </a:r>
            <a:endParaRPr/>
          </a:p>
          <a:p>
            <a:pPr marL="0" lvl="0" indent="0" algn="l" rtl="0">
              <a:lnSpc>
                <a:spcPct val="80000"/>
              </a:lnSpc>
              <a:spcBef>
                <a:spcPts val="0"/>
              </a:spcBef>
              <a:spcAft>
                <a:spcPts val="0"/>
              </a:spcAft>
              <a:buNone/>
            </a:pPr>
            <a:endParaRPr sz="930" b="0">
              <a:solidFill>
                <a:srgbClr val="205867"/>
              </a:solidFill>
            </a:endParaRPr>
          </a:p>
        </p:txBody>
      </p:sp>
      <p:sp>
        <p:nvSpPr>
          <p:cNvPr id="122" name="Google Shape;122;p6: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10"/>
              <a:t>Discutir:	</a:t>
            </a:r>
            <a:endParaRPr sz="1110"/>
          </a:p>
          <a:p>
            <a:pPr marL="0" lvl="0" indent="0" algn="l" rtl="0">
              <a:spcBef>
                <a:spcPts val="0"/>
              </a:spcBef>
              <a:spcAft>
                <a:spcPts val="0"/>
              </a:spcAft>
              <a:buNone/>
            </a:pPr>
            <a:endParaRPr sz="1110"/>
          </a:p>
          <a:p>
            <a:pPr marL="171450" lvl="0" indent="-171450" algn="l" rtl="0">
              <a:spcBef>
                <a:spcPts val="0"/>
              </a:spcBef>
              <a:spcAft>
                <a:spcPts val="0"/>
              </a:spcAft>
              <a:buClr>
                <a:schemeClr val="dk1"/>
              </a:buClr>
              <a:buSzPts val="1110"/>
              <a:buFont typeface="Arial"/>
              <a:buChar char="•"/>
            </a:pPr>
            <a:r>
              <a:rPr lang="en-US" sz="1110"/>
              <a:t>El proceso y el cronograma de cómo se desarrolla el Plan Consolidado LEA. Cómo se informará a los padres sobre el progreso del plan, incluido el borrador de los planes para su revisión. </a:t>
            </a:r>
            <a:endParaRPr/>
          </a:p>
          <a:p>
            <a:pPr marL="171450" lvl="0" indent="-171450" algn="l" rtl="0">
              <a:spcBef>
                <a:spcPts val="0"/>
              </a:spcBef>
              <a:spcAft>
                <a:spcPts val="0"/>
              </a:spcAft>
              <a:buClr>
                <a:schemeClr val="dk1"/>
              </a:buClr>
              <a:buSzPts val="1110"/>
              <a:buFont typeface="Arial"/>
              <a:buChar char="•"/>
            </a:pPr>
            <a:r>
              <a:rPr lang="en-US" sz="1110"/>
              <a:t> Cómo los padres tienen el derecho, por ley, de participar al dar su opinión al comité sobre el Plan Consolidado LEA. </a:t>
            </a:r>
            <a:endParaRPr/>
          </a:p>
          <a:p>
            <a:pPr marL="171450" lvl="0" indent="-171450" algn="l" rtl="0">
              <a:spcBef>
                <a:spcPts val="0"/>
              </a:spcBef>
              <a:spcAft>
                <a:spcPts val="0"/>
              </a:spcAft>
              <a:buClr>
                <a:schemeClr val="dk1"/>
              </a:buClr>
              <a:buSzPts val="1110"/>
              <a:buFont typeface="Arial"/>
              <a:buChar char="•"/>
            </a:pPr>
            <a:r>
              <a:rPr lang="en-US" sz="1110"/>
              <a:t>Indique claramente el proceso que está en marcha para que todos los padres del Título I tengan la oportunidad de aportar su opinión. </a:t>
            </a:r>
            <a:endParaRPr/>
          </a:p>
          <a:p>
            <a:pPr marL="171450" lvl="0" indent="-171450" algn="l" rtl="0">
              <a:spcBef>
                <a:spcPts val="0"/>
              </a:spcBef>
              <a:spcAft>
                <a:spcPts val="0"/>
              </a:spcAft>
              <a:buClr>
                <a:schemeClr val="dk1"/>
              </a:buClr>
              <a:buSzPts val="1110"/>
              <a:buFont typeface="Arial"/>
              <a:buChar char="•"/>
            </a:pPr>
            <a:r>
              <a:rPr lang="en-US" sz="1110"/>
              <a:t> Donde los padres pueden acceder al Plan Consolidado LEA final en cualquier momento durante el año.</a:t>
            </a:r>
            <a:endParaRPr sz="1110"/>
          </a:p>
          <a:p>
            <a:pPr marL="0" lvl="0" indent="0" algn="l" rtl="0">
              <a:spcBef>
                <a:spcPts val="0"/>
              </a:spcBef>
              <a:spcAft>
                <a:spcPts val="0"/>
              </a:spcAft>
              <a:buNone/>
            </a:pPr>
            <a:endParaRPr sz="1110"/>
          </a:p>
          <a:p>
            <a:pPr marL="0" lvl="0" indent="0" algn="l" rtl="0">
              <a:spcBef>
                <a:spcPts val="0"/>
              </a:spcBef>
              <a:spcAft>
                <a:spcPts val="0"/>
              </a:spcAft>
              <a:buNone/>
            </a:pPr>
            <a:r>
              <a:rPr lang="en-US" sz="1110"/>
              <a:t>	 </a:t>
            </a:r>
            <a:endParaRPr sz="1110" b="0">
              <a:solidFill>
                <a:srgbClr val="205867"/>
              </a:solidFill>
            </a:endParaRPr>
          </a:p>
          <a:p>
            <a:pPr marL="0" lvl="0" indent="0" algn="l" rtl="0">
              <a:spcBef>
                <a:spcPts val="0"/>
              </a:spcBef>
              <a:spcAft>
                <a:spcPts val="0"/>
              </a:spcAft>
              <a:buNone/>
            </a:pPr>
            <a:r>
              <a:rPr lang="en-US" sz="1110" b="1">
                <a:solidFill>
                  <a:srgbClr val="205867"/>
                </a:solidFill>
              </a:rPr>
              <a:t>Importante:</a:t>
            </a:r>
            <a:endParaRPr/>
          </a:p>
          <a:p>
            <a:pPr marL="0" lvl="0" indent="0" algn="l" rtl="0">
              <a:spcBef>
                <a:spcPts val="0"/>
              </a:spcBef>
              <a:spcAft>
                <a:spcPts val="0"/>
              </a:spcAft>
              <a:buNone/>
            </a:pPr>
            <a:r>
              <a:rPr lang="en-US" sz="1110"/>
              <a:t>Los padres deben abandonar la reunión despues  poder responder a la siguiente pregunta: </a:t>
            </a:r>
            <a:r>
              <a:rPr lang="en-US" sz="1110" b="1"/>
              <a:t>¿Qué es el Plan Consolidado de LEA y cómo puede participar en las decisiones relacionadas con el plan? </a:t>
            </a:r>
            <a:r>
              <a:rPr lang="en-US" sz="1110"/>
              <a:t>(Los padres deben poder hablar sobre el proceso que se está implementando para su participación en las decisiones relacionadas con el Plan Consolidado LEA).</a:t>
            </a:r>
            <a:endParaRPr sz="1110" b="1">
              <a:solidFill>
                <a:srgbClr val="205867"/>
              </a:solidFill>
            </a:endParaRPr>
          </a:p>
          <a:p>
            <a:pPr marL="0" lvl="0" indent="0" algn="l" rtl="0">
              <a:spcBef>
                <a:spcPts val="0"/>
              </a:spcBef>
              <a:spcAft>
                <a:spcPts val="0"/>
              </a:spcAft>
              <a:buNone/>
            </a:pPr>
            <a:r>
              <a:rPr lang="en-US" sz="1110"/>
              <a:t>	</a:t>
            </a:r>
            <a:endParaRPr sz="1110"/>
          </a:p>
          <a:p>
            <a:pPr marL="0" lvl="0" indent="0" algn="l" rtl="0">
              <a:spcBef>
                <a:spcPts val="0"/>
              </a:spcBef>
              <a:spcAft>
                <a:spcPts val="0"/>
              </a:spcAft>
              <a:buNone/>
            </a:pPr>
            <a:r>
              <a:rPr lang="en-US" sz="1110"/>
              <a:t>	</a:t>
            </a:r>
            <a:endParaRPr/>
          </a:p>
          <a:p>
            <a:pPr marL="0" lvl="0" indent="0" algn="l" rtl="0">
              <a:spcBef>
                <a:spcPts val="0"/>
              </a:spcBef>
              <a:spcAft>
                <a:spcPts val="0"/>
              </a:spcAft>
              <a:buNone/>
            </a:pPr>
            <a:endParaRPr sz="1110"/>
          </a:p>
        </p:txBody>
      </p:sp>
      <p:sp>
        <p:nvSpPr>
          <p:cNvPr id="129" name="Google Shape;129;p7: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None/>
            </a:pPr>
            <a:r>
              <a:rPr lang="en-US" sz="1020"/>
              <a:t>Distribuir el plan de participación de padres y familias de LEA.</a:t>
            </a:r>
            <a:endParaRPr/>
          </a:p>
          <a:p>
            <a:pPr marL="0" lvl="0" indent="0" algn="l" rtl="0">
              <a:lnSpc>
                <a:spcPct val="80000"/>
              </a:lnSpc>
              <a:spcBef>
                <a:spcPts val="0"/>
              </a:spcBef>
              <a:spcAft>
                <a:spcPts val="0"/>
              </a:spcAft>
              <a:buNone/>
            </a:pPr>
            <a:r>
              <a:rPr lang="en-US" sz="1020"/>
              <a:t> Discutir:   </a:t>
            </a:r>
            <a:endParaRPr/>
          </a:p>
          <a:p>
            <a:pPr marL="0" lvl="0" indent="0" algn="l" rtl="0">
              <a:lnSpc>
                <a:spcPct val="80000"/>
              </a:lnSpc>
              <a:spcBef>
                <a:spcPts val="0"/>
              </a:spcBef>
              <a:spcAft>
                <a:spcPts val="0"/>
              </a:spcAft>
              <a:buNone/>
            </a:pPr>
            <a:r>
              <a:rPr lang="en-US" sz="1020"/>
              <a:t>-Componentes clave del plan.</a:t>
            </a:r>
            <a:endParaRPr/>
          </a:p>
          <a:p>
            <a:pPr marL="171450" lvl="0" indent="-171450" algn="l" rtl="0">
              <a:lnSpc>
                <a:spcPct val="80000"/>
              </a:lnSpc>
              <a:spcBef>
                <a:spcPts val="0"/>
              </a:spcBef>
              <a:spcAft>
                <a:spcPts val="0"/>
              </a:spcAft>
              <a:buClr>
                <a:schemeClr val="dk1"/>
              </a:buClr>
              <a:buSzPts val="1020"/>
              <a:buFont typeface="Calibri"/>
              <a:buChar char="-"/>
            </a:pPr>
            <a:r>
              <a:rPr lang="en-US" sz="1020"/>
              <a:t>Los padres del Título I tienen el derecho, por ley, de participar en el desarrollo del Plan para participación de los padres de LEA </a:t>
            </a:r>
            <a:endParaRPr/>
          </a:p>
          <a:p>
            <a:pPr marL="171450" lvl="0" indent="-171450" algn="l" rtl="0">
              <a:lnSpc>
                <a:spcPct val="80000"/>
              </a:lnSpc>
              <a:spcBef>
                <a:spcPts val="0"/>
              </a:spcBef>
              <a:spcAft>
                <a:spcPts val="0"/>
              </a:spcAft>
              <a:buClr>
                <a:schemeClr val="dk1"/>
              </a:buClr>
              <a:buSzPts val="1020"/>
              <a:buFont typeface="Calibri"/>
              <a:buChar char="-"/>
            </a:pPr>
            <a:r>
              <a:rPr lang="en-US" sz="1020"/>
              <a:t> Qué comité (s) colaborativo desarrolla el plan. </a:t>
            </a:r>
            <a:endParaRPr/>
          </a:p>
          <a:p>
            <a:pPr marL="171450" lvl="0" indent="-171450" algn="l" rtl="0">
              <a:lnSpc>
                <a:spcPct val="80000"/>
              </a:lnSpc>
              <a:spcBef>
                <a:spcPts val="0"/>
              </a:spcBef>
              <a:spcAft>
                <a:spcPts val="0"/>
              </a:spcAft>
              <a:buClr>
                <a:schemeClr val="dk1"/>
              </a:buClr>
              <a:buSzPts val="1020"/>
              <a:buFont typeface="Calibri"/>
              <a:buChar char="-"/>
            </a:pPr>
            <a:r>
              <a:rPr lang="en-US" sz="1020"/>
              <a:t> El proceso y cronograma para el trabajo del comité. Cómo se recordará e informará a los padres sobre el trabajo del comité para que puedan dar su opinión a tiempo. </a:t>
            </a:r>
            <a:endParaRPr/>
          </a:p>
          <a:p>
            <a:pPr marL="171450" lvl="0" indent="-171450" algn="l" rtl="0">
              <a:lnSpc>
                <a:spcPct val="80000"/>
              </a:lnSpc>
              <a:spcBef>
                <a:spcPts val="0"/>
              </a:spcBef>
              <a:spcAft>
                <a:spcPts val="0"/>
              </a:spcAft>
              <a:buClr>
                <a:schemeClr val="dk1"/>
              </a:buClr>
              <a:buSzPts val="1020"/>
              <a:buFont typeface="Calibri"/>
              <a:buChar char="-"/>
            </a:pPr>
            <a:r>
              <a:rPr lang="en-US" sz="1020"/>
              <a:t> Indique claramente el proceso que está en marcha para que todos los padres del Título I tengan la oportunidad de aportar su opinión sobre el Plan de Compromiso de Padres y Familia de LEA.</a:t>
            </a:r>
            <a:endParaRPr/>
          </a:p>
          <a:p>
            <a:pPr marL="171450" lvl="0" indent="-171450" algn="l" rtl="0">
              <a:lnSpc>
                <a:spcPct val="80000"/>
              </a:lnSpc>
              <a:spcBef>
                <a:spcPts val="0"/>
              </a:spcBef>
              <a:spcAft>
                <a:spcPts val="0"/>
              </a:spcAft>
              <a:buClr>
                <a:schemeClr val="dk1"/>
              </a:buClr>
              <a:buSzPts val="1020"/>
              <a:buFont typeface="Calibri"/>
              <a:buChar char="-"/>
            </a:pPr>
            <a:r>
              <a:rPr lang="en-US" sz="1020"/>
              <a:t> Discuta las encuestas, grupos focales, representantes de los padres, etc. que sean parte de esa información. </a:t>
            </a:r>
            <a:endParaRPr/>
          </a:p>
          <a:p>
            <a:pPr marL="171450" lvl="0" indent="-106679" algn="l" rtl="0">
              <a:lnSpc>
                <a:spcPct val="80000"/>
              </a:lnSpc>
              <a:spcBef>
                <a:spcPts val="0"/>
              </a:spcBef>
              <a:spcAft>
                <a:spcPts val="0"/>
              </a:spcAft>
              <a:buClr>
                <a:schemeClr val="dk1"/>
              </a:buClr>
              <a:buSzPts val="1020"/>
              <a:buFont typeface="Calibri"/>
              <a:buNone/>
            </a:pPr>
            <a:endParaRPr sz="1020"/>
          </a:p>
          <a:p>
            <a:pPr marL="171450" lvl="0" indent="-171450" algn="l" rtl="0">
              <a:lnSpc>
                <a:spcPct val="80000"/>
              </a:lnSpc>
              <a:spcBef>
                <a:spcPts val="0"/>
              </a:spcBef>
              <a:spcAft>
                <a:spcPts val="0"/>
              </a:spcAft>
              <a:buClr>
                <a:schemeClr val="dk1"/>
              </a:buClr>
              <a:buSzPts val="1020"/>
              <a:buFont typeface="Calibri"/>
              <a:buChar char="-"/>
            </a:pPr>
            <a:r>
              <a:rPr lang="en-US" sz="1020"/>
              <a:t>Importante: los padres deben abandonar la reunión para poder responder a la siguiente pregunta: </a:t>
            </a:r>
            <a:r>
              <a:rPr lang="en-US" sz="1020" b="1"/>
              <a:t>¿Qué es el Plan de participación de los padres y las familias de la LEA y cómo puede usted participar en el desarrollo del plan? </a:t>
            </a:r>
            <a:r>
              <a:rPr lang="en-US" sz="1020"/>
              <a:t>(Los padres deben poder hablar sobre el proceso que se lleva a cabo para su participación en el desarrollo del Plan de Compromiso de Padres y Familia de LEA).</a:t>
            </a:r>
            <a:endParaRPr sz="1020"/>
          </a:p>
          <a:p>
            <a:pPr marL="0" lvl="0" indent="0" algn="l" rtl="0">
              <a:lnSpc>
                <a:spcPct val="80000"/>
              </a:lnSpc>
              <a:spcBef>
                <a:spcPts val="0"/>
              </a:spcBef>
              <a:spcAft>
                <a:spcPts val="0"/>
              </a:spcAft>
              <a:buNone/>
            </a:pPr>
            <a:r>
              <a:rPr lang="en-US" sz="1020"/>
              <a:t>	</a:t>
            </a:r>
            <a:endParaRPr sz="1020"/>
          </a:p>
          <a:p>
            <a:pPr marL="0" lvl="0" indent="0" algn="l" rtl="0">
              <a:lnSpc>
                <a:spcPct val="80000"/>
              </a:lnSpc>
              <a:spcBef>
                <a:spcPts val="0"/>
              </a:spcBef>
              <a:spcAft>
                <a:spcPts val="0"/>
              </a:spcAft>
              <a:buNone/>
            </a:pPr>
            <a:r>
              <a:rPr lang="en-US" sz="1020"/>
              <a:t>	</a:t>
            </a:r>
            <a:endParaRPr sz="1020"/>
          </a:p>
        </p:txBody>
      </p:sp>
      <p:sp>
        <p:nvSpPr>
          <p:cNvPr id="136" name="Google Shape;136;p8: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a:t>Tenga copias del CIP completo disponibles para que los padres las consulten durante esta discusión (el CIP podría estar aún en forma de borrador en el momento de esta reunión, lo que representa una excelente oportunidad para la aportación de los padres mientras el CIP está en desarrollo). Nota: El Plan de participación de los padres y la familia de la escuela (que es la sección de padres del CIP) se tratará en la siguiente pagina. - Considere tener representantes del comité de la CIP, especialmente representantes de los padres, para compartir sobre el trabajo del comité durante estas dos paginas.</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Discutir:   </a:t>
            </a:r>
            <a:endParaRPr/>
          </a:p>
          <a:p>
            <a:pPr marL="0" lvl="0" indent="0" algn="l" rtl="0">
              <a:lnSpc>
                <a:spcPct val="90000"/>
              </a:lnSpc>
              <a:spcBef>
                <a:spcPts val="0"/>
              </a:spcBef>
              <a:spcAft>
                <a:spcPts val="0"/>
              </a:spcAft>
              <a:buNone/>
            </a:pPr>
            <a:r>
              <a:rPr lang="en-US"/>
              <a:t>Componentes clave del plan.</a:t>
            </a:r>
            <a:endParaRPr/>
          </a:p>
          <a:p>
            <a:pPr marL="0" lvl="0" indent="0" algn="l" rtl="0">
              <a:lnSpc>
                <a:spcPct val="90000"/>
              </a:lnSpc>
              <a:spcBef>
                <a:spcPts val="0"/>
              </a:spcBef>
              <a:spcAft>
                <a:spcPts val="0"/>
              </a:spcAft>
              <a:buNone/>
            </a:pPr>
            <a:r>
              <a:rPr lang="en-US"/>
              <a:t> Este es un excelente momento para compartir las fortalezas y debilidades académicas de la escuela con los padres y cómo necesitaremos que todos trabajemos juntos como socios para alcanzar ciertos objetivos, tanto para la escuela como para cada persona: niño(a). </a:t>
            </a:r>
            <a:endParaRPr/>
          </a:p>
          <a:p>
            <a:pPr marL="171450" lvl="0" indent="-171450" algn="l" rtl="0">
              <a:lnSpc>
                <a:spcPct val="90000"/>
              </a:lnSpc>
              <a:spcBef>
                <a:spcPts val="0"/>
              </a:spcBef>
              <a:spcAft>
                <a:spcPts val="0"/>
              </a:spcAft>
              <a:buClr>
                <a:schemeClr val="dk1"/>
              </a:buClr>
              <a:buSzPts val="1200"/>
              <a:buFont typeface="Calibri"/>
              <a:buChar char="-"/>
            </a:pPr>
            <a:r>
              <a:rPr lang="en-US"/>
              <a:t>Los padres del Título I tienen el derecho, por ley, de participar en el desarrollo del CIP. </a:t>
            </a:r>
            <a:endParaRPr/>
          </a:p>
          <a:p>
            <a:pPr marL="171450" lvl="0" indent="-171450" algn="l" rtl="0">
              <a:lnSpc>
                <a:spcPct val="90000"/>
              </a:lnSpc>
              <a:spcBef>
                <a:spcPts val="0"/>
              </a:spcBef>
              <a:spcAft>
                <a:spcPts val="0"/>
              </a:spcAft>
              <a:buClr>
                <a:schemeClr val="dk1"/>
              </a:buClr>
              <a:buSzPts val="1200"/>
              <a:buFont typeface="Calibri"/>
              <a:buChar char="-"/>
            </a:pPr>
            <a:r>
              <a:rPr lang="en-US"/>
              <a:t>  El proceso y el cronograma para el trabajo del comité del CIP y cómo los padres pueden dar su opinión. </a:t>
            </a:r>
            <a:endParaRPr/>
          </a:p>
          <a:p>
            <a:pPr marL="171450" lvl="0" indent="-171450" algn="l" rtl="0">
              <a:lnSpc>
                <a:spcPct val="90000"/>
              </a:lnSpc>
              <a:spcBef>
                <a:spcPts val="0"/>
              </a:spcBef>
              <a:spcAft>
                <a:spcPts val="0"/>
              </a:spcAft>
              <a:buClr>
                <a:schemeClr val="dk1"/>
              </a:buClr>
              <a:buSzPts val="1200"/>
              <a:buFont typeface="Calibri"/>
              <a:buChar char="-"/>
            </a:pPr>
            <a:r>
              <a:rPr lang="en-US"/>
              <a:t>  Presentar a los padres representantes del comité.   Indique claramente el proceso que está en marcha para que todos los padres del Título I tengan la oportunidad de participar en el CIP. </a:t>
            </a:r>
            <a:endParaRPr/>
          </a:p>
          <a:p>
            <a:pPr marL="171450" lvl="0" indent="-171450" algn="l" rtl="0">
              <a:lnSpc>
                <a:spcPct val="90000"/>
              </a:lnSpc>
              <a:spcBef>
                <a:spcPts val="0"/>
              </a:spcBef>
              <a:spcAft>
                <a:spcPts val="0"/>
              </a:spcAft>
              <a:buClr>
                <a:schemeClr val="dk1"/>
              </a:buClr>
              <a:buSzPts val="1200"/>
              <a:buFont typeface="Calibri"/>
              <a:buChar char="-"/>
            </a:pPr>
            <a:r>
              <a:rPr lang="en-US"/>
              <a:t>  Donde los padres pueden encontrar una copia completa del CIP en cualquier momento durante el año. </a:t>
            </a:r>
            <a:endParaRPr/>
          </a:p>
          <a:p>
            <a:pPr marL="171450" lvl="0" indent="-171450" algn="l" rtl="0">
              <a:lnSpc>
                <a:spcPct val="90000"/>
              </a:lnSpc>
              <a:spcBef>
                <a:spcPts val="0"/>
              </a:spcBef>
              <a:spcAft>
                <a:spcPts val="0"/>
              </a:spcAft>
              <a:buClr>
                <a:schemeClr val="dk1"/>
              </a:buClr>
              <a:buSzPts val="1200"/>
              <a:buFont typeface="Calibri"/>
              <a:buChar char="-"/>
            </a:pPr>
            <a:r>
              <a:rPr lang="en-US"/>
              <a:t>Importante: los padres deben abandonar la reunión para poder responder a la siguiente pregunta: ¿Qué es el CIP y cómo puede usted participar en su desarrollo? (Los padres deben poder hablar sobre el proceso que está en marcha para su participación en el desarrollo del CIP).</a:t>
            </a:r>
            <a:endParaRPr/>
          </a:p>
        </p:txBody>
      </p:sp>
      <p:sp>
        <p:nvSpPr>
          <p:cNvPr id="143" name="Google Shape;143;p9: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4648200"/>
            <a:ext cx="7772400" cy="857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5595938"/>
            <a:ext cx="6400800" cy="609600"/>
          </a:xfrm>
          <a:prstGeom prst="rect">
            <a:avLst/>
          </a:prstGeom>
          <a:noFill/>
          <a:ln>
            <a:noFill/>
          </a:ln>
        </p:spPr>
        <p:txBody>
          <a:bodyPr spcFirstLastPara="1" wrap="square" lIns="91425" tIns="45700" rIns="91425" bIns="45700" anchor="t" anchorCtr="0"/>
          <a:lstStyle>
            <a:lvl1pPr lvl="0" algn="ctr">
              <a:spcBef>
                <a:spcPts val="48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05550"/>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05550"/>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05550"/>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36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lt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Arial"/>
                <a:ea typeface="Arial"/>
                <a:cs typeface="Arial"/>
                <a:sym typeface="Arial"/>
              </a:defRPr>
            </a:lvl1pPr>
            <a:lvl2pPr marL="0" marR="0" lvl="1" indent="0" algn="r" rtl="0">
              <a:spcBef>
                <a:spcPts val="0"/>
              </a:spcBef>
              <a:buNone/>
              <a:defRPr sz="1400" b="0" i="0" u="none" strike="noStrike" cap="none">
                <a:solidFill>
                  <a:schemeClr val="dk1"/>
                </a:solidFill>
                <a:latin typeface="Arial"/>
                <a:ea typeface="Arial"/>
                <a:cs typeface="Arial"/>
                <a:sym typeface="Arial"/>
              </a:defRPr>
            </a:lvl2pPr>
            <a:lvl3pPr marL="0" marR="0" lvl="2" indent="0" algn="r" rtl="0">
              <a:spcBef>
                <a:spcPts val="0"/>
              </a:spcBef>
              <a:buNone/>
              <a:defRPr sz="1400" b="0" i="0" u="none" strike="noStrike" cap="none">
                <a:solidFill>
                  <a:schemeClr val="dk1"/>
                </a:solidFill>
                <a:latin typeface="Arial"/>
                <a:ea typeface="Arial"/>
                <a:cs typeface="Arial"/>
                <a:sym typeface="Arial"/>
              </a:defRPr>
            </a:lvl3pPr>
            <a:lvl4pPr marL="0" marR="0" lvl="3" indent="0" algn="r" rtl="0">
              <a:spcBef>
                <a:spcPts val="0"/>
              </a:spcBef>
              <a:buNone/>
              <a:defRPr sz="1400" b="0" i="0" u="none" strike="noStrike" cap="none">
                <a:solidFill>
                  <a:schemeClr val="dk1"/>
                </a:solidFill>
                <a:latin typeface="Arial"/>
                <a:ea typeface="Arial"/>
                <a:cs typeface="Arial"/>
                <a:sym typeface="Arial"/>
              </a:defRPr>
            </a:lvl4pPr>
            <a:lvl5pPr marL="0" marR="0" lvl="4" indent="0" algn="r" rtl="0">
              <a:spcBef>
                <a:spcPts val="0"/>
              </a:spcBef>
              <a:buNone/>
              <a:defRPr sz="1400" b="0" i="0" u="none" strike="noStrike" cap="none">
                <a:solidFill>
                  <a:schemeClr val="dk1"/>
                </a:solidFill>
                <a:latin typeface="Arial"/>
                <a:ea typeface="Arial"/>
                <a:cs typeface="Arial"/>
                <a:sym typeface="Arial"/>
              </a:defRPr>
            </a:lvl5pPr>
            <a:lvl6pPr marL="0" marR="0" lvl="5" indent="0" algn="r" rtl="0">
              <a:spcBef>
                <a:spcPts val="0"/>
              </a:spcBef>
              <a:buNone/>
              <a:defRPr sz="1400" b="0" i="0" u="none" strike="noStrike" cap="none">
                <a:solidFill>
                  <a:schemeClr val="dk1"/>
                </a:solidFill>
                <a:latin typeface="Arial"/>
                <a:ea typeface="Arial"/>
                <a:cs typeface="Arial"/>
                <a:sym typeface="Arial"/>
              </a:defRPr>
            </a:lvl6pPr>
            <a:lvl7pPr marL="0" marR="0" lvl="6" indent="0" algn="r" rtl="0">
              <a:spcBef>
                <a:spcPts val="0"/>
              </a:spcBef>
              <a:buNone/>
              <a:defRPr sz="1400" b="0" i="0" u="none" strike="noStrike" cap="none">
                <a:solidFill>
                  <a:schemeClr val="dk1"/>
                </a:solidFill>
                <a:latin typeface="Arial"/>
                <a:ea typeface="Arial"/>
                <a:cs typeface="Arial"/>
                <a:sym typeface="Arial"/>
              </a:defRPr>
            </a:lvl7pPr>
            <a:lvl8pPr marL="0" marR="0" lvl="7" indent="0" algn="r" rtl="0">
              <a:spcBef>
                <a:spcPts val="0"/>
              </a:spcBef>
              <a:buNone/>
              <a:defRPr sz="1400" b="0" i="0" u="none" strike="noStrike" cap="none">
                <a:solidFill>
                  <a:schemeClr val="dk1"/>
                </a:solidFill>
                <a:latin typeface="Arial"/>
                <a:ea typeface="Arial"/>
                <a:cs typeface="Arial"/>
                <a:sym typeface="Arial"/>
              </a:defRPr>
            </a:lvl8pPr>
            <a:lvl9pPr marL="0" marR="0" lvl="8" indent="0" algn="r" rtl="0">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685800" y="4724400"/>
            <a:ext cx="77724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a:t>Bienvenidos a la </a:t>
            </a:r>
            <a:br>
              <a:rPr lang="en-US" sz="3200"/>
            </a:br>
            <a:r>
              <a:rPr lang="en-US" sz="3200"/>
              <a:t>Junta Anual de Padres Titulo I </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Que esta incluido en el Plan de Compromiso de Padres y Familia de la escuela</a:t>
            </a:r>
            <a:endParaRPr sz="2800"/>
          </a:p>
        </p:txBody>
      </p:sp>
      <p:sp>
        <p:nvSpPr>
          <p:cNvPr id="153" name="Google Shape;153;p22"/>
          <p:cNvSpPr txBox="1">
            <a:spLocks noGrp="1"/>
          </p:cNvSpPr>
          <p:nvPr>
            <p:ph type="body" idx="1"/>
          </p:nvPr>
        </p:nvSpPr>
        <p:spPr>
          <a:xfrm>
            <a:off x="457200" y="2133600"/>
            <a:ext cx="8001000" cy="4419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Este plan aborda cómo la escuela implementará los requisitos de participación de los padres y la familia que por  la Ley de que todos los niños tengan éxito de 2015. </a:t>
            </a:r>
            <a:endParaRPr/>
          </a:p>
          <a:p>
            <a:pPr marL="342900" lvl="0" indent="-342900" algn="l" rtl="0">
              <a:spcBef>
                <a:spcPts val="440"/>
              </a:spcBef>
              <a:spcAft>
                <a:spcPts val="0"/>
              </a:spcAft>
              <a:buClr>
                <a:schemeClr val="dk1"/>
              </a:buClr>
              <a:buSzPts val="2200"/>
              <a:buFont typeface="Arial"/>
              <a:buChar char="•"/>
            </a:pPr>
            <a:r>
              <a:rPr lang="en-US" sz="2200"/>
              <a:t>Los componentes incluyen…</a:t>
            </a:r>
            <a:endParaRPr sz="2200"/>
          </a:p>
          <a:p>
            <a:pPr marL="742950" lvl="1" indent="-285750" algn="l" rtl="0">
              <a:spcBef>
                <a:spcPts val="360"/>
              </a:spcBef>
              <a:spcAft>
                <a:spcPts val="0"/>
              </a:spcAft>
              <a:buClr>
                <a:schemeClr val="dk1"/>
              </a:buClr>
              <a:buSzPts val="1800"/>
              <a:buFont typeface="Arial"/>
              <a:buChar char="–"/>
            </a:pPr>
            <a:r>
              <a:rPr lang="en-US" sz="1800"/>
              <a:t>Cómo los padres pueden participar en la toma de decisiones y actividades </a:t>
            </a:r>
            <a:endParaRPr/>
          </a:p>
          <a:p>
            <a:pPr marL="742950" lvl="1" indent="-285750" algn="l" rtl="0">
              <a:spcBef>
                <a:spcPts val="360"/>
              </a:spcBef>
              <a:spcAft>
                <a:spcPts val="0"/>
              </a:spcAft>
              <a:buClr>
                <a:schemeClr val="dk1"/>
              </a:buClr>
              <a:buSzPts val="1800"/>
              <a:buFont typeface="Arial"/>
              <a:buChar char="–"/>
            </a:pPr>
            <a:r>
              <a:rPr lang="en-US" sz="1800"/>
              <a:t>Cómo se utilizan los fondos de participación de los padres y la familia </a:t>
            </a:r>
            <a:endParaRPr/>
          </a:p>
          <a:p>
            <a:pPr marL="742950" lvl="1" indent="-285750" algn="l" rtl="0">
              <a:spcBef>
                <a:spcPts val="360"/>
              </a:spcBef>
              <a:spcAft>
                <a:spcPts val="0"/>
              </a:spcAft>
              <a:buClr>
                <a:schemeClr val="dk1"/>
              </a:buClr>
              <a:buSzPts val="1800"/>
              <a:buFont typeface="Arial"/>
              <a:buChar char="–"/>
            </a:pPr>
            <a:r>
              <a:rPr lang="en-US" sz="1800"/>
              <a:t>Cómo se proporcionará información y capacitación a los padres</a:t>
            </a:r>
            <a:endParaRPr sz="1800"/>
          </a:p>
          <a:p>
            <a:pPr marL="742950" lvl="1" indent="-285750" algn="l" rtl="0">
              <a:spcBef>
                <a:spcPts val="360"/>
              </a:spcBef>
              <a:spcAft>
                <a:spcPts val="0"/>
              </a:spcAft>
              <a:buClr>
                <a:schemeClr val="dk1"/>
              </a:buClr>
              <a:buSzPts val="1800"/>
              <a:buFont typeface="Arial"/>
              <a:buChar char="–"/>
            </a:pPr>
            <a:r>
              <a:rPr lang="en-US" sz="1800"/>
              <a:t> Cómo la escuela desarrollará la capacidad de los padres y el personal para lograr un fuerte compromiso de los padres y la familia a través de estrategias "basadas en evidencia”</a:t>
            </a:r>
            <a:endParaRPr/>
          </a:p>
          <a:p>
            <a:pPr marL="342900" lvl="0" indent="-342900" algn="l" rtl="0">
              <a:spcBef>
                <a:spcPts val="360"/>
              </a:spcBef>
              <a:spcAft>
                <a:spcPts val="0"/>
              </a:spcAft>
              <a:buClr>
                <a:schemeClr val="dk1"/>
              </a:buClr>
              <a:buSzPts val="1800"/>
              <a:buFont typeface="Arial"/>
              <a:buChar char="•"/>
            </a:pPr>
            <a:r>
              <a:rPr lang="en-US" sz="1800" b="1"/>
              <a:t> Ustedes, como padres de Título I, tienen derecho a participar en el desarrollo del Plan de Compromiso de Padres y Familias de su escuela.</a:t>
            </a:r>
            <a:endParaRPr sz="1800" b="1"/>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3"/>
          <p:cNvSpPr txBox="1">
            <a:spLocks noGrp="1"/>
          </p:cNvSpPr>
          <p:nvPr>
            <p:ph type="title"/>
          </p:nvPr>
        </p:nvSpPr>
        <p:spPr>
          <a:xfrm>
            <a:off x="381000" y="457200"/>
            <a:ext cx="5943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Qué es el acuerdo entre la escuela y los padres?</a:t>
            </a:r>
            <a:endParaRPr sz="2800"/>
          </a:p>
        </p:txBody>
      </p:sp>
      <p:sp>
        <p:nvSpPr>
          <p:cNvPr id="160" name="Google Shape;160;p23"/>
          <p:cNvSpPr txBox="1">
            <a:spLocks noGrp="1"/>
          </p:cNvSpPr>
          <p:nvPr>
            <p:ph type="body" idx="1"/>
          </p:nvPr>
        </p:nvSpPr>
        <p:spPr>
          <a:xfrm>
            <a:off x="457200" y="2133601"/>
            <a:ext cx="8001000" cy="3200399"/>
          </a:xfrm>
          <a:prstGeom prst="rect">
            <a:avLst/>
          </a:prstGeom>
          <a:noFill/>
          <a:ln>
            <a:noFill/>
          </a:ln>
        </p:spPr>
        <p:txBody>
          <a:bodyPr spcFirstLastPara="1" wrap="square" lIns="91425" tIns="45700" rIns="91425" bIns="45700" anchor="t" anchorCtr="0">
            <a:noAutofit/>
          </a:bodyPr>
          <a:lstStyle/>
          <a:p>
            <a:pPr marL="342900" lvl="0" indent="-203200" algn="l" rtl="0">
              <a:spcBef>
                <a:spcPts val="0"/>
              </a:spcBef>
              <a:spcAft>
                <a:spcPts val="0"/>
              </a:spcAft>
              <a:buClr>
                <a:schemeClr val="dk1"/>
              </a:buClr>
              <a:buSzPts val="2200"/>
              <a:buFont typeface="Arial"/>
              <a:buNone/>
            </a:pPr>
            <a:endParaRPr sz="2200"/>
          </a:p>
          <a:p>
            <a:pPr marL="342900" lvl="0" indent="-342900" algn="l" rtl="0">
              <a:spcBef>
                <a:spcPts val="400"/>
              </a:spcBef>
              <a:spcAft>
                <a:spcPts val="0"/>
              </a:spcAft>
              <a:buClr>
                <a:schemeClr val="dk1"/>
              </a:buClr>
              <a:buSzPts val="2000"/>
              <a:buFont typeface="Arial"/>
              <a:buChar char="•"/>
            </a:pPr>
            <a:r>
              <a:rPr lang="en-US" sz="2000"/>
              <a:t>El acuerdo es un compromiso de la </a:t>
            </a:r>
            <a:r>
              <a:rPr lang="en-US" sz="2000" b="1"/>
              <a:t>escuela, </a:t>
            </a:r>
            <a:r>
              <a:rPr lang="en-US" sz="2000"/>
              <a:t>los </a:t>
            </a:r>
            <a:r>
              <a:rPr lang="en-US" sz="2000" b="1"/>
              <a:t>padres</a:t>
            </a:r>
            <a:r>
              <a:rPr lang="en-US" sz="2000"/>
              <a:t> y el </a:t>
            </a:r>
            <a:r>
              <a:rPr lang="en-US" sz="2000" b="1"/>
              <a:t>estudiante</a:t>
            </a:r>
            <a:r>
              <a:rPr lang="en-US" sz="2000"/>
              <a:t> para compartir la responsabilidad de mejorar el rendimiento académico. </a:t>
            </a:r>
            <a:endParaRPr sz="2000"/>
          </a:p>
          <a:p>
            <a:pPr marL="342900" lvl="0" indent="-342900" algn="l" rtl="0">
              <a:spcBef>
                <a:spcPts val="400"/>
              </a:spcBef>
              <a:spcAft>
                <a:spcPts val="0"/>
              </a:spcAft>
              <a:buClr>
                <a:schemeClr val="dk1"/>
              </a:buClr>
              <a:buSzPts val="2000"/>
              <a:buFont typeface="Arial"/>
              <a:buChar char="•"/>
            </a:pPr>
            <a:r>
              <a:rPr lang="en-US" sz="2000"/>
              <a:t>Ustedes, como padres de Título I, tienen derecho a participar en el desarrollo del Acuerdo entre la escuela y los padres. </a:t>
            </a:r>
            <a:endParaRPr sz="2000"/>
          </a:p>
          <a:p>
            <a:pPr marL="342900" lvl="0" indent="-342900" algn="l" rtl="0">
              <a:spcBef>
                <a:spcPts val="400"/>
              </a:spcBef>
              <a:spcAft>
                <a:spcPts val="0"/>
              </a:spcAft>
              <a:buClr>
                <a:schemeClr val="dk1"/>
              </a:buClr>
              <a:buSzPts val="2000"/>
              <a:buFont typeface="Arial"/>
              <a:buChar char="•"/>
            </a:pPr>
            <a:r>
              <a:rPr lang="en-US" sz="2000"/>
              <a:t>La sección escolar </a:t>
            </a:r>
            <a:r>
              <a:rPr lang="en-US" sz="2000" b="1"/>
              <a:t>DEBE</a:t>
            </a:r>
            <a:r>
              <a:rPr lang="en-US" sz="2000"/>
              <a:t> incluir los siguientes 6 componentes Distribución del compacto.</a:t>
            </a:r>
            <a:endParaRPr sz="2200"/>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4"/>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Como solicito las calificaciones del maestro de mis hijos(as) ?</a:t>
            </a:r>
            <a:br>
              <a:rPr lang="en-US" sz="2800"/>
            </a:br>
            <a:endParaRPr sz="2800"/>
          </a:p>
        </p:txBody>
      </p:sp>
      <p:sp>
        <p:nvSpPr>
          <p:cNvPr id="167" name="Google Shape;167;p24"/>
          <p:cNvSpPr txBox="1">
            <a:spLocks noGrp="1"/>
          </p:cNvSpPr>
          <p:nvPr>
            <p:ph type="body" idx="1"/>
          </p:nvPr>
        </p:nvSpPr>
        <p:spPr>
          <a:xfrm>
            <a:off x="457200" y="2667000"/>
            <a:ext cx="8001000" cy="28955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Ustedes, como padres de Título I, tienen el derecho de solicitar las calificaciones del maestro de su hijo(a).</a:t>
            </a:r>
            <a:endParaRPr/>
          </a:p>
          <a:p>
            <a:pPr marL="342900" lvl="0" indent="-215900" algn="l" rtl="0">
              <a:spcBef>
                <a:spcPts val="400"/>
              </a:spcBef>
              <a:spcAft>
                <a:spcPts val="0"/>
              </a:spcAft>
              <a:buClr>
                <a:schemeClr val="dk1"/>
              </a:buClr>
              <a:buSzPts val="2000"/>
              <a:buFont typeface="Arial"/>
              <a:buNone/>
            </a:pPr>
            <a:endParaRPr sz="2000"/>
          </a:p>
          <a:p>
            <a:pPr marL="342900" lvl="0" indent="-215900" algn="l" rtl="0">
              <a:spcBef>
                <a:spcPts val="400"/>
              </a:spcBef>
              <a:spcAft>
                <a:spcPts val="0"/>
              </a:spcAft>
              <a:buClr>
                <a:schemeClr val="dk1"/>
              </a:buClr>
              <a:buSzPts val="2000"/>
              <a:buFont typeface="Arial"/>
              <a:buNone/>
            </a:pPr>
            <a:endParaRPr sz="2000"/>
          </a:p>
          <a:p>
            <a:pPr marL="342900" lvl="0" indent="-215900" algn="l" rtl="0">
              <a:spcBef>
                <a:spcPts val="400"/>
              </a:spcBef>
              <a:spcAft>
                <a:spcPts val="0"/>
              </a:spcAft>
              <a:buClr>
                <a:schemeClr val="dk1"/>
              </a:buClr>
              <a:buSzPts val="2000"/>
              <a:buFont typeface="Arial"/>
              <a:buNone/>
            </a:pPr>
            <a:endParaRPr sz="2000"/>
          </a:p>
          <a:p>
            <a:pPr marL="342900" lvl="0" indent="-342900" algn="l" rtl="0">
              <a:spcBef>
                <a:spcPts val="400"/>
              </a:spcBef>
              <a:spcAft>
                <a:spcPts val="0"/>
              </a:spcAft>
              <a:buClr>
                <a:schemeClr val="dk1"/>
              </a:buClr>
              <a:buSzPts val="2000"/>
              <a:buFont typeface="Arial"/>
              <a:buChar char="•"/>
            </a:pPr>
            <a:r>
              <a:rPr lang="en-US" sz="2000"/>
              <a:t>Cómo se le notifica de este derecho y el proceso para realizar dicha solicitud.</a:t>
            </a: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5"/>
          <p:cNvSpPr txBox="1">
            <a:spLocks noGrp="1"/>
          </p:cNvSpPr>
          <p:nvPr>
            <p:ph type="title"/>
          </p:nvPr>
        </p:nvSpPr>
        <p:spPr>
          <a:xfrm>
            <a:off x="990600" y="3048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¿Cómo se realiza la evaluación de la política de participación de padres y familias de LEA?</a:t>
            </a:r>
            <a:endParaRPr sz="2800"/>
          </a:p>
        </p:txBody>
      </p:sp>
      <p:sp>
        <p:nvSpPr>
          <p:cNvPr id="174" name="Google Shape;174;p25"/>
          <p:cNvSpPr txBox="1">
            <a:spLocks noGrp="1"/>
          </p:cNvSpPr>
          <p:nvPr>
            <p:ph type="body" idx="1"/>
          </p:nvPr>
        </p:nvSpPr>
        <p:spPr>
          <a:xfrm>
            <a:off x="1143000" y="1981200"/>
            <a:ext cx="7162800" cy="4724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r>
              <a:rPr lang="en-US" sz="2000"/>
              <a:t>Requisitos de Evaluación Las LEA y las escuelas deben llegar activamente a todos los padres y familias que superen las barreras de la cultura, el idioma, las discapacidades y la pobreza.</a:t>
            </a:r>
            <a:endParaRPr/>
          </a:p>
          <a:p>
            <a:pPr marL="342900" lvl="0" indent="-342900" algn="l" rtl="0">
              <a:spcBef>
                <a:spcPts val="400"/>
              </a:spcBef>
              <a:spcAft>
                <a:spcPts val="0"/>
              </a:spcAft>
              <a:buClr>
                <a:schemeClr val="dk1"/>
              </a:buClr>
              <a:buSzPts val="2000"/>
              <a:buFont typeface="Arial"/>
              <a:buNone/>
            </a:pPr>
            <a:r>
              <a:rPr lang="en-US" sz="2000"/>
              <a:t> Conducta anual</a:t>
            </a:r>
            <a:endParaRPr/>
          </a:p>
          <a:p>
            <a:pPr marL="342900" lvl="0" indent="-342900" algn="l" rtl="0">
              <a:spcBef>
                <a:spcPts val="400"/>
              </a:spcBef>
              <a:spcAft>
                <a:spcPts val="0"/>
              </a:spcAft>
              <a:buClr>
                <a:schemeClr val="dk1"/>
              </a:buClr>
              <a:buSzPts val="2000"/>
              <a:buFont typeface="Arial"/>
              <a:buNone/>
            </a:pPr>
            <a:r>
              <a:rPr lang="en-US" sz="2000"/>
              <a:t> Conducta con los padres del Título I Analizar el contenido y la eficacia del plan actual. </a:t>
            </a:r>
            <a:endParaRPr sz="2000"/>
          </a:p>
          <a:p>
            <a:pPr marL="342900" lvl="0" indent="-342900" algn="l" rtl="0">
              <a:spcBef>
                <a:spcPts val="400"/>
              </a:spcBef>
              <a:spcAft>
                <a:spcPts val="0"/>
              </a:spcAft>
              <a:buClr>
                <a:schemeClr val="dk1"/>
              </a:buClr>
              <a:buSzPts val="2000"/>
              <a:buFont typeface="Arial"/>
              <a:buNone/>
            </a:pPr>
            <a:r>
              <a:rPr lang="en-US" sz="2000"/>
              <a:t>Identificar barreras al compromiso de los padres y la familia. Los datos / entrada pueden incluir ... </a:t>
            </a:r>
            <a:endParaRPr sz="2000"/>
          </a:p>
          <a:p>
            <a:pPr marL="342900" lvl="0" indent="-342900" algn="l" rtl="0">
              <a:spcBef>
                <a:spcPts val="400"/>
              </a:spcBef>
              <a:spcAft>
                <a:spcPts val="0"/>
              </a:spcAft>
              <a:buClr>
                <a:schemeClr val="dk1"/>
              </a:buClr>
              <a:buSzPts val="2000"/>
              <a:buFont typeface="Arial"/>
              <a:buNone/>
            </a:pPr>
            <a:r>
              <a:rPr lang="en-US" sz="2000"/>
              <a:t>Encuesta de Padres (Requerido) Grupos de enfoque </a:t>
            </a:r>
            <a:endParaRPr sz="2000"/>
          </a:p>
          <a:p>
            <a:pPr marL="342900" lvl="0" indent="-342900" algn="l" rtl="0">
              <a:spcBef>
                <a:spcPts val="400"/>
              </a:spcBef>
              <a:spcAft>
                <a:spcPts val="0"/>
              </a:spcAft>
              <a:buClr>
                <a:schemeClr val="dk1"/>
              </a:buClr>
              <a:buSzPts val="2000"/>
              <a:buFont typeface="Arial"/>
              <a:buNone/>
            </a:pPr>
            <a:r>
              <a:rPr lang="en-US" sz="2000"/>
              <a:t>Comités consultivos de padres Proceso y línea de tiempo </a:t>
            </a:r>
            <a:r>
              <a:rPr lang="en-US" sz="2000" b="1"/>
              <a:t>Cómo informa la evaluación el plan del próximo año</a:t>
            </a:r>
            <a:endParaRPr sz="2200" b="1"/>
          </a:p>
          <a:p>
            <a:pPr marL="342900" lvl="0" indent="-342900" algn="l" rtl="0">
              <a:spcBef>
                <a:spcPts val="440"/>
              </a:spcBef>
              <a:spcAft>
                <a:spcPts val="0"/>
              </a:spcAft>
              <a:buClr>
                <a:schemeClr val="dk1"/>
              </a:buClr>
              <a:buSzPts val="2200"/>
              <a:buFont typeface="Arial"/>
              <a:buNone/>
            </a:pPr>
            <a:endParaRPr sz="22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6"/>
          <p:cNvSpPr txBox="1">
            <a:spLocks noGrp="1"/>
          </p:cNvSpPr>
          <p:nvPr>
            <p:ph type="title"/>
          </p:nvPr>
        </p:nvSpPr>
        <p:spPr>
          <a:xfrm>
            <a:off x="381000" y="457200"/>
            <a:ext cx="5791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¿Quiénes son los padres líderes en mi escuela?</a:t>
            </a:r>
            <a:endParaRPr sz="3200"/>
          </a:p>
        </p:txBody>
      </p:sp>
      <p:sp>
        <p:nvSpPr>
          <p:cNvPr id="181" name="Google Shape;181;p26"/>
          <p:cNvSpPr txBox="1">
            <a:spLocks noGrp="1"/>
          </p:cNvSpPr>
          <p:nvPr>
            <p:ph type="body" idx="1"/>
          </p:nvPr>
        </p:nvSpPr>
        <p:spPr>
          <a:xfrm>
            <a:off x="457200" y="2362200"/>
            <a:ext cx="82296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r>
              <a:rPr lang="en-US" sz="2000"/>
              <a:t>           </a:t>
            </a:r>
            <a:r>
              <a:rPr lang="en-US" sz="2000" b="1"/>
              <a:t>Nombre		          Telefono		   correo electronico</a:t>
            </a:r>
            <a:endParaRPr sz="2000" b="1"/>
          </a:p>
          <a:p>
            <a:pPr marL="342900" lvl="0" indent="-342900" algn="l" rtl="0">
              <a:spcBef>
                <a:spcPts val="400"/>
              </a:spcBef>
              <a:spcAft>
                <a:spcPts val="0"/>
              </a:spcAft>
              <a:buClr>
                <a:schemeClr val="dk1"/>
              </a:buClr>
              <a:buSzPts val="2000"/>
              <a:buFont typeface="Arial"/>
              <a:buChar char="•"/>
            </a:pPr>
            <a:r>
              <a:rPr lang="en-US" sz="2000"/>
              <a:t>Contacto 1 </a:t>
            </a:r>
            <a:endParaRPr sz="2000"/>
          </a:p>
          <a:p>
            <a:pPr marL="342900" lvl="0" indent="-342900" algn="l" rtl="0">
              <a:spcBef>
                <a:spcPts val="400"/>
              </a:spcBef>
              <a:spcAft>
                <a:spcPts val="0"/>
              </a:spcAft>
              <a:buClr>
                <a:schemeClr val="dk1"/>
              </a:buClr>
              <a:buSzPts val="2000"/>
              <a:buFont typeface="Arial"/>
              <a:buChar char="•"/>
            </a:pPr>
            <a:r>
              <a:rPr lang="en-US" sz="2000"/>
              <a:t>Contacto 2</a:t>
            </a:r>
            <a:endParaRPr sz="2000"/>
          </a:p>
          <a:p>
            <a:pPr marL="342900" lvl="0" indent="-342900" algn="l" rtl="0">
              <a:spcBef>
                <a:spcPts val="400"/>
              </a:spcBef>
              <a:spcAft>
                <a:spcPts val="0"/>
              </a:spcAft>
              <a:buClr>
                <a:schemeClr val="dk1"/>
              </a:buClr>
              <a:buSzPts val="2000"/>
              <a:buFont typeface="Arial"/>
              <a:buChar char="•"/>
            </a:pPr>
            <a:r>
              <a:rPr lang="en-US" sz="2000"/>
              <a:t>Contacto 3 </a:t>
            </a:r>
            <a:endParaRPr sz="2000"/>
          </a:p>
          <a:p>
            <a:pPr marL="342900" lvl="0" indent="-342900" algn="l" rtl="0">
              <a:spcBef>
                <a:spcPts val="400"/>
              </a:spcBef>
              <a:spcAft>
                <a:spcPts val="0"/>
              </a:spcAft>
              <a:buClr>
                <a:schemeClr val="dk1"/>
              </a:buClr>
              <a:buSzPts val="2000"/>
              <a:buFont typeface="Arial"/>
              <a:buChar char="•"/>
            </a:pPr>
            <a:r>
              <a:rPr lang="en-US" sz="2000"/>
              <a:t>Contacto 4</a:t>
            </a:r>
            <a:endParaRPr sz="2000"/>
          </a:p>
          <a:p>
            <a:pPr marL="342900" lvl="0" indent="-342900" algn="l" rtl="0">
              <a:spcBef>
                <a:spcPts val="400"/>
              </a:spcBef>
              <a:spcAft>
                <a:spcPts val="0"/>
              </a:spcAft>
              <a:buClr>
                <a:schemeClr val="dk1"/>
              </a:buClr>
              <a:buSzPts val="2000"/>
              <a:buFont typeface="Arial"/>
              <a:buNone/>
            </a:pPr>
            <a:endParaRPr sz="2000"/>
          </a:p>
          <a:p>
            <a:pPr marL="342900" lvl="0" indent="-342900" algn="l" rtl="0">
              <a:spcBef>
                <a:spcPts val="400"/>
              </a:spcBef>
              <a:spcAft>
                <a:spcPts val="0"/>
              </a:spcAft>
              <a:buClr>
                <a:schemeClr val="dk1"/>
              </a:buClr>
              <a:buSzPts val="2000"/>
              <a:buFont typeface="Arial"/>
              <a:buNone/>
            </a:pP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7"/>
          <p:cNvSpPr txBox="1">
            <a:spLocks noGrp="1"/>
          </p:cNvSpPr>
          <p:nvPr>
            <p:ph type="body" idx="1"/>
          </p:nvPr>
        </p:nvSpPr>
        <p:spPr>
          <a:xfrm>
            <a:off x="457200" y="2667000"/>
            <a:ext cx="8229600" cy="1905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endParaRPr sz="2000"/>
          </a:p>
          <a:p>
            <a:pPr marL="342900" lvl="0" indent="-342900" algn="ctr" rtl="0">
              <a:spcBef>
                <a:spcPts val="960"/>
              </a:spcBef>
              <a:spcAft>
                <a:spcPts val="0"/>
              </a:spcAft>
              <a:buClr>
                <a:schemeClr val="dk1"/>
              </a:buClr>
              <a:buSzPts val="4800"/>
              <a:buFont typeface="Arial"/>
              <a:buNone/>
            </a:pPr>
            <a:r>
              <a:rPr lang="en-US" sz="4800" b="1"/>
              <a:t>Preguntas?</a:t>
            </a:r>
            <a:endParaRPr sz="4800" b="1"/>
          </a:p>
        </p:txBody>
      </p:sp>
      <p:sp>
        <p:nvSpPr>
          <p:cNvPr id="188" name="Google Shape;188;p27"/>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609600" y="609600"/>
            <a:ext cx="4343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Porque estamos aqui?</a:t>
            </a:r>
            <a:endParaRPr/>
          </a:p>
        </p:txBody>
      </p:sp>
      <p:sp>
        <p:nvSpPr>
          <p:cNvPr id="96" name="Google Shape;96;p14"/>
          <p:cNvSpPr txBox="1">
            <a:spLocks noGrp="1"/>
          </p:cNvSpPr>
          <p:nvPr>
            <p:ph type="body" idx="1"/>
          </p:nvPr>
        </p:nvSpPr>
        <p:spPr>
          <a:xfrm>
            <a:off x="609600" y="2209800"/>
            <a:ext cx="7924800" cy="3810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a:t>El Acto del 2015 Todo estudiante tiene Excito (nombre en ingles) </a:t>
            </a:r>
            <a:r>
              <a:rPr lang="en-US" i="1"/>
              <a:t>Every Student Succeeds ACT of  2015 requiere que la escuela realize una junta anual para los padres del Titulo I para el proposito de ...</a:t>
            </a:r>
            <a:endParaRPr/>
          </a:p>
          <a:p>
            <a:pPr marL="342900" lvl="0" indent="-342900" algn="l" rtl="0">
              <a:spcBef>
                <a:spcPts val="240"/>
              </a:spcBef>
              <a:spcAft>
                <a:spcPts val="0"/>
              </a:spcAft>
              <a:buClr>
                <a:schemeClr val="dk1"/>
              </a:buClr>
              <a:buSzPts val="1200"/>
              <a:buFont typeface="Arial"/>
              <a:buNone/>
            </a:pPr>
            <a:endParaRPr sz="1200"/>
          </a:p>
          <a:p>
            <a:pPr marL="742950" lvl="1" indent="-285750" algn="l" rtl="0">
              <a:spcBef>
                <a:spcPts val="480"/>
              </a:spcBef>
              <a:spcAft>
                <a:spcPts val="0"/>
              </a:spcAft>
              <a:buClr>
                <a:schemeClr val="dk1"/>
              </a:buClr>
              <a:buSzPts val="2400"/>
              <a:buFont typeface="Arial"/>
              <a:buChar char="–"/>
            </a:pPr>
            <a:r>
              <a:rPr lang="en-US" sz="2400"/>
              <a:t>Informarle de su escuela con participacion en Titulo I</a:t>
            </a:r>
            <a:endParaRPr sz="2400"/>
          </a:p>
          <a:p>
            <a:pPr marL="742950" lvl="1" indent="-285750" algn="l" rtl="0">
              <a:spcBef>
                <a:spcPts val="480"/>
              </a:spcBef>
              <a:spcAft>
                <a:spcPts val="0"/>
              </a:spcAft>
              <a:buClr>
                <a:schemeClr val="dk1"/>
              </a:buClr>
              <a:buSzPts val="2400"/>
              <a:buFont typeface="Arial"/>
              <a:buChar char="–"/>
            </a:pPr>
            <a:r>
              <a:rPr lang="en-US" sz="2400"/>
              <a:t>Explicar los requirimientos del titulo I.</a:t>
            </a:r>
            <a:endParaRPr sz="2400"/>
          </a:p>
          <a:p>
            <a:pPr marL="742950" lvl="1" indent="-285750" algn="l" rtl="0">
              <a:spcBef>
                <a:spcPts val="480"/>
              </a:spcBef>
              <a:spcAft>
                <a:spcPts val="0"/>
              </a:spcAft>
              <a:buClr>
                <a:schemeClr val="dk1"/>
              </a:buClr>
              <a:buSzPts val="2400"/>
              <a:buFont typeface="Arial"/>
              <a:buChar char="–"/>
            </a:pPr>
            <a:r>
              <a:rPr lang="en-US" sz="2400"/>
              <a:t>Explicar tus derechos como padres para estar involucrados.</a:t>
            </a:r>
            <a:endParaRPr sz="2400"/>
          </a:p>
          <a:p>
            <a:pPr marL="742950" lvl="1" indent="-285750" algn="l" rtl="0">
              <a:spcBef>
                <a:spcPts val="360"/>
              </a:spcBef>
              <a:spcAft>
                <a:spcPts val="0"/>
              </a:spcAft>
              <a:buClr>
                <a:schemeClr val="dk1"/>
              </a:buClr>
              <a:buSzPts val="1800"/>
              <a:buFont typeface="Arial"/>
              <a:buNone/>
            </a:pPr>
            <a:endParaRPr sz="1800"/>
          </a:p>
          <a:p>
            <a:pPr marL="342900" lvl="0" indent="-342900" algn="l" rtl="0">
              <a:spcBef>
                <a:spcPts val="440"/>
              </a:spcBef>
              <a:spcAft>
                <a:spcPts val="0"/>
              </a:spcAft>
              <a:buClr>
                <a:schemeClr val="dk1"/>
              </a:buClr>
              <a:buSzPts val="2200"/>
              <a:buFont typeface="Arial"/>
              <a:buNone/>
            </a:pPr>
            <a:r>
              <a:rPr lang="en-US" sz="2200"/>
              <a:t>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381000" y="609600"/>
            <a:ext cx="5562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400"/>
              <a:t>Que es lo que aprendera…</a:t>
            </a:r>
            <a:endParaRPr sz="3400"/>
          </a:p>
        </p:txBody>
      </p:sp>
      <p:sp>
        <p:nvSpPr>
          <p:cNvPr id="103" name="Google Shape;103;p15"/>
          <p:cNvSpPr txBox="1">
            <a:spLocks noGrp="1"/>
          </p:cNvSpPr>
          <p:nvPr>
            <p:ph type="body" idx="1"/>
          </p:nvPr>
        </p:nvSpPr>
        <p:spPr>
          <a:xfrm>
            <a:off x="413657" y="1676400"/>
            <a:ext cx="8001000" cy="3657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Que es lo que significa ser Titulo I en la escuela.?</a:t>
            </a:r>
            <a:endParaRPr sz="2000"/>
          </a:p>
          <a:p>
            <a:pPr marL="342900" lvl="0" indent="-342900" algn="l" rtl="0">
              <a:spcBef>
                <a:spcPts val="400"/>
              </a:spcBef>
              <a:spcAft>
                <a:spcPts val="0"/>
              </a:spcAft>
              <a:buClr>
                <a:schemeClr val="dk1"/>
              </a:buClr>
              <a:buSzPts val="2000"/>
              <a:buFont typeface="Arial"/>
              <a:buChar char="•"/>
            </a:pPr>
            <a:r>
              <a:rPr lang="en-US" sz="2000"/>
              <a:t>Que es el 1% de AJUSTE de compromiso para padres y familia?</a:t>
            </a:r>
            <a:endParaRPr sz="2000"/>
          </a:p>
          <a:p>
            <a:pPr marL="342900" lvl="0" indent="-342900" algn="l" rtl="0">
              <a:spcBef>
                <a:spcPts val="400"/>
              </a:spcBef>
              <a:spcAft>
                <a:spcPts val="0"/>
              </a:spcAft>
              <a:buClr>
                <a:schemeClr val="dk1"/>
              </a:buClr>
              <a:buSzPts val="2000"/>
              <a:buFont typeface="Arial"/>
              <a:buChar char="•"/>
            </a:pPr>
            <a:r>
              <a:rPr lang="en-US" sz="2000"/>
              <a:t>Que es el LEA( siglas en ingles) Titulo I de Plan Consolidado?</a:t>
            </a:r>
            <a:endParaRPr sz="2000"/>
          </a:p>
          <a:p>
            <a:pPr marL="342900" lvl="0" indent="-342900" algn="l" rtl="0">
              <a:spcBef>
                <a:spcPts val="400"/>
              </a:spcBef>
              <a:spcAft>
                <a:spcPts val="0"/>
              </a:spcAft>
              <a:buClr>
                <a:schemeClr val="dk1"/>
              </a:buClr>
              <a:buSzPts val="2000"/>
              <a:buFont typeface="Arial"/>
              <a:buChar char="•"/>
            </a:pPr>
            <a:r>
              <a:rPr lang="en-US" sz="2000"/>
              <a:t>Que es la LEA(siglas en ingles) de los padres y familia en la politica del compromiso?</a:t>
            </a:r>
            <a:endParaRPr sz="2000"/>
          </a:p>
          <a:p>
            <a:pPr marL="342900" lvl="0" indent="-342900" algn="l" rtl="0">
              <a:spcBef>
                <a:spcPts val="400"/>
              </a:spcBef>
              <a:spcAft>
                <a:spcPts val="0"/>
              </a:spcAft>
              <a:buClr>
                <a:schemeClr val="dk1"/>
              </a:buClr>
              <a:buSzPts val="2000"/>
              <a:buFont typeface="Arial"/>
              <a:buChar char="•"/>
            </a:pPr>
            <a:r>
              <a:rPr lang="en-US" sz="2000"/>
              <a:t>Que es un  CIP?</a:t>
            </a:r>
            <a:endParaRPr/>
          </a:p>
          <a:p>
            <a:pPr marL="342900" lvl="0" indent="-342900" algn="l" rtl="0">
              <a:spcBef>
                <a:spcPts val="400"/>
              </a:spcBef>
              <a:spcAft>
                <a:spcPts val="0"/>
              </a:spcAft>
              <a:buClr>
                <a:schemeClr val="dk1"/>
              </a:buClr>
              <a:buSzPts val="2000"/>
              <a:buFont typeface="Arial"/>
              <a:buChar char="•"/>
            </a:pPr>
            <a:r>
              <a:rPr lang="en-US" sz="2000"/>
              <a:t>Que es el acuerdo entre la escuela y los padres?</a:t>
            </a:r>
            <a:endParaRPr sz="2000"/>
          </a:p>
          <a:p>
            <a:pPr marL="342900" lvl="0" indent="-342900" algn="l" rtl="0">
              <a:spcBef>
                <a:spcPts val="400"/>
              </a:spcBef>
              <a:spcAft>
                <a:spcPts val="0"/>
              </a:spcAft>
              <a:buClr>
                <a:schemeClr val="dk1"/>
              </a:buClr>
              <a:buSzPts val="2000"/>
              <a:buFont typeface="Arial"/>
              <a:buChar char="•"/>
            </a:pPr>
            <a:r>
              <a:rPr lang="en-US" sz="2000"/>
              <a:t>Como le pido las cualificaciones  a las maestras(os) de mi hijo?</a:t>
            </a:r>
            <a:endParaRPr sz="2000"/>
          </a:p>
          <a:p>
            <a:pPr marL="342900" lvl="0" indent="-1905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p:nvPr/>
        </p:nvSpPr>
        <p:spPr>
          <a:xfrm>
            <a:off x="838200" y="4343400"/>
            <a:ext cx="7086600" cy="1143000"/>
          </a:xfrm>
          <a:prstGeom prst="roundRect">
            <a:avLst>
              <a:gd name="adj" fmla="val 16667"/>
            </a:avLst>
          </a:prstGeom>
          <a:solidFill>
            <a:srgbClr val="F9FB9B">
              <a:alpha val="3254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0" name="Google Shape;110;p16"/>
          <p:cNvSpPr txBox="1">
            <a:spLocks noGrp="1"/>
          </p:cNvSpPr>
          <p:nvPr>
            <p:ph type="title"/>
          </p:nvPr>
        </p:nvSpPr>
        <p:spPr>
          <a:xfrm>
            <a:off x="381000" y="609600"/>
            <a:ext cx="5638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400"/>
              <a:t>Que es lo que aprendera…</a:t>
            </a:r>
            <a:br>
              <a:rPr lang="en-US" sz="3400"/>
            </a:br>
            <a:r>
              <a:rPr lang="en-US" sz="2400" i="1"/>
              <a:t>(Continua)</a:t>
            </a:r>
            <a:endParaRPr sz="2400" i="1"/>
          </a:p>
        </p:txBody>
      </p:sp>
      <p:sp>
        <p:nvSpPr>
          <p:cNvPr id="111" name="Google Shape;111;p16"/>
          <p:cNvSpPr txBox="1">
            <a:spLocks noGrp="1"/>
          </p:cNvSpPr>
          <p:nvPr>
            <p:ph type="body" idx="1"/>
          </p:nvPr>
        </p:nvSpPr>
        <p:spPr>
          <a:xfrm>
            <a:off x="609600" y="2057400"/>
            <a:ext cx="7924800" cy="4495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480"/>
              </a:spcBef>
              <a:spcAft>
                <a:spcPts val="0"/>
              </a:spcAft>
              <a:buClr>
                <a:schemeClr val="dk1"/>
              </a:buClr>
              <a:buSzPts val="2400"/>
              <a:buFont typeface="Arial"/>
              <a:buChar char="•"/>
            </a:pPr>
            <a:r>
              <a:rPr lang="en-US"/>
              <a:t>¿Cómo se lleva a cabo la evaluación anual de la política de participación de padres y familias?</a:t>
            </a:r>
            <a:endParaRPr/>
          </a:p>
          <a:p>
            <a:pPr marL="342900" lvl="0" indent="-342900" algn="l" rtl="0">
              <a:spcBef>
                <a:spcPts val="480"/>
              </a:spcBef>
              <a:spcAft>
                <a:spcPts val="0"/>
              </a:spcAft>
              <a:buClr>
                <a:schemeClr val="dk1"/>
              </a:buClr>
              <a:buSzPts val="2400"/>
              <a:buFont typeface="Arial"/>
              <a:buChar char="•"/>
            </a:pPr>
            <a:r>
              <a:rPr lang="en-US"/>
              <a:t>Evaluacion necesitan 3 objetivos como componentes</a:t>
            </a:r>
            <a:endParaRPr/>
          </a:p>
          <a:p>
            <a:pPr marL="342900" lvl="0" indent="-342900" algn="l" rtl="0">
              <a:spcBef>
                <a:spcPts val="480"/>
              </a:spcBef>
              <a:spcAft>
                <a:spcPts val="0"/>
              </a:spcAft>
              <a:buClr>
                <a:schemeClr val="dk1"/>
              </a:buClr>
              <a:buSzPts val="2400"/>
              <a:buFont typeface="Arial"/>
              <a:buChar char="•"/>
            </a:pPr>
            <a:r>
              <a:rPr lang="en-US"/>
              <a:t>1. Barreras</a:t>
            </a:r>
            <a:endParaRPr/>
          </a:p>
          <a:p>
            <a:pPr marL="342900" lvl="0" indent="-342900" algn="l" rtl="0">
              <a:spcBef>
                <a:spcPts val="480"/>
              </a:spcBef>
              <a:spcAft>
                <a:spcPts val="0"/>
              </a:spcAft>
              <a:buClr>
                <a:schemeClr val="dk1"/>
              </a:buClr>
              <a:buSzPts val="2400"/>
              <a:buFont typeface="Arial"/>
              <a:buChar char="•"/>
            </a:pPr>
            <a:r>
              <a:rPr lang="en-US"/>
              <a:t>2. Habilidad de ayudar para poder aprender</a:t>
            </a:r>
            <a:endParaRPr/>
          </a:p>
          <a:p>
            <a:pPr marL="342900" lvl="0" indent="-342900" algn="l" rtl="0">
              <a:spcBef>
                <a:spcPts val="480"/>
              </a:spcBef>
              <a:spcAft>
                <a:spcPts val="0"/>
              </a:spcAft>
              <a:buClr>
                <a:schemeClr val="dk1"/>
              </a:buClr>
              <a:buSzPts val="2400"/>
              <a:buFont typeface="Arial"/>
              <a:buChar char="•"/>
            </a:pPr>
            <a:r>
              <a:rPr lang="en-US"/>
              <a:t>3. Interacciones exitosas</a:t>
            </a:r>
            <a:endParaRPr/>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80"/>
              </a:spcBef>
              <a:spcAft>
                <a:spcPts val="0"/>
              </a:spcAft>
              <a:buClr>
                <a:schemeClr val="dk1"/>
              </a:buClr>
              <a:buSzPts val="2400"/>
              <a:buFont typeface="Arial"/>
              <a:buChar char="•"/>
            </a:pPr>
            <a:r>
              <a:rPr lang="en-US"/>
              <a:t>Como puedo involucrarme en todas estos puntos que eh estado aprendiendo?</a:t>
            </a: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Que es lo que significa ser Titulo I en la escuela?</a:t>
            </a:r>
            <a:endParaRPr sz="3200"/>
          </a:p>
        </p:txBody>
      </p:sp>
      <p:sp>
        <p:nvSpPr>
          <p:cNvPr id="118" name="Google Shape;118;p17"/>
          <p:cNvSpPr txBox="1">
            <a:spLocks noGrp="1"/>
          </p:cNvSpPr>
          <p:nvPr>
            <p:ph type="body" idx="1"/>
          </p:nvPr>
        </p:nvSpPr>
        <p:spPr>
          <a:xfrm>
            <a:off x="457200" y="1981200"/>
            <a:ext cx="76200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Ser Titulo I para la escuela significa recibir fondos federales (dolares de titulo I) para completar o suplir los programas existentes de la escuela .  Estos dolares seran utilizados para …</a:t>
            </a:r>
            <a:endParaRPr sz="2200"/>
          </a:p>
          <a:p>
            <a:pPr marL="742950" lvl="1" indent="-285750" algn="l" rtl="0">
              <a:spcBef>
                <a:spcPts val="360"/>
              </a:spcBef>
              <a:spcAft>
                <a:spcPts val="0"/>
              </a:spcAft>
              <a:buClr>
                <a:schemeClr val="dk1"/>
              </a:buClr>
              <a:buSzPts val="1800"/>
              <a:buFont typeface="Arial"/>
              <a:buChar char="–"/>
            </a:pPr>
            <a:r>
              <a:rPr lang="en-US" sz="1800"/>
              <a:t>Identificar a los estudiantes que experimentan dificultades académicas y brindar asistencia oportuna para ayudarlos a cumplir con los exigentes estándares de contenido del estado.</a:t>
            </a:r>
            <a:endParaRPr sz="1800"/>
          </a:p>
          <a:p>
            <a:pPr marL="742950" lvl="1" indent="-285750" algn="l" rtl="0">
              <a:spcBef>
                <a:spcPts val="360"/>
              </a:spcBef>
              <a:spcAft>
                <a:spcPts val="0"/>
              </a:spcAft>
              <a:buClr>
                <a:schemeClr val="dk1"/>
              </a:buClr>
              <a:buSzPts val="1800"/>
              <a:buFont typeface="Arial"/>
              <a:buChar char="–"/>
            </a:pPr>
            <a:r>
              <a:rPr lang="en-US" sz="1800"/>
              <a:t>Compra de personal suplementario/programas/ materiales y suministros</a:t>
            </a:r>
            <a:endParaRPr sz="1800"/>
          </a:p>
          <a:p>
            <a:pPr marL="742950" lvl="1" indent="-285750" algn="l" rtl="0">
              <a:spcBef>
                <a:spcPts val="360"/>
              </a:spcBef>
              <a:spcAft>
                <a:spcPts val="0"/>
              </a:spcAft>
              <a:buClr>
                <a:schemeClr val="dk1"/>
              </a:buClr>
              <a:buSzPts val="1800"/>
              <a:buFont typeface="Arial"/>
              <a:buChar char="–"/>
            </a:pPr>
            <a:r>
              <a:rPr lang="en-US" sz="1800"/>
              <a:t>Levar a cabo reuniones de participación de padres y familias / entrenamientos / actividades.</a:t>
            </a:r>
            <a:endParaRPr sz="1800"/>
          </a:p>
          <a:p>
            <a:pPr marL="742950" lvl="1" indent="-285750" algn="l" rtl="0">
              <a:spcBef>
                <a:spcPts val="200"/>
              </a:spcBef>
              <a:spcAft>
                <a:spcPts val="0"/>
              </a:spcAft>
              <a:buClr>
                <a:schemeClr val="dk1"/>
              </a:buClr>
              <a:buSzPts val="1000"/>
              <a:buFont typeface="Arial"/>
              <a:buNone/>
            </a:pPr>
            <a:endParaRPr sz="1000"/>
          </a:p>
          <a:p>
            <a:pPr marL="342900" lvl="0" indent="-342900" algn="l" rtl="0">
              <a:spcBef>
                <a:spcPts val="440"/>
              </a:spcBef>
              <a:spcAft>
                <a:spcPts val="0"/>
              </a:spcAft>
              <a:buClr>
                <a:schemeClr val="dk1"/>
              </a:buClr>
              <a:buSzPts val="2200"/>
              <a:buFont typeface="Arial"/>
              <a:buChar char="•"/>
            </a:pPr>
            <a:r>
              <a:rPr lang="en-US" sz="2200"/>
              <a:t>Ser un Titulo I en la escuela tambien significa que padres y familia estaran involucrados y sabran conocer sus derechos bajo ESSA.</a:t>
            </a:r>
            <a:endParaRPr sz="2200"/>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381000" y="838200"/>
            <a:ext cx="61722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Qué es el 1% de res-erva y cómo están involucrados los padres?</a:t>
            </a:r>
            <a:br>
              <a:rPr lang="en-US" sz="3200"/>
            </a:br>
            <a:endParaRPr sz="3200"/>
          </a:p>
        </p:txBody>
      </p:sp>
      <p:sp>
        <p:nvSpPr>
          <p:cNvPr id="125" name="Google Shape;125;p18"/>
          <p:cNvSpPr txBox="1">
            <a:spLocks noGrp="1"/>
          </p:cNvSpPr>
          <p:nvPr>
            <p:ph type="body" idx="1"/>
          </p:nvPr>
        </p:nvSpPr>
        <p:spPr>
          <a:xfrm>
            <a:off x="457200" y="2362200"/>
            <a:ext cx="8229600" cy="3810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Cualquier LEA con una Asignación del Título I que exceda los $ 500,000 está obligada por ley a reservar un 1% de la asignación del Título I para la participación de los padres y la familia. </a:t>
            </a:r>
            <a:endParaRPr sz="2000"/>
          </a:p>
          <a:p>
            <a:pPr marL="342900" lvl="0" indent="-342900" algn="l" rtl="0">
              <a:spcBef>
                <a:spcPts val="400"/>
              </a:spcBef>
              <a:spcAft>
                <a:spcPts val="0"/>
              </a:spcAft>
              <a:buClr>
                <a:schemeClr val="dk1"/>
              </a:buClr>
              <a:buSzPts val="2000"/>
              <a:buFont typeface="Arial"/>
              <a:buChar char="•"/>
            </a:pPr>
            <a:r>
              <a:rPr lang="en-US" sz="2000"/>
              <a:t>De ese 1%, el 10% puede reservarse en la LEA para iniciativas de todo el sistema relacionadas con la participación de los padres y la familia. El 90% restante debe asignarse a todas las escuelas de Título I de la LEA. Por lo tanto, cada escuela del Título I recibe su parte del 90% para implementar la participación de los padres y las familias a nivel escolar con expectativas y objetivos claros para una participación significativa. </a:t>
            </a:r>
            <a:endParaRPr sz="2000"/>
          </a:p>
          <a:p>
            <a:pPr marL="342900" lvl="0" indent="-342900" algn="l" rtl="0">
              <a:spcBef>
                <a:spcPts val="400"/>
              </a:spcBef>
              <a:spcAft>
                <a:spcPts val="0"/>
              </a:spcAft>
              <a:buClr>
                <a:schemeClr val="dk1"/>
              </a:buClr>
              <a:buSzPts val="2000"/>
              <a:buFont typeface="Arial"/>
              <a:buChar char="•"/>
            </a:pPr>
            <a:r>
              <a:rPr lang="en-US" sz="2000"/>
              <a:t>Ustedes, como padres del Título I, tienen derecho a participar en cómo se gasta este dinero</a:t>
            </a: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381000" y="5334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¿Qué es el Plan Consolidado LEA?</a:t>
            </a:r>
            <a:endParaRPr sz="3200"/>
          </a:p>
        </p:txBody>
      </p:sp>
      <p:sp>
        <p:nvSpPr>
          <p:cNvPr id="132" name="Google Shape;132;p19"/>
          <p:cNvSpPr txBox="1">
            <a:spLocks noGrp="1"/>
          </p:cNvSpPr>
          <p:nvPr>
            <p:ph type="body" idx="1"/>
          </p:nvPr>
        </p:nvSpPr>
        <p:spPr>
          <a:xfrm>
            <a:off x="381000" y="1600200"/>
            <a:ext cx="8001000" cy="4800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El Plan Consolidado del Título I de la LEA aborda cómo la LEA utilizará los fondos del Título I en todo el sistema escolar. Los temas incluyen</a:t>
            </a:r>
            <a:r>
              <a:rPr lang="en-US" sz="2200"/>
              <a:t>:</a:t>
            </a:r>
            <a:endParaRPr sz="2200"/>
          </a:p>
          <a:p>
            <a:pPr marL="742950" lvl="1" indent="-285750" algn="l" rtl="0">
              <a:spcBef>
                <a:spcPts val="400"/>
              </a:spcBef>
              <a:spcAft>
                <a:spcPts val="0"/>
              </a:spcAft>
              <a:buClr>
                <a:schemeClr val="dk1"/>
              </a:buClr>
              <a:buSzPts val="2000"/>
              <a:buFont typeface="Arial"/>
              <a:buChar char="–"/>
            </a:pPr>
            <a:r>
              <a:rPr lang="en-US"/>
              <a:t>Evaluaciones académicas de los estudiantes.</a:t>
            </a:r>
            <a:endParaRPr/>
          </a:p>
          <a:p>
            <a:pPr marL="742950" lvl="1" indent="-285750" algn="l" rtl="0">
              <a:spcBef>
                <a:spcPts val="400"/>
              </a:spcBef>
              <a:spcAft>
                <a:spcPts val="0"/>
              </a:spcAft>
              <a:buClr>
                <a:schemeClr val="dk1"/>
              </a:buClr>
              <a:buSzPts val="2000"/>
              <a:buFont typeface="Arial"/>
              <a:buChar char="–"/>
            </a:pPr>
            <a:r>
              <a:rPr lang="en-US"/>
              <a:t> Asistencia adicional proporcionada estudiantes con dificultades </a:t>
            </a:r>
            <a:endParaRPr/>
          </a:p>
          <a:p>
            <a:pPr marL="742950" lvl="1" indent="-285750" algn="l" rtl="0">
              <a:spcBef>
                <a:spcPts val="400"/>
              </a:spcBef>
              <a:spcAft>
                <a:spcPts val="0"/>
              </a:spcAft>
              <a:buClr>
                <a:schemeClr val="dk1"/>
              </a:buClr>
              <a:buSzPts val="2000"/>
              <a:buFont typeface="Arial"/>
              <a:buChar char="–"/>
            </a:pPr>
            <a:r>
              <a:rPr lang="en-US"/>
              <a:t>Coordinación e integración de fondos y programas federales. Programas escolares que incluyen Migrante, Preescolar, EL y Personas sin hogar, según corresponda. </a:t>
            </a:r>
            <a:endParaRPr/>
          </a:p>
          <a:p>
            <a:pPr marL="742950" lvl="1" indent="-285750" algn="l" rtl="0">
              <a:spcBef>
                <a:spcPts val="400"/>
              </a:spcBef>
              <a:spcAft>
                <a:spcPts val="0"/>
              </a:spcAft>
              <a:buClr>
                <a:schemeClr val="dk1"/>
              </a:buClr>
              <a:buSzPts val="2000"/>
              <a:buFont typeface="Arial"/>
              <a:buChar char="–"/>
            </a:pPr>
            <a:r>
              <a:rPr lang="en-US"/>
              <a:t>Estrategias de participación de padres y familias, que se incluye en la Política de participación de padres y familias. </a:t>
            </a:r>
            <a:endParaRPr b="1"/>
          </a:p>
          <a:p>
            <a:pPr marL="742950" lvl="1" indent="-285750" algn="l" rtl="0">
              <a:spcBef>
                <a:spcPts val="400"/>
              </a:spcBef>
              <a:spcAft>
                <a:spcPts val="0"/>
              </a:spcAft>
              <a:buClr>
                <a:schemeClr val="dk1"/>
              </a:buClr>
              <a:buSzPts val="2000"/>
              <a:buFont typeface="Arial"/>
              <a:buChar char="–"/>
            </a:pPr>
            <a:r>
              <a:rPr lang="en-US" b="1"/>
              <a:t>Usted, como padre de Título I, tiene derecho a participar en el desarrollo del Plan Consolidado de Título I de LEA</a:t>
            </a:r>
            <a:endParaRPr sz="500" b="1"/>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533400" y="6858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¿Qué es el plan de participación de padres y familias de LEA?</a:t>
            </a:r>
            <a:endParaRPr sz="2800"/>
          </a:p>
        </p:txBody>
      </p:sp>
      <p:sp>
        <p:nvSpPr>
          <p:cNvPr id="139" name="Google Shape;139;p20"/>
          <p:cNvSpPr txBox="1">
            <a:spLocks noGrp="1"/>
          </p:cNvSpPr>
          <p:nvPr>
            <p:ph type="body" idx="1"/>
          </p:nvPr>
        </p:nvSpPr>
        <p:spPr>
          <a:xfrm>
            <a:off x="533400" y="2209800"/>
            <a:ext cx="81534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Este plan aborda cómo la LEA implementará los requisitos de participación para los padres y la familia para la Ley de que todos los estudiantes tienen éxito. Incluye… </a:t>
            </a:r>
            <a:endParaRPr sz="2000"/>
          </a:p>
          <a:p>
            <a:pPr marL="342900" lvl="0" indent="-342900" algn="l" rtl="0">
              <a:spcBef>
                <a:spcPts val="400"/>
              </a:spcBef>
              <a:spcAft>
                <a:spcPts val="0"/>
              </a:spcAft>
              <a:buClr>
                <a:schemeClr val="dk1"/>
              </a:buClr>
              <a:buSzPts val="2000"/>
              <a:buFont typeface="Arial"/>
              <a:buChar char="•"/>
            </a:pPr>
            <a:r>
              <a:rPr lang="en-US" sz="2000"/>
              <a:t>Las expectativas de la LEA para padres y familias.</a:t>
            </a:r>
            <a:endParaRPr/>
          </a:p>
          <a:p>
            <a:pPr marL="342900" lvl="0" indent="-342900" algn="l" rtl="0">
              <a:spcBef>
                <a:spcPts val="400"/>
              </a:spcBef>
              <a:spcAft>
                <a:spcPts val="0"/>
              </a:spcAft>
              <a:buClr>
                <a:schemeClr val="dk1"/>
              </a:buClr>
              <a:buSzPts val="2000"/>
              <a:buFont typeface="Arial"/>
              <a:buChar char="•"/>
            </a:pPr>
            <a:r>
              <a:rPr lang="en-US" sz="2000"/>
              <a:t> Cómo la LEA involucrará a los padres en la toma de decisiones.</a:t>
            </a:r>
            <a:endParaRPr/>
          </a:p>
          <a:p>
            <a:pPr marL="342900" lvl="0" indent="-342900" algn="l" rtl="0">
              <a:spcBef>
                <a:spcPts val="400"/>
              </a:spcBef>
              <a:spcAft>
                <a:spcPts val="0"/>
              </a:spcAft>
              <a:buClr>
                <a:schemeClr val="dk1"/>
              </a:buClr>
              <a:buSzPts val="2000"/>
              <a:buFont typeface="Arial"/>
              <a:buChar char="•"/>
            </a:pPr>
            <a:r>
              <a:rPr lang="en-US" sz="2000"/>
              <a:t>Cómo trabajará el LEA para desarrollar la capacidad de los padres y las escuelas para una participación sólida de los padres para mejorar el rendimiento académico de los estudiantes \</a:t>
            </a:r>
            <a:endParaRPr/>
          </a:p>
          <a:p>
            <a:pPr marL="342900" lvl="0" indent="-215900" algn="l" rtl="0">
              <a:spcBef>
                <a:spcPts val="400"/>
              </a:spcBef>
              <a:spcAft>
                <a:spcPts val="0"/>
              </a:spcAft>
              <a:buClr>
                <a:schemeClr val="dk1"/>
              </a:buClr>
              <a:buSzPts val="2000"/>
              <a:buFont typeface="Arial"/>
              <a:buNone/>
            </a:pPr>
            <a:endParaRPr sz="2000"/>
          </a:p>
          <a:p>
            <a:pPr marL="342900" lvl="0" indent="-342900" algn="l" rtl="0">
              <a:spcBef>
                <a:spcPts val="400"/>
              </a:spcBef>
              <a:spcAft>
                <a:spcPts val="0"/>
              </a:spcAft>
              <a:buClr>
                <a:schemeClr val="dk1"/>
              </a:buClr>
              <a:buSzPts val="2000"/>
              <a:buFont typeface="Arial"/>
              <a:buChar char="•"/>
            </a:pPr>
            <a:r>
              <a:rPr lang="en-US" sz="2000"/>
              <a:t>Ustedes, como padres de Título I, tienen derecho a participar en el desarrollo de este plan.</a:t>
            </a:r>
            <a:endParaRPr sz="1800"/>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None/>
            </a:pPr>
            <a:endParaRPr sz="1800"/>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1"/>
          <p:cNvSpPr txBox="1">
            <a:spLocks noGrp="1"/>
          </p:cNvSpPr>
          <p:nvPr>
            <p:ph type="title"/>
          </p:nvPr>
        </p:nvSpPr>
        <p:spPr>
          <a:xfrm>
            <a:off x="609600" y="609600"/>
            <a:ext cx="4495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Que es un CIP?</a:t>
            </a:r>
            <a:endParaRPr sz="3200"/>
          </a:p>
        </p:txBody>
      </p:sp>
      <p:sp>
        <p:nvSpPr>
          <p:cNvPr id="146" name="Google Shape;146;p21"/>
          <p:cNvSpPr txBox="1">
            <a:spLocks noGrp="1"/>
          </p:cNvSpPr>
          <p:nvPr>
            <p:ph type="body" idx="1"/>
          </p:nvPr>
        </p:nvSpPr>
        <p:spPr>
          <a:xfrm>
            <a:off x="457200" y="2332037"/>
            <a:ext cx="76962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El CIP es un plan de continuacion para mejoria de la escuela e incluye:</a:t>
            </a:r>
            <a:endParaRPr sz="2200"/>
          </a:p>
          <a:p>
            <a:pPr marL="742950" lvl="1" indent="-285750" algn="l" rtl="0">
              <a:spcBef>
                <a:spcPts val="360"/>
              </a:spcBef>
              <a:spcAft>
                <a:spcPts val="0"/>
              </a:spcAft>
              <a:buClr>
                <a:schemeClr val="dk1"/>
              </a:buClr>
              <a:buSzPts val="1800"/>
              <a:buFont typeface="Arial"/>
              <a:buChar char="–"/>
            </a:pPr>
            <a:r>
              <a:rPr lang="en-US" sz="1800"/>
              <a:t>Una evaluación de necesidades y resumen de datos</a:t>
            </a:r>
            <a:endParaRPr/>
          </a:p>
          <a:p>
            <a:pPr marL="742950" lvl="1" indent="-285750" algn="l" rtl="0">
              <a:spcBef>
                <a:spcPts val="360"/>
              </a:spcBef>
              <a:spcAft>
                <a:spcPts val="0"/>
              </a:spcAft>
              <a:buClr>
                <a:schemeClr val="dk1"/>
              </a:buClr>
              <a:buSzPts val="1800"/>
              <a:buFont typeface="Arial"/>
              <a:buChar char="–"/>
            </a:pPr>
            <a:r>
              <a:rPr lang="en-US" sz="1800"/>
              <a:t>Metas y estrategias para abordar las necesidades académicas para los estudiantes </a:t>
            </a:r>
            <a:endParaRPr/>
          </a:p>
          <a:p>
            <a:pPr marL="742950" lvl="1" indent="-285750" algn="l" rtl="0">
              <a:spcBef>
                <a:spcPts val="360"/>
              </a:spcBef>
              <a:spcAft>
                <a:spcPts val="0"/>
              </a:spcAft>
              <a:buClr>
                <a:schemeClr val="dk1"/>
              </a:buClr>
              <a:buSzPts val="1800"/>
              <a:buFont typeface="Arial"/>
              <a:buChar char="–"/>
            </a:pPr>
            <a:r>
              <a:rPr lang="en-US" sz="1800"/>
              <a:t>Necesidades de desarrollo profesional</a:t>
            </a:r>
            <a:endParaRPr sz="1800"/>
          </a:p>
          <a:p>
            <a:pPr marL="742950" lvl="1" indent="-285750" algn="l" rtl="0">
              <a:spcBef>
                <a:spcPts val="400"/>
              </a:spcBef>
              <a:spcAft>
                <a:spcPts val="0"/>
              </a:spcAft>
              <a:buClr>
                <a:schemeClr val="dk1"/>
              </a:buClr>
              <a:buSzPts val="2000"/>
              <a:buFont typeface="Arial"/>
              <a:buChar char="–"/>
            </a:pPr>
            <a:r>
              <a:rPr lang="en-US" sz="2000"/>
              <a:t>Coordinación de Recursos / Presupuesto Integral </a:t>
            </a:r>
            <a:endParaRPr/>
          </a:p>
          <a:p>
            <a:pPr marL="742950" lvl="1" indent="-285750" algn="l" rtl="0">
              <a:spcBef>
                <a:spcPts val="400"/>
              </a:spcBef>
              <a:spcAft>
                <a:spcPts val="0"/>
              </a:spcAft>
              <a:buClr>
                <a:schemeClr val="dk1"/>
              </a:buClr>
              <a:buSzPts val="2000"/>
              <a:buFont typeface="Arial"/>
              <a:buChar char="–"/>
            </a:pPr>
            <a:r>
              <a:rPr lang="en-US" sz="2000"/>
              <a:t>La política de participación de padres y familias de la escuela. </a:t>
            </a:r>
            <a:endParaRPr sz="2000"/>
          </a:p>
          <a:p>
            <a:pPr marL="342900" lvl="0" indent="-342900" algn="l" rtl="0">
              <a:spcBef>
                <a:spcPts val="400"/>
              </a:spcBef>
              <a:spcAft>
                <a:spcPts val="0"/>
              </a:spcAft>
              <a:buClr>
                <a:schemeClr val="dk1"/>
              </a:buClr>
              <a:buSzPts val="2000"/>
              <a:buFont typeface="Arial"/>
              <a:buChar char="•"/>
            </a:pPr>
            <a:r>
              <a:rPr lang="en-US" sz="2000" b="1"/>
              <a:t>Ustedes, como padres del Título I, tienen derecho a participar en el desarrollo de este plan.</a:t>
            </a:r>
            <a:endParaRPr sz="2200" b="1"/>
          </a:p>
          <a:p>
            <a:pPr marL="742950" lvl="1" indent="-28575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1553</Words>
  <Application>Microsoft Office PowerPoint</Application>
  <PresentationFormat>On-screen Show (4:3)</PresentationFormat>
  <Paragraphs>216</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Bienvenidos a la  Junta Anual de Padres Titulo I </vt:lpstr>
      <vt:lpstr>Porque estamos aqui?</vt:lpstr>
      <vt:lpstr>Que es lo que aprendera…</vt:lpstr>
      <vt:lpstr>Que es lo que aprendera… (Continua)</vt:lpstr>
      <vt:lpstr>Que es lo que significa ser Titulo I en la escuela?</vt:lpstr>
      <vt:lpstr>Qué es el 1% de res-erva y cómo están involucrados los padres? </vt:lpstr>
      <vt:lpstr>¿Qué es el Plan Consolidado LEA?</vt:lpstr>
      <vt:lpstr>¿Qué es el plan de participación de padres y familias de LEA?</vt:lpstr>
      <vt:lpstr>Que es un CIP?</vt:lpstr>
      <vt:lpstr>Que esta incluido en el Plan de Compromiso de Padres y Familia de la escuela</vt:lpstr>
      <vt:lpstr>Qué es el acuerdo entre la escuela y los padres?</vt:lpstr>
      <vt:lpstr>Como solicito las calificaciones del maestro de mis hijos(as) ? </vt:lpstr>
      <vt:lpstr>¿Cómo se realiza la evaluación de la política de participación de padres y familias de LEA?</vt:lpstr>
      <vt:lpstr>¿Quiénes son los padres líderes en mi escuela?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Bienvenidos a la  Junta Anual de Padres Titulo I</dc:title>
  <dc:creator>Dr. Smith</dc:creator>
  <cp:lastModifiedBy>Windows User</cp:lastModifiedBy>
  <cp:revision>2</cp:revision>
  <dcterms:modified xsi:type="dcterms:W3CDTF">2019-09-20T16:54:07Z</dcterms:modified>
</cp:coreProperties>
</file>