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8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34"/>
    <p:restoredTop sz="94678"/>
  </p:normalViewPr>
  <p:slideViewPr>
    <p:cSldViewPr snapToGrid="0" snapToObjects="1">
      <p:cViewPr varScale="1">
        <p:scale>
          <a:sx n="117" d="100"/>
          <a:sy n="117" d="100"/>
        </p:scale>
        <p:origin x="167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Students</c:v>
                </c:pt>
              </c:strCache>
            </c:strRef>
          </c:tx>
          <c:invertIfNegative val="1"/>
          <c:cat>
            <c:strRef>
              <c:f>Sheet1!$A$2:$A$17</c:f>
              <c:strCache>
                <c:ptCount val="16"/>
                <c:pt idx="0">
                  <c:v>EES</c:v>
                </c:pt>
                <c:pt idx="1">
                  <c:v>EMS</c:v>
                </c:pt>
                <c:pt idx="2">
                  <c:v>ECHS</c:v>
                </c:pt>
                <c:pt idx="3">
                  <c:v>HES</c:v>
                </c:pt>
                <c:pt idx="4">
                  <c:v>HMS</c:v>
                </c:pt>
                <c:pt idx="5">
                  <c:v>HHS</c:v>
                </c:pt>
                <c:pt idx="6">
                  <c:v>MMS</c:v>
                </c:pt>
                <c:pt idx="7">
                  <c:v>CES</c:v>
                </c:pt>
                <c:pt idx="8">
                  <c:v>ARIS</c:v>
                </c:pt>
                <c:pt idx="9">
                  <c:v>SEHS</c:v>
                </c:pt>
                <c:pt idx="10">
                  <c:v>RES</c:v>
                </c:pt>
                <c:pt idx="11">
                  <c:v>RMS</c:v>
                </c:pt>
                <c:pt idx="12">
                  <c:v>WES</c:v>
                </c:pt>
                <c:pt idx="13">
                  <c:v>WHS</c:v>
                </c:pt>
                <c:pt idx="14">
                  <c:v>WMS</c:v>
                </c:pt>
                <c:pt idx="15">
                  <c:v>EDGE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19</c:v>
                </c:pt>
                <c:pt idx="1">
                  <c:v>14</c:v>
                </c:pt>
                <c:pt idx="2">
                  <c:v>13</c:v>
                </c:pt>
                <c:pt idx="3">
                  <c:v>31</c:v>
                </c:pt>
                <c:pt idx="4">
                  <c:v>36</c:v>
                </c:pt>
                <c:pt idx="5">
                  <c:v>18</c:v>
                </c:pt>
                <c:pt idx="6">
                  <c:v>76</c:v>
                </c:pt>
                <c:pt idx="7">
                  <c:v>44</c:v>
                </c:pt>
                <c:pt idx="8">
                  <c:v>29</c:v>
                </c:pt>
                <c:pt idx="9">
                  <c:v>62</c:v>
                </c:pt>
                <c:pt idx="10">
                  <c:v>83</c:v>
                </c:pt>
                <c:pt idx="11">
                  <c:v>69</c:v>
                </c:pt>
                <c:pt idx="12">
                  <c:v>48</c:v>
                </c:pt>
                <c:pt idx="13">
                  <c:v>68</c:v>
                </c:pt>
                <c:pt idx="14">
                  <c:v>25</c:v>
                </c:pt>
                <c:pt idx="15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92-E646-8EBE-A3EAC9574C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8C1466-473A-4D5A-B173-C83BFED28F4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7D38C02-ED05-4238-9EC4-5F0AFAB4B23B}">
      <dgm:prSet/>
      <dgm:spPr/>
      <dgm:t>
        <a:bodyPr/>
        <a:lstStyle/>
        <a:p>
          <a:r>
            <a:rPr lang="en-US"/>
            <a:t>Children of active-duty, National Guard/Reserve, and veterans</a:t>
          </a:r>
        </a:p>
      </dgm:t>
    </dgm:pt>
    <dgm:pt modelId="{CC36B43C-CD0A-4ACE-A438-90ED04BD40A0}" type="parTrans" cxnId="{28E97A7E-CBA8-4A16-88FF-6493E45A20A0}">
      <dgm:prSet/>
      <dgm:spPr/>
      <dgm:t>
        <a:bodyPr/>
        <a:lstStyle/>
        <a:p>
          <a:endParaRPr lang="en-US"/>
        </a:p>
      </dgm:t>
    </dgm:pt>
    <dgm:pt modelId="{BA4CB3C0-F216-4D7C-82AB-F2C8145C9DE6}" type="sibTrans" cxnId="{28E97A7E-CBA8-4A16-88FF-6493E45A20A0}">
      <dgm:prSet/>
      <dgm:spPr/>
      <dgm:t>
        <a:bodyPr/>
        <a:lstStyle/>
        <a:p>
          <a:endParaRPr lang="en-US"/>
        </a:p>
      </dgm:t>
    </dgm:pt>
    <dgm:pt modelId="{F44D38B2-7ACC-4924-80B2-ADD729E0F05C}">
      <dgm:prSet/>
      <dgm:spPr/>
      <dgm:t>
        <a:bodyPr/>
        <a:lstStyle/>
        <a:p>
          <a:r>
            <a:rPr lang="en-US"/>
            <a:t>Students impacted by frequent moves and deployments</a:t>
          </a:r>
        </a:p>
      </dgm:t>
    </dgm:pt>
    <dgm:pt modelId="{4D64C907-0E83-40FE-AD34-0A1FC0C11857}" type="parTrans" cxnId="{B9BF1D4D-AADD-4CD0-B450-E5F4C1A1FB5C}">
      <dgm:prSet/>
      <dgm:spPr/>
      <dgm:t>
        <a:bodyPr/>
        <a:lstStyle/>
        <a:p>
          <a:endParaRPr lang="en-US"/>
        </a:p>
      </dgm:t>
    </dgm:pt>
    <dgm:pt modelId="{6D1B5B9A-077D-4F41-98CE-986EFA58D4F9}" type="sibTrans" cxnId="{B9BF1D4D-AADD-4CD0-B450-E5F4C1A1FB5C}">
      <dgm:prSet/>
      <dgm:spPr/>
      <dgm:t>
        <a:bodyPr/>
        <a:lstStyle/>
        <a:p>
          <a:endParaRPr lang="en-US"/>
        </a:p>
      </dgm:t>
    </dgm:pt>
    <dgm:pt modelId="{F629E333-6F18-476B-B4EE-FCB1FAAE764F}">
      <dgm:prSet/>
      <dgm:spPr/>
      <dgm:t>
        <a:bodyPr/>
        <a:lstStyle/>
        <a:p>
          <a:r>
            <a:rPr lang="en-US" dirty="0"/>
            <a:t>Attend public, charter, private, and DoDEA schools</a:t>
          </a:r>
        </a:p>
      </dgm:t>
    </dgm:pt>
    <dgm:pt modelId="{56C23067-9706-4CE2-8E82-4458B395AE3C}" type="parTrans" cxnId="{37E8E3BF-5596-434C-AA5F-9608F17DB98D}">
      <dgm:prSet/>
      <dgm:spPr/>
      <dgm:t>
        <a:bodyPr/>
        <a:lstStyle/>
        <a:p>
          <a:endParaRPr lang="en-US"/>
        </a:p>
      </dgm:t>
    </dgm:pt>
    <dgm:pt modelId="{E2319A78-2754-4F42-A907-950F60E9C48F}" type="sibTrans" cxnId="{37E8E3BF-5596-434C-AA5F-9608F17DB98D}">
      <dgm:prSet/>
      <dgm:spPr/>
      <dgm:t>
        <a:bodyPr/>
        <a:lstStyle/>
        <a:p>
          <a:endParaRPr lang="en-US"/>
        </a:p>
      </dgm:t>
    </dgm:pt>
    <dgm:pt modelId="{F098D85F-3766-4CAA-994B-6DD86630A89D}">
      <dgm:prSet/>
      <dgm:spPr/>
      <dgm:t>
        <a:bodyPr/>
        <a:lstStyle/>
        <a:p>
          <a:r>
            <a:rPr lang="en-US"/>
            <a:t>Diverse cultures, strengths, and needs across grade levels</a:t>
          </a:r>
        </a:p>
      </dgm:t>
    </dgm:pt>
    <dgm:pt modelId="{5580DEB6-638F-4963-86D7-B39AAAD1DEF7}" type="parTrans" cxnId="{B8A88C99-9CED-4A33-84AC-F67CD2D45108}">
      <dgm:prSet/>
      <dgm:spPr/>
      <dgm:t>
        <a:bodyPr/>
        <a:lstStyle/>
        <a:p>
          <a:endParaRPr lang="en-US"/>
        </a:p>
      </dgm:t>
    </dgm:pt>
    <dgm:pt modelId="{C16FC494-619D-4D52-9752-7989488CFD3C}" type="sibTrans" cxnId="{B8A88C99-9CED-4A33-84AC-F67CD2D45108}">
      <dgm:prSet/>
      <dgm:spPr/>
      <dgm:t>
        <a:bodyPr/>
        <a:lstStyle/>
        <a:p>
          <a:endParaRPr lang="en-US"/>
        </a:p>
      </dgm:t>
    </dgm:pt>
    <dgm:pt modelId="{B0327213-DE50-D44D-97BF-16F727468783}" type="pres">
      <dgm:prSet presAssocID="{9F8C1466-473A-4D5A-B173-C83BFED28F49}" presName="linear" presStyleCnt="0">
        <dgm:presLayoutVars>
          <dgm:animLvl val="lvl"/>
          <dgm:resizeHandles val="exact"/>
        </dgm:presLayoutVars>
      </dgm:prSet>
      <dgm:spPr/>
    </dgm:pt>
    <dgm:pt modelId="{32917873-449F-4546-8B66-AE40A65D9EB7}" type="pres">
      <dgm:prSet presAssocID="{D7D38C02-ED05-4238-9EC4-5F0AFAB4B23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5B60E5A-3766-EE41-982A-92EA01F8EDE8}" type="pres">
      <dgm:prSet presAssocID="{BA4CB3C0-F216-4D7C-82AB-F2C8145C9DE6}" presName="spacer" presStyleCnt="0"/>
      <dgm:spPr/>
    </dgm:pt>
    <dgm:pt modelId="{00921746-A546-C24E-8C8C-8A202E9A7A10}" type="pres">
      <dgm:prSet presAssocID="{F44D38B2-7ACC-4924-80B2-ADD729E0F05C}" presName="parentText" presStyleLbl="node1" presStyleIdx="1" presStyleCnt="4" custLinFactY="4401" custLinFactNeighborY="100000">
        <dgm:presLayoutVars>
          <dgm:chMax val="0"/>
          <dgm:bulletEnabled val="1"/>
        </dgm:presLayoutVars>
      </dgm:prSet>
      <dgm:spPr/>
    </dgm:pt>
    <dgm:pt modelId="{486FE198-4C7F-1C4E-804F-CBCA3DD79E32}" type="pres">
      <dgm:prSet presAssocID="{6D1B5B9A-077D-4F41-98CE-986EFA58D4F9}" presName="spacer" presStyleCnt="0"/>
      <dgm:spPr/>
    </dgm:pt>
    <dgm:pt modelId="{B3E99B3A-1A33-034D-91AF-654466B6AB21}" type="pres">
      <dgm:prSet presAssocID="{F629E333-6F18-476B-B4EE-FCB1FAAE764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15483E6-9563-3140-A475-D1D57BA7E6D5}" type="pres">
      <dgm:prSet presAssocID="{E2319A78-2754-4F42-A907-950F60E9C48F}" presName="spacer" presStyleCnt="0"/>
      <dgm:spPr/>
    </dgm:pt>
    <dgm:pt modelId="{0CA0544F-3F7C-7849-9034-4D06C982104A}" type="pres">
      <dgm:prSet presAssocID="{F098D85F-3766-4CAA-994B-6DD86630A89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7439D17-F1CF-5F4E-BA15-06497A1AA16B}" type="presOf" srcId="{F629E333-6F18-476B-B4EE-FCB1FAAE764F}" destId="{B3E99B3A-1A33-034D-91AF-654466B6AB21}" srcOrd="0" destOrd="0" presId="urn:microsoft.com/office/officeart/2005/8/layout/vList2"/>
    <dgm:cxn modelId="{A7A10B39-9F66-AE44-817A-683DC14F1760}" type="presOf" srcId="{D7D38C02-ED05-4238-9EC4-5F0AFAB4B23B}" destId="{32917873-449F-4546-8B66-AE40A65D9EB7}" srcOrd="0" destOrd="0" presId="urn:microsoft.com/office/officeart/2005/8/layout/vList2"/>
    <dgm:cxn modelId="{B9BF1D4D-AADD-4CD0-B450-E5F4C1A1FB5C}" srcId="{9F8C1466-473A-4D5A-B173-C83BFED28F49}" destId="{F44D38B2-7ACC-4924-80B2-ADD729E0F05C}" srcOrd="1" destOrd="0" parTransId="{4D64C907-0E83-40FE-AD34-0A1FC0C11857}" sibTransId="{6D1B5B9A-077D-4F41-98CE-986EFA58D4F9}"/>
    <dgm:cxn modelId="{28E97A7E-CBA8-4A16-88FF-6493E45A20A0}" srcId="{9F8C1466-473A-4D5A-B173-C83BFED28F49}" destId="{D7D38C02-ED05-4238-9EC4-5F0AFAB4B23B}" srcOrd="0" destOrd="0" parTransId="{CC36B43C-CD0A-4ACE-A438-90ED04BD40A0}" sibTransId="{BA4CB3C0-F216-4D7C-82AB-F2C8145C9DE6}"/>
    <dgm:cxn modelId="{B8A88C99-9CED-4A33-84AC-F67CD2D45108}" srcId="{9F8C1466-473A-4D5A-B173-C83BFED28F49}" destId="{F098D85F-3766-4CAA-994B-6DD86630A89D}" srcOrd="3" destOrd="0" parTransId="{5580DEB6-638F-4963-86D7-B39AAAD1DEF7}" sibTransId="{C16FC494-619D-4D52-9752-7989488CFD3C}"/>
    <dgm:cxn modelId="{6DEB8DBE-8AF7-C843-9ED2-9DC77A8477EE}" type="presOf" srcId="{9F8C1466-473A-4D5A-B173-C83BFED28F49}" destId="{B0327213-DE50-D44D-97BF-16F727468783}" srcOrd="0" destOrd="0" presId="urn:microsoft.com/office/officeart/2005/8/layout/vList2"/>
    <dgm:cxn modelId="{37E8E3BF-5596-434C-AA5F-9608F17DB98D}" srcId="{9F8C1466-473A-4D5A-B173-C83BFED28F49}" destId="{F629E333-6F18-476B-B4EE-FCB1FAAE764F}" srcOrd="2" destOrd="0" parTransId="{56C23067-9706-4CE2-8E82-4458B395AE3C}" sibTransId="{E2319A78-2754-4F42-A907-950F60E9C48F}"/>
    <dgm:cxn modelId="{E0A68BDF-BDF1-D048-BDC3-3C9ACAB79A88}" type="presOf" srcId="{F098D85F-3766-4CAA-994B-6DD86630A89D}" destId="{0CA0544F-3F7C-7849-9034-4D06C982104A}" srcOrd="0" destOrd="0" presId="urn:microsoft.com/office/officeart/2005/8/layout/vList2"/>
    <dgm:cxn modelId="{1FECDEEC-7778-FB4B-A66F-3DA8776AEF9D}" type="presOf" srcId="{F44D38B2-7ACC-4924-80B2-ADD729E0F05C}" destId="{00921746-A546-C24E-8C8C-8A202E9A7A10}" srcOrd="0" destOrd="0" presId="urn:microsoft.com/office/officeart/2005/8/layout/vList2"/>
    <dgm:cxn modelId="{C09CE759-7C35-EA48-9A6C-690B224D652D}" type="presParOf" srcId="{B0327213-DE50-D44D-97BF-16F727468783}" destId="{32917873-449F-4546-8B66-AE40A65D9EB7}" srcOrd="0" destOrd="0" presId="urn:microsoft.com/office/officeart/2005/8/layout/vList2"/>
    <dgm:cxn modelId="{95585C33-D32E-034E-9E85-D3A44F3A303E}" type="presParOf" srcId="{B0327213-DE50-D44D-97BF-16F727468783}" destId="{85B60E5A-3766-EE41-982A-92EA01F8EDE8}" srcOrd="1" destOrd="0" presId="urn:microsoft.com/office/officeart/2005/8/layout/vList2"/>
    <dgm:cxn modelId="{C603309B-336A-FA49-A996-FEBD1EE6716D}" type="presParOf" srcId="{B0327213-DE50-D44D-97BF-16F727468783}" destId="{00921746-A546-C24E-8C8C-8A202E9A7A10}" srcOrd="2" destOrd="0" presId="urn:microsoft.com/office/officeart/2005/8/layout/vList2"/>
    <dgm:cxn modelId="{8535F7EF-7511-394E-9714-B925403F4A08}" type="presParOf" srcId="{B0327213-DE50-D44D-97BF-16F727468783}" destId="{486FE198-4C7F-1C4E-804F-CBCA3DD79E32}" srcOrd="3" destOrd="0" presId="urn:microsoft.com/office/officeart/2005/8/layout/vList2"/>
    <dgm:cxn modelId="{BD5AFE14-2995-474B-BC30-ED396C78DBA7}" type="presParOf" srcId="{B0327213-DE50-D44D-97BF-16F727468783}" destId="{B3E99B3A-1A33-034D-91AF-654466B6AB21}" srcOrd="4" destOrd="0" presId="urn:microsoft.com/office/officeart/2005/8/layout/vList2"/>
    <dgm:cxn modelId="{F088075F-CACE-8F43-81F0-F7500FBC3F25}" type="presParOf" srcId="{B0327213-DE50-D44D-97BF-16F727468783}" destId="{715483E6-9563-3140-A475-D1D57BA7E6D5}" srcOrd="5" destOrd="0" presId="urn:microsoft.com/office/officeart/2005/8/layout/vList2"/>
    <dgm:cxn modelId="{B08FD4C9-9096-9248-B3D2-0ADCBD3ACF26}" type="presParOf" srcId="{B0327213-DE50-D44D-97BF-16F727468783}" destId="{0CA0544F-3F7C-7849-9034-4D06C982104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A61E7E0-74E7-454A-87B1-A30E03E324F6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5B1DE7D-B9B3-42B4-A895-982CA36C6D55}">
      <dgm:prSet/>
      <dgm:spPr/>
      <dgm:t>
        <a:bodyPr/>
        <a:lstStyle/>
        <a:p>
          <a:r>
            <a:rPr lang="en-US"/>
            <a:t>High mobility can disrupt academics, services, and peer networks</a:t>
          </a:r>
        </a:p>
      </dgm:t>
    </dgm:pt>
    <dgm:pt modelId="{529F48B7-4452-43A1-8170-6737A0314381}" type="parTrans" cxnId="{8312BFC3-A9EB-4BD5-B408-A02DF6C40278}">
      <dgm:prSet/>
      <dgm:spPr/>
      <dgm:t>
        <a:bodyPr/>
        <a:lstStyle/>
        <a:p>
          <a:endParaRPr lang="en-US"/>
        </a:p>
      </dgm:t>
    </dgm:pt>
    <dgm:pt modelId="{DDF88CDB-9F55-4200-BDD8-32DF9FBE8A62}" type="sibTrans" cxnId="{8312BFC3-A9EB-4BD5-B408-A02DF6C40278}">
      <dgm:prSet/>
      <dgm:spPr/>
      <dgm:t>
        <a:bodyPr/>
        <a:lstStyle/>
        <a:p>
          <a:endParaRPr lang="en-US"/>
        </a:p>
      </dgm:t>
    </dgm:pt>
    <dgm:pt modelId="{3632DDFE-98F1-4B6C-8E31-8B7FEEFB1EE1}">
      <dgm:prSet/>
      <dgm:spPr/>
      <dgm:t>
        <a:bodyPr/>
        <a:lstStyle/>
        <a:p>
          <a:r>
            <a:rPr lang="en-US"/>
            <a:t>Deployment cycles shape attendance, behavior, and well-being</a:t>
          </a:r>
        </a:p>
      </dgm:t>
    </dgm:pt>
    <dgm:pt modelId="{3B44F241-8B3B-4611-9710-F1F3358BA29F}" type="parTrans" cxnId="{AF236667-4514-417B-A3EC-789104DD56E6}">
      <dgm:prSet/>
      <dgm:spPr/>
      <dgm:t>
        <a:bodyPr/>
        <a:lstStyle/>
        <a:p>
          <a:endParaRPr lang="en-US"/>
        </a:p>
      </dgm:t>
    </dgm:pt>
    <dgm:pt modelId="{4F93FD13-3DFD-4CD3-A674-83067EF76934}" type="sibTrans" cxnId="{AF236667-4514-417B-A3EC-789104DD56E6}">
      <dgm:prSet/>
      <dgm:spPr/>
      <dgm:t>
        <a:bodyPr/>
        <a:lstStyle/>
        <a:p>
          <a:endParaRPr lang="en-US"/>
        </a:p>
      </dgm:t>
    </dgm:pt>
    <dgm:pt modelId="{BD0C515F-E108-4FE3-A97D-FE15F929E435}">
      <dgm:prSet/>
      <dgm:spPr/>
      <dgm:t>
        <a:bodyPr/>
        <a:lstStyle/>
        <a:p>
          <a:r>
            <a:rPr lang="en-US" dirty="0"/>
            <a:t>Consistency in policy (MIC3) reduces barriers and delays</a:t>
          </a:r>
        </a:p>
      </dgm:t>
    </dgm:pt>
    <dgm:pt modelId="{55C33A98-DD15-488D-B8C1-7CDEA5E89A26}" type="parTrans" cxnId="{90DE8C22-9193-432C-A219-468ADFF3C377}">
      <dgm:prSet/>
      <dgm:spPr/>
      <dgm:t>
        <a:bodyPr/>
        <a:lstStyle/>
        <a:p>
          <a:endParaRPr lang="en-US"/>
        </a:p>
      </dgm:t>
    </dgm:pt>
    <dgm:pt modelId="{55F30BA6-DD03-4566-82C5-D92A2D679B9D}" type="sibTrans" cxnId="{90DE8C22-9193-432C-A219-468ADFF3C377}">
      <dgm:prSet/>
      <dgm:spPr/>
      <dgm:t>
        <a:bodyPr/>
        <a:lstStyle/>
        <a:p>
          <a:endParaRPr lang="en-US"/>
        </a:p>
      </dgm:t>
    </dgm:pt>
    <dgm:pt modelId="{6BEF7B15-8C0C-49DF-8DA9-17D04547384F}">
      <dgm:prSet/>
      <dgm:spPr/>
      <dgm:t>
        <a:bodyPr/>
        <a:lstStyle/>
        <a:p>
          <a:r>
            <a:rPr lang="en-US"/>
            <a:t>Purple Star recognizes schools that are ready to support these learners</a:t>
          </a:r>
        </a:p>
      </dgm:t>
    </dgm:pt>
    <dgm:pt modelId="{2521446E-A5AB-4AC1-80F4-D4BECCAEF26B}" type="parTrans" cxnId="{D3EC22E2-FCDE-480F-968A-549B6A69C495}">
      <dgm:prSet/>
      <dgm:spPr/>
      <dgm:t>
        <a:bodyPr/>
        <a:lstStyle/>
        <a:p>
          <a:endParaRPr lang="en-US"/>
        </a:p>
      </dgm:t>
    </dgm:pt>
    <dgm:pt modelId="{80BBB2B2-553D-4B01-87CC-73AAC89D7637}" type="sibTrans" cxnId="{D3EC22E2-FCDE-480F-968A-549B6A69C495}">
      <dgm:prSet/>
      <dgm:spPr/>
      <dgm:t>
        <a:bodyPr/>
        <a:lstStyle/>
        <a:p>
          <a:endParaRPr lang="en-US"/>
        </a:p>
      </dgm:t>
    </dgm:pt>
    <dgm:pt modelId="{1EA7887C-A58B-244E-BF11-C4C77AEF280C}" type="pres">
      <dgm:prSet presAssocID="{0A61E7E0-74E7-454A-87B1-A30E03E324F6}" presName="matrix" presStyleCnt="0">
        <dgm:presLayoutVars>
          <dgm:chMax val="1"/>
          <dgm:dir/>
          <dgm:resizeHandles val="exact"/>
        </dgm:presLayoutVars>
      </dgm:prSet>
      <dgm:spPr/>
    </dgm:pt>
    <dgm:pt modelId="{C6AE4B94-2184-AC4B-A710-1B76030EE4E7}" type="pres">
      <dgm:prSet presAssocID="{0A61E7E0-74E7-454A-87B1-A30E03E324F6}" presName="diamond" presStyleLbl="bgShp" presStyleIdx="0" presStyleCnt="1"/>
      <dgm:spPr/>
    </dgm:pt>
    <dgm:pt modelId="{38A1535A-5FB2-8B48-BFD2-8886A81E94F6}" type="pres">
      <dgm:prSet presAssocID="{0A61E7E0-74E7-454A-87B1-A30E03E324F6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41359863-3BEB-7B4A-9E92-5DF92CE4FF6D}" type="pres">
      <dgm:prSet presAssocID="{0A61E7E0-74E7-454A-87B1-A30E03E324F6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7875BBD9-6451-3348-8A50-B3A0078D51D5}" type="pres">
      <dgm:prSet presAssocID="{0A61E7E0-74E7-454A-87B1-A30E03E324F6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E9E1B680-6D6B-3F4A-A422-334A3D17E937}" type="pres">
      <dgm:prSet presAssocID="{0A61E7E0-74E7-454A-87B1-A30E03E324F6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90DE8C22-9193-432C-A219-468ADFF3C377}" srcId="{0A61E7E0-74E7-454A-87B1-A30E03E324F6}" destId="{BD0C515F-E108-4FE3-A97D-FE15F929E435}" srcOrd="2" destOrd="0" parTransId="{55C33A98-DD15-488D-B8C1-7CDEA5E89A26}" sibTransId="{55F30BA6-DD03-4566-82C5-D92A2D679B9D}"/>
    <dgm:cxn modelId="{B244B656-71CE-6D4D-9C7F-8DA3851BCD0E}" type="presOf" srcId="{0A61E7E0-74E7-454A-87B1-A30E03E324F6}" destId="{1EA7887C-A58B-244E-BF11-C4C77AEF280C}" srcOrd="0" destOrd="0" presId="urn:microsoft.com/office/officeart/2005/8/layout/matrix3"/>
    <dgm:cxn modelId="{AF236667-4514-417B-A3EC-789104DD56E6}" srcId="{0A61E7E0-74E7-454A-87B1-A30E03E324F6}" destId="{3632DDFE-98F1-4B6C-8E31-8B7FEEFB1EE1}" srcOrd="1" destOrd="0" parTransId="{3B44F241-8B3B-4611-9710-F1F3358BA29F}" sibTransId="{4F93FD13-3DFD-4CD3-A674-83067EF76934}"/>
    <dgm:cxn modelId="{928A676C-AEE6-0D47-98C8-90F053C4CE65}" type="presOf" srcId="{BD0C515F-E108-4FE3-A97D-FE15F929E435}" destId="{7875BBD9-6451-3348-8A50-B3A0078D51D5}" srcOrd="0" destOrd="0" presId="urn:microsoft.com/office/officeart/2005/8/layout/matrix3"/>
    <dgm:cxn modelId="{DC658F91-B614-344E-9276-4996BF5E0423}" type="presOf" srcId="{3632DDFE-98F1-4B6C-8E31-8B7FEEFB1EE1}" destId="{41359863-3BEB-7B4A-9E92-5DF92CE4FF6D}" srcOrd="0" destOrd="0" presId="urn:microsoft.com/office/officeart/2005/8/layout/matrix3"/>
    <dgm:cxn modelId="{B8C99095-9780-0845-A5C9-6E6527EB5D5F}" type="presOf" srcId="{25B1DE7D-B9B3-42B4-A895-982CA36C6D55}" destId="{38A1535A-5FB2-8B48-BFD2-8886A81E94F6}" srcOrd="0" destOrd="0" presId="urn:microsoft.com/office/officeart/2005/8/layout/matrix3"/>
    <dgm:cxn modelId="{4879DBBB-2582-B745-8C05-312D0B23F71D}" type="presOf" srcId="{6BEF7B15-8C0C-49DF-8DA9-17D04547384F}" destId="{E9E1B680-6D6B-3F4A-A422-334A3D17E937}" srcOrd="0" destOrd="0" presId="urn:microsoft.com/office/officeart/2005/8/layout/matrix3"/>
    <dgm:cxn modelId="{8312BFC3-A9EB-4BD5-B408-A02DF6C40278}" srcId="{0A61E7E0-74E7-454A-87B1-A30E03E324F6}" destId="{25B1DE7D-B9B3-42B4-A895-982CA36C6D55}" srcOrd="0" destOrd="0" parTransId="{529F48B7-4452-43A1-8170-6737A0314381}" sibTransId="{DDF88CDB-9F55-4200-BDD8-32DF9FBE8A62}"/>
    <dgm:cxn modelId="{D3EC22E2-FCDE-480F-968A-549B6A69C495}" srcId="{0A61E7E0-74E7-454A-87B1-A30E03E324F6}" destId="{6BEF7B15-8C0C-49DF-8DA9-17D04547384F}" srcOrd="3" destOrd="0" parTransId="{2521446E-A5AB-4AC1-80F4-D4BECCAEF26B}" sibTransId="{80BBB2B2-553D-4B01-87CC-73AAC89D7637}"/>
    <dgm:cxn modelId="{8347EB60-251E-4247-BD1E-F7F37558C8E7}" type="presParOf" srcId="{1EA7887C-A58B-244E-BF11-C4C77AEF280C}" destId="{C6AE4B94-2184-AC4B-A710-1B76030EE4E7}" srcOrd="0" destOrd="0" presId="urn:microsoft.com/office/officeart/2005/8/layout/matrix3"/>
    <dgm:cxn modelId="{8B29E8D5-D974-7E4E-870B-F075A5A07958}" type="presParOf" srcId="{1EA7887C-A58B-244E-BF11-C4C77AEF280C}" destId="{38A1535A-5FB2-8B48-BFD2-8886A81E94F6}" srcOrd="1" destOrd="0" presId="urn:microsoft.com/office/officeart/2005/8/layout/matrix3"/>
    <dgm:cxn modelId="{AE5C8C77-ED1E-4C42-B8B5-8A3842291E50}" type="presParOf" srcId="{1EA7887C-A58B-244E-BF11-C4C77AEF280C}" destId="{41359863-3BEB-7B4A-9E92-5DF92CE4FF6D}" srcOrd="2" destOrd="0" presId="urn:microsoft.com/office/officeart/2005/8/layout/matrix3"/>
    <dgm:cxn modelId="{CEDD5F66-FD22-7F4A-8E39-A2AC011E52C6}" type="presParOf" srcId="{1EA7887C-A58B-244E-BF11-C4C77AEF280C}" destId="{7875BBD9-6451-3348-8A50-B3A0078D51D5}" srcOrd="3" destOrd="0" presId="urn:microsoft.com/office/officeart/2005/8/layout/matrix3"/>
    <dgm:cxn modelId="{27BACA17-31EF-DF43-A19B-37599B51A546}" type="presParOf" srcId="{1EA7887C-A58B-244E-BF11-C4C77AEF280C}" destId="{E9E1B680-6D6B-3F4A-A422-334A3D17E937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447C4D9-71D7-493B-8368-11A8F185B02C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DB10CC3-B4D0-4B31-972E-2A74EF6B920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Course &amp; credit mismatches</a:t>
          </a:r>
        </a:p>
      </dgm:t>
    </dgm:pt>
    <dgm:pt modelId="{8307AA77-B90D-491A-A28C-00A367DC0714}" type="parTrans" cxnId="{07D5B2ED-EF70-474A-B75A-713758F284B5}">
      <dgm:prSet/>
      <dgm:spPr/>
      <dgm:t>
        <a:bodyPr/>
        <a:lstStyle/>
        <a:p>
          <a:endParaRPr lang="en-US"/>
        </a:p>
      </dgm:t>
    </dgm:pt>
    <dgm:pt modelId="{E56201E8-828D-4A72-B5DC-0FEA22482084}" type="sibTrans" cxnId="{07D5B2ED-EF70-474A-B75A-713758F284B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E1E09CD-6ECB-4FBD-BEFF-035C7D45C7A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Placement in AP/IB/Honors/CTE</a:t>
          </a:r>
        </a:p>
      </dgm:t>
    </dgm:pt>
    <dgm:pt modelId="{C2DA9733-BB9F-4608-80C0-228EA3F7A88A}" type="parTrans" cxnId="{EA52D1A9-58F6-4444-AEBA-F8C2A5BE4670}">
      <dgm:prSet/>
      <dgm:spPr/>
      <dgm:t>
        <a:bodyPr/>
        <a:lstStyle/>
        <a:p>
          <a:endParaRPr lang="en-US"/>
        </a:p>
      </dgm:t>
    </dgm:pt>
    <dgm:pt modelId="{43214982-3AC0-4605-9872-DD04C4E45665}" type="sibTrans" cxnId="{EA52D1A9-58F6-4444-AEBA-F8C2A5BE467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3B462019-02C9-4900-80BB-11C420E5022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Gifted/EL/Special Education continuity</a:t>
          </a:r>
        </a:p>
      </dgm:t>
    </dgm:pt>
    <dgm:pt modelId="{3B7AFEF3-1840-48A2-8ADD-45D08718DE64}" type="parTrans" cxnId="{96F3AFF4-38C0-4A8E-99F2-89F2DD6D26D1}">
      <dgm:prSet/>
      <dgm:spPr/>
      <dgm:t>
        <a:bodyPr/>
        <a:lstStyle/>
        <a:p>
          <a:endParaRPr lang="en-US"/>
        </a:p>
      </dgm:t>
    </dgm:pt>
    <dgm:pt modelId="{C7DCE3FF-4A4E-4228-9350-455CE49B84A9}" type="sibTrans" cxnId="{96F3AFF4-38C0-4A8E-99F2-89F2DD6D26D1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C7AC983-0FC2-4233-B60A-2ED8CCCC61E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Assessment and grading differences</a:t>
          </a:r>
        </a:p>
      </dgm:t>
    </dgm:pt>
    <dgm:pt modelId="{AF3CB282-56C6-4371-A1F1-63E46FFB94F1}" type="parTrans" cxnId="{AB206773-C7C3-45E1-BA98-A4D6D33A2FE4}">
      <dgm:prSet/>
      <dgm:spPr/>
      <dgm:t>
        <a:bodyPr/>
        <a:lstStyle/>
        <a:p>
          <a:endParaRPr lang="en-US"/>
        </a:p>
      </dgm:t>
    </dgm:pt>
    <dgm:pt modelId="{5EFC0DEE-0715-4BB3-941A-0A81117B6DB8}" type="sibTrans" cxnId="{AB206773-C7C3-45E1-BA98-A4D6D33A2FE4}">
      <dgm:prSet/>
      <dgm:spPr/>
      <dgm:t>
        <a:bodyPr/>
        <a:lstStyle/>
        <a:p>
          <a:endParaRPr lang="en-US"/>
        </a:p>
      </dgm:t>
    </dgm:pt>
    <dgm:pt modelId="{C4610F26-5A78-425B-84DF-3B9580D7808F}" type="pres">
      <dgm:prSet presAssocID="{F447C4D9-71D7-493B-8368-11A8F185B02C}" presName="root" presStyleCnt="0">
        <dgm:presLayoutVars>
          <dgm:dir/>
          <dgm:resizeHandles val="exact"/>
        </dgm:presLayoutVars>
      </dgm:prSet>
      <dgm:spPr/>
    </dgm:pt>
    <dgm:pt modelId="{B86C4BF5-BB3C-4C57-BBE1-AC45E4690CAE}" type="pres">
      <dgm:prSet presAssocID="{F447C4D9-71D7-493B-8368-11A8F185B02C}" presName="container" presStyleCnt="0">
        <dgm:presLayoutVars>
          <dgm:dir/>
          <dgm:resizeHandles val="exact"/>
        </dgm:presLayoutVars>
      </dgm:prSet>
      <dgm:spPr/>
    </dgm:pt>
    <dgm:pt modelId="{B57F2772-A8A9-473C-9B99-37D00CA2CFED}" type="pres">
      <dgm:prSet presAssocID="{7DB10CC3-B4D0-4B31-972E-2A74EF6B9204}" presName="compNode" presStyleCnt="0"/>
      <dgm:spPr/>
    </dgm:pt>
    <dgm:pt modelId="{B814E0CA-0327-4073-99F0-046E41001E39}" type="pres">
      <dgm:prSet presAssocID="{7DB10CC3-B4D0-4B31-972E-2A74EF6B9204}" presName="iconBgRect" presStyleLbl="bgShp" presStyleIdx="0" presStyleCnt="4"/>
      <dgm:spPr/>
    </dgm:pt>
    <dgm:pt modelId="{EC14310D-285E-4ECB-92DE-5A47710C716E}" type="pres">
      <dgm:prSet presAssocID="{7DB10CC3-B4D0-4B31-972E-2A74EF6B920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redit card"/>
        </a:ext>
      </dgm:extLst>
    </dgm:pt>
    <dgm:pt modelId="{DFE5670C-D23E-4DB0-868F-B2C1836FA813}" type="pres">
      <dgm:prSet presAssocID="{7DB10CC3-B4D0-4B31-972E-2A74EF6B9204}" presName="spaceRect" presStyleCnt="0"/>
      <dgm:spPr/>
    </dgm:pt>
    <dgm:pt modelId="{AF8A1B33-08A5-447B-A74A-0F4AB6E13077}" type="pres">
      <dgm:prSet presAssocID="{7DB10CC3-B4D0-4B31-972E-2A74EF6B9204}" presName="textRect" presStyleLbl="revTx" presStyleIdx="0" presStyleCnt="4">
        <dgm:presLayoutVars>
          <dgm:chMax val="1"/>
          <dgm:chPref val="1"/>
        </dgm:presLayoutVars>
      </dgm:prSet>
      <dgm:spPr/>
    </dgm:pt>
    <dgm:pt modelId="{9327C8BE-D9CD-4FBA-8B87-D0101BBA6161}" type="pres">
      <dgm:prSet presAssocID="{E56201E8-828D-4A72-B5DC-0FEA22482084}" presName="sibTrans" presStyleLbl="sibTrans2D1" presStyleIdx="0" presStyleCnt="0"/>
      <dgm:spPr/>
    </dgm:pt>
    <dgm:pt modelId="{05108AEA-947D-4012-9813-6686B86CFA0C}" type="pres">
      <dgm:prSet presAssocID="{8E1E09CD-6ECB-4FBD-BEFF-035C7D45C7A1}" presName="compNode" presStyleCnt="0"/>
      <dgm:spPr/>
    </dgm:pt>
    <dgm:pt modelId="{233FCFC7-4D87-4662-B207-DE1C911A0254}" type="pres">
      <dgm:prSet presAssocID="{8E1E09CD-6ECB-4FBD-BEFF-035C7D45C7A1}" presName="iconBgRect" presStyleLbl="bgShp" presStyleIdx="1" presStyleCnt="4"/>
      <dgm:spPr/>
    </dgm:pt>
    <dgm:pt modelId="{32D4B6F8-9E90-4FD5-8B0F-32EFC51BA59F}" type="pres">
      <dgm:prSet presAssocID="{8E1E09CD-6ECB-4FBD-BEFF-035C7D45C7A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73E0122C-3B68-4C7B-8347-E29D94742007}" type="pres">
      <dgm:prSet presAssocID="{8E1E09CD-6ECB-4FBD-BEFF-035C7D45C7A1}" presName="spaceRect" presStyleCnt="0"/>
      <dgm:spPr/>
    </dgm:pt>
    <dgm:pt modelId="{811F192D-C8A8-4C52-8DCB-3938DD256AA9}" type="pres">
      <dgm:prSet presAssocID="{8E1E09CD-6ECB-4FBD-BEFF-035C7D45C7A1}" presName="textRect" presStyleLbl="revTx" presStyleIdx="1" presStyleCnt="4">
        <dgm:presLayoutVars>
          <dgm:chMax val="1"/>
          <dgm:chPref val="1"/>
        </dgm:presLayoutVars>
      </dgm:prSet>
      <dgm:spPr/>
    </dgm:pt>
    <dgm:pt modelId="{C6405C3F-81F6-4EB0-8857-641B56D48C64}" type="pres">
      <dgm:prSet presAssocID="{43214982-3AC0-4605-9872-DD04C4E45665}" presName="sibTrans" presStyleLbl="sibTrans2D1" presStyleIdx="0" presStyleCnt="0"/>
      <dgm:spPr/>
    </dgm:pt>
    <dgm:pt modelId="{56AD6643-767A-44C3-A144-F7F741663247}" type="pres">
      <dgm:prSet presAssocID="{3B462019-02C9-4900-80BB-11C420E50221}" presName="compNode" presStyleCnt="0"/>
      <dgm:spPr/>
    </dgm:pt>
    <dgm:pt modelId="{E8F148AF-5DF5-4EAA-95E3-F7AA7ED4B907}" type="pres">
      <dgm:prSet presAssocID="{3B462019-02C9-4900-80BB-11C420E50221}" presName="iconBgRect" presStyleLbl="bgShp" presStyleIdx="2" presStyleCnt="4"/>
      <dgm:spPr/>
    </dgm:pt>
    <dgm:pt modelId="{87BF32CD-EA18-4ED1-B14F-CF841EBAEDED}" type="pres">
      <dgm:prSet presAssocID="{3B462019-02C9-4900-80BB-11C420E5022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B5A0D64E-D4B4-4DCA-A32F-83474BDE7E93}" type="pres">
      <dgm:prSet presAssocID="{3B462019-02C9-4900-80BB-11C420E50221}" presName="spaceRect" presStyleCnt="0"/>
      <dgm:spPr/>
    </dgm:pt>
    <dgm:pt modelId="{C8270609-3AF4-4271-A2DA-B3D4532CDD6E}" type="pres">
      <dgm:prSet presAssocID="{3B462019-02C9-4900-80BB-11C420E50221}" presName="textRect" presStyleLbl="revTx" presStyleIdx="2" presStyleCnt="4">
        <dgm:presLayoutVars>
          <dgm:chMax val="1"/>
          <dgm:chPref val="1"/>
        </dgm:presLayoutVars>
      </dgm:prSet>
      <dgm:spPr/>
    </dgm:pt>
    <dgm:pt modelId="{92615250-19F1-4443-9F5F-0E068155B159}" type="pres">
      <dgm:prSet presAssocID="{C7DCE3FF-4A4E-4228-9350-455CE49B84A9}" presName="sibTrans" presStyleLbl="sibTrans2D1" presStyleIdx="0" presStyleCnt="0"/>
      <dgm:spPr/>
    </dgm:pt>
    <dgm:pt modelId="{6AF8D55F-F16B-4B6D-9E89-3AAB7DDDFA2C}" type="pres">
      <dgm:prSet presAssocID="{8C7AC983-0FC2-4233-B60A-2ED8CCCC61E5}" presName="compNode" presStyleCnt="0"/>
      <dgm:spPr/>
    </dgm:pt>
    <dgm:pt modelId="{36F6F224-87C6-46DD-BD09-60343563022F}" type="pres">
      <dgm:prSet presAssocID="{8C7AC983-0FC2-4233-B60A-2ED8CCCC61E5}" presName="iconBgRect" presStyleLbl="bgShp" presStyleIdx="3" presStyleCnt="4"/>
      <dgm:spPr/>
    </dgm:pt>
    <dgm:pt modelId="{48BC3E35-E605-4479-818F-B6F6DF2FDDBE}" type="pres">
      <dgm:prSet presAssocID="{8C7AC983-0FC2-4233-B60A-2ED8CCCC61E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F7E32702-E803-43AE-B486-CB0FECC1D5D7}" type="pres">
      <dgm:prSet presAssocID="{8C7AC983-0FC2-4233-B60A-2ED8CCCC61E5}" presName="spaceRect" presStyleCnt="0"/>
      <dgm:spPr/>
    </dgm:pt>
    <dgm:pt modelId="{7223794C-7214-4694-9F48-F3952415BA39}" type="pres">
      <dgm:prSet presAssocID="{8C7AC983-0FC2-4233-B60A-2ED8CCCC61E5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6A486A09-555E-48C9-8593-45E827BC4111}" type="presOf" srcId="{8E1E09CD-6ECB-4FBD-BEFF-035C7D45C7A1}" destId="{811F192D-C8A8-4C52-8DCB-3938DD256AA9}" srcOrd="0" destOrd="0" presId="urn:microsoft.com/office/officeart/2018/2/layout/IconCircleList"/>
    <dgm:cxn modelId="{48F9B514-ECF8-4DEA-9D30-3D498E0A0736}" type="presOf" srcId="{3B462019-02C9-4900-80BB-11C420E50221}" destId="{C8270609-3AF4-4271-A2DA-B3D4532CDD6E}" srcOrd="0" destOrd="0" presId="urn:microsoft.com/office/officeart/2018/2/layout/IconCircleList"/>
    <dgm:cxn modelId="{FEC20A4F-99DB-4355-B9E6-E21F343C8872}" type="presOf" srcId="{8C7AC983-0FC2-4233-B60A-2ED8CCCC61E5}" destId="{7223794C-7214-4694-9F48-F3952415BA39}" srcOrd="0" destOrd="0" presId="urn:microsoft.com/office/officeart/2018/2/layout/IconCircleList"/>
    <dgm:cxn modelId="{AB206773-C7C3-45E1-BA98-A4D6D33A2FE4}" srcId="{F447C4D9-71D7-493B-8368-11A8F185B02C}" destId="{8C7AC983-0FC2-4233-B60A-2ED8CCCC61E5}" srcOrd="3" destOrd="0" parTransId="{AF3CB282-56C6-4371-A1F1-63E46FFB94F1}" sibTransId="{5EFC0DEE-0715-4BB3-941A-0A81117B6DB8}"/>
    <dgm:cxn modelId="{17045679-B96E-4C5A-B8E0-295EAC0ECEA0}" type="presOf" srcId="{43214982-3AC0-4605-9872-DD04C4E45665}" destId="{C6405C3F-81F6-4EB0-8857-641B56D48C64}" srcOrd="0" destOrd="0" presId="urn:microsoft.com/office/officeart/2018/2/layout/IconCircleList"/>
    <dgm:cxn modelId="{9927F89F-B736-4153-804D-DD2C3C9E8600}" type="presOf" srcId="{E56201E8-828D-4A72-B5DC-0FEA22482084}" destId="{9327C8BE-D9CD-4FBA-8B87-D0101BBA6161}" srcOrd="0" destOrd="0" presId="urn:microsoft.com/office/officeart/2018/2/layout/IconCircleList"/>
    <dgm:cxn modelId="{CBD75EA7-61A5-4511-86AC-6D54A18B94CC}" type="presOf" srcId="{F447C4D9-71D7-493B-8368-11A8F185B02C}" destId="{C4610F26-5A78-425B-84DF-3B9580D7808F}" srcOrd="0" destOrd="0" presId="urn:microsoft.com/office/officeart/2018/2/layout/IconCircleList"/>
    <dgm:cxn modelId="{EA52D1A9-58F6-4444-AEBA-F8C2A5BE4670}" srcId="{F447C4D9-71D7-493B-8368-11A8F185B02C}" destId="{8E1E09CD-6ECB-4FBD-BEFF-035C7D45C7A1}" srcOrd="1" destOrd="0" parTransId="{C2DA9733-BB9F-4608-80C0-228EA3F7A88A}" sibTransId="{43214982-3AC0-4605-9872-DD04C4E45665}"/>
    <dgm:cxn modelId="{BC4F85B7-4658-428E-9309-CF0E8E0AA19A}" type="presOf" srcId="{7DB10CC3-B4D0-4B31-972E-2A74EF6B9204}" destId="{AF8A1B33-08A5-447B-A74A-0F4AB6E13077}" srcOrd="0" destOrd="0" presId="urn:microsoft.com/office/officeart/2018/2/layout/IconCircleList"/>
    <dgm:cxn modelId="{552A41CE-4358-4DF8-B60A-4183FC96ED44}" type="presOf" srcId="{C7DCE3FF-4A4E-4228-9350-455CE49B84A9}" destId="{92615250-19F1-4443-9F5F-0E068155B159}" srcOrd="0" destOrd="0" presId="urn:microsoft.com/office/officeart/2018/2/layout/IconCircleList"/>
    <dgm:cxn modelId="{07D5B2ED-EF70-474A-B75A-713758F284B5}" srcId="{F447C4D9-71D7-493B-8368-11A8F185B02C}" destId="{7DB10CC3-B4D0-4B31-972E-2A74EF6B9204}" srcOrd="0" destOrd="0" parTransId="{8307AA77-B90D-491A-A28C-00A367DC0714}" sibTransId="{E56201E8-828D-4A72-B5DC-0FEA22482084}"/>
    <dgm:cxn modelId="{96F3AFF4-38C0-4A8E-99F2-89F2DD6D26D1}" srcId="{F447C4D9-71D7-493B-8368-11A8F185B02C}" destId="{3B462019-02C9-4900-80BB-11C420E50221}" srcOrd="2" destOrd="0" parTransId="{3B7AFEF3-1840-48A2-8ADD-45D08718DE64}" sibTransId="{C7DCE3FF-4A4E-4228-9350-455CE49B84A9}"/>
    <dgm:cxn modelId="{DCBE254C-09A9-4981-A86E-6C1067DFDC0F}" type="presParOf" srcId="{C4610F26-5A78-425B-84DF-3B9580D7808F}" destId="{B86C4BF5-BB3C-4C57-BBE1-AC45E4690CAE}" srcOrd="0" destOrd="0" presId="urn:microsoft.com/office/officeart/2018/2/layout/IconCircleList"/>
    <dgm:cxn modelId="{44E28204-329F-4D56-8FD2-70C05C5BEAD9}" type="presParOf" srcId="{B86C4BF5-BB3C-4C57-BBE1-AC45E4690CAE}" destId="{B57F2772-A8A9-473C-9B99-37D00CA2CFED}" srcOrd="0" destOrd="0" presId="urn:microsoft.com/office/officeart/2018/2/layout/IconCircleList"/>
    <dgm:cxn modelId="{2B94AD5B-6B20-4E90-800C-1A221AAB2B6C}" type="presParOf" srcId="{B57F2772-A8A9-473C-9B99-37D00CA2CFED}" destId="{B814E0CA-0327-4073-99F0-046E41001E39}" srcOrd="0" destOrd="0" presId="urn:microsoft.com/office/officeart/2018/2/layout/IconCircleList"/>
    <dgm:cxn modelId="{FEB2751D-0C59-4072-8825-EBABA6069802}" type="presParOf" srcId="{B57F2772-A8A9-473C-9B99-37D00CA2CFED}" destId="{EC14310D-285E-4ECB-92DE-5A47710C716E}" srcOrd="1" destOrd="0" presId="urn:microsoft.com/office/officeart/2018/2/layout/IconCircleList"/>
    <dgm:cxn modelId="{3A0F0D93-98E6-4CF7-A23E-2ED4CA29F7EF}" type="presParOf" srcId="{B57F2772-A8A9-473C-9B99-37D00CA2CFED}" destId="{DFE5670C-D23E-4DB0-868F-B2C1836FA813}" srcOrd="2" destOrd="0" presId="urn:microsoft.com/office/officeart/2018/2/layout/IconCircleList"/>
    <dgm:cxn modelId="{C1DD1D1F-2187-465C-AC0D-2FEE016C03D3}" type="presParOf" srcId="{B57F2772-A8A9-473C-9B99-37D00CA2CFED}" destId="{AF8A1B33-08A5-447B-A74A-0F4AB6E13077}" srcOrd="3" destOrd="0" presId="urn:microsoft.com/office/officeart/2018/2/layout/IconCircleList"/>
    <dgm:cxn modelId="{9A2100B8-C9AE-4795-8948-7A842AA352D8}" type="presParOf" srcId="{B86C4BF5-BB3C-4C57-BBE1-AC45E4690CAE}" destId="{9327C8BE-D9CD-4FBA-8B87-D0101BBA6161}" srcOrd="1" destOrd="0" presId="urn:microsoft.com/office/officeart/2018/2/layout/IconCircleList"/>
    <dgm:cxn modelId="{1A28CE2E-D4E4-44CB-9DD2-79781B1A77A7}" type="presParOf" srcId="{B86C4BF5-BB3C-4C57-BBE1-AC45E4690CAE}" destId="{05108AEA-947D-4012-9813-6686B86CFA0C}" srcOrd="2" destOrd="0" presId="urn:microsoft.com/office/officeart/2018/2/layout/IconCircleList"/>
    <dgm:cxn modelId="{342042BB-5E25-4C18-9A27-4C524230C391}" type="presParOf" srcId="{05108AEA-947D-4012-9813-6686B86CFA0C}" destId="{233FCFC7-4D87-4662-B207-DE1C911A0254}" srcOrd="0" destOrd="0" presId="urn:microsoft.com/office/officeart/2018/2/layout/IconCircleList"/>
    <dgm:cxn modelId="{1962A369-C0A5-4F2E-ABD5-5255CD2EDEBA}" type="presParOf" srcId="{05108AEA-947D-4012-9813-6686B86CFA0C}" destId="{32D4B6F8-9E90-4FD5-8B0F-32EFC51BA59F}" srcOrd="1" destOrd="0" presId="urn:microsoft.com/office/officeart/2018/2/layout/IconCircleList"/>
    <dgm:cxn modelId="{07893434-A4F6-44EA-8094-A68FD5C89C61}" type="presParOf" srcId="{05108AEA-947D-4012-9813-6686B86CFA0C}" destId="{73E0122C-3B68-4C7B-8347-E29D94742007}" srcOrd="2" destOrd="0" presId="urn:microsoft.com/office/officeart/2018/2/layout/IconCircleList"/>
    <dgm:cxn modelId="{5D78B359-CDCE-4325-9A5E-C3C82ADCFE6E}" type="presParOf" srcId="{05108AEA-947D-4012-9813-6686B86CFA0C}" destId="{811F192D-C8A8-4C52-8DCB-3938DD256AA9}" srcOrd="3" destOrd="0" presId="urn:microsoft.com/office/officeart/2018/2/layout/IconCircleList"/>
    <dgm:cxn modelId="{4288AFA1-930E-466E-A14F-2EE7B87B2B81}" type="presParOf" srcId="{B86C4BF5-BB3C-4C57-BBE1-AC45E4690CAE}" destId="{C6405C3F-81F6-4EB0-8857-641B56D48C64}" srcOrd="3" destOrd="0" presId="urn:microsoft.com/office/officeart/2018/2/layout/IconCircleList"/>
    <dgm:cxn modelId="{2E7F5307-BB9A-4E56-A766-9D9131D158F2}" type="presParOf" srcId="{B86C4BF5-BB3C-4C57-BBE1-AC45E4690CAE}" destId="{56AD6643-767A-44C3-A144-F7F741663247}" srcOrd="4" destOrd="0" presId="urn:microsoft.com/office/officeart/2018/2/layout/IconCircleList"/>
    <dgm:cxn modelId="{6C6AFC80-A1B2-45F3-9721-8061810EF4E0}" type="presParOf" srcId="{56AD6643-767A-44C3-A144-F7F741663247}" destId="{E8F148AF-5DF5-4EAA-95E3-F7AA7ED4B907}" srcOrd="0" destOrd="0" presId="urn:microsoft.com/office/officeart/2018/2/layout/IconCircleList"/>
    <dgm:cxn modelId="{67DE2501-CF0C-4AB6-A707-9CD185AA81D7}" type="presParOf" srcId="{56AD6643-767A-44C3-A144-F7F741663247}" destId="{87BF32CD-EA18-4ED1-B14F-CF841EBAEDED}" srcOrd="1" destOrd="0" presId="urn:microsoft.com/office/officeart/2018/2/layout/IconCircleList"/>
    <dgm:cxn modelId="{5B728CE2-F082-4D87-B4F8-B4A7EB5DF0FB}" type="presParOf" srcId="{56AD6643-767A-44C3-A144-F7F741663247}" destId="{B5A0D64E-D4B4-4DCA-A32F-83474BDE7E93}" srcOrd="2" destOrd="0" presId="urn:microsoft.com/office/officeart/2018/2/layout/IconCircleList"/>
    <dgm:cxn modelId="{A6AF9B63-9A98-4D2A-AD64-5E09202F242A}" type="presParOf" srcId="{56AD6643-767A-44C3-A144-F7F741663247}" destId="{C8270609-3AF4-4271-A2DA-B3D4532CDD6E}" srcOrd="3" destOrd="0" presId="urn:microsoft.com/office/officeart/2018/2/layout/IconCircleList"/>
    <dgm:cxn modelId="{B166317D-1A7F-4D15-B361-E65657FB2B8F}" type="presParOf" srcId="{B86C4BF5-BB3C-4C57-BBE1-AC45E4690CAE}" destId="{92615250-19F1-4443-9F5F-0E068155B159}" srcOrd="5" destOrd="0" presId="urn:microsoft.com/office/officeart/2018/2/layout/IconCircleList"/>
    <dgm:cxn modelId="{B2276E4B-68BC-4C5D-8579-F83E0BF30BE6}" type="presParOf" srcId="{B86C4BF5-BB3C-4C57-BBE1-AC45E4690CAE}" destId="{6AF8D55F-F16B-4B6D-9E89-3AAB7DDDFA2C}" srcOrd="6" destOrd="0" presId="urn:microsoft.com/office/officeart/2018/2/layout/IconCircleList"/>
    <dgm:cxn modelId="{B3690C16-F37D-4402-B8EE-31D8616A197D}" type="presParOf" srcId="{6AF8D55F-F16B-4B6D-9E89-3AAB7DDDFA2C}" destId="{36F6F224-87C6-46DD-BD09-60343563022F}" srcOrd="0" destOrd="0" presId="urn:microsoft.com/office/officeart/2018/2/layout/IconCircleList"/>
    <dgm:cxn modelId="{F65CB657-85A1-4372-95DB-6B39D2E4F8D4}" type="presParOf" srcId="{6AF8D55F-F16B-4B6D-9E89-3AAB7DDDFA2C}" destId="{48BC3E35-E605-4479-818F-B6F6DF2FDDBE}" srcOrd="1" destOrd="0" presId="urn:microsoft.com/office/officeart/2018/2/layout/IconCircleList"/>
    <dgm:cxn modelId="{6A8EC586-B310-4DA3-B25C-E21A0846A887}" type="presParOf" srcId="{6AF8D55F-F16B-4B6D-9E89-3AAB7DDDFA2C}" destId="{F7E32702-E803-43AE-B486-CB0FECC1D5D7}" srcOrd="2" destOrd="0" presId="urn:microsoft.com/office/officeart/2018/2/layout/IconCircleList"/>
    <dgm:cxn modelId="{172E5189-DF3F-4751-873B-20ADB1894C23}" type="presParOf" srcId="{6AF8D55F-F16B-4B6D-9E89-3AAB7DDDFA2C}" destId="{7223794C-7214-4694-9F48-F3952415BA39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5F2956E-41F9-4679-ACB3-5A0413E89644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7F95AA6-49EC-4252-B93B-56807DD99988}">
      <dgm:prSet/>
      <dgm:spPr/>
      <dgm:t>
        <a:bodyPr/>
        <a:lstStyle/>
        <a:p>
          <a:r>
            <a:rPr lang="en-US"/>
            <a:t>New school culture &amp; norms</a:t>
          </a:r>
        </a:p>
      </dgm:t>
    </dgm:pt>
    <dgm:pt modelId="{FB9FE119-BBDB-43AA-B0DE-1525B6DC9506}" type="parTrans" cxnId="{5BA48E20-B8ED-43F9-8F3E-C5349E2BC9E8}">
      <dgm:prSet/>
      <dgm:spPr/>
      <dgm:t>
        <a:bodyPr/>
        <a:lstStyle/>
        <a:p>
          <a:endParaRPr lang="en-US"/>
        </a:p>
      </dgm:t>
    </dgm:pt>
    <dgm:pt modelId="{82D4405A-3A6A-4A97-B1AB-2B67A9B2ED5B}" type="sibTrans" cxnId="{5BA48E20-B8ED-43F9-8F3E-C5349E2BC9E8}">
      <dgm:prSet/>
      <dgm:spPr/>
      <dgm:t>
        <a:bodyPr/>
        <a:lstStyle/>
        <a:p>
          <a:endParaRPr lang="en-US"/>
        </a:p>
      </dgm:t>
    </dgm:pt>
    <dgm:pt modelId="{27BA18D4-8AD5-4B35-A36A-DDF3ECAE25FB}">
      <dgm:prSet/>
      <dgm:spPr/>
      <dgm:t>
        <a:bodyPr/>
        <a:lstStyle/>
        <a:p>
          <a:r>
            <a:rPr lang="en-US"/>
            <a:t>Peer connections &amp; activities</a:t>
          </a:r>
        </a:p>
      </dgm:t>
    </dgm:pt>
    <dgm:pt modelId="{125D6186-726D-4C2A-9341-F06BD248B95E}" type="parTrans" cxnId="{9BA31F2D-34FA-4D02-9068-133122FED68F}">
      <dgm:prSet/>
      <dgm:spPr/>
      <dgm:t>
        <a:bodyPr/>
        <a:lstStyle/>
        <a:p>
          <a:endParaRPr lang="en-US"/>
        </a:p>
      </dgm:t>
    </dgm:pt>
    <dgm:pt modelId="{AB2695DE-C765-4E79-91CF-855B4870E124}" type="sibTrans" cxnId="{9BA31F2D-34FA-4D02-9068-133122FED68F}">
      <dgm:prSet/>
      <dgm:spPr/>
      <dgm:t>
        <a:bodyPr/>
        <a:lstStyle/>
        <a:p>
          <a:endParaRPr lang="en-US"/>
        </a:p>
      </dgm:t>
    </dgm:pt>
    <dgm:pt modelId="{D5E8D188-2E32-4640-B9F3-42C058812AD3}">
      <dgm:prSet/>
      <dgm:spPr/>
      <dgm:t>
        <a:bodyPr/>
        <a:lstStyle/>
        <a:p>
          <a:r>
            <a:rPr lang="en-US"/>
            <a:t>Family stress during deployment</a:t>
          </a:r>
        </a:p>
      </dgm:t>
    </dgm:pt>
    <dgm:pt modelId="{6876F483-DFBA-421E-840F-33842120F6D3}" type="parTrans" cxnId="{E56B7435-BCAC-45A1-8DCF-C8A93A9B0AD9}">
      <dgm:prSet/>
      <dgm:spPr/>
      <dgm:t>
        <a:bodyPr/>
        <a:lstStyle/>
        <a:p>
          <a:endParaRPr lang="en-US"/>
        </a:p>
      </dgm:t>
    </dgm:pt>
    <dgm:pt modelId="{9FAF0CD1-4166-424C-AED7-3A29A3450F2A}" type="sibTrans" cxnId="{E56B7435-BCAC-45A1-8DCF-C8A93A9B0AD9}">
      <dgm:prSet/>
      <dgm:spPr/>
      <dgm:t>
        <a:bodyPr/>
        <a:lstStyle/>
        <a:p>
          <a:endParaRPr lang="en-US"/>
        </a:p>
      </dgm:t>
    </dgm:pt>
    <dgm:pt modelId="{EC964EAE-FDAD-4FDE-9AAA-744C11EAAD8B}">
      <dgm:prSet/>
      <dgm:spPr/>
      <dgm:t>
        <a:bodyPr/>
        <a:lstStyle/>
        <a:p>
          <a:r>
            <a:rPr lang="en-US"/>
            <a:t>Counseling &amp; mental health access</a:t>
          </a:r>
        </a:p>
      </dgm:t>
    </dgm:pt>
    <dgm:pt modelId="{2DC6DA18-7CB6-41F8-9BF9-800AC2D4D4BE}" type="parTrans" cxnId="{0D7128F9-1843-49BF-B61A-A4A041FB2DAE}">
      <dgm:prSet/>
      <dgm:spPr/>
      <dgm:t>
        <a:bodyPr/>
        <a:lstStyle/>
        <a:p>
          <a:endParaRPr lang="en-US"/>
        </a:p>
      </dgm:t>
    </dgm:pt>
    <dgm:pt modelId="{79E2BF8D-25B6-45F0-B24B-673C084949CB}" type="sibTrans" cxnId="{0D7128F9-1843-49BF-B61A-A4A041FB2DAE}">
      <dgm:prSet/>
      <dgm:spPr/>
      <dgm:t>
        <a:bodyPr/>
        <a:lstStyle/>
        <a:p>
          <a:endParaRPr lang="en-US"/>
        </a:p>
      </dgm:t>
    </dgm:pt>
    <dgm:pt modelId="{4E957238-0A05-544B-A5FA-CF63848EEE64}" type="pres">
      <dgm:prSet presAssocID="{75F2956E-41F9-4679-ACB3-5A0413E89644}" presName="matrix" presStyleCnt="0">
        <dgm:presLayoutVars>
          <dgm:chMax val="1"/>
          <dgm:dir/>
          <dgm:resizeHandles val="exact"/>
        </dgm:presLayoutVars>
      </dgm:prSet>
      <dgm:spPr/>
    </dgm:pt>
    <dgm:pt modelId="{720452EC-3E4F-0545-9BAD-2009BB39FC22}" type="pres">
      <dgm:prSet presAssocID="{75F2956E-41F9-4679-ACB3-5A0413E89644}" presName="diamond" presStyleLbl="bgShp" presStyleIdx="0" presStyleCnt="1"/>
      <dgm:spPr/>
    </dgm:pt>
    <dgm:pt modelId="{5723932D-D2B9-F34C-A8EA-75797D0927C0}" type="pres">
      <dgm:prSet presAssocID="{75F2956E-41F9-4679-ACB3-5A0413E89644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EC61B4C7-C1C8-BC45-8A87-AFEAB83F7E93}" type="pres">
      <dgm:prSet presAssocID="{75F2956E-41F9-4679-ACB3-5A0413E89644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CCBA2C9A-E0B9-D844-9421-99626023F3CE}" type="pres">
      <dgm:prSet presAssocID="{75F2956E-41F9-4679-ACB3-5A0413E89644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C3650646-2B55-8040-B57B-C6B3A8AD5150}" type="pres">
      <dgm:prSet presAssocID="{75F2956E-41F9-4679-ACB3-5A0413E89644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98174C12-18AA-A544-87C8-DAAAC1842272}" type="presOf" srcId="{77F95AA6-49EC-4252-B93B-56807DD99988}" destId="{5723932D-D2B9-F34C-A8EA-75797D0927C0}" srcOrd="0" destOrd="0" presId="urn:microsoft.com/office/officeart/2005/8/layout/matrix3"/>
    <dgm:cxn modelId="{5BA48E20-B8ED-43F9-8F3E-C5349E2BC9E8}" srcId="{75F2956E-41F9-4679-ACB3-5A0413E89644}" destId="{77F95AA6-49EC-4252-B93B-56807DD99988}" srcOrd="0" destOrd="0" parTransId="{FB9FE119-BBDB-43AA-B0DE-1525B6DC9506}" sibTransId="{82D4405A-3A6A-4A97-B1AB-2B67A9B2ED5B}"/>
    <dgm:cxn modelId="{9BA31F2D-34FA-4D02-9068-133122FED68F}" srcId="{75F2956E-41F9-4679-ACB3-5A0413E89644}" destId="{27BA18D4-8AD5-4B35-A36A-DDF3ECAE25FB}" srcOrd="1" destOrd="0" parTransId="{125D6186-726D-4C2A-9341-F06BD248B95E}" sibTransId="{AB2695DE-C765-4E79-91CF-855B4870E124}"/>
    <dgm:cxn modelId="{94851131-FA7A-B949-A9B0-D98C1498463E}" type="presOf" srcId="{75F2956E-41F9-4679-ACB3-5A0413E89644}" destId="{4E957238-0A05-544B-A5FA-CF63848EEE64}" srcOrd="0" destOrd="0" presId="urn:microsoft.com/office/officeart/2005/8/layout/matrix3"/>
    <dgm:cxn modelId="{E56B7435-BCAC-45A1-8DCF-C8A93A9B0AD9}" srcId="{75F2956E-41F9-4679-ACB3-5A0413E89644}" destId="{D5E8D188-2E32-4640-B9F3-42C058812AD3}" srcOrd="2" destOrd="0" parTransId="{6876F483-DFBA-421E-840F-33842120F6D3}" sibTransId="{9FAF0CD1-4166-424C-AED7-3A29A3450F2A}"/>
    <dgm:cxn modelId="{029D2472-CE64-F449-8EFF-3D54343959D1}" type="presOf" srcId="{D5E8D188-2E32-4640-B9F3-42C058812AD3}" destId="{CCBA2C9A-E0B9-D844-9421-99626023F3CE}" srcOrd="0" destOrd="0" presId="urn:microsoft.com/office/officeart/2005/8/layout/matrix3"/>
    <dgm:cxn modelId="{E02E829C-6C56-8141-809F-56EDFDC9DADB}" type="presOf" srcId="{EC964EAE-FDAD-4FDE-9AAA-744C11EAAD8B}" destId="{C3650646-2B55-8040-B57B-C6B3A8AD5150}" srcOrd="0" destOrd="0" presId="urn:microsoft.com/office/officeart/2005/8/layout/matrix3"/>
    <dgm:cxn modelId="{0D7128F9-1843-49BF-B61A-A4A041FB2DAE}" srcId="{75F2956E-41F9-4679-ACB3-5A0413E89644}" destId="{EC964EAE-FDAD-4FDE-9AAA-744C11EAAD8B}" srcOrd="3" destOrd="0" parTransId="{2DC6DA18-7CB6-41F8-9BF9-800AC2D4D4BE}" sibTransId="{79E2BF8D-25B6-45F0-B24B-673C084949CB}"/>
    <dgm:cxn modelId="{1C68FFFB-9E8E-964E-A83B-D2950C88052B}" type="presOf" srcId="{27BA18D4-8AD5-4B35-A36A-DDF3ECAE25FB}" destId="{EC61B4C7-C1C8-BC45-8A87-AFEAB83F7E93}" srcOrd="0" destOrd="0" presId="urn:microsoft.com/office/officeart/2005/8/layout/matrix3"/>
    <dgm:cxn modelId="{ABB0D5E0-2D82-1C4C-AD7F-118663B706B5}" type="presParOf" srcId="{4E957238-0A05-544B-A5FA-CF63848EEE64}" destId="{720452EC-3E4F-0545-9BAD-2009BB39FC22}" srcOrd="0" destOrd="0" presId="urn:microsoft.com/office/officeart/2005/8/layout/matrix3"/>
    <dgm:cxn modelId="{03BB0845-2AA8-6541-BBE5-F71223981693}" type="presParOf" srcId="{4E957238-0A05-544B-A5FA-CF63848EEE64}" destId="{5723932D-D2B9-F34C-A8EA-75797D0927C0}" srcOrd="1" destOrd="0" presId="urn:microsoft.com/office/officeart/2005/8/layout/matrix3"/>
    <dgm:cxn modelId="{E50E77DF-8D95-DA42-9F40-F5B594BF96A9}" type="presParOf" srcId="{4E957238-0A05-544B-A5FA-CF63848EEE64}" destId="{EC61B4C7-C1C8-BC45-8A87-AFEAB83F7E93}" srcOrd="2" destOrd="0" presId="urn:microsoft.com/office/officeart/2005/8/layout/matrix3"/>
    <dgm:cxn modelId="{0ECE06C5-CB43-E94D-BBBD-9E49557D0B97}" type="presParOf" srcId="{4E957238-0A05-544B-A5FA-CF63848EEE64}" destId="{CCBA2C9A-E0B9-D844-9421-99626023F3CE}" srcOrd="3" destOrd="0" presId="urn:microsoft.com/office/officeart/2005/8/layout/matrix3"/>
    <dgm:cxn modelId="{8E4A272E-5DAE-3349-A464-28DA458DD3ED}" type="presParOf" srcId="{4E957238-0A05-544B-A5FA-CF63848EEE64}" destId="{C3650646-2B55-8040-B57B-C6B3A8AD5150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917873-449F-4546-8B66-AE40A65D9EB7}">
      <dsp:nvSpPr>
        <dsp:cNvPr id="0" name=""/>
        <dsp:cNvSpPr/>
      </dsp:nvSpPr>
      <dsp:spPr>
        <a:xfrm>
          <a:off x="0" y="82101"/>
          <a:ext cx="8229600" cy="1034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Children of active-duty, National Guard/Reserve, and veterans</a:t>
          </a:r>
        </a:p>
      </dsp:txBody>
      <dsp:txXfrm>
        <a:off x="50489" y="132590"/>
        <a:ext cx="8128622" cy="933302"/>
      </dsp:txXfrm>
    </dsp:sp>
    <dsp:sp modelId="{00921746-A546-C24E-8C8C-8A202E9A7A10}">
      <dsp:nvSpPr>
        <dsp:cNvPr id="0" name=""/>
        <dsp:cNvSpPr/>
      </dsp:nvSpPr>
      <dsp:spPr>
        <a:xfrm>
          <a:off x="0" y="1311660"/>
          <a:ext cx="8229600" cy="1034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Students impacted by frequent moves and deployments</a:t>
          </a:r>
        </a:p>
      </dsp:txBody>
      <dsp:txXfrm>
        <a:off x="50489" y="1362149"/>
        <a:ext cx="8128622" cy="933302"/>
      </dsp:txXfrm>
    </dsp:sp>
    <dsp:sp modelId="{B3E99B3A-1A33-034D-91AF-654466B6AB21}">
      <dsp:nvSpPr>
        <dsp:cNvPr id="0" name=""/>
        <dsp:cNvSpPr/>
      </dsp:nvSpPr>
      <dsp:spPr>
        <a:xfrm>
          <a:off x="0" y="2300421"/>
          <a:ext cx="8229600" cy="1034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Attend public, charter, private, and DoDEA schools</a:t>
          </a:r>
        </a:p>
      </dsp:txBody>
      <dsp:txXfrm>
        <a:off x="50489" y="2350910"/>
        <a:ext cx="8128622" cy="933302"/>
      </dsp:txXfrm>
    </dsp:sp>
    <dsp:sp modelId="{0CA0544F-3F7C-7849-9034-4D06C982104A}">
      <dsp:nvSpPr>
        <dsp:cNvPr id="0" name=""/>
        <dsp:cNvSpPr/>
      </dsp:nvSpPr>
      <dsp:spPr>
        <a:xfrm>
          <a:off x="0" y="3409581"/>
          <a:ext cx="8229600" cy="1034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Diverse cultures, strengths, and needs across grade levels</a:t>
          </a:r>
        </a:p>
      </dsp:txBody>
      <dsp:txXfrm>
        <a:off x="50489" y="3460070"/>
        <a:ext cx="8128622" cy="9333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AE4B94-2184-AC4B-A710-1B76030EE4E7}">
      <dsp:nvSpPr>
        <dsp:cNvPr id="0" name=""/>
        <dsp:cNvSpPr/>
      </dsp:nvSpPr>
      <dsp:spPr>
        <a:xfrm>
          <a:off x="1851818" y="0"/>
          <a:ext cx="4525963" cy="4525963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A1535A-5FB2-8B48-BFD2-8886A81E94F6}">
      <dsp:nvSpPr>
        <dsp:cNvPr id="0" name=""/>
        <dsp:cNvSpPr/>
      </dsp:nvSpPr>
      <dsp:spPr>
        <a:xfrm>
          <a:off x="2281784" y="429966"/>
          <a:ext cx="1765125" cy="1765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High mobility can disrupt academics, services, and peer networks</a:t>
          </a:r>
        </a:p>
      </dsp:txBody>
      <dsp:txXfrm>
        <a:off x="2367950" y="516132"/>
        <a:ext cx="1592793" cy="1592793"/>
      </dsp:txXfrm>
    </dsp:sp>
    <dsp:sp modelId="{41359863-3BEB-7B4A-9E92-5DF92CE4FF6D}">
      <dsp:nvSpPr>
        <dsp:cNvPr id="0" name=""/>
        <dsp:cNvSpPr/>
      </dsp:nvSpPr>
      <dsp:spPr>
        <a:xfrm>
          <a:off x="4182689" y="429966"/>
          <a:ext cx="1765125" cy="1765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Deployment cycles shape attendance, behavior, and well-being</a:t>
          </a:r>
        </a:p>
      </dsp:txBody>
      <dsp:txXfrm>
        <a:off x="4268855" y="516132"/>
        <a:ext cx="1592793" cy="1592793"/>
      </dsp:txXfrm>
    </dsp:sp>
    <dsp:sp modelId="{7875BBD9-6451-3348-8A50-B3A0078D51D5}">
      <dsp:nvSpPr>
        <dsp:cNvPr id="0" name=""/>
        <dsp:cNvSpPr/>
      </dsp:nvSpPr>
      <dsp:spPr>
        <a:xfrm>
          <a:off x="2281784" y="2330870"/>
          <a:ext cx="1765125" cy="1765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Consistency in policy (MIC3) reduces barriers and delays</a:t>
          </a:r>
        </a:p>
      </dsp:txBody>
      <dsp:txXfrm>
        <a:off x="2367950" y="2417036"/>
        <a:ext cx="1592793" cy="1592793"/>
      </dsp:txXfrm>
    </dsp:sp>
    <dsp:sp modelId="{E9E1B680-6D6B-3F4A-A422-334A3D17E937}">
      <dsp:nvSpPr>
        <dsp:cNvPr id="0" name=""/>
        <dsp:cNvSpPr/>
      </dsp:nvSpPr>
      <dsp:spPr>
        <a:xfrm>
          <a:off x="4182689" y="2330870"/>
          <a:ext cx="1765125" cy="1765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Purple Star recognizes schools that are ready to support these learners</a:t>
          </a:r>
        </a:p>
      </dsp:txBody>
      <dsp:txXfrm>
        <a:off x="4268855" y="2417036"/>
        <a:ext cx="1592793" cy="15927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14E0CA-0327-4073-99F0-046E41001E39}">
      <dsp:nvSpPr>
        <dsp:cNvPr id="0" name=""/>
        <dsp:cNvSpPr/>
      </dsp:nvSpPr>
      <dsp:spPr>
        <a:xfrm>
          <a:off x="1074431" y="1471"/>
          <a:ext cx="550462" cy="550462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14310D-285E-4ECB-92DE-5A47710C716E}">
      <dsp:nvSpPr>
        <dsp:cNvPr id="0" name=""/>
        <dsp:cNvSpPr/>
      </dsp:nvSpPr>
      <dsp:spPr>
        <a:xfrm>
          <a:off x="1190028" y="117068"/>
          <a:ext cx="319268" cy="31926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8A1B33-08A5-447B-A74A-0F4AB6E13077}">
      <dsp:nvSpPr>
        <dsp:cNvPr id="0" name=""/>
        <dsp:cNvSpPr/>
      </dsp:nvSpPr>
      <dsp:spPr>
        <a:xfrm>
          <a:off x="1742849" y="1471"/>
          <a:ext cx="1297518" cy="5504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Course &amp; credit mismatches</a:t>
          </a:r>
        </a:p>
      </dsp:txBody>
      <dsp:txXfrm>
        <a:off x="1742849" y="1471"/>
        <a:ext cx="1297518" cy="550462"/>
      </dsp:txXfrm>
    </dsp:sp>
    <dsp:sp modelId="{233FCFC7-4D87-4662-B207-DE1C911A0254}">
      <dsp:nvSpPr>
        <dsp:cNvPr id="0" name=""/>
        <dsp:cNvSpPr/>
      </dsp:nvSpPr>
      <dsp:spPr>
        <a:xfrm>
          <a:off x="1074431" y="1188603"/>
          <a:ext cx="550462" cy="550462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D4B6F8-9E90-4FD5-8B0F-32EFC51BA59F}">
      <dsp:nvSpPr>
        <dsp:cNvPr id="0" name=""/>
        <dsp:cNvSpPr/>
      </dsp:nvSpPr>
      <dsp:spPr>
        <a:xfrm>
          <a:off x="1190028" y="1304200"/>
          <a:ext cx="319268" cy="31926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1F192D-C8A8-4C52-8DCB-3938DD256AA9}">
      <dsp:nvSpPr>
        <dsp:cNvPr id="0" name=""/>
        <dsp:cNvSpPr/>
      </dsp:nvSpPr>
      <dsp:spPr>
        <a:xfrm>
          <a:off x="1742849" y="1188603"/>
          <a:ext cx="1297518" cy="5504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Placement in AP/IB/Honors/CTE</a:t>
          </a:r>
        </a:p>
      </dsp:txBody>
      <dsp:txXfrm>
        <a:off x="1742849" y="1188603"/>
        <a:ext cx="1297518" cy="550462"/>
      </dsp:txXfrm>
    </dsp:sp>
    <dsp:sp modelId="{E8F148AF-5DF5-4EAA-95E3-F7AA7ED4B907}">
      <dsp:nvSpPr>
        <dsp:cNvPr id="0" name=""/>
        <dsp:cNvSpPr/>
      </dsp:nvSpPr>
      <dsp:spPr>
        <a:xfrm>
          <a:off x="1074431" y="2375734"/>
          <a:ext cx="550462" cy="550462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BF32CD-EA18-4ED1-B14F-CF841EBAEDED}">
      <dsp:nvSpPr>
        <dsp:cNvPr id="0" name=""/>
        <dsp:cNvSpPr/>
      </dsp:nvSpPr>
      <dsp:spPr>
        <a:xfrm>
          <a:off x="1190028" y="2491331"/>
          <a:ext cx="319268" cy="31926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270609-3AF4-4271-A2DA-B3D4532CDD6E}">
      <dsp:nvSpPr>
        <dsp:cNvPr id="0" name=""/>
        <dsp:cNvSpPr/>
      </dsp:nvSpPr>
      <dsp:spPr>
        <a:xfrm>
          <a:off x="1742850" y="2375734"/>
          <a:ext cx="1297518" cy="5504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Gifted/EL/Special Education continuity</a:t>
          </a:r>
        </a:p>
      </dsp:txBody>
      <dsp:txXfrm>
        <a:off x="1742850" y="2375734"/>
        <a:ext cx="1297518" cy="550462"/>
      </dsp:txXfrm>
    </dsp:sp>
    <dsp:sp modelId="{36F6F224-87C6-46DD-BD09-60343563022F}">
      <dsp:nvSpPr>
        <dsp:cNvPr id="0" name=""/>
        <dsp:cNvSpPr/>
      </dsp:nvSpPr>
      <dsp:spPr>
        <a:xfrm>
          <a:off x="1074431" y="3562865"/>
          <a:ext cx="550462" cy="550462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BC3E35-E605-4479-818F-B6F6DF2FDDBE}">
      <dsp:nvSpPr>
        <dsp:cNvPr id="0" name=""/>
        <dsp:cNvSpPr/>
      </dsp:nvSpPr>
      <dsp:spPr>
        <a:xfrm>
          <a:off x="1190028" y="3678462"/>
          <a:ext cx="319268" cy="31926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23794C-7214-4694-9F48-F3952415BA39}">
      <dsp:nvSpPr>
        <dsp:cNvPr id="0" name=""/>
        <dsp:cNvSpPr/>
      </dsp:nvSpPr>
      <dsp:spPr>
        <a:xfrm>
          <a:off x="1742850" y="3562865"/>
          <a:ext cx="1297518" cy="5504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Assessment and grading differences</a:t>
          </a:r>
        </a:p>
      </dsp:txBody>
      <dsp:txXfrm>
        <a:off x="1742850" y="3562865"/>
        <a:ext cx="1297518" cy="5504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0452EC-3E4F-0545-9BAD-2009BB39FC22}">
      <dsp:nvSpPr>
        <dsp:cNvPr id="0" name=""/>
        <dsp:cNvSpPr/>
      </dsp:nvSpPr>
      <dsp:spPr>
        <a:xfrm>
          <a:off x="0" y="0"/>
          <a:ext cx="4114800" cy="4114800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23932D-D2B9-F34C-A8EA-75797D0927C0}">
      <dsp:nvSpPr>
        <dsp:cNvPr id="0" name=""/>
        <dsp:cNvSpPr/>
      </dsp:nvSpPr>
      <dsp:spPr>
        <a:xfrm>
          <a:off x="390906" y="390906"/>
          <a:ext cx="1604772" cy="16047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New school culture &amp; norms</a:t>
          </a:r>
        </a:p>
      </dsp:txBody>
      <dsp:txXfrm>
        <a:off x="469245" y="469245"/>
        <a:ext cx="1448094" cy="1448094"/>
      </dsp:txXfrm>
    </dsp:sp>
    <dsp:sp modelId="{EC61B4C7-C1C8-BC45-8A87-AFEAB83F7E93}">
      <dsp:nvSpPr>
        <dsp:cNvPr id="0" name=""/>
        <dsp:cNvSpPr/>
      </dsp:nvSpPr>
      <dsp:spPr>
        <a:xfrm>
          <a:off x="2119121" y="390906"/>
          <a:ext cx="1604772" cy="16047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Peer connections &amp; activities</a:t>
          </a:r>
        </a:p>
      </dsp:txBody>
      <dsp:txXfrm>
        <a:off x="2197460" y="469245"/>
        <a:ext cx="1448094" cy="1448094"/>
      </dsp:txXfrm>
    </dsp:sp>
    <dsp:sp modelId="{CCBA2C9A-E0B9-D844-9421-99626023F3CE}">
      <dsp:nvSpPr>
        <dsp:cNvPr id="0" name=""/>
        <dsp:cNvSpPr/>
      </dsp:nvSpPr>
      <dsp:spPr>
        <a:xfrm>
          <a:off x="390906" y="2119121"/>
          <a:ext cx="1604772" cy="16047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Family stress during deployment</a:t>
          </a:r>
        </a:p>
      </dsp:txBody>
      <dsp:txXfrm>
        <a:off x="469245" y="2197460"/>
        <a:ext cx="1448094" cy="1448094"/>
      </dsp:txXfrm>
    </dsp:sp>
    <dsp:sp modelId="{C3650646-2B55-8040-B57B-C6B3A8AD5150}">
      <dsp:nvSpPr>
        <dsp:cNvPr id="0" name=""/>
        <dsp:cNvSpPr/>
      </dsp:nvSpPr>
      <dsp:spPr>
        <a:xfrm>
          <a:off x="2119121" y="2119121"/>
          <a:ext cx="1604772" cy="16047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Counseling &amp; mental health access</a:t>
          </a:r>
        </a:p>
      </dsp:txBody>
      <dsp:txXfrm>
        <a:off x="2197460" y="2197460"/>
        <a:ext cx="1448094" cy="14480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DF91F20-B96F-4F77-AC3E-2CDD3BAA1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9144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3D487F7-9050-4871-B351-34A72ADB2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63" y="-1"/>
            <a:ext cx="6083472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43C27DD-EF6A-4C48-9669-C2970E71A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213540" y="556079"/>
            <a:ext cx="6858004" cy="5745847"/>
          </a:xfrm>
          <a:prstGeom prst="rect">
            <a:avLst/>
          </a:prstGeom>
          <a:gradFill>
            <a:gsLst>
              <a:gs pos="0">
                <a:schemeClr val="accent1">
                  <a:alpha val="23000"/>
                </a:schemeClr>
              </a:gs>
              <a:gs pos="71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84384FE-1C88-4CAA-8FB8-2313A3AE7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5639" y="-1"/>
            <a:ext cx="6088748" cy="6858000"/>
          </a:xfrm>
          <a:prstGeom prst="rect">
            <a:avLst/>
          </a:prstGeom>
          <a:gradFill>
            <a:gsLst>
              <a:gs pos="14000">
                <a:schemeClr val="accent1">
                  <a:alpha val="0"/>
                </a:schemeClr>
              </a:gs>
              <a:gs pos="100000">
                <a:srgbClr val="000000">
                  <a:alpha val="82000"/>
                </a:srgb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7B6A113-58CD-406C-BCE4-6E1F1F2BE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49520">
            <a:off x="1301556" y="1609025"/>
            <a:ext cx="5005754" cy="3754316"/>
          </a:xfrm>
          <a:prstGeom prst="ellipse">
            <a:avLst/>
          </a:prstGeom>
          <a:gradFill>
            <a:gsLst>
              <a:gs pos="17000">
                <a:schemeClr val="accent1">
                  <a:lumMod val="75000"/>
                  <a:alpha val="0"/>
                </a:schemeClr>
              </a:gs>
              <a:gs pos="82000">
                <a:srgbClr val="000000">
                  <a:alpha val="24000"/>
                </a:srgb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8961" y="857251"/>
            <a:ext cx="4664686" cy="3160113"/>
          </a:xfrm>
        </p:spPr>
        <p:txBody>
          <a:bodyPr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3600">
                <a:solidFill>
                  <a:srgbClr val="FFFFFF"/>
                </a:solidFill>
              </a:rPr>
              <a:t>Military-Connected Students: Supporting Transitions, Understanding MIC3, and Alabama Purple Star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5A1AA86-B7E6-4C02-AA34-F1A25CD4C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5638" y="4354178"/>
            <a:ext cx="6088747" cy="250381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33000"/>
                </a:schemeClr>
              </a:gs>
              <a:gs pos="83000">
                <a:srgbClr val="000000">
                  <a:alpha val="2100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9245" y="4800600"/>
            <a:ext cx="3884910" cy="1200149"/>
          </a:xfrm>
        </p:spPr>
        <p:txBody>
          <a:bodyPr anchor="t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2500">
                <a:solidFill>
                  <a:srgbClr val="FFFFFF"/>
                </a:solidFill>
              </a:rPr>
              <a:t>A practical guide for educators and school leaders</a:t>
            </a:r>
          </a:p>
        </p:txBody>
      </p:sp>
      <p:pic>
        <p:nvPicPr>
          <p:cNvPr id="4" name="Picture 3" descr="ec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0735" y="2238817"/>
            <a:ext cx="2380365" cy="238036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7375" y="489508"/>
            <a:ext cx="4316172" cy="1667569"/>
          </a:xfrm>
        </p:spPr>
        <p:txBody>
          <a:bodyPr anchor="b">
            <a:normAutofit/>
          </a:bodyPr>
          <a:lstStyle/>
          <a:p>
            <a:r>
              <a:rPr lang="en-US" sz="3500" dirty="0"/>
              <a:t>MIC3: What Is the Compact?</a:t>
            </a:r>
          </a:p>
        </p:txBody>
      </p:sp>
      <p:pic>
        <p:nvPicPr>
          <p:cNvPr id="5" name="Picture 4" descr="ec logo.png">
            <a:extLst>
              <a:ext uri="{FF2B5EF4-FFF2-40B4-BE49-F238E27FC236}">
                <a16:creationId xmlns:a16="http://schemas.microsoft.com/office/drawing/2014/main" id="{5B8469DA-3C6B-33F8-765D-FD1F5C6A7F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097" y="1759590"/>
            <a:ext cx="2907124" cy="2907124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7376" y="2405894"/>
            <a:ext cx="4316172" cy="3197464"/>
          </a:xfrm>
        </p:spPr>
        <p:txBody>
          <a:bodyPr anchor="t">
            <a:normAutofit/>
          </a:bodyPr>
          <a:lstStyle/>
          <a:p>
            <a:endParaRPr lang="en-US" sz="1700"/>
          </a:p>
          <a:p>
            <a:pPr>
              <a:defRPr sz="2000"/>
            </a:pPr>
            <a:r>
              <a:rPr lang="en-US" sz="1700"/>
              <a:t>An interstate agreement adopted by all 50 states &amp; D.C.</a:t>
            </a:r>
          </a:p>
          <a:p>
            <a:pPr>
              <a:defRPr sz="2000"/>
            </a:pPr>
            <a:r>
              <a:rPr lang="en-US" sz="1700"/>
              <a:t>Provides consistency for military-connected students during transitions</a:t>
            </a:r>
          </a:p>
          <a:p>
            <a:pPr>
              <a:defRPr sz="2000"/>
            </a:pPr>
            <a:r>
              <a:rPr lang="en-US" sz="1700"/>
              <a:t>Addresses enrollment, placement, attendance, eligibility, and graduation</a:t>
            </a:r>
          </a:p>
          <a:p>
            <a:pPr>
              <a:defRPr sz="2000"/>
            </a:pPr>
            <a:r>
              <a:rPr lang="en-US" sz="1700"/>
              <a:t>Implemented by a State Council &amp; State Commissioner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9144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28950" y="6400799"/>
            <a:ext cx="611504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7375" y="489508"/>
            <a:ext cx="4316172" cy="1667569"/>
          </a:xfrm>
        </p:spPr>
        <p:txBody>
          <a:bodyPr anchor="b">
            <a:normAutofit/>
          </a:bodyPr>
          <a:lstStyle/>
          <a:p>
            <a:r>
              <a:rPr lang="en-US" sz="3500"/>
              <a:t>MIC3 Eligibility &amp; Coverage</a:t>
            </a:r>
          </a:p>
        </p:txBody>
      </p:sp>
      <p:pic>
        <p:nvPicPr>
          <p:cNvPr id="5" name="Picture 4" descr="ec logo.png">
            <a:extLst>
              <a:ext uri="{FF2B5EF4-FFF2-40B4-BE49-F238E27FC236}">
                <a16:creationId xmlns:a16="http://schemas.microsoft.com/office/drawing/2014/main" id="{B86B2E04-4F07-52ED-DF19-A8E13C25FD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097" y="1759590"/>
            <a:ext cx="2907124" cy="2907124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7376" y="2405894"/>
            <a:ext cx="4316172" cy="3197464"/>
          </a:xfrm>
        </p:spPr>
        <p:txBody>
          <a:bodyPr anchor="t">
            <a:normAutofit/>
          </a:bodyPr>
          <a:lstStyle/>
          <a:p>
            <a:endParaRPr lang="en-US" sz="1700"/>
          </a:p>
          <a:p>
            <a:pPr>
              <a:defRPr sz="2000"/>
            </a:pPr>
            <a:r>
              <a:rPr lang="en-US" sz="1700"/>
              <a:t>Children of active-duty uniformed service members (including NG/Reserve on orders)</a:t>
            </a:r>
          </a:p>
          <a:p>
            <a:pPr>
              <a:defRPr sz="2000"/>
            </a:pPr>
            <a:r>
              <a:rPr lang="en-US" sz="1700"/>
              <a:t>Covers transitions due to official military moves</a:t>
            </a:r>
          </a:p>
          <a:p>
            <a:pPr>
              <a:defRPr sz="2000"/>
            </a:pPr>
            <a:r>
              <a:rPr lang="en-US" sz="1700"/>
              <a:t>Typically excludes DoD civilian/contractor-only moves and children of retirees (with exceptions at state level)</a:t>
            </a:r>
          </a:p>
          <a:p>
            <a:pPr>
              <a:defRPr sz="2000"/>
            </a:pPr>
            <a:r>
              <a:rPr lang="en-US" sz="1700"/>
              <a:t>Applies to public schools; many charters also participate under state law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9144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28950" y="6400799"/>
            <a:ext cx="611504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2287" y="499397"/>
            <a:ext cx="4447066" cy="1640180"/>
          </a:xfrm>
        </p:spPr>
        <p:txBody>
          <a:bodyPr anchor="b">
            <a:normAutofit/>
          </a:bodyPr>
          <a:lstStyle/>
          <a:p>
            <a:r>
              <a:rPr lang="en-US" sz="3500"/>
              <a:t>Enrollment &amp; Records Transfer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2287" y="2423821"/>
            <a:ext cx="4447067" cy="3519780"/>
          </a:xfrm>
        </p:spPr>
        <p:txBody>
          <a:bodyPr>
            <a:normAutofit/>
          </a:bodyPr>
          <a:lstStyle/>
          <a:p>
            <a:endParaRPr lang="en-US" sz="1700"/>
          </a:p>
          <a:p>
            <a:pPr>
              <a:defRPr sz="2000"/>
            </a:pPr>
            <a:r>
              <a:rPr lang="en-US" sz="1700"/>
              <a:t>Immediate enrollment with unofficial records when official ones are pending</a:t>
            </a:r>
          </a:p>
          <a:p>
            <a:pPr>
              <a:defRPr sz="2000"/>
            </a:pPr>
            <a:r>
              <a:rPr lang="en-US" sz="1700"/>
              <a:t>Accept immunization schedules; allow time to meet requirements</a:t>
            </a:r>
          </a:p>
          <a:p>
            <a:pPr>
              <a:defRPr sz="2000"/>
            </a:pPr>
            <a:r>
              <a:rPr lang="en-US" sz="1700"/>
              <a:t>Kindergarten/First Grade entrance age reciprocity when feasible</a:t>
            </a:r>
          </a:p>
          <a:p>
            <a:pPr>
              <a:defRPr sz="2000"/>
            </a:pPr>
            <a:r>
              <a:rPr lang="en-US" sz="1700"/>
              <a:t>Expedited records transfer between schools</a:t>
            </a:r>
          </a:p>
        </p:txBody>
      </p:sp>
      <p:pic>
        <p:nvPicPr>
          <p:cNvPr id="5" name="Picture 4" descr="ec logo.png">
            <a:extLst>
              <a:ext uri="{FF2B5EF4-FFF2-40B4-BE49-F238E27FC236}">
                <a16:creationId xmlns:a16="http://schemas.microsoft.com/office/drawing/2014/main" id="{EF68B8BC-FDB1-6AB0-E355-F4092514AA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9129" y="1963271"/>
            <a:ext cx="2823882" cy="2823882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1707E60-CEC9-4661-AA82-69242EB4B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6116"/>
            <a:ext cx="9143998" cy="46177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F035CD8-AE30-4146-96F2-036B0CE5E4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5" y="6406115"/>
            <a:ext cx="3057523" cy="464399"/>
          </a:xfrm>
          <a:prstGeom prst="rect">
            <a:avLst/>
          </a:prstGeom>
          <a:gradFill>
            <a:gsLst>
              <a:gs pos="19000">
                <a:srgbClr val="000000">
                  <a:alpha val="46000"/>
                </a:srgbClr>
              </a:gs>
              <a:gs pos="99000">
                <a:schemeClr val="accent1"/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2287" y="499397"/>
            <a:ext cx="4447066" cy="1640180"/>
          </a:xfrm>
        </p:spPr>
        <p:txBody>
          <a:bodyPr anchor="b">
            <a:normAutofit/>
          </a:bodyPr>
          <a:lstStyle/>
          <a:p>
            <a:r>
              <a:rPr lang="en-US" sz="3500"/>
              <a:t>Placement, Programs &amp; Attendance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2287" y="2423821"/>
            <a:ext cx="4447067" cy="3519780"/>
          </a:xfrm>
        </p:spPr>
        <p:txBody>
          <a:bodyPr>
            <a:normAutofit/>
          </a:bodyPr>
          <a:lstStyle/>
          <a:p>
            <a:endParaRPr lang="en-US" sz="1700"/>
          </a:p>
          <a:p>
            <a:pPr>
              <a:defRPr sz="2000"/>
            </a:pPr>
            <a:r>
              <a:rPr lang="en-US" sz="1700"/>
              <a:t>Honor previous placements: AP/IB/Honors, Gifted/EL, SPED (temporary placement)</a:t>
            </a:r>
          </a:p>
          <a:p>
            <a:pPr>
              <a:defRPr sz="2000"/>
            </a:pPr>
            <a:r>
              <a:rPr lang="en-US" sz="1700"/>
              <a:t>Provide comparable services pending evaluations</a:t>
            </a:r>
          </a:p>
          <a:p>
            <a:pPr>
              <a:defRPr sz="2000"/>
            </a:pPr>
            <a:r>
              <a:rPr lang="en-US" sz="1700"/>
              <a:t>Flexible attendance for deployment-related events (command-approved)</a:t>
            </a:r>
          </a:p>
          <a:p>
            <a:pPr>
              <a:defRPr sz="2000"/>
            </a:pPr>
            <a:r>
              <a:rPr lang="en-US" sz="1700"/>
              <a:t>Facilitate extracurricular tryouts and participation</a:t>
            </a:r>
          </a:p>
        </p:txBody>
      </p:sp>
      <p:pic>
        <p:nvPicPr>
          <p:cNvPr id="5" name="Picture 4" descr="ec logo.png">
            <a:extLst>
              <a:ext uri="{FF2B5EF4-FFF2-40B4-BE49-F238E27FC236}">
                <a16:creationId xmlns:a16="http://schemas.microsoft.com/office/drawing/2014/main" id="{65CF8D9A-5AA5-03A1-E8F5-81514560CD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9129" y="1963271"/>
            <a:ext cx="2823882" cy="2823882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61707E60-CEC9-4661-AA82-69242EB4B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6116"/>
            <a:ext cx="9143998" cy="46177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F035CD8-AE30-4146-96F2-036B0CE5E4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5" y="6406115"/>
            <a:ext cx="3057523" cy="464399"/>
          </a:xfrm>
          <a:prstGeom prst="rect">
            <a:avLst/>
          </a:prstGeom>
          <a:gradFill>
            <a:gsLst>
              <a:gs pos="19000">
                <a:srgbClr val="000000">
                  <a:alpha val="46000"/>
                </a:srgbClr>
              </a:gs>
              <a:gs pos="99000">
                <a:schemeClr val="accent1"/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2287" y="499397"/>
            <a:ext cx="4447066" cy="1640180"/>
          </a:xfrm>
        </p:spPr>
        <p:txBody>
          <a:bodyPr anchor="b">
            <a:normAutofit/>
          </a:bodyPr>
          <a:lstStyle/>
          <a:p>
            <a:r>
              <a:rPr lang="en-US" sz="3500"/>
              <a:t>Eligibility &amp; Extracurriculars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2287" y="2423821"/>
            <a:ext cx="4447067" cy="3519780"/>
          </a:xfrm>
        </p:spPr>
        <p:txBody>
          <a:bodyPr>
            <a:normAutofit/>
          </a:bodyPr>
          <a:lstStyle/>
          <a:p>
            <a:endParaRPr lang="en-US" sz="1700"/>
          </a:p>
          <a:p>
            <a:pPr>
              <a:defRPr sz="2000"/>
            </a:pPr>
            <a:r>
              <a:rPr lang="en-US" sz="1700"/>
              <a:t>Allow participation if the student meets general standards</a:t>
            </a:r>
          </a:p>
          <a:p>
            <a:pPr>
              <a:defRPr sz="2000"/>
            </a:pPr>
            <a:r>
              <a:rPr lang="en-US" sz="1700"/>
              <a:t>Provide reasonable flexibility on tryouts/practices missed due to transition</a:t>
            </a:r>
          </a:p>
          <a:p>
            <a:pPr>
              <a:defRPr sz="2000"/>
            </a:pPr>
            <a:r>
              <a:rPr lang="en-US" sz="1700"/>
              <a:t>Remove barriers related to local residency-only timelines when possible</a:t>
            </a:r>
          </a:p>
          <a:p>
            <a:pPr>
              <a:defRPr sz="2000"/>
            </a:pPr>
            <a:r>
              <a:rPr lang="en-US" sz="1700"/>
              <a:t>Encourage inclusion so students reconnect quickly</a:t>
            </a:r>
          </a:p>
        </p:txBody>
      </p:sp>
      <p:pic>
        <p:nvPicPr>
          <p:cNvPr id="5" name="Picture 4" descr="ec logo.png">
            <a:extLst>
              <a:ext uri="{FF2B5EF4-FFF2-40B4-BE49-F238E27FC236}">
                <a16:creationId xmlns:a16="http://schemas.microsoft.com/office/drawing/2014/main" id="{0A5E4906-65FC-4F03-1808-9561648D1B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9129" y="1963271"/>
            <a:ext cx="2823882" cy="2823882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1707E60-CEC9-4661-AA82-69242EB4B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6116"/>
            <a:ext cx="9143998" cy="46177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F035CD8-AE30-4146-96F2-036B0CE5E4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5" y="6406115"/>
            <a:ext cx="3057523" cy="464399"/>
          </a:xfrm>
          <a:prstGeom prst="rect">
            <a:avLst/>
          </a:prstGeom>
          <a:gradFill>
            <a:gsLst>
              <a:gs pos="19000">
                <a:srgbClr val="000000">
                  <a:alpha val="46000"/>
                </a:srgbClr>
              </a:gs>
              <a:gs pos="99000">
                <a:schemeClr val="accent1"/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2287" y="499397"/>
            <a:ext cx="4447066" cy="1640180"/>
          </a:xfrm>
        </p:spPr>
        <p:txBody>
          <a:bodyPr anchor="b">
            <a:normAutofit/>
          </a:bodyPr>
          <a:lstStyle/>
          <a:p>
            <a:r>
              <a:rPr lang="en-US" sz="3500"/>
              <a:t>Graduation Protections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2287" y="2423821"/>
            <a:ext cx="4447067" cy="3519780"/>
          </a:xfrm>
        </p:spPr>
        <p:txBody>
          <a:bodyPr>
            <a:normAutofit/>
          </a:bodyPr>
          <a:lstStyle/>
          <a:p>
            <a:endParaRPr lang="en-US" sz="1700"/>
          </a:p>
          <a:p>
            <a:pPr>
              <a:defRPr sz="2000"/>
            </a:pPr>
            <a:r>
              <a:rPr lang="en-US" sz="1700"/>
              <a:t>Waive specific courses if similar content already completed</a:t>
            </a:r>
          </a:p>
          <a:p>
            <a:pPr>
              <a:defRPr sz="2000"/>
            </a:pPr>
            <a:r>
              <a:rPr lang="en-US" sz="1700"/>
              <a:t>Accept alternatives to meet requirements (end-of-course exams, online options)</a:t>
            </a:r>
          </a:p>
          <a:p>
            <a:pPr>
              <a:defRPr sz="2000"/>
            </a:pPr>
            <a:r>
              <a:rPr lang="en-US" sz="1700"/>
              <a:t>If on-time graduation not possible in the receiving state, options include transfers or alternative pathways</a:t>
            </a:r>
          </a:p>
          <a:p>
            <a:pPr>
              <a:defRPr sz="2000"/>
            </a:pPr>
            <a:r>
              <a:rPr lang="en-US" sz="1700"/>
              <a:t>Work collaboratively with sending school counselors</a:t>
            </a:r>
          </a:p>
        </p:txBody>
      </p:sp>
      <p:pic>
        <p:nvPicPr>
          <p:cNvPr id="5" name="Picture 4" descr="ec logo.png">
            <a:extLst>
              <a:ext uri="{FF2B5EF4-FFF2-40B4-BE49-F238E27FC236}">
                <a16:creationId xmlns:a16="http://schemas.microsoft.com/office/drawing/2014/main" id="{AEA42633-8C64-AA9E-AE9E-CDAE94A7C3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9129" y="1963271"/>
            <a:ext cx="2823882" cy="2823882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1707E60-CEC9-4661-AA82-69242EB4B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6116"/>
            <a:ext cx="9143998" cy="46177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F035CD8-AE30-4146-96F2-036B0CE5E4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5" y="6406115"/>
            <a:ext cx="3057523" cy="464399"/>
          </a:xfrm>
          <a:prstGeom prst="rect">
            <a:avLst/>
          </a:prstGeom>
          <a:gradFill>
            <a:gsLst>
              <a:gs pos="19000">
                <a:srgbClr val="000000">
                  <a:alpha val="46000"/>
                </a:srgbClr>
              </a:gs>
              <a:gs pos="99000">
                <a:schemeClr val="accent1"/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7375" y="489508"/>
            <a:ext cx="4316172" cy="1667569"/>
          </a:xfrm>
        </p:spPr>
        <p:txBody>
          <a:bodyPr anchor="b">
            <a:normAutofit/>
          </a:bodyPr>
          <a:lstStyle/>
          <a:p>
            <a:r>
              <a:rPr lang="en-US" sz="3500"/>
              <a:t>Problem-Solving under MIC3</a:t>
            </a:r>
          </a:p>
        </p:txBody>
      </p:sp>
      <p:pic>
        <p:nvPicPr>
          <p:cNvPr id="5" name="Picture 4" descr="ec logo.png">
            <a:extLst>
              <a:ext uri="{FF2B5EF4-FFF2-40B4-BE49-F238E27FC236}">
                <a16:creationId xmlns:a16="http://schemas.microsoft.com/office/drawing/2014/main" id="{8065F9F6-2377-AA2D-278C-FB9D1E4D65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097" y="1759590"/>
            <a:ext cx="2907124" cy="2907124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7376" y="2405894"/>
            <a:ext cx="4316172" cy="3197464"/>
          </a:xfrm>
        </p:spPr>
        <p:txBody>
          <a:bodyPr anchor="t">
            <a:normAutofit/>
          </a:bodyPr>
          <a:lstStyle/>
          <a:p>
            <a:endParaRPr lang="en-US" sz="1700"/>
          </a:p>
          <a:p>
            <a:pPr>
              <a:defRPr sz="2000"/>
            </a:pPr>
            <a:r>
              <a:rPr lang="en-US" sz="1700"/>
              <a:t>Start at school level with counselors/administrators</a:t>
            </a:r>
          </a:p>
          <a:p>
            <a:pPr>
              <a:defRPr sz="2000"/>
            </a:pPr>
            <a:r>
              <a:rPr lang="en-US" sz="1700"/>
              <a:t>Engage district MIC3 point of contact</a:t>
            </a:r>
          </a:p>
          <a:p>
            <a:pPr>
              <a:defRPr sz="2000"/>
            </a:pPr>
            <a:r>
              <a:rPr lang="en-US" sz="1700"/>
              <a:t>State Commissioner/State Council can assist</a:t>
            </a:r>
          </a:p>
          <a:p>
            <a:pPr>
              <a:defRPr sz="2000"/>
            </a:pPr>
            <a:r>
              <a:rPr lang="en-US" sz="1700"/>
              <a:t>Document decisions and timelines for families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9144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28950" y="6400799"/>
            <a:ext cx="611504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443" y="1021324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Interactive: MIC3 Placement Scenario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21443" y="1890004"/>
            <a:ext cx="8229600" cy="548640"/>
          </a:xfrm>
          <a:prstGeom prst="roundRect">
            <a:avLst/>
          </a:prstGeom>
          <a:solidFill>
            <a:schemeClr val="accent1"/>
          </a:solidFill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/>
            </a:pPr>
            <a:r>
              <a:t>Interactive Prompt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568025"/>
            <a:ext cx="7792326" cy="11079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/>
            </a:pPr>
            <a:r>
              <a:rPr dirty="0"/>
              <a:t>A new student arrives mid-semester with documentation showing </a:t>
            </a:r>
            <a:endParaRPr lang="en-US" dirty="0"/>
          </a:p>
          <a:p>
            <a:pPr>
              <a:defRPr sz="2200"/>
            </a:pPr>
            <a:r>
              <a:rPr dirty="0"/>
              <a:t>AP Biology placement at the previous school. </a:t>
            </a:r>
            <a:endParaRPr lang="en-US" dirty="0"/>
          </a:p>
          <a:p>
            <a:pPr>
              <a:defRPr sz="2200"/>
            </a:pPr>
            <a:r>
              <a:rPr dirty="0"/>
              <a:t>What is your immediate action under MIC3?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7646" y="3827417"/>
            <a:ext cx="685800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rPr dirty="0"/>
              <a:t>1. Place the student in AP Biology and review prerequisites</a:t>
            </a:r>
          </a:p>
          <a:p>
            <a:pPr>
              <a:defRPr sz="2000"/>
            </a:pPr>
            <a:r>
              <a:rPr dirty="0"/>
              <a:t>2. Delay placement until the next term</a:t>
            </a:r>
          </a:p>
          <a:p>
            <a:pPr>
              <a:defRPr sz="2000"/>
            </a:pPr>
            <a:r>
              <a:rPr dirty="0"/>
              <a:t>3. Enroll in regular Biology until local assessments are finished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5303520"/>
            <a:ext cx="7458132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i="1"/>
            </a:pPr>
            <a:r>
              <a:rPr dirty="0"/>
              <a:t>Follow-up: Discuss how you would communicate with the family and teachers </a:t>
            </a:r>
            <a:endParaRPr lang="en-US" dirty="0"/>
          </a:p>
          <a:p>
            <a:pPr>
              <a:defRPr sz="1800" i="1"/>
            </a:pPr>
            <a:r>
              <a:rPr dirty="0"/>
              <a:t>within 48 hours.</a:t>
            </a:r>
          </a:p>
        </p:txBody>
      </p:sp>
      <p:pic>
        <p:nvPicPr>
          <p:cNvPr id="8" name="Picture 7" descr="ec logo.png">
            <a:extLst>
              <a:ext uri="{FF2B5EF4-FFF2-40B4-BE49-F238E27FC236}">
                <a16:creationId xmlns:a16="http://schemas.microsoft.com/office/drawing/2014/main" id="{47870114-3051-8614-6E2F-EFA39FB3E1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182879"/>
            <a:ext cx="1554480" cy="1286691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7375" y="489508"/>
            <a:ext cx="4316172" cy="1667569"/>
          </a:xfrm>
        </p:spPr>
        <p:txBody>
          <a:bodyPr anchor="b">
            <a:normAutofit/>
          </a:bodyPr>
          <a:lstStyle/>
          <a:p>
            <a:r>
              <a:rPr lang="en-US" sz="3500"/>
              <a:t>Alabama Purple Star School Program</a:t>
            </a:r>
          </a:p>
        </p:txBody>
      </p:sp>
      <p:pic>
        <p:nvPicPr>
          <p:cNvPr id="5" name="Picture 4" descr="ec logo.png">
            <a:extLst>
              <a:ext uri="{FF2B5EF4-FFF2-40B4-BE49-F238E27FC236}">
                <a16:creationId xmlns:a16="http://schemas.microsoft.com/office/drawing/2014/main" id="{2F87E0E8-2BAE-E4FF-9D8C-44A54BBEA0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097" y="1759590"/>
            <a:ext cx="2907124" cy="2907124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7376" y="2405894"/>
            <a:ext cx="4316172" cy="3197464"/>
          </a:xfrm>
        </p:spPr>
        <p:txBody>
          <a:bodyPr anchor="t">
            <a:normAutofit/>
          </a:bodyPr>
          <a:lstStyle/>
          <a:p>
            <a:endParaRPr lang="en-US" sz="1700"/>
          </a:p>
          <a:p>
            <a:pPr>
              <a:defRPr sz="2000"/>
            </a:pPr>
            <a:r>
              <a:rPr lang="en-US" sz="1700"/>
              <a:t>State-recognized designation for military-friendly schools</a:t>
            </a:r>
          </a:p>
          <a:p>
            <a:pPr>
              <a:defRPr sz="2000"/>
            </a:pPr>
            <a:r>
              <a:rPr lang="en-US" sz="1700"/>
              <a:t>Signals readiness to support military-connected students and families</a:t>
            </a:r>
          </a:p>
          <a:p>
            <a:pPr>
              <a:defRPr sz="2000"/>
            </a:pPr>
            <a:r>
              <a:rPr lang="en-US" sz="1700"/>
              <a:t>Aligned with MIC3 and best practices for transitions</a:t>
            </a:r>
          </a:p>
          <a:p>
            <a:pPr>
              <a:defRPr sz="2000"/>
            </a:pPr>
            <a:r>
              <a:rPr lang="en-US" sz="1700"/>
              <a:t>Annual application and recognition process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9144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28950" y="6400799"/>
            <a:ext cx="611504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257" y="1028700"/>
            <a:ext cx="8229600" cy="881740"/>
          </a:xfrm>
        </p:spPr>
        <p:txBody>
          <a:bodyPr>
            <a:normAutofit/>
          </a:bodyPr>
          <a:lstStyle/>
          <a:p>
            <a:r>
              <a:rPr dirty="0"/>
              <a:t>Alabama Purple Star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11828"/>
            <a:ext cx="8229600" cy="42476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dirty="0"/>
          </a:p>
          <a:p>
            <a:pPr>
              <a:defRPr sz="2000"/>
            </a:pPr>
            <a:r>
              <a:rPr dirty="0"/>
              <a:t>Designate a school military liaison/POC</a:t>
            </a:r>
          </a:p>
          <a:p>
            <a:pPr>
              <a:defRPr sz="2000"/>
            </a:pPr>
            <a:r>
              <a:rPr dirty="0"/>
              <a:t>Maintain a dedicated webpage with resources for military families</a:t>
            </a:r>
          </a:p>
          <a:p>
            <a:pPr>
              <a:defRPr sz="2000"/>
            </a:pPr>
            <a:r>
              <a:rPr dirty="0"/>
              <a:t>Provide staff training on military student supports</a:t>
            </a:r>
          </a:p>
          <a:p>
            <a:pPr>
              <a:defRPr sz="2000"/>
            </a:pPr>
            <a:r>
              <a:rPr dirty="0"/>
              <a:t>Implement student-led transition supports/peer ambassadors</a:t>
            </a:r>
          </a:p>
          <a:p>
            <a:pPr>
              <a:defRPr sz="2000"/>
            </a:pPr>
            <a:r>
              <a:rPr dirty="0"/>
              <a:t>PLUS: Complete at least one optional activity (community partnerships, events, etc.)</a:t>
            </a:r>
            <a:endParaRPr lang="en-US" dirty="0"/>
          </a:p>
          <a:p>
            <a:pPr lvl="1">
              <a:defRPr sz="2000"/>
            </a:pPr>
            <a:r>
              <a:rPr lang="en-US" dirty="0"/>
              <a:t>Month of the Military Child &amp; Purple Up! Events</a:t>
            </a:r>
          </a:p>
          <a:p>
            <a:pPr lvl="1">
              <a:defRPr sz="2000"/>
            </a:pPr>
            <a:r>
              <a:rPr lang="en-US" dirty="0"/>
              <a:t>Recognize military holidays &amp; community partners</a:t>
            </a:r>
          </a:p>
          <a:p>
            <a:pPr lvl="1">
              <a:defRPr sz="2000"/>
            </a:pPr>
            <a:r>
              <a:rPr lang="en-US" dirty="0"/>
              <a:t>Partner with installation School Liaison Program</a:t>
            </a:r>
          </a:p>
          <a:p>
            <a:pPr lvl="1">
              <a:defRPr sz="2000"/>
            </a:pPr>
            <a:r>
              <a:rPr lang="en-US" dirty="0"/>
              <a:t>Host deployment/reintegration family nights</a:t>
            </a:r>
          </a:p>
          <a:p>
            <a:pPr lvl="1">
              <a:defRPr sz="2000"/>
            </a:pPr>
            <a:r>
              <a:rPr lang="en-US" dirty="0"/>
              <a:t>Create welcome videos and digital school tours</a:t>
            </a:r>
          </a:p>
          <a:p>
            <a:pPr lvl="1">
              <a:defRPr sz="2000"/>
            </a:pPr>
            <a:endParaRPr lang="en-US" dirty="0"/>
          </a:p>
          <a:p>
            <a:pPr lvl="1">
              <a:defRPr sz="2000"/>
            </a:pPr>
            <a:endParaRPr dirty="0"/>
          </a:p>
        </p:txBody>
      </p:sp>
      <p:pic>
        <p:nvPicPr>
          <p:cNvPr id="5" name="Picture 4" descr="ec logo.png">
            <a:extLst>
              <a:ext uri="{FF2B5EF4-FFF2-40B4-BE49-F238E27FC236}">
                <a16:creationId xmlns:a16="http://schemas.microsoft.com/office/drawing/2014/main" id="{392628D2-7A88-B9BB-0AB7-70A2FF6823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182879"/>
            <a:ext cx="1554480" cy="1286691"/>
          </a:xfrm>
          <a:prstGeom prst="rect">
            <a:avLst/>
          </a:prstGeom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9DBB7395-70C6-E21F-B482-C26D0E6B9AAC}"/>
              </a:ext>
            </a:extLst>
          </p:cNvPr>
          <p:cNvSpPr/>
          <p:nvPr/>
        </p:nvSpPr>
        <p:spPr>
          <a:xfrm>
            <a:off x="640080" y="1793965"/>
            <a:ext cx="8229600" cy="548640"/>
          </a:xfrm>
          <a:prstGeom prst="roundRect">
            <a:avLst/>
          </a:prstGeom>
          <a:solidFill>
            <a:schemeClr val="accent1"/>
          </a:solidFill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/>
            </a:pPr>
            <a:r>
              <a:rPr lang="en-US" dirty="0"/>
              <a:t>Core Requirements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Today's Objectives &amp; 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28370" y="666114"/>
            <a:ext cx="3148952" cy="5546047"/>
          </a:xfrm>
        </p:spPr>
        <p:txBody>
          <a:bodyPr anchor="ctr">
            <a:normAutofit/>
          </a:bodyPr>
          <a:lstStyle/>
          <a:p>
            <a:endParaRPr lang="en-US" sz="1600" dirty="0"/>
          </a:p>
          <a:p>
            <a:pPr>
              <a:defRPr sz="2000"/>
            </a:pPr>
            <a:r>
              <a:rPr lang="en-US" sz="1600" dirty="0"/>
              <a:t>Define who our military-connected students are</a:t>
            </a:r>
          </a:p>
          <a:p>
            <a:pPr>
              <a:defRPr sz="2000"/>
            </a:pPr>
            <a:r>
              <a:rPr lang="en-US" sz="1600" dirty="0"/>
              <a:t>Explore common challenges they face</a:t>
            </a:r>
          </a:p>
          <a:p>
            <a:pPr>
              <a:defRPr sz="2000"/>
            </a:pPr>
            <a:r>
              <a:rPr lang="en-US" sz="1600" dirty="0"/>
              <a:t>Understand the Military Interstate Children's Compact Commission (MIC3)</a:t>
            </a:r>
          </a:p>
          <a:p>
            <a:pPr>
              <a:defRPr sz="2000"/>
            </a:pPr>
            <a:r>
              <a:rPr lang="en-US" sz="1600" dirty="0"/>
              <a:t>Review key MIC3 rules: enrollment, placement, eligibility, graduation</a:t>
            </a:r>
          </a:p>
          <a:p>
            <a:pPr>
              <a:defRPr sz="2000"/>
            </a:pPr>
            <a:r>
              <a:rPr lang="en-US" sz="1600" dirty="0"/>
              <a:t>Explain Alabama's Purple Star School designation</a:t>
            </a:r>
          </a:p>
          <a:p>
            <a:pPr>
              <a:defRPr sz="2000"/>
            </a:pPr>
            <a:r>
              <a:rPr lang="en-US" sz="1600" dirty="0"/>
              <a:t>Plan next steps with interactive scenarios &amp; action items</a:t>
            </a:r>
          </a:p>
        </p:txBody>
      </p:sp>
      <p:pic>
        <p:nvPicPr>
          <p:cNvPr id="5" name="Picture 4" descr="ec logo.png">
            <a:extLst>
              <a:ext uri="{FF2B5EF4-FFF2-40B4-BE49-F238E27FC236}">
                <a16:creationId xmlns:a16="http://schemas.microsoft.com/office/drawing/2014/main" id="{7A5577E5-5A7F-1719-CBF2-7ED4A8EB06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2126" y="2079023"/>
            <a:ext cx="2711832" cy="2711832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772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ECPS</a:t>
            </a:r>
            <a:br>
              <a:rPr lang="en-US" dirty="0"/>
            </a:br>
            <a:r>
              <a:rPr dirty="0"/>
              <a:t>Military-Connected Students by School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172019"/>
              </p:ext>
            </p:extLst>
          </p:nvPr>
        </p:nvGraphicFramePr>
        <p:xfrm>
          <a:off x="276497" y="1920240"/>
          <a:ext cx="8229600" cy="4297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 descr="ec logo.png">
            <a:extLst>
              <a:ext uri="{FF2B5EF4-FFF2-40B4-BE49-F238E27FC236}">
                <a16:creationId xmlns:a16="http://schemas.microsoft.com/office/drawing/2014/main" id="{537B515A-77E0-5FE8-F2A6-3AFF1D8B6C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2320" y="133894"/>
            <a:ext cx="1554480" cy="1286691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99" y="796605"/>
            <a:ext cx="8229600" cy="1143000"/>
          </a:xfrm>
        </p:spPr>
        <p:txBody>
          <a:bodyPr/>
          <a:lstStyle/>
          <a:p>
            <a:r>
              <a:rPr dirty="0"/>
              <a:t>Interactive Exit Ticket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35591" y="2323422"/>
            <a:ext cx="8229600" cy="548640"/>
          </a:xfrm>
          <a:prstGeom prst="roundRect">
            <a:avLst/>
          </a:prstGeom>
          <a:solidFill>
            <a:schemeClr val="accent1"/>
          </a:solidFill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/>
            </a:pPr>
            <a:r>
              <a:t>Interactive Prompt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50966" y="2973408"/>
            <a:ext cx="7140866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/>
            </a:pPr>
            <a:r>
              <a:rPr dirty="0"/>
              <a:t>What is one change you will implement this month to better </a:t>
            </a:r>
            <a:endParaRPr lang="en-US" dirty="0"/>
          </a:p>
          <a:p>
            <a:pPr>
              <a:defRPr sz="2200"/>
            </a:pPr>
            <a:r>
              <a:rPr dirty="0"/>
              <a:t>support military-connected students?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5591" y="4228012"/>
            <a:ext cx="79705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i="1"/>
            </a:pPr>
            <a:r>
              <a:rPr dirty="0"/>
              <a:t>Follow-up: Share in pairs, then add to a collaborative </a:t>
            </a:r>
            <a:r>
              <a:t>board (</a:t>
            </a:r>
            <a:r>
              <a:rPr dirty="0"/>
              <a:t>Padlet/Google </a:t>
            </a:r>
            <a:r>
              <a:rPr dirty="0" err="1"/>
              <a:t>Jamboard</a:t>
            </a:r>
            <a:r>
              <a:rPr dirty="0"/>
              <a:t>/Slides Q&amp;A).</a:t>
            </a:r>
          </a:p>
        </p:txBody>
      </p:sp>
      <p:pic>
        <p:nvPicPr>
          <p:cNvPr id="6" name="Picture 5" descr="ec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5971" y="182879"/>
            <a:ext cx="1913709" cy="180113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80849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Who Are Military-Connected Students?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A586FD60-AF98-7200-F32B-80CBBAEE1A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58180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137160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/>
            </a:pPr>
            <a:r>
              <a:t>Shared characteristics &amp; diverse experiences</a:t>
            </a:r>
          </a:p>
        </p:txBody>
      </p:sp>
      <p:pic>
        <p:nvPicPr>
          <p:cNvPr id="6" name="Picture 5" descr="ec logo.png">
            <a:extLst>
              <a:ext uri="{FF2B5EF4-FFF2-40B4-BE49-F238E27FC236}">
                <a16:creationId xmlns:a16="http://schemas.microsoft.com/office/drawing/2014/main" id="{2D814F91-381B-78ED-83E3-43621D7FD97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15200" y="182879"/>
            <a:ext cx="1554480" cy="128669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37160" y="687977"/>
            <a:ext cx="8229600" cy="1143000"/>
          </a:xfrm>
        </p:spPr>
        <p:txBody>
          <a:bodyPr/>
          <a:lstStyle/>
          <a:p>
            <a:r>
              <a:rPr dirty="0"/>
              <a:t>Why This Matters for Schools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0A2382E3-AB15-46A2-582F-19F323CDFD5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457200" y="1556657"/>
            <a:ext cx="8229600" cy="548640"/>
          </a:xfrm>
          <a:prstGeom prst="roundRect">
            <a:avLst/>
          </a:prstGeom>
          <a:solidFill>
            <a:schemeClr val="accent1"/>
          </a:solidFill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/>
            </a:pPr>
            <a:r>
              <a:t>Student-centered, relationship-first supports pay off</a:t>
            </a:r>
          </a:p>
        </p:txBody>
      </p:sp>
      <p:pic>
        <p:nvPicPr>
          <p:cNvPr id="6" name="Picture 5" descr="ec logo.png">
            <a:extLst>
              <a:ext uri="{FF2B5EF4-FFF2-40B4-BE49-F238E27FC236}">
                <a16:creationId xmlns:a16="http://schemas.microsoft.com/office/drawing/2014/main" id="{1F4160B0-D0B0-1137-447C-3C46438C8D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15200" y="182879"/>
            <a:ext cx="1554480" cy="128669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1834"/>
            <a:ext cx="8869542" cy="1640180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500" dirty="0"/>
              <a:t>Challenges Military-Connected Students 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2287" y="2423821"/>
            <a:ext cx="4447067" cy="3519780"/>
          </a:xfrm>
        </p:spPr>
        <p:txBody>
          <a:bodyPr>
            <a:normAutofit/>
          </a:bodyPr>
          <a:lstStyle/>
          <a:p>
            <a:endParaRPr lang="en-US" sz="1700" dirty="0"/>
          </a:p>
          <a:p>
            <a:pPr>
              <a:defRPr sz="2000"/>
            </a:pPr>
            <a:r>
              <a:rPr lang="en-US" sz="1700" dirty="0"/>
              <a:t>Academic continuity: credits, course sequences, special programs</a:t>
            </a:r>
          </a:p>
          <a:p>
            <a:pPr>
              <a:defRPr sz="2000"/>
            </a:pPr>
            <a:r>
              <a:rPr lang="en-US" sz="1700" dirty="0"/>
              <a:t>Social-emotional health: stress, separation, reintegration</a:t>
            </a:r>
          </a:p>
          <a:p>
            <a:pPr>
              <a:defRPr sz="2000"/>
            </a:pPr>
            <a:r>
              <a:rPr lang="en-US" sz="1700" dirty="0"/>
              <a:t>Extracurricular eligibility and participation</a:t>
            </a:r>
          </a:p>
          <a:p>
            <a:pPr>
              <a:defRPr sz="2000"/>
            </a:pPr>
            <a:r>
              <a:rPr lang="en-US" sz="1700" dirty="0"/>
              <a:t>Enrollment documentation, records transfer, timelines</a:t>
            </a:r>
          </a:p>
          <a:p>
            <a:pPr>
              <a:defRPr sz="2000"/>
            </a:pPr>
            <a:r>
              <a:rPr lang="en-US" sz="1700" dirty="0"/>
              <a:t>Graduation requirements when moving in junior/senior year</a:t>
            </a:r>
          </a:p>
        </p:txBody>
      </p:sp>
      <p:pic>
        <p:nvPicPr>
          <p:cNvPr id="5" name="Picture 4" descr="ec logo.png">
            <a:extLst>
              <a:ext uri="{FF2B5EF4-FFF2-40B4-BE49-F238E27FC236}">
                <a16:creationId xmlns:a16="http://schemas.microsoft.com/office/drawing/2014/main" id="{76820E79-E142-EBA7-FB49-30807A1A37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9129" y="1963271"/>
            <a:ext cx="2823882" cy="2823882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1707E60-CEC9-4661-AA82-69242EB4B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6116"/>
            <a:ext cx="9143998" cy="46177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F035CD8-AE30-4146-96F2-036B0CE5E4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5" y="6406115"/>
            <a:ext cx="3057523" cy="464399"/>
          </a:xfrm>
          <a:prstGeom prst="rect">
            <a:avLst/>
          </a:prstGeom>
          <a:gradFill>
            <a:gsLst>
              <a:gs pos="19000">
                <a:srgbClr val="000000">
                  <a:alpha val="46000"/>
                </a:srgbClr>
              </a:gs>
              <a:gs pos="99000">
                <a:schemeClr val="accent1"/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Academic Continuity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55028" y="2852057"/>
            <a:ext cx="41148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rPr dirty="0"/>
              <a:t>Schedule/sequence conflicts</a:t>
            </a:r>
          </a:p>
          <a:p>
            <a:pPr>
              <a:defRPr sz="2000"/>
            </a:pPr>
            <a:r>
              <a:rPr dirty="0"/>
              <a:t>Transcript delays &amp; record access</a:t>
            </a:r>
          </a:p>
          <a:p>
            <a:pPr>
              <a:defRPr sz="2000"/>
            </a:pPr>
            <a:r>
              <a:rPr dirty="0"/>
              <a:t>Different graduation plans</a:t>
            </a:r>
          </a:p>
          <a:p>
            <a:pPr>
              <a:defRPr sz="2000"/>
            </a:pPr>
            <a:r>
              <a:rPr dirty="0"/>
              <a:t>Attendance coding variations</a:t>
            </a:r>
          </a:p>
        </p:txBody>
      </p:sp>
      <p:pic>
        <p:nvPicPr>
          <p:cNvPr id="6" name="Picture 5" descr="ec logo.png">
            <a:extLst>
              <a:ext uri="{FF2B5EF4-FFF2-40B4-BE49-F238E27FC236}">
                <a16:creationId xmlns:a16="http://schemas.microsoft.com/office/drawing/2014/main" id="{1039498F-4A48-E51C-AA5C-39E148E422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182879"/>
            <a:ext cx="1554480" cy="1286691"/>
          </a:xfrm>
          <a:prstGeom prst="rect">
            <a:avLst/>
          </a:prstGeom>
        </p:spPr>
      </p:pic>
      <p:graphicFrame>
        <p:nvGraphicFramePr>
          <p:cNvPr id="8" name="TextBox 2">
            <a:extLst>
              <a:ext uri="{FF2B5EF4-FFF2-40B4-BE49-F238E27FC236}">
                <a16:creationId xmlns:a16="http://schemas.microsoft.com/office/drawing/2014/main" id="{4E9944A7-7328-C879-BB0D-78F859CD0AE3}"/>
              </a:ext>
            </a:extLst>
          </p:cNvPr>
          <p:cNvGraphicFramePr/>
          <p:nvPr/>
        </p:nvGraphicFramePr>
        <p:xfrm>
          <a:off x="457200" y="1371600"/>
          <a:ext cx="41148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37160" y="251460"/>
            <a:ext cx="8229600" cy="1143000"/>
          </a:xfrm>
        </p:spPr>
        <p:txBody>
          <a:bodyPr/>
          <a:lstStyle/>
          <a:p>
            <a:r>
              <a:rPr dirty="0"/>
              <a:t>Social-Emotional &amp; Belonging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07280" y="2286000"/>
            <a:ext cx="41148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rPr dirty="0"/>
              <a:t>Transitions for siblings</a:t>
            </a:r>
          </a:p>
          <a:p>
            <a:pPr>
              <a:defRPr sz="2000"/>
            </a:pPr>
            <a:r>
              <a:rPr dirty="0"/>
              <a:t>Reintegration after deployment</a:t>
            </a:r>
          </a:p>
          <a:p>
            <a:pPr>
              <a:defRPr sz="2000"/>
            </a:pPr>
            <a:r>
              <a:rPr dirty="0"/>
              <a:t>Loss &amp; grief supports</a:t>
            </a:r>
          </a:p>
          <a:p>
            <a:pPr>
              <a:defRPr sz="2000"/>
            </a:pPr>
            <a:r>
              <a:rPr dirty="0"/>
              <a:t>Staff training and awareness</a:t>
            </a:r>
          </a:p>
        </p:txBody>
      </p:sp>
      <p:pic>
        <p:nvPicPr>
          <p:cNvPr id="5" name="Picture 4" descr="ec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271053"/>
            <a:ext cx="1554480" cy="1142999"/>
          </a:xfrm>
          <a:prstGeom prst="rect">
            <a:avLst/>
          </a:prstGeom>
        </p:spPr>
      </p:pic>
      <p:graphicFrame>
        <p:nvGraphicFramePr>
          <p:cNvPr id="7" name="TextBox 2">
            <a:extLst>
              <a:ext uri="{FF2B5EF4-FFF2-40B4-BE49-F238E27FC236}">
                <a16:creationId xmlns:a16="http://schemas.microsoft.com/office/drawing/2014/main" id="{BB334E49-B8CD-ADA6-4D8D-840A27A7EA98}"/>
              </a:ext>
            </a:extLst>
          </p:cNvPr>
          <p:cNvGraphicFramePr/>
          <p:nvPr/>
        </p:nvGraphicFramePr>
        <p:xfrm>
          <a:off x="457200" y="1371600"/>
          <a:ext cx="41148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151139A-886F-4B97-8815-729AD383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B5E08C4-8CDD-4623-A5B8-E998C6DEE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492"/>
            <a:ext cx="9143999" cy="1575955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5F33878-D502-4FFA-8ACE-F2AECDB2A2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35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3539FEE-81D3-4406-802E-60B20B16F4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8" y="-3783777"/>
            <a:ext cx="1576446" cy="9144001"/>
          </a:xfrm>
          <a:prstGeom prst="rect">
            <a:avLst/>
          </a:prstGeom>
          <a:gradFill>
            <a:gsLst>
              <a:gs pos="16000">
                <a:srgbClr val="000000">
                  <a:alpha val="0"/>
                </a:srgbClr>
              </a:gs>
              <a:gs pos="99000">
                <a:srgbClr val="000000">
                  <a:alpha val="87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C701763-729E-462F-A5A8-E0DEFEB1E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69075" y="986"/>
            <a:ext cx="3227567" cy="1575461"/>
          </a:xfrm>
          <a:prstGeom prst="rect">
            <a:avLst/>
          </a:prstGeom>
          <a:gradFill>
            <a:gsLst>
              <a:gs pos="0">
                <a:schemeClr val="accent1">
                  <a:alpha val="17000"/>
                </a:schemeClr>
              </a:gs>
              <a:gs pos="74000">
                <a:schemeClr val="accent1">
                  <a:lumMod val="5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785" y="353160"/>
            <a:ext cx="5318475" cy="89858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2700">
                <a:solidFill>
                  <a:srgbClr val="FFFFFF"/>
                </a:solidFill>
              </a:rPr>
              <a:t>Illustrative Mobility by Level (Example Data)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28630" y="387224"/>
            <a:ext cx="2468879" cy="830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ts val="1000"/>
              </a:spcBef>
              <a:defRPr sz="1400" i="1"/>
            </a:pPr>
            <a:r>
              <a:rPr lang="en-US" sz="1700">
                <a:solidFill>
                  <a:srgbClr val="FFFFFF"/>
                </a:solidFill>
              </a:rPr>
              <a:t>Sample data for discussion only. </a:t>
            </a:r>
          </a:p>
        </p:txBody>
      </p:sp>
      <p:pic>
        <p:nvPicPr>
          <p:cNvPr id="3" name="Picture 2" descr="mobility_ba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105" y="2275114"/>
            <a:ext cx="6992775" cy="4195662"/>
          </a:xfrm>
          <a:prstGeom prst="rect">
            <a:avLst/>
          </a:prstGeom>
        </p:spPr>
      </p:pic>
      <p:pic>
        <p:nvPicPr>
          <p:cNvPr id="5" name="Picture 4" descr="ec 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057" y="2813138"/>
            <a:ext cx="2183102" cy="218310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F0A604E4-7307-451C-93BE-F1F7E1BF3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9144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7F3A0AA-35E5-4085-942B-7378390306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282344"/>
            <a:ext cx="9143997" cy="159074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02F5C38-C747-4173-ABBF-656E39E82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5282344"/>
            <a:ext cx="6086475" cy="1590742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5282344"/>
            <a:ext cx="9143998" cy="1590742"/>
          </a:xfrm>
          <a:prstGeom prst="rect">
            <a:avLst/>
          </a:prstGeom>
          <a:gradFill>
            <a:gsLst>
              <a:gs pos="0">
                <a:srgbClr val="000000">
                  <a:alpha val="71765"/>
                </a:srgbClr>
              </a:gs>
              <a:gs pos="100000">
                <a:schemeClr val="accent1">
                  <a:alpha val="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785" y="5490971"/>
            <a:ext cx="5221554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Deployment Cycle Phases (Illustrative Proportions)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42391" y="5633765"/>
            <a:ext cx="2556416" cy="8736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ts val="1000"/>
              </a:spcBef>
              <a:defRPr sz="1400" i="1"/>
            </a:pPr>
            <a:r>
              <a:rPr lang="en-US" sz="17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Use this to frame supports across phases; proportions vary by unit and orders.</a:t>
            </a:r>
          </a:p>
        </p:txBody>
      </p:sp>
      <p:pic>
        <p:nvPicPr>
          <p:cNvPr id="3" name="Picture 2" descr="deployment_pie.png"/>
          <p:cNvPicPr>
            <a:picLocks noChangeAspect="1"/>
          </p:cNvPicPr>
          <p:nvPr/>
        </p:nvPicPr>
        <p:blipFill>
          <a:blip r:embed="rId2"/>
          <a:srcRect l="308" r="3182" b="-3"/>
          <a:stretch>
            <a:fillRect/>
          </a:stretch>
        </p:blipFill>
        <p:spPr>
          <a:xfrm>
            <a:off x="972339" y="390832"/>
            <a:ext cx="7268786" cy="4519114"/>
          </a:xfrm>
          <a:prstGeom prst="rect">
            <a:avLst/>
          </a:prstGeom>
        </p:spPr>
      </p:pic>
      <p:pic>
        <p:nvPicPr>
          <p:cNvPr id="5" name="Picture 4" descr="ec 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0" y="182880"/>
            <a:ext cx="1554480" cy="15044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862</Words>
  <Application>Microsoft Macintosh PowerPoint</Application>
  <PresentationFormat>On-screen Show (4:3)</PresentationFormat>
  <Paragraphs>129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Military-Connected Students: Supporting Transitions, Understanding MIC3, and Alabama Purple Star</vt:lpstr>
      <vt:lpstr>Today's Objectives &amp; Agenda</vt:lpstr>
      <vt:lpstr>Who Are Military-Connected Students?</vt:lpstr>
      <vt:lpstr>Why This Matters for Schools</vt:lpstr>
      <vt:lpstr>Challenges Military-Connected Students Face</vt:lpstr>
      <vt:lpstr>Academic Continuity</vt:lpstr>
      <vt:lpstr>Social-Emotional &amp; Belonging</vt:lpstr>
      <vt:lpstr>Illustrative Mobility by Level (Example Data)</vt:lpstr>
      <vt:lpstr>Deployment Cycle Phases (Illustrative Proportions)</vt:lpstr>
      <vt:lpstr>MIC3: What Is the Compact?</vt:lpstr>
      <vt:lpstr>MIC3 Eligibility &amp; Coverage</vt:lpstr>
      <vt:lpstr>Enrollment &amp; Records Transfer</vt:lpstr>
      <vt:lpstr>Placement, Programs &amp; Attendance</vt:lpstr>
      <vt:lpstr>Eligibility &amp; Extracurriculars</vt:lpstr>
      <vt:lpstr>Graduation Protections</vt:lpstr>
      <vt:lpstr>Problem-Solving under MIC3</vt:lpstr>
      <vt:lpstr>Interactive: MIC3 Placement Scenario</vt:lpstr>
      <vt:lpstr>Alabama Purple Star School Program</vt:lpstr>
      <vt:lpstr>Alabama Purple Star </vt:lpstr>
      <vt:lpstr>ECPS Military-Connected Students by School</vt:lpstr>
      <vt:lpstr>Interactive Exit Ticket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Military-Connected Students: MIC3 &amp; Alabama Purple Star</dc:title>
  <dc:subject>Overview of Military-Connected Students, MIC3, and Alabama Purple Star Schools</dc:subject>
  <dc:creator>ChatGPT</dc:creator>
  <cp:keywords/>
  <dc:description>Auto-generated training deck</dc:description>
  <cp:lastModifiedBy>tremeca.jackson</cp:lastModifiedBy>
  <cp:revision>6</cp:revision>
  <dcterms:created xsi:type="dcterms:W3CDTF">2013-01-27T09:14:16Z</dcterms:created>
  <dcterms:modified xsi:type="dcterms:W3CDTF">2025-10-09T16:32:00Z</dcterms:modified>
  <cp:category/>
</cp:coreProperties>
</file>