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575A"/>
    <a:srgbClr val="106B36"/>
    <a:srgbClr val="F7941D"/>
    <a:srgbClr val="81C341"/>
    <a:srgbClr val="FCE013"/>
    <a:srgbClr val="185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18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32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7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0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>
                    <a:tint val="82000"/>
                  </a:schemeClr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82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82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030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8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318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4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511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86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A9B78-83A5-45FF-8E89-8ED1A13FBEBE}" type="datetimeFigureOut">
              <a:rPr lang="en-US" smtClean="0"/>
              <a:t>4/10/2025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6245FB-AE5F-41C6-80FC-4C562B69A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hyperlink" Target="https://www.paulsboro.k12.nj.us/Par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8AF8817-D406-F989-9935-C7446E5BE226}"/>
              </a:ext>
            </a:extLst>
          </p:cNvPr>
          <p:cNvCxnSpPr>
            <a:cxnSpLocks/>
          </p:cNvCxnSpPr>
          <p:nvPr/>
        </p:nvCxnSpPr>
        <p:spPr>
          <a:xfrm>
            <a:off x="52767" y="8756558"/>
            <a:ext cx="4985157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 descr="A person and child in a grocery store&#10;&#10;Description automatically generated">
            <a:extLst>
              <a:ext uri="{FF2B5EF4-FFF2-40B4-BE49-F238E27FC236}">
                <a16:creationId xmlns:a16="http://schemas.microsoft.com/office/drawing/2014/main" id="{803FE9CC-AEB0-4C83-9279-5AE180920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r="29981"/>
          <a:stretch/>
        </p:blipFill>
        <p:spPr>
          <a:xfrm>
            <a:off x="3186954" y="-1"/>
            <a:ext cx="4581181" cy="41356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BB267C-2062-4E71-BB96-BE88F85EC62A}"/>
              </a:ext>
            </a:extLst>
          </p:cNvPr>
          <p:cNvSpPr/>
          <p:nvPr/>
        </p:nvSpPr>
        <p:spPr>
          <a:xfrm>
            <a:off x="0" y="-1"/>
            <a:ext cx="7435379" cy="334892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48621">
                <a:srgbClr val="83B39C"/>
              </a:gs>
              <a:gs pos="64228">
                <a:srgbClr val="609D7D"/>
              </a:gs>
              <a:gs pos="84400">
                <a:srgbClr val="338155"/>
              </a:gs>
              <a:gs pos="100000">
                <a:srgbClr val="106B36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A7ED0F3-CCCC-D243-5845-8B9349D9AB7D}"/>
              </a:ext>
            </a:extLst>
          </p:cNvPr>
          <p:cNvSpPr/>
          <p:nvPr/>
        </p:nvSpPr>
        <p:spPr>
          <a:xfrm>
            <a:off x="0" y="2475582"/>
            <a:ext cx="5274889" cy="5895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22D18A-A009-9768-60C9-FBD231476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175" y="980324"/>
            <a:ext cx="6640077" cy="1351009"/>
          </a:xfrm>
        </p:spPr>
        <p:txBody>
          <a:bodyPr anchor="t">
            <a:normAutofit fontScale="90000"/>
          </a:bodyPr>
          <a:lstStyle/>
          <a:p>
            <a:pPr algn="l"/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Necesita un poco de ayuda para alimentar a sus hijos cuando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no hay clases durante el verano? </a:t>
            </a:r>
            <a:br>
              <a:rPr lang="es-DO" sz="18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br>
              <a:rPr lang="es-DO" sz="13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</a:b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Infórmese aquí cómo funciona el  </a:t>
            </a:r>
            <a:r>
              <a:rPr lang="es-DO" sz="23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Summer EBT</a:t>
            </a:r>
            <a:r>
              <a:rPr lang="es-DO" sz="23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 </a:t>
            </a:r>
            <a:br>
              <a:rPr lang="es-DO" sz="26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</a:br>
            <a:r>
              <a:rPr lang="es-DO" sz="22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¡Este programa </a:t>
            </a:r>
            <a:r>
              <a:rPr lang="es-DO" sz="2200" b="1" spc="-150" dirty="0">
                <a:solidFill>
                  <a:srgbClr val="FFFFFF"/>
                </a:solidFill>
                <a:latin typeface="Open Sans Extrabold" panose="020B0906030804020204" pitchFamily="34" charset="0"/>
              </a:rPr>
              <a:t>le </a:t>
            </a:r>
            <a:r>
              <a:rPr lang="es-DO" sz="22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puede ayudar!</a:t>
            </a:r>
            <a:endParaRPr lang="es-DO" sz="2200" spc="-15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F98EB-EA8A-5E46-5C29-880061D198E3}"/>
              </a:ext>
            </a:extLst>
          </p:cNvPr>
          <p:cNvSpPr txBox="1"/>
          <p:nvPr/>
        </p:nvSpPr>
        <p:spPr>
          <a:xfrm>
            <a:off x="98184" y="2779484"/>
            <a:ext cx="50785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un programa </a:t>
            </a:r>
            <a:r>
              <a:rPr lang="es" sz="1200" b="0" i="0" u="none" strike="noStrike" baseline="0">
                <a:solidFill>
                  <a:srgbClr val="56575A"/>
                </a:solidFill>
                <a:latin typeface="Open Sans" panose="020B0606030504020204" pitchFamily="34" charset="0"/>
              </a:rPr>
              <a:t>federal que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ayuda a las familias a comprar alimentos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sus hijos de edad escolar durante el periodo de verano. P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or cada niño elegible l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as familias recibirán $120 para comprar alimentos durante el verano. Los niños que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reciben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eneficios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pueden participar en otros programas de comidas de verano. Recibir este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beneficio</a:t>
            </a:r>
            <a:r>
              <a:rPr lang="es" sz="1200" b="1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no implica estatus migratorio de los niños o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sus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familias.</a:t>
            </a:r>
            <a:endParaRPr lang="en-US" sz="1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A10EE16-1BF0-B792-4C49-18CB9BDE7B7D}"/>
              </a:ext>
            </a:extLst>
          </p:cNvPr>
          <p:cNvSpPr txBox="1">
            <a:spLocks/>
          </p:cNvSpPr>
          <p:nvPr/>
        </p:nvSpPr>
        <p:spPr>
          <a:xfrm>
            <a:off x="98184" y="4308728"/>
            <a:ext cx="4910419" cy="351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funciona?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9367106-DCB5-D417-97E9-215E13AAF3A9}"/>
              </a:ext>
            </a:extLst>
          </p:cNvPr>
          <p:cNvCxnSpPr>
            <a:cxnSpLocks/>
          </p:cNvCxnSpPr>
          <p:nvPr/>
        </p:nvCxnSpPr>
        <p:spPr>
          <a:xfrm>
            <a:off x="164175" y="4204643"/>
            <a:ext cx="484442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D4B264-5684-6D12-4877-AFA31A32E374}"/>
              </a:ext>
            </a:extLst>
          </p:cNvPr>
          <p:cNvCxnSpPr>
            <a:cxnSpLocks/>
          </p:cNvCxnSpPr>
          <p:nvPr/>
        </p:nvCxnSpPr>
        <p:spPr>
          <a:xfrm>
            <a:off x="164175" y="6281085"/>
            <a:ext cx="4815109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D680529-E16B-5E39-2F22-1DEEFEF07D90}"/>
              </a:ext>
            </a:extLst>
          </p:cNvPr>
          <p:cNvSpPr txBox="1"/>
          <p:nvPr/>
        </p:nvSpPr>
        <p:spPr>
          <a:xfrm>
            <a:off x="33524" y="8819090"/>
            <a:ext cx="5274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</a:t>
            </a:r>
            <a:br>
              <a:rPr lang="en-U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</a:br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0F23FC7-E7D0-2790-A19C-767431586FAB}"/>
              </a:ext>
            </a:extLst>
          </p:cNvPr>
          <p:cNvSpPr/>
          <p:nvPr/>
        </p:nvSpPr>
        <p:spPr>
          <a:xfrm>
            <a:off x="5276335" y="4232311"/>
            <a:ext cx="2496065" cy="1972172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F660CCF-BD9C-61E3-DF75-4B134B4AE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2857019B-7753-1B19-494A-7D0FB841AF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8284663"/>
            <a:ext cx="2377260" cy="1682063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87541E9-2AFE-9F24-7A86-269F20D40C75}"/>
              </a:ext>
            </a:extLst>
          </p:cNvPr>
          <p:cNvSpPr txBox="1"/>
          <p:nvPr/>
        </p:nvSpPr>
        <p:spPr>
          <a:xfrm>
            <a:off x="106994" y="4722462"/>
            <a:ext cx="50697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El Summer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EBT en Nueva Jersey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se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cargará en una tarjeta EBT que se enviará por correo a su casa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Si es elegible, puede utilizar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beneficios para comprar frutas, verduras, carnes,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lácteos y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panes/cereales integrales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en supermercados, mercados de agricultores y otros lugares que acepten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WIC o SNAP EBT </a:t>
            </a:r>
            <a:r>
              <a:rPr lang="es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. El Summer EBT es una manera conveniente de ayudar a sus hijos a prosperar.</a:t>
            </a:r>
            <a:endParaRPr lang="es" sz="1200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0DDB61E3-4B8A-9E5D-4D69-0D8B3340A00F}"/>
              </a:ext>
            </a:extLst>
          </p:cNvPr>
          <p:cNvSpPr txBox="1">
            <a:spLocks/>
          </p:cNvSpPr>
          <p:nvPr/>
        </p:nvSpPr>
        <p:spPr>
          <a:xfrm>
            <a:off x="-2" y="6384721"/>
            <a:ext cx="5406274" cy="440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sz="1850" b="1" dirty="0">
                <a:solidFill>
                  <a:srgbClr val="106B36"/>
                </a:solidFill>
              </a:rPr>
              <a:t>¿Es mi hijo elegible para recibir el Summer EBT?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5B598D1-F5F9-A153-95CD-0138ABFF2DD1}"/>
              </a:ext>
            </a:extLst>
          </p:cNvPr>
          <p:cNvSpPr txBox="1"/>
          <p:nvPr/>
        </p:nvSpPr>
        <p:spPr>
          <a:xfrm>
            <a:off x="106994" y="6815513"/>
            <a:ext cx="501789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es elegible para </a:t>
            </a:r>
            <a:r>
              <a:rPr lang="es" sz="1200" dirty="0">
                <a:solidFill>
                  <a:srgbClr val="56575A"/>
                </a:solidFill>
                <a:latin typeface="Open Sans" panose="020B0606030504020204" pitchFamily="34" charset="0"/>
              </a:rPr>
              <a:t>los beneficios de Summer EBT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si:</a:t>
            </a:r>
          </a:p>
          <a:p>
            <a:pPr algn="just"/>
            <a:endParaRPr lang="es" sz="120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rgbClr val="565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 hogar ya recibe beneficios de SNAP, TANF, cuidado de crianza, o ingresos elegible para Medicaid, O</a:t>
            </a:r>
            <a:endParaRPr lang="es" sz="1200" i="0" u="none" strike="noStrike" baseline="0" dirty="0">
              <a:solidFill>
                <a:srgbClr val="56575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/>
            <a:endParaRPr lang="en-US" sz="600" b="0" i="0" u="none" strike="noStrike" baseline="0" dirty="0">
              <a:solidFill>
                <a:srgbClr val="56575A"/>
              </a:solidFill>
              <a:latin typeface="Open Sans" panose="020B0606030504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Su hijo asiste a una escuela que participa en el Programa Nacional de Almuerzos Escolares o Desayunos Escolares, </a:t>
            </a:r>
            <a:r>
              <a:rPr lang="es" sz="1200" b="1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y</a:t>
            </a:r>
            <a:r>
              <a:rPr lang="es" sz="1200" b="0" i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los ingresos de su hogar cumplen con los requisitos para recibir comidas escolares federales gratuitas o de precio reducido.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94722A-2B3E-A995-D537-F4BBB7CD7257}"/>
              </a:ext>
            </a:extLst>
          </p:cNvPr>
          <p:cNvSpPr txBox="1"/>
          <p:nvPr/>
        </p:nvSpPr>
        <p:spPr>
          <a:xfrm>
            <a:off x="5276641" y="4271144"/>
            <a:ext cx="2375508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100" b="1" i="0" u="none" strike="noStrike" spc="-150" baseline="0" dirty="0">
                <a:solidFill>
                  <a:srgbClr val="FFFFFF"/>
                </a:solidFill>
                <a:latin typeface="Open Sans Extrabold" panose="020B0906030804020204" pitchFamily="34" charset="0"/>
              </a:rPr>
              <a:t>¡ </a:t>
            </a:r>
            <a:r>
              <a:rPr lang="es-DO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Atención!</a:t>
            </a:r>
          </a:p>
          <a:p>
            <a:pPr algn="just"/>
            <a:r>
              <a:rPr lang="es-DO" sz="1100" b="1" i="0" u="none" strike="noStrike" baseline="0" dirty="0">
                <a:solidFill>
                  <a:srgbClr val="FFFFFF"/>
                </a:solidFill>
                <a:latin typeface="Open Sans" panose="020B0606030504020204" pitchFamily="34" charset="0"/>
              </a:rPr>
              <a:t>¿Se mudó recientemente? ¿O cree que tienen en su escuela la dirección incorrecta?</a:t>
            </a:r>
          </a:p>
          <a:p>
            <a:pPr algn="just"/>
            <a:endParaRPr lang="es-DO" sz="1100" b="0" i="0" u="none" strike="noStrike" baseline="0" dirty="0">
              <a:solidFill>
                <a:srgbClr val="FFFFFF"/>
              </a:solidFill>
              <a:latin typeface="Open Sans" panose="020B0606030504020204" pitchFamily="34" charset="0"/>
            </a:endParaRPr>
          </a:p>
          <a:p>
            <a:pPr algn="just"/>
            <a:r>
              <a:rPr lang="es-ES" sz="1100" b="1" dirty="0">
                <a:solidFill>
                  <a:srgbClr val="FFFFFF"/>
                </a:solidFill>
                <a:latin typeface="Open Sans" panose="020B0606030504020204" pitchFamily="34" charset="0"/>
              </a:rPr>
              <a:t>¡Por favor, actualice su dirección con su distrito escolar local para asegurarse de que su tarjeta Summer EBT sea enviada a la dirección correcta!</a:t>
            </a:r>
            <a:endParaRPr lang="es-DO" sz="1100" b="1" dirty="0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0E12183-AC08-FB79-C585-B09D2EB54BD4}"/>
              </a:ext>
            </a:extLst>
          </p:cNvPr>
          <p:cNvCxnSpPr>
            <a:cxnSpLocks/>
          </p:cNvCxnSpPr>
          <p:nvPr/>
        </p:nvCxnSpPr>
        <p:spPr>
          <a:xfrm>
            <a:off x="193495" y="761224"/>
            <a:ext cx="484442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A family standing in a grocery store&#10;&#10;Description automatically generated">
            <a:extLst>
              <a:ext uri="{FF2B5EF4-FFF2-40B4-BE49-F238E27FC236}">
                <a16:creationId xmlns:a16="http://schemas.microsoft.com/office/drawing/2014/main" id="{642840D4-DE1C-77E7-E3B2-8F652CC209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89" y="6300320"/>
            <a:ext cx="2493246" cy="18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14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CAA15-84CE-836A-F8E6-8BC27C2BF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231B43-83E8-0D84-82B6-3059B43562A4}"/>
              </a:ext>
            </a:extLst>
          </p:cNvPr>
          <p:cNvSpPr/>
          <p:nvPr/>
        </p:nvSpPr>
        <p:spPr>
          <a:xfrm>
            <a:off x="35218" y="10847"/>
            <a:ext cx="7772400" cy="1402121"/>
          </a:xfrm>
          <a:prstGeom prst="rect">
            <a:avLst/>
          </a:prstGeom>
          <a:solidFill>
            <a:srgbClr val="106B3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CAC9DE0-1571-F4CE-6ADA-88633A4BA0E1}"/>
              </a:ext>
            </a:extLst>
          </p:cNvPr>
          <p:cNvSpPr/>
          <p:nvPr/>
        </p:nvSpPr>
        <p:spPr>
          <a:xfrm>
            <a:off x="-34790" y="841005"/>
            <a:ext cx="6635958" cy="7895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97C255-657D-504C-D238-1ED8904CBD83}"/>
              </a:ext>
            </a:extLst>
          </p:cNvPr>
          <p:cNvCxnSpPr>
            <a:cxnSpLocks/>
          </p:cNvCxnSpPr>
          <p:nvPr/>
        </p:nvCxnSpPr>
        <p:spPr>
          <a:xfrm>
            <a:off x="35218" y="9217395"/>
            <a:ext cx="5181600" cy="0"/>
          </a:xfrm>
          <a:prstGeom prst="line">
            <a:avLst/>
          </a:prstGeom>
          <a:ln>
            <a:solidFill>
              <a:srgbClr val="81C34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521C22F2-0694-9027-DBDB-6E7822CB2371}"/>
              </a:ext>
            </a:extLst>
          </p:cNvPr>
          <p:cNvSpPr/>
          <p:nvPr/>
        </p:nvSpPr>
        <p:spPr>
          <a:xfrm flipH="1">
            <a:off x="5529225" y="2788690"/>
            <a:ext cx="758154" cy="5833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05E305-8BC9-404C-2074-BC2ADDA3495E}"/>
              </a:ext>
            </a:extLst>
          </p:cNvPr>
          <p:cNvSpPr txBox="1">
            <a:spLocks/>
          </p:cNvSpPr>
          <p:nvPr/>
        </p:nvSpPr>
        <p:spPr>
          <a:xfrm>
            <a:off x="-12736" y="929213"/>
            <a:ext cx="6613904" cy="9876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" b="1" dirty="0">
                <a:solidFill>
                  <a:srgbClr val="106B36"/>
                </a:solidFill>
              </a:rPr>
              <a:t>¿Cómo solicito los beneficios de Summer EBT en Nueva Jersey si mi hijo asiste a una escuela con provisión de elegibilidad comunitaria (CEP)?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B8822E-2F86-17A9-036E-27A8B7AD5B52}"/>
              </a:ext>
            </a:extLst>
          </p:cNvPr>
          <p:cNvSpPr txBox="1"/>
          <p:nvPr/>
        </p:nvSpPr>
        <p:spPr>
          <a:xfrm>
            <a:off x="35218" y="9313213"/>
            <a:ext cx="54545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" sz="900" b="1" i="0" u="none" strike="noStrike" baseline="0" dirty="0">
                <a:solidFill>
                  <a:srgbClr val="56575A"/>
                </a:solidFill>
                <a:latin typeface="Open Sans SemiBold" panose="020F0502020204030204" pitchFamily="34" charset="0"/>
              </a:rPr>
              <a:t>USDA es un proveedor, empleador y prestamista que ofrece igualdad de oportunidades. Para obtener más información, visite: </a:t>
            </a:r>
            <a:r>
              <a:rPr lang="es" sz="900" b="1" i="0" u="none" strike="noStrike" baseline="0" dirty="0">
                <a:solidFill>
                  <a:srgbClr val="3495CC"/>
                </a:solidFill>
                <a:latin typeface="Open Sans SemiBold" panose="020F0502020204030204" pitchFamily="34" charset="0"/>
              </a:rPr>
              <a:t>www.fns.usda.gov/summer</a:t>
            </a:r>
          </a:p>
          <a:p>
            <a:endParaRPr lang="en-US" sz="900" b="1" i="0" u="none" strike="noStrike" baseline="0" dirty="0">
              <a:solidFill>
                <a:srgbClr val="3495CC"/>
              </a:solidFill>
              <a:latin typeface="Open Sans SemiBold" panose="020F0502020204030204" pitchFamily="34" charset="0"/>
            </a:endParaRPr>
          </a:p>
        </p:txBody>
      </p:sp>
      <p:pic>
        <p:nvPicPr>
          <p:cNvPr id="21" name="Picture 20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35C1D0F-A26A-C114-26F0-323C35612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6" y="249845"/>
            <a:ext cx="2395733" cy="316993"/>
          </a:xfrm>
          <a:prstGeom prst="rect">
            <a:avLst/>
          </a:prstGeom>
        </p:spPr>
      </p:pic>
      <p:pic>
        <p:nvPicPr>
          <p:cNvPr id="23" name="Picture 22" descr="A logo with a sun and spoon and fork&#10;&#10;Description automatically generated">
            <a:extLst>
              <a:ext uri="{FF2B5EF4-FFF2-40B4-BE49-F238E27FC236}">
                <a16:creationId xmlns:a16="http://schemas.microsoft.com/office/drawing/2014/main" id="{95DCE433-9F14-95CD-57FF-87A027333F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5" y="8279027"/>
            <a:ext cx="2377260" cy="168206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B86297-70C3-EB53-94EB-4F62934AE0DE}"/>
              </a:ext>
            </a:extLst>
          </p:cNvPr>
          <p:cNvGrpSpPr/>
          <p:nvPr/>
        </p:nvGrpSpPr>
        <p:grpSpPr>
          <a:xfrm>
            <a:off x="35218" y="2788691"/>
            <a:ext cx="2496065" cy="4571427"/>
            <a:chOff x="5269967" y="4310159"/>
            <a:chExt cx="2496065" cy="4436545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81A1341-A3BE-73D0-ECC0-C0E11BBB55F8}"/>
                </a:ext>
              </a:extLst>
            </p:cNvPr>
            <p:cNvSpPr/>
            <p:nvPr/>
          </p:nvSpPr>
          <p:spPr>
            <a:xfrm>
              <a:off x="5269967" y="4310159"/>
              <a:ext cx="2496065" cy="4046715"/>
            </a:xfrm>
            <a:prstGeom prst="rect">
              <a:avLst/>
            </a:prstGeom>
            <a:solidFill>
              <a:srgbClr val="F7941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7CAB5C-D335-0999-CE19-E977479F82D2}"/>
                </a:ext>
              </a:extLst>
            </p:cNvPr>
            <p:cNvSpPr txBox="1"/>
            <p:nvPr/>
          </p:nvSpPr>
          <p:spPr>
            <a:xfrm>
              <a:off x="5351706" y="4355881"/>
              <a:ext cx="2344687" cy="4390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To </a:t>
              </a:r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A</a:t>
              </a:r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pply: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Forms can be found on the </a:t>
              </a:r>
            </a:p>
            <a:p>
              <a:r>
                <a:rPr lang="en-U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Paulsboro website below:</a:t>
              </a:r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1" i="0" u="none" strike="noStrike" baseline="0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https</a:t>
              </a:r>
              <a:r>
                <a:rPr lang="en-US" sz="1200" b="1" i="0" u="none" strike="noStrike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://</a:t>
              </a:r>
              <a:r>
                <a:rPr lang="en-US" sz="1200" b="1" i="0" u="none" strike="noStrike" baseline="0" dirty="0">
                  <a:solidFill>
                    <a:schemeClr val="bg1"/>
                  </a:solidFill>
                  <a:highlight>
                    <a:srgbClr val="808080"/>
                  </a:highlight>
                  <a:latin typeface="Open Sans" panose="020B06060305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www.paulsboro.k12.nj.us/Parents</a:t>
              </a:r>
              <a:endParaRPr lang="en-US" sz="1200" b="1" i="0" u="none" strike="noStrike" baseline="0" dirty="0">
                <a:solidFill>
                  <a:schemeClr val="bg1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1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n-US" sz="1200" b="0" i="0" u="none" strike="noStrike" baseline="0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Paper applications can be dropped off to your child’s school.</a:t>
              </a: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b="0" i="0" u="none" strike="noStrike" baseline="0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r>
                <a:rPr lang="es" sz="1200" b="1" dirty="0">
                  <a:solidFill>
                    <a:srgbClr val="FFFFFF"/>
                  </a:solidFill>
                  <a:highlight>
                    <a:srgbClr val="808080"/>
                  </a:highlight>
                  <a:latin typeface="Open Sans" panose="020B0606030504020204" pitchFamily="34" charset="0"/>
                </a:rPr>
                <a:t> </a:t>
              </a: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s" sz="1200" b="1" dirty="0">
                <a:solidFill>
                  <a:srgbClr val="FFFFFF"/>
                </a:solidFill>
                <a:highlight>
                  <a:srgbClr val="808080"/>
                </a:highlight>
                <a:latin typeface="Open Sans" panose="020B0606030504020204" pitchFamily="34" charset="0"/>
              </a:endParaRPr>
            </a:p>
            <a:p>
              <a:endParaRPr lang="en-US" sz="1200" dirty="0">
                <a:highlight>
                  <a:srgbClr val="808080"/>
                </a:highlight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022E4C-CE55-1064-5E1D-06127B3C7E15}"/>
              </a:ext>
            </a:extLst>
          </p:cNvPr>
          <p:cNvSpPr txBox="1"/>
          <p:nvPr/>
        </p:nvSpPr>
        <p:spPr>
          <a:xfrm>
            <a:off x="242962" y="1857521"/>
            <a:ext cx="521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Es posible que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m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uchas familias reciban </a:t>
            </a:r>
            <a:r>
              <a:rPr lang="es-DO" sz="120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el </a:t>
            </a:r>
            <a:r>
              <a:rPr lang="es-DO" sz="1200" dirty="0">
                <a:solidFill>
                  <a:srgbClr val="56575A"/>
                </a:solidFill>
                <a:latin typeface="Open Sans" panose="020B0606030504020204" pitchFamily="34" charset="0"/>
              </a:rPr>
              <a:t>Summer EBT </a:t>
            </a:r>
            <a:r>
              <a:rPr lang="es-DO" sz="120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automáticamente</a:t>
            </a:r>
            <a:r>
              <a:rPr lang="es-DO" sz="1200" b="1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 </a:t>
            </a:r>
            <a:r>
              <a:rPr lang="es-DO" sz="1200" b="0" i="0" u="none" strike="noStrike" baseline="0" dirty="0">
                <a:solidFill>
                  <a:srgbClr val="56575A"/>
                </a:solidFill>
                <a:latin typeface="Open Sans" panose="020B0606030504020204" pitchFamily="34" charset="0"/>
              </a:rPr>
              <a:t>si reciben otros beneficios, pero si este no es su caso podrán también solicitar el programa.  </a:t>
            </a:r>
            <a:endParaRPr lang="es-DO" sz="1200" dirty="0"/>
          </a:p>
        </p:txBody>
      </p:sp>
      <p:pic>
        <p:nvPicPr>
          <p:cNvPr id="16" name="Picture 15" descr="A collage of children holding vegetables&#10;&#10;Description automatically generated">
            <a:extLst>
              <a:ext uri="{FF2B5EF4-FFF2-40B4-BE49-F238E27FC236}">
                <a16:creationId xmlns:a16="http://schemas.microsoft.com/office/drawing/2014/main" id="{6D374A8D-A004-CE34-809B-C793D85CA7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20" y="1521894"/>
            <a:ext cx="2164863" cy="4826370"/>
          </a:xfrm>
          <a:prstGeom prst="rect">
            <a:avLst/>
          </a:prstGeom>
        </p:spPr>
      </p:pic>
      <p:pic>
        <p:nvPicPr>
          <p:cNvPr id="32" name="Picture 31" descr="A person and a child looking at a product&#10;&#10;Description automatically generated">
            <a:extLst>
              <a:ext uri="{FF2B5EF4-FFF2-40B4-BE49-F238E27FC236}">
                <a16:creationId xmlns:a16="http://schemas.microsoft.com/office/drawing/2014/main" id="{3BDE69EB-08C0-724D-FE02-1B04F57050E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2"/>
          <a:stretch/>
        </p:blipFill>
        <p:spPr>
          <a:xfrm>
            <a:off x="35218" y="7021121"/>
            <a:ext cx="2485947" cy="1614838"/>
          </a:xfrm>
          <a:prstGeom prst="rect">
            <a:avLst/>
          </a:prstGeom>
        </p:spPr>
      </p:pic>
      <p:pic>
        <p:nvPicPr>
          <p:cNvPr id="35" name="Picture 34" descr="A child smiling at a table with oranges&#10;&#10;Description automatically generated">
            <a:extLst>
              <a:ext uri="{FF2B5EF4-FFF2-40B4-BE49-F238E27FC236}">
                <a16:creationId xmlns:a16="http://schemas.microsoft.com/office/drawing/2014/main" id="{CEECB1D2-0B24-C0A8-FC84-8F6CA098DDA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54"/>
          <a:stretch/>
        </p:blipFill>
        <p:spPr>
          <a:xfrm>
            <a:off x="5588744" y="6457189"/>
            <a:ext cx="2164863" cy="1712912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965DF03-CB1C-4531-4B89-6E47E8ABCCA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2600278" y="3129576"/>
            <a:ext cx="2950622" cy="521233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su hogar ya recibe beneficios de SNAP, TANF o cuidado de crianza,</a:t>
            </a:r>
            <a:r>
              <a:rPr lang="es-ES" sz="1100" dirty="0">
                <a:solidFill>
                  <a:srgbClr val="5657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ingresos elegible para Medicaid</a:t>
            </a: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rgbClr val="1F1F1F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 su hijo es un estudiante identificado, su hijo es automáticamente elegible y obtendrá el beneficio de EBT de verano. No es necesario que complete una solicitud de EBT para comidas escolares y verano, pero asegúrese de que su distrito escolar local tenga su dirección actual registrada. Recibirá una tarjeta NJ Summer EBT por correo. Esté atento a la tarjeta que recibirá por correo en junio.</a:t>
            </a: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 su hijo no es elegible automáticamente y usted no completó una solicitud de EBT para comidas escolares y verano al comienzo del año escolar, pero cree que su hijo puede calificar para el programa EBT de verano según el tamaño del hogar y los ingresos familiares, le recomendamos que complete una Solicitud de EBT de verano y comidas escolares a más tardar </a:t>
            </a:r>
            <a:r>
              <a:rPr kumimoji="0" lang="es-E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1 de </a:t>
            </a:r>
            <a:r>
              <a:rPr lang="es-ES" alt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puede</a:t>
            </a:r>
            <a:r>
              <a:rPr kumimoji="0" lang="es-E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de 2025</a:t>
            </a:r>
            <a:r>
              <a:rPr kumimoji="0" lang="es-E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para ver si califica para el beneficio federal de EBT de verano, antes del inicio del verano.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Las solicitudes de comidas escolares y EBT de verano se seguirán aceptando durante todo el verano.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ES" altLang="en-U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249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619</TotalTime>
  <Words>676</Words>
  <Application>Microsoft Office PowerPoint</Application>
  <PresentationFormat>Custom</PresentationFormat>
  <Paragraphs>42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Aptos</vt:lpstr>
      <vt:lpstr>Aptos Display</vt:lpstr>
      <vt:lpstr>Arial</vt:lpstr>
      <vt:lpstr>Open Sans</vt:lpstr>
      <vt:lpstr>Open Sans Extrabold</vt:lpstr>
      <vt:lpstr>Open Sans SemiBold</vt:lpstr>
      <vt:lpstr>Office Theme</vt:lpstr>
      <vt:lpstr>Necesita un poco de ayuda para alimentar a sus hijos cuando  no hay clases durante el verano?   Infórmese aquí cómo funciona el  Summer EBT  ¡Este programa le puede ayudar!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Fries, Christine [AG]</dc:creator>
  <cp:lastModifiedBy>Jenny O'Malley</cp:lastModifiedBy>
  <cp:revision>145</cp:revision>
  <dcterms:created xsi:type="dcterms:W3CDTF">2024-02-23T19:42:38Z</dcterms:created>
  <dcterms:modified xsi:type="dcterms:W3CDTF">2025-04-10T14:35:11Z</dcterms:modified>
</cp:coreProperties>
</file>